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0.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1.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2.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8.xml" ContentType="application/vnd.openxmlformats-officedocument.drawingml.chart+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theme/themeOverride1.xml" ContentType="application/vnd.openxmlformats-officedocument.themeOverride+xml"/>
  <Override PartName="/ppt/charts/chart11.xml" ContentType="application/vnd.openxmlformats-officedocument.drawingml.chart+xml"/>
  <Override PartName="/ppt/theme/themeOverride2.xml" ContentType="application/vnd.openxmlformats-officedocument.themeOverride+xml"/>
  <Override PartName="/ppt/charts/chart12.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 id="2147487053" r:id="rId2"/>
    <p:sldMasterId id="2147487113" r:id="rId3"/>
    <p:sldMasterId id="2147487275" r:id="rId4"/>
    <p:sldMasterId id="2147487367" r:id="rId5"/>
    <p:sldMasterId id="2147487536" r:id="rId6"/>
    <p:sldMasterId id="2147487598" r:id="rId7"/>
    <p:sldMasterId id="2147487613" r:id="rId8"/>
    <p:sldMasterId id="2147487667" r:id="rId9"/>
    <p:sldMasterId id="2147487679" r:id="rId10"/>
    <p:sldMasterId id="2147487734" r:id="rId11"/>
    <p:sldMasterId id="2147487762" r:id="rId12"/>
    <p:sldMasterId id="2147487816" r:id="rId13"/>
  </p:sldMasterIdLst>
  <p:notesMasterIdLst>
    <p:notesMasterId r:id="rId34"/>
  </p:notesMasterIdLst>
  <p:handoutMasterIdLst>
    <p:handoutMasterId r:id="rId35"/>
  </p:handoutMasterIdLst>
  <p:sldIdLst>
    <p:sldId id="1143" r:id="rId14"/>
    <p:sldId id="1579" r:id="rId15"/>
    <p:sldId id="1472" r:id="rId16"/>
    <p:sldId id="1601" r:id="rId17"/>
    <p:sldId id="1581" r:id="rId18"/>
    <p:sldId id="1582" r:id="rId19"/>
    <p:sldId id="1583" r:id="rId20"/>
    <p:sldId id="1584" r:id="rId21"/>
    <p:sldId id="1585" r:id="rId22"/>
    <p:sldId id="1586" r:id="rId23"/>
    <p:sldId id="1587" r:id="rId24"/>
    <p:sldId id="1588" r:id="rId25"/>
    <p:sldId id="1580" r:id="rId26"/>
    <p:sldId id="1595" r:id="rId27"/>
    <p:sldId id="1603" r:id="rId28"/>
    <p:sldId id="1596" r:id="rId29"/>
    <p:sldId id="1607" r:id="rId30"/>
    <p:sldId id="1608" r:id="rId31"/>
    <p:sldId id="1609" r:id="rId32"/>
    <p:sldId id="1591" r:id="rId33"/>
  </p:sldIdLst>
  <p:sldSz cx="9906000" cy="6858000" type="A4"/>
  <p:notesSz cx="6735763" cy="9866313"/>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F0000"/>
    <a:srgbClr val="FF3399"/>
    <a:srgbClr val="683262"/>
    <a:srgbClr val="F6C8D6"/>
    <a:srgbClr val="FF9900"/>
    <a:srgbClr val="FFFF00"/>
    <a:srgbClr val="FFFF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23018" autoAdjust="0"/>
    <p:restoredTop sz="93537" autoAdjust="0"/>
  </p:normalViewPr>
  <p:slideViewPr>
    <p:cSldViewPr snapToGrid="0">
      <p:cViewPr>
        <p:scale>
          <a:sx n="100" d="100"/>
          <a:sy n="100" d="100"/>
        </p:scale>
        <p:origin x="-1542" y="-528"/>
      </p:cViewPr>
      <p:guideLst>
        <p:guide orient="horz" pos="2160"/>
        <p:guide pos="3120"/>
      </p:guideLst>
    </p:cSldViewPr>
  </p:slideViewPr>
  <p:notesTextViewPr>
    <p:cViewPr>
      <p:scale>
        <a:sx n="100" d="100"/>
        <a:sy n="100" d="100"/>
      </p:scale>
      <p:origin x="0" y="0"/>
    </p:cViewPr>
  </p:notesTextViewPr>
  <p:sorterViewPr>
    <p:cViewPr>
      <p:scale>
        <a:sx n="110" d="100"/>
        <a:sy n="110" d="100"/>
      </p:scale>
      <p:origin x="0" y="2718"/>
    </p:cViewPr>
  </p:sorterViewPr>
  <p:notesViewPr>
    <p:cSldViewPr snapToGrid="0">
      <p:cViewPr varScale="1">
        <p:scale>
          <a:sx n="82" d="100"/>
          <a:sy n="82" d="100"/>
        </p:scale>
        <p:origin x="-2904" y="-8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hidaka\&#12381;&#12398;&#20182;\Desktop\Microsoft%20PowerPoint%20&#20869;&#12398;&#12464;&#12521;&#125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hidaka\&#12381;&#12398;&#20182;\Desktop\Microsoft%20PowerPoint%20&#20869;&#12398;&#12464;&#12521;&#125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hidaka\&#12381;&#12398;&#20182;\Desktop\Microsoft%20PowerPoint%20&#20869;&#12398;&#12464;&#12521;&#125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hidaka\&#12381;&#12398;&#20182;\Desktop\Microsoft%20PowerPoint%20&#20869;&#12398;&#12464;&#12521;&#125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hidaka\&#12381;&#12398;&#20182;\Desktop\Microsoft%20PowerPoint%20&#20869;&#12398;&#12464;&#12521;&#12501;.xlsx"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8.xml.rels><?xml version="1.0" encoding="UTF-8" standalone="yes"?>
<Relationships xmlns="http://schemas.openxmlformats.org/package/2006/relationships"><Relationship Id="rId1" Type="http://schemas.openxmlformats.org/officeDocument/2006/relationships/oleObject" Target="file:///G:\Main\&#35542;&#25991;&#12289;&#30740;&#31350;\gastric%20cancer\gastric%20cancer%20DM\Accept&#35542;&#25991;&#12398;&#12473;&#12521;&#12452;&#12489;\&#33521;&#35486;\Microsoft%20PowerPoint%20&#20869;&#12398;&#12464;&#12521;&#1250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G:\Main\&#35542;&#25991;&#12289;&#30740;&#31350;\gastric%20cancer\gastric%20cancer%20DM\Accept&#35542;&#25991;&#12398;&#12473;&#12521;&#12452;&#12489;\&#33521;&#35486;\Microsoft%20PowerPoint%20&#20869;&#12398;&#12464;&#12521;&#12501;.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spPr>
            <a:solidFill>
              <a:schemeClr val="tx2">
                <a:lumMod val="60000"/>
                <a:lumOff val="40000"/>
              </a:schemeClr>
            </a:solidFill>
            <a:ln>
              <a:solidFill>
                <a:schemeClr val="tx2">
                  <a:lumMod val="60000"/>
                  <a:lumOff val="40000"/>
                </a:schemeClr>
              </a:solidFill>
            </a:ln>
          </c:spPr>
          <c:invertIfNegative val="0"/>
          <c:dLbls>
            <c:txPr>
              <a:bodyPr/>
              <a:lstStyle/>
              <a:p>
                <a:pPr>
                  <a:defRPr sz="14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スライド1!$F$3:$F$5</c:f>
                <c:numCache>
                  <c:formatCode>General</c:formatCode>
                  <c:ptCount val="3"/>
                  <c:pt idx="1">
                    <c:v>0.44000000000000011</c:v>
                  </c:pt>
                  <c:pt idx="2">
                    <c:v>0.65000000000000024</c:v>
                  </c:pt>
                </c:numCache>
              </c:numRef>
            </c:plus>
            <c:minus>
              <c:numRef>
                <c:f>スライド1!$E$3:$E$5</c:f>
                <c:numCache>
                  <c:formatCode>General</c:formatCode>
                  <c:ptCount val="3"/>
                  <c:pt idx="1">
                    <c:v>0.27</c:v>
                  </c:pt>
                  <c:pt idx="2">
                    <c:v>0.4100000000000002</c:v>
                  </c:pt>
                </c:numCache>
              </c:numRef>
            </c:minus>
          </c:errBars>
          <c:cat>
            <c:strRef>
              <c:f>スライド1!$A$3:$A$5</c:f>
              <c:strCache>
                <c:ptCount val="3"/>
                <c:pt idx="0">
                  <c:v>Never to occasional</c:v>
                </c:pt>
                <c:pt idx="1">
                  <c:v>&lt;150g/week</c:v>
                </c:pt>
                <c:pt idx="2">
                  <c:v>≥150g/week</c:v>
                </c:pt>
              </c:strCache>
            </c:strRef>
          </c:cat>
          <c:val>
            <c:numRef>
              <c:f>スライド1!$B$3:$B$5</c:f>
              <c:numCache>
                <c:formatCode>General</c:formatCode>
                <c:ptCount val="3"/>
                <c:pt idx="0">
                  <c:v>1</c:v>
                </c:pt>
                <c:pt idx="1">
                  <c:v>0.73000000000000032</c:v>
                </c:pt>
                <c:pt idx="2">
                  <c:v>1.0900000000000001</c:v>
                </c:pt>
              </c:numCache>
            </c:numRef>
          </c:val>
        </c:ser>
        <c:dLbls>
          <c:showLegendKey val="0"/>
          <c:showVal val="1"/>
          <c:showCatName val="0"/>
          <c:showSerName val="0"/>
          <c:showPercent val="0"/>
          <c:showBubbleSize val="0"/>
        </c:dLbls>
        <c:gapWidth val="150"/>
        <c:axId val="44455040"/>
        <c:axId val="44456576"/>
      </c:barChart>
      <c:catAx>
        <c:axId val="44455040"/>
        <c:scaling>
          <c:orientation val="minMax"/>
        </c:scaling>
        <c:delete val="0"/>
        <c:axPos val="b"/>
        <c:majorTickMark val="out"/>
        <c:minorTickMark val="none"/>
        <c:tickLblPos val="nextTo"/>
        <c:txPr>
          <a:bodyPr/>
          <a:lstStyle/>
          <a:p>
            <a:pPr>
              <a:defRPr sz="1400">
                <a:latin typeface="Times New Roman" pitchFamily="18" charset="0"/>
                <a:cs typeface="Times New Roman" pitchFamily="18" charset="0"/>
              </a:defRPr>
            </a:pPr>
            <a:endParaRPr lang="ja-JP"/>
          </a:p>
        </c:txPr>
        <c:crossAx val="44456576"/>
        <c:crosses val="autoZero"/>
        <c:auto val="1"/>
        <c:lblAlgn val="ctr"/>
        <c:lblOffset val="100"/>
        <c:noMultiLvlLbl val="0"/>
      </c:catAx>
      <c:valAx>
        <c:axId val="44456576"/>
        <c:scaling>
          <c:orientation val="minMax"/>
        </c:scaling>
        <c:delete val="0"/>
        <c:axPos val="l"/>
        <c:majorGridlines/>
        <c:numFmt formatCode="General" sourceLinked="1"/>
        <c:majorTickMark val="out"/>
        <c:minorTickMark val="none"/>
        <c:tickLblPos val="nextTo"/>
        <c:txPr>
          <a:bodyPr/>
          <a:lstStyle/>
          <a:p>
            <a:pPr>
              <a:defRPr sz="1400">
                <a:latin typeface="Times New Roman" pitchFamily="18" charset="0"/>
                <a:cs typeface="Times New Roman" pitchFamily="18" charset="0"/>
              </a:defRPr>
            </a:pPr>
            <a:endParaRPr lang="ja-JP"/>
          </a:p>
        </c:txPr>
        <c:crossAx val="4445504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spPr>
            <a:solidFill>
              <a:schemeClr val="tx2">
                <a:lumMod val="60000"/>
                <a:lumOff val="40000"/>
              </a:schemeClr>
            </a:solidFill>
          </c:spPr>
          <c:invertIfNegative val="0"/>
          <c:dLbls>
            <c:txPr>
              <a:bodyPr/>
              <a:lstStyle/>
              <a:p>
                <a:pPr>
                  <a:defRPr sz="14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スライド1!$F$7:$F$8</c:f>
                <c:numCache>
                  <c:formatCode>General</c:formatCode>
                  <c:ptCount val="2"/>
                  <c:pt idx="1">
                    <c:v>0.33000000000000024</c:v>
                  </c:pt>
                </c:numCache>
              </c:numRef>
            </c:plus>
            <c:minus>
              <c:numRef>
                <c:f>スライド1!$E$7:$E$8</c:f>
                <c:numCache>
                  <c:formatCode>General</c:formatCode>
                  <c:ptCount val="2"/>
                  <c:pt idx="1">
                    <c:v>0.24000000000000007</c:v>
                  </c:pt>
                </c:numCache>
              </c:numRef>
            </c:minus>
          </c:errBars>
          <c:cat>
            <c:strRef>
              <c:f>スライド1!$A$7:$A$8</c:f>
              <c:strCache>
                <c:ptCount val="2"/>
                <c:pt idx="0">
                  <c:v>AA</c:v>
                </c:pt>
                <c:pt idx="1">
                  <c:v>AG+GG</c:v>
                </c:pt>
              </c:strCache>
            </c:strRef>
          </c:cat>
          <c:val>
            <c:numRef>
              <c:f>スライド1!$B$7:$B$8</c:f>
              <c:numCache>
                <c:formatCode>General</c:formatCode>
                <c:ptCount val="2"/>
                <c:pt idx="0">
                  <c:v>1</c:v>
                </c:pt>
                <c:pt idx="1">
                  <c:v>0.91</c:v>
                </c:pt>
              </c:numCache>
            </c:numRef>
          </c:val>
        </c:ser>
        <c:dLbls>
          <c:showLegendKey val="0"/>
          <c:showVal val="1"/>
          <c:showCatName val="0"/>
          <c:showSerName val="0"/>
          <c:showPercent val="0"/>
          <c:showBubbleSize val="0"/>
        </c:dLbls>
        <c:gapWidth val="150"/>
        <c:axId val="44477056"/>
        <c:axId val="44482944"/>
      </c:barChart>
      <c:catAx>
        <c:axId val="44477056"/>
        <c:scaling>
          <c:orientation val="minMax"/>
        </c:scaling>
        <c:delete val="0"/>
        <c:axPos val="b"/>
        <c:majorTickMark val="out"/>
        <c:minorTickMark val="none"/>
        <c:tickLblPos val="nextTo"/>
        <c:txPr>
          <a:bodyPr/>
          <a:lstStyle/>
          <a:p>
            <a:pPr>
              <a:defRPr sz="1400">
                <a:latin typeface="Times New Roman" pitchFamily="18" charset="0"/>
                <a:cs typeface="Times New Roman" pitchFamily="18" charset="0"/>
              </a:defRPr>
            </a:pPr>
            <a:endParaRPr lang="ja-JP"/>
          </a:p>
        </c:txPr>
        <c:crossAx val="44482944"/>
        <c:crosses val="autoZero"/>
        <c:auto val="1"/>
        <c:lblAlgn val="ctr"/>
        <c:lblOffset val="100"/>
        <c:noMultiLvlLbl val="0"/>
      </c:catAx>
      <c:valAx>
        <c:axId val="44482944"/>
        <c:scaling>
          <c:orientation val="minMax"/>
        </c:scaling>
        <c:delete val="0"/>
        <c:axPos val="l"/>
        <c:majorGridlines/>
        <c:numFmt formatCode="General" sourceLinked="1"/>
        <c:majorTickMark val="out"/>
        <c:minorTickMark val="none"/>
        <c:tickLblPos val="nextTo"/>
        <c:txPr>
          <a:bodyPr/>
          <a:lstStyle/>
          <a:p>
            <a:pPr>
              <a:defRPr sz="1400">
                <a:latin typeface="Times New Roman" pitchFamily="18" charset="0"/>
                <a:cs typeface="Times New Roman" pitchFamily="18" charset="0"/>
              </a:defRPr>
            </a:pPr>
            <a:endParaRPr lang="ja-JP"/>
          </a:p>
        </c:txPr>
        <c:crossAx val="4447705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spPr>
            <a:solidFill>
              <a:schemeClr val="tx2">
                <a:lumMod val="60000"/>
                <a:lumOff val="40000"/>
              </a:schemeClr>
            </a:solidFill>
          </c:spPr>
          <c:invertIfNegative val="0"/>
          <c:dLbls>
            <c:txPr>
              <a:bodyPr/>
              <a:lstStyle/>
              <a:p>
                <a:pPr>
                  <a:defRPr sz="14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スライド1!$F$10:$F$11</c:f>
                <c:numCache>
                  <c:formatCode>General</c:formatCode>
                  <c:ptCount val="2"/>
                  <c:pt idx="1">
                    <c:v>0.43000000000000016</c:v>
                  </c:pt>
                </c:numCache>
              </c:numRef>
            </c:plus>
            <c:minus>
              <c:numRef>
                <c:f>スライド1!$E$10:$E$11</c:f>
                <c:numCache>
                  <c:formatCode>General</c:formatCode>
                  <c:ptCount val="2"/>
                  <c:pt idx="1">
                    <c:v>0.28000000000000008</c:v>
                  </c:pt>
                </c:numCache>
              </c:numRef>
            </c:minus>
          </c:errBars>
          <c:cat>
            <c:strRef>
              <c:f>スライド1!$A$10:$A$11</c:f>
              <c:strCache>
                <c:ptCount val="2"/>
                <c:pt idx="0">
                  <c:v>AA</c:v>
                </c:pt>
                <c:pt idx="1">
                  <c:v>AG+GG</c:v>
                </c:pt>
              </c:strCache>
            </c:strRef>
          </c:cat>
          <c:val>
            <c:numRef>
              <c:f>スライド1!$B$10:$B$11</c:f>
              <c:numCache>
                <c:formatCode>General</c:formatCode>
                <c:ptCount val="2"/>
                <c:pt idx="0">
                  <c:v>1</c:v>
                </c:pt>
                <c:pt idx="1">
                  <c:v>0.79</c:v>
                </c:pt>
              </c:numCache>
            </c:numRef>
          </c:val>
        </c:ser>
        <c:dLbls>
          <c:showLegendKey val="0"/>
          <c:showVal val="1"/>
          <c:showCatName val="0"/>
          <c:showSerName val="0"/>
          <c:showPercent val="0"/>
          <c:showBubbleSize val="0"/>
        </c:dLbls>
        <c:gapWidth val="150"/>
        <c:axId val="44368256"/>
        <c:axId val="44369792"/>
      </c:barChart>
      <c:catAx>
        <c:axId val="44368256"/>
        <c:scaling>
          <c:orientation val="minMax"/>
        </c:scaling>
        <c:delete val="0"/>
        <c:axPos val="b"/>
        <c:majorTickMark val="out"/>
        <c:minorTickMark val="none"/>
        <c:tickLblPos val="nextTo"/>
        <c:txPr>
          <a:bodyPr/>
          <a:lstStyle/>
          <a:p>
            <a:pPr>
              <a:defRPr sz="1400">
                <a:latin typeface="Times New Roman" pitchFamily="18" charset="0"/>
                <a:cs typeface="Times New Roman" pitchFamily="18" charset="0"/>
              </a:defRPr>
            </a:pPr>
            <a:endParaRPr lang="ja-JP"/>
          </a:p>
        </c:txPr>
        <c:crossAx val="44369792"/>
        <c:crosses val="autoZero"/>
        <c:auto val="1"/>
        <c:lblAlgn val="ctr"/>
        <c:lblOffset val="100"/>
        <c:noMultiLvlLbl val="0"/>
      </c:catAx>
      <c:valAx>
        <c:axId val="44369792"/>
        <c:scaling>
          <c:orientation val="minMax"/>
        </c:scaling>
        <c:delete val="0"/>
        <c:axPos val="l"/>
        <c:majorGridlines/>
        <c:numFmt formatCode="General" sourceLinked="1"/>
        <c:majorTickMark val="out"/>
        <c:minorTickMark val="none"/>
        <c:tickLblPos val="nextTo"/>
        <c:txPr>
          <a:bodyPr/>
          <a:lstStyle/>
          <a:p>
            <a:pPr>
              <a:defRPr sz="1400">
                <a:latin typeface="Times New Roman" pitchFamily="18" charset="0"/>
                <a:cs typeface="Times New Roman" pitchFamily="18" charset="0"/>
              </a:defRPr>
            </a:pPr>
            <a:endParaRPr lang="ja-JP"/>
          </a:p>
        </c:txPr>
        <c:crossAx val="4436825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spPr>
            <a:solidFill>
              <a:schemeClr val="tx2">
                <a:lumMod val="60000"/>
                <a:lumOff val="40000"/>
              </a:schemeClr>
            </a:solidFill>
          </c:spPr>
          <c:invertIfNegative val="0"/>
          <c:dLbls>
            <c:txPr>
              <a:bodyPr/>
              <a:lstStyle/>
              <a:p>
                <a:pPr>
                  <a:defRPr sz="14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スライド1!$F$13:$F$14</c:f>
                <c:numCache>
                  <c:formatCode>General</c:formatCode>
                  <c:ptCount val="2"/>
                  <c:pt idx="1">
                    <c:v>0.4600000000000003</c:v>
                  </c:pt>
                </c:numCache>
              </c:numRef>
            </c:plus>
            <c:minus>
              <c:numRef>
                <c:f>スライド1!$E$13:$E$14</c:f>
                <c:numCache>
                  <c:formatCode>General</c:formatCode>
                  <c:ptCount val="2"/>
                  <c:pt idx="1">
                    <c:v>0.33000000000000024</c:v>
                  </c:pt>
                </c:numCache>
              </c:numRef>
            </c:minus>
          </c:errBars>
          <c:cat>
            <c:strRef>
              <c:f>スライド1!$A$13:$A$14</c:f>
              <c:strCache>
                <c:ptCount val="2"/>
                <c:pt idx="0">
                  <c:v>GG</c:v>
                </c:pt>
                <c:pt idx="1">
                  <c:v>GA+AA</c:v>
                </c:pt>
              </c:strCache>
            </c:strRef>
          </c:cat>
          <c:val>
            <c:numRef>
              <c:f>スライド1!$B$13:$B$14</c:f>
              <c:numCache>
                <c:formatCode>General</c:formatCode>
                <c:ptCount val="2"/>
                <c:pt idx="0">
                  <c:v>1</c:v>
                </c:pt>
                <c:pt idx="1">
                  <c:v>1.1599999999999993</c:v>
                </c:pt>
              </c:numCache>
            </c:numRef>
          </c:val>
        </c:ser>
        <c:dLbls>
          <c:showLegendKey val="0"/>
          <c:showVal val="1"/>
          <c:showCatName val="0"/>
          <c:showSerName val="0"/>
          <c:showPercent val="0"/>
          <c:showBubbleSize val="0"/>
        </c:dLbls>
        <c:gapWidth val="150"/>
        <c:axId val="44390272"/>
        <c:axId val="44391808"/>
      </c:barChart>
      <c:catAx>
        <c:axId val="44390272"/>
        <c:scaling>
          <c:orientation val="minMax"/>
        </c:scaling>
        <c:delete val="0"/>
        <c:axPos val="b"/>
        <c:majorTickMark val="out"/>
        <c:minorTickMark val="none"/>
        <c:tickLblPos val="nextTo"/>
        <c:txPr>
          <a:bodyPr/>
          <a:lstStyle/>
          <a:p>
            <a:pPr>
              <a:defRPr sz="1400">
                <a:latin typeface="Times New Roman" pitchFamily="18" charset="0"/>
                <a:cs typeface="Times New Roman" pitchFamily="18" charset="0"/>
              </a:defRPr>
            </a:pPr>
            <a:endParaRPr lang="ja-JP"/>
          </a:p>
        </c:txPr>
        <c:crossAx val="44391808"/>
        <c:crosses val="autoZero"/>
        <c:auto val="1"/>
        <c:lblAlgn val="ctr"/>
        <c:lblOffset val="100"/>
        <c:noMultiLvlLbl val="0"/>
      </c:catAx>
      <c:valAx>
        <c:axId val="44391808"/>
        <c:scaling>
          <c:orientation val="minMax"/>
          <c:min val="0"/>
        </c:scaling>
        <c:delete val="0"/>
        <c:axPos val="l"/>
        <c:majorGridlines/>
        <c:numFmt formatCode="General" sourceLinked="1"/>
        <c:majorTickMark val="out"/>
        <c:minorTickMark val="none"/>
        <c:tickLblPos val="nextTo"/>
        <c:txPr>
          <a:bodyPr/>
          <a:lstStyle/>
          <a:p>
            <a:pPr>
              <a:defRPr sz="1400">
                <a:latin typeface="Times New Roman" pitchFamily="18" charset="0"/>
                <a:cs typeface="Times New Roman" pitchFamily="18" charset="0"/>
              </a:defRPr>
            </a:pPr>
            <a:endParaRPr lang="ja-JP"/>
          </a:p>
        </c:txPr>
        <c:crossAx val="44390272"/>
        <c:crosses val="autoZero"/>
        <c:crossBetween val="between"/>
        <c:majorUnit val="0.2"/>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スライド2!$B$16</c:f>
              <c:strCache>
                <c:ptCount val="1"/>
                <c:pt idx="0">
                  <c:v>Alcohol: 0 to &lt;150g/week</c:v>
                </c:pt>
              </c:strCache>
            </c:strRef>
          </c:tx>
          <c:spPr>
            <a:solidFill>
              <a:schemeClr val="tx2">
                <a:lumMod val="20000"/>
                <a:lumOff val="80000"/>
              </a:schemeClr>
            </a:solidFill>
          </c:spPr>
          <c:invertIfNegative val="0"/>
          <c:dLbls>
            <c:txPr>
              <a:bodyPr/>
              <a:lstStyle/>
              <a:p>
                <a:pPr>
                  <a:defRPr sz="16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スライド2!$J$17:$J$24</c:f>
                <c:numCache>
                  <c:formatCode>General</c:formatCode>
                  <c:ptCount val="8"/>
                  <c:pt idx="1">
                    <c:v>0.41000000000000009</c:v>
                  </c:pt>
                  <c:pt idx="4">
                    <c:v>0.42000000000000021</c:v>
                  </c:pt>
                  <c:pt idx="7">
                    <c:v>0.4</c:v>
                  </c:pt>
                </c:numCache>
              </c:numRef>
            </c:plus>
            <c:minus>
              <c:numRef>
                <c:f>スライド2!$H$17:$H$24</c:f>
                <c:numCache>
                  <c:formatCode>General</c:formatCode>
                  <c:ptCount val="8"/>
                  <c:pt idx="1">
                    <c:v>0.2900000000000002</c:v>
                  </c:pt>
                  <c:pt idx="4">
                    <c:v>0.25000000000000006</c:v>
                  </c:pt>
                  <c:pt idx="7">
                    <c:v>0.2900000000000002</c:v>
                  </c:pt>
                </c:numCache>
              </c:numRef>
            </c:minus>
          </c:errBars>
          <c:cat>
            <c:strRef>
              <c:f>スライド2!$A$17:$A$24</c:f>
              <c:strCache>
                <c:ptCount val="8"/>
                <c:pt idx="0">
                  <c:v>AA</c:v>
                </c:pt>
                <c:pt idx="1">
                  <c:v>AG+GG</c:v>
                </c:pt>
                <c:pt idx="3">
                  <c:v>AA</c:v>
                </c:pt>
                <c:pt idx="4">
                  <c:v>AG+GG</c:v>
                </c:pt>
                <c:pt idx="6">
                  <c:v>GG</c:v>
                </c:pt>
                <c:pt idx="7">
                  <c:v>GA+AA</c:v>
                </c:pt>
              </c:strCache>
            </c:strRef>
          </c:cat>
          <c:val>
            <c:numRef>
              <c:f>スライド2!$B$17:$B$24</c:f>
              <c:numCache>
                <c:formatCode>General</c:formatCode>
                <c:ptCount val="8"/>
                <c:pt idx="0">
                  <c:v>1</c:v>
                </c:pt>
                <c:pt idx="1">
                  <c:v>1.01</c:v>
                </c:pt>
                <c:pt idx="3">
                  <c:v>1</c:v>
                </c:pt>
                <c:pt idx="4">
                  <c:v>0.66000000000000036</c:v>
                </c:pt>
                <c:pt idx="6">
                  <c:v>1</c:v>
                </c:pt>
                <c:pt idx="7">
                  <c:v>0.98</c:v>
                </c:pt>
              </c:numCache>
            </c:numRef>
          </c:val>
        </c:ser>
        <c:ser>
          <c:idx val="1"/>
          <c:order val="1"/>
          <c:tx>
            <c:strRef>
              <c:f>スライド2!$C$16</c:f>
              <c:strCache>
                <c:ptCount val="1"/>
                <c:pt idx="0">
                  <c:v>Alcohol: ≥150g/week</c:v>
                </c:pt>
              </c:strCache>
            </c:strRef>
          </c:tx>
          <c:spPr>
            <a:solidFill>
              <a:schemeClr val="tx2">
                <a:lumMod val="60000"/>
                <a:lumOff val="40000"/>
              </a:schemeClr>
            </a:solidFill>
          </c:spPr>
          <c:invertIfNegative val="0"/>
          <c:dLbls>
            <c:dLbl>
              <c:idx val="4"/>
              <c:layout/>
              <c:tx>
                <c:rich>
                  <a:bodyPr/>
                  <a:lstStyle/>
                  <a:p>
                    <a:pPr>
                      <a:defRPr sz="1600">
                        <a:solidFill>
                          <a:srgbClr val="FF0000"/>
                        </a:solidFill>
                        <a:latin typeface="Times New Roman" pitchFamily="18" charset="0"/>
                        <a:cs typeface="Times New Roman" pitchFamily="18" charset="0"/>
                      </a:defRPr>
                    </a:pPr>
                    <a:r>
                      <a:rPr lang="en-US" altLang="en-US" smtClean="0"/>
                      <a:t>2.54*</a:t>
                    </a:r>
                    <a:endParaRPr lang="en-US" altLang="en-US"/>
                  </a:p>
                </c:rich>
              </c:tx>
              <c:spPr/>
              <c:dLblPos val="inBase"/>
              <c:showLegendKey val="0"/>
              <c:showVal val="1"/>
              <c:showCatName val="0"/>
              <c:showSerName val="0"/>
              <c:showPercent val="0"/>
              <c:showBubbleSize val="0"/>
            </c:dLbl>
            <c:dLbl>
              <c:idx val="7"/>
              <c:layout/>
              <c:tx>
                <c:rich>
                  <a:bodyPr/>
                  <a:lstStyle/>
                  <a:p>
                    <a:pPr>
                      <a:defRPr sz="1600">
                        <a:solidFill>
                          <a:srgbClr val="FF0000"/>
                        </a:solidFill>
                        <a:latin typeface="Times New Roman" pitchFamily="18" charset="0"/>
                        <a:cs typeface="Times New Roman" pitchFamily="18" charset="0"/>
                      </a:defRPr>
                    </a:pPr>
                    <a:r>
                      <a:rPr lang="en-US" altLang="en-US" smtClean="0"/>
                      <a:t>2.08*</a:t>
                    </a:r>
                    <a:endParaRPr lang="en-US" altLang="en-US"/>
                  </a:p>
                </c:rich>
              </c:tx>
              <c:spPr/>
              <c:dLblPos val="inBase"/>
              <c:showLegendKey val="0"/>
              <c:showVal val="1"/>
              <c:showCatName val="0"/>
              <c:showSerName val="0"/>
              <c:showPercent val="0"/>
              <c:showBubbleSize val="0"/>
            </c:dLbl>
            <c:txPr>
              <a:bodyPr/>
              <a:lstStyle/>
              <a:p>
                <a:pPr>
                  <a:defRPr sz="1600">
                    <a:latin typeface="Times New Roman" pitchFamily="18" charset="0"/>
                    <a:cs typeface="Times New Roman" pitchFamily="18" charset="0"/>
                  </a:defRPr>
                </a:pPr>
                <a:endParaRPr lang="ja-JP"/>
              </a:p>
            </c:txPr>
            <c:dLblPos val="inBase"/>
            <c:showLegendKey val="0"/>
            <c:showVal val="1"/>
            <c:showCatName val="0"/>
            <c:showSerName val="0"/>
            <c:showPercent val="0"/>
            <c:showBubbleSize val="0"/>
            <c:showLeaderLines val="0"/>
          </c:dLbls>
          <c:errBars>
            <c:errBarType val="both"/>
            <c:errValType val="cust"/>
            <c:noEndCap val="0"/>
            <c:plus>
              <c:numRef>
                <c:f>スライド2!$K$17:$K$24</c:f>
                <c:numCache>
                  <c:formatCode>General</c:formatCode>
                  <c:ptCount val="8"/>
                  <c:pt idx="0">
                    <c:v>0.81999999999999984</c:v>
                  </c:pt>
                  <c:pt idx="1">
                    <c:v>0.79999999999999982</c:v>
                  </c:pt>
                  <c:pt idx="3">
                    <c:v>0.55000000000000004</c:v>
                  </c:pt>
                  <c:pt idx="4">
                    <c:v>3.63</c:v>
                  </c:pt>
                  <c:pt idx="6">
                    <c:v>0.57999999999999985</c:v>
                  </c:pt>
                  <c:pt idx="7">
                    <c:v>2.04</c:v>
                  </c:pt>
                </c:numCache>
              </c:numRef>
            </c:plus>
            <c:minus>
              <c:numRef>
                <c:f>スライド2!$I$17:$I$24</c:f>
                <c:numCache>
                  <c:formatCode>General</c:formatCode>
                  <c:ptCount val="8"/>
                  <c:pt idx="0">
                    <c:v>0.51000000000000012</c:v>
                  </c:pt>
                  <c:pt idx="1">
                    <c:v>0.48000000000000015</c:v>
                  </c:pt>
                  <c:pt idx="3">
                    <c:v>0.38000000000000012</c:v>
                  </c:pt>
                  <c:pt idx="4">
                    <c:v>1.49</c:v>
                  </c:pt>
                  <c:pt idx="6">
                    <c:v>0.37000000000000027</c:v>
                  </c:pt>
                  <c:pt idx="7">
                    <c:v>1.03</c:v>
                  </c:pt>
                </c:numCache>
              </c:numRef>
            </c:minus>
          </c:errBars>
          <c:cat>
            <c:strRef>
              <c:f>スライド2!$A$17:$A$24</c:f>
              <c:strCache>
                <c:ptCount val="8"/>
                <c:pt idx="0">
                  <c:v>AA</c:v>
                </c:pt>
                <c:pt idx="1">
                  <c:v>AG+GG</c:v>
                </c:pt>
                <c:pt idx="3">
                  <c:v>AA</c:v>
                </c:pt>
                <c:pt idx="4">
                  <c:v>AG+GG</c:v>
                </c:pt>
                <c:pt idx="6">
                  <c:v>GG</c:v>
                </c:pt>
                <c:pt idx="7">
                  <c:v>GA+AA</c:v>
                </c:pt>
              </c:strCache>
            </c:strRef>
          </c:cat>
          <c:val>
            <c:numRef>
              <c:f>スライド2!$C$17:$C$24</c:f>
              <c:numCache>
                <c:formatCode>General</c:formatCode>
                <c:ptCount val="8"/>
                <c:pt idx="0">
                  <c:v>1.37</c:v>
                </c:pt>
                <c:pt idx="1">
                  <c:v>1.25</c:v>
                </c:pt>
                <c:pt idx="3">
                  <c:v>1.1599999999999993</c:v>
                </c:pt>
                <c:pt idx="4">
                  <c:v>2.54</c:v>
                </c:pt>
                <c:pt idx="6">
                  <c:v>1.0900000000000001</c:v>
                </c:pt>
                <c:pt idx="7">
                  <c:v>2.08</c:v>
                </c:pt>
              </c:numCache>
            </c:numRef>
          </c:val>
        </c:ser>
        <c:dLbls>
          <c:showLegendKey val="0"/>
          <c:showVal val="1"/>
          <c:showCatName val="0"/>
          <c:showSerName val="0"/>
          <c:showPercent val="0"/>
          <c:showBubbleSize val="0"/>
        </c:dLbls>
        <c:gapWidth val="11"/>
        <c:axId val="44546304"/>
        <c:axId val="44556288"/>
      </c:barChart>
      <c:catAx>
        <c:axId val="44546304"/>
        <c:scaling>
          <c:orientation val="minMax"/>
        </c:scaling>
        <c:delete val="0"/>
        <c:axPos val="b"/>
        <c:majorTickMark val="out"/>
        <c:minorTickMark val="none"/>
        <c:tickLblPos val="nextTo"/>
        <c:txPr>
          <a:bodyPr/>
          <a:lstStyle/>
          <a:p>
            <a:pPr>
              <a:defRPr sz="1800">
                <a:latin typeface="Times New Roman" pitchFamily="18" charset="0"/>
                <a:cs typeface="Times New Roman" pitchFamily="18" charset="0"/>
              </a:defRPr>
            </a:pPr>
            <a:endParaRPr lang="ja-JP"/>
          </a:p>
        </c:txPr>
        <c:crossAx val="44556288"/>
        <c:crosses val="autoZero"/>
        <c:auto val="1"/>
        <c:lblAlgn val="ctr"/>
        <c:lblOffset val="100"/>
        <c:noMultiLvlLbl val="0"/>
      </c:catAx>
      <c:valAx>
        <c:axId val="44556288"/>
        <c:scaling>
          <c:orientation val="minMax"/>
        </c:scaling>
        <c:delete val="0"/>
        <c:axPos val="l"/>
        <c:majorGridlines/>
        <c:numFmt formatCode="General" sourceLinked="1"/>
        <c:majorTickMark val="out"/>
        <c:minorTickMark val="none"/>
        <c:tickLblPos val="nextTo"/>
        <c:txPr>
          <a:bodyPr/>
          <a:lstStyle/>
          <a:p>
            <a:pPr>
              <a:defRPr sz="1800">
                <a:latin typeface="Times New Roman" pitchFamily="18" charset="0"/>
                <a:cs typeface="Times New Roman" pitchFamily="18" charset="0"/>
              </a:defRPr>
            </a:pPr>
            <a:endParaRPr lang="ja-JP"/>
          </a:p>
        </c:txPr>
        <c:crossAx val="44546304"/>
        <c:crosses val="autoZero"/>
        <c:crossBetween val="between"/>
      </c:valAx>
    </c:plotArea>
    <c:legend>
      <c:legendPos val="b"/>
      <c:layout/>
      <c:overlay val="0"/>
      <c:txPr>
        <a:bodyPr/>
        <a:lstStyle/>
        <a:p>
          <a:pPr>
            <a:defRPr sz="1600">
              <a:latin typeface="Times New Roman" pitchFamily="18" charset="0"/>
              <a:cs typeface="Times New Roman" pitchFamily="18" charset="0"/>
            </a:defRPr>
          </a:pPr>
          <a:endParaRPr lang="ja-JP"/>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3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582808197264255"/>
          <c:y val="2.9004835813366398E-2"/>
          <c:w val="0.83873637189582073"/>
          <c:h val="0.87732185968187015"/>
        </c:manualLayout>
      </c:layout>
      <c:bar3DChart>
        <c:barDir val="col"/>
        <c:grouping val="standard"/>
        <c:varyColors val="0"/>
        <c:ser>
          <c:idx val="0"/>
          <c:order val="0"/>
          <c:tx>
            <c:strRef>
              <c:f>Sheet1!$B$1</c:f>
              <c:strCache>
                <c:ptCount val="1"/>
                <c:pt idx="0">
                  <c:v>Slow</c:v>
                </c:pt>
              </c:strCache>
            </c:strRef>
          </c:tx>
          <c:spPr>
            <a:solidFill>
              <a:schemeClr val="accent3">
                <a:lumMod val="85000"/>
              </a:schemeClr>
            </a:solidFill>
            <a:ln>
              <a:noFill/>
            </a:ln>
            <a:effectLst>
              <a:outerShdw blurRad="40000" dist="23000" dir="5400000" rotWithShape="0">
                <a:srgbClr val="000000">
                  <a:alpha val="35000"/>
                </a:srgbClr>
              </a:outerShdw>
            </a:effectLst>
            <a:sp3d/>
          </c:spPr>
          <c:invertIfNegative val="0"/>
          <c:cat>
            <c:strRef>
              <c:f>Sheet1!$A$2:$A$5</c:f>
              <c:strCache>
                <c:ptCount val="4"/>
                <c:pt idx="0">
                  <c:v>Q1</c:v>
                </c:pt>
                <c:pt idx="1">
                  <c:v>Q2</c:v>
                </c:pt>
                <c:pt idx="2">
                  <c:v>Q3</c:v>
                </c:pt>
                <c:pt idx="3">
                  <c:v>Q4</c:v>
                </c:pt>
              </c:strCache>
            </c:strRef>
          </c:cat>
          <c:val>
            <c:numRef>
              <c:f>Sheet1!$B$2:$B$5</c:f>
              <c:numCache>
                <c:formatCode>General</c:formatCode>
                <c:ptCount val="4"/>
                <c:pt idx="0">
                  <c:v>1</c:v>
                </c:pt>
                <c:pt idx="1">
                  <c:v>0.89</c:v>
                </c:pt>
                <c:pt idx="2">
                  <c:v>1.07</c:v>
                </c:pt>
                <c:pt idx="3">
                  <c:v>1.06</c:v>
                </c:pt>
              </c:numCache>
            </c:numRef>
          </c:val>
          <c:extLst xmlns:c16r2="http://schemas.microsoft.com/office/drawing/2015/06/chart">
            <c:ext xmlns:c16="http://schemas.microsoft.com/office/drawing/2014/chart" uri="{C3380CC4-5D6E-409C-BE32-E72D297353CC}">
              <c16:uniqueId val="{00000000-A066-45CE-BAF1-0027B7099CFC}"/>
            </c:ext>
          </c:extLst>
        </c:ser>
        <c:ser>
          <c:idx val="1"/>
          <c:order val="1"/>
          <c:tx>
            <c:strRef>
              <c:f>Sheet1!$C$1</c:f>
              <c:strCache>
                <c:ptCount val="1"/>
                <c:pt idx="0">
                  <c:v>Interm.</c:v>
                </c:pt>
              </c:strCache>
            </c:strRef>
          </c:tx>
          <c:spPr>
            <a:solidFill>
              <a:schemeClr val="accent5">
                <a:lumMod val="75000"/>
              </a:schemeClr>
            </a:solidFill>
            <a:ln>
              <a:noFill/>
            </a:ln>
            <a:effectLst>
              <a:outerShdw blurRad="40000" dist="23000" dir="5400000" rotWithShape="0">
                <a:srgbClr val="000000">
                  <a:alpha val="35000"/>
                </a:srgbClr>
              </a:outerShdw>
            </a:effectLst>
            <a:sp3d/>
          </c:spPr>
          <c:invertIfNegative val="0"/>
          <c:cat>
            <c:strRef>
              <c:f>Sheet1!$A$2:$A$5</c:f>
              <c:strCache>
                <c:ptCount val="4"/>
                <c:pt idx="0">
                  <c:v>Q1</c:v>
                </c:pt>
                <c:pt idx="1">
                  <c:v>Q2</c:v>
                </c:pt>
                <c:pt idx="2">
                  <c:v>Q3</c:v>
                </c:pt>
                <c:pt idx="3">
                  <c:v>Q4</c:v>
                </c:pt>
              </c:strCache>
            </c:strRef>
          </c:cat>
          <c:val>
            <c:numRef>
              <c:f>Sheet1!$C$2:$C$5</c:f>
              <c:numCache>
                <c:formatCode>General</c:formatCode>
                <c:ptCount val="4"/>
                <c:pt idx="0">
                  <c:v>1</c:v>
                </c:pt>
                <c:pt idx="1">
                  <c:v>0.91</c:v>
                </c:pt>
                <c:pt idx="2">
                  <c:v>0.97</c:v>
                </c:pt>
                <c:pt idx="3">
                  <c:v>1.27</c:v>
                </c:pt>
              </c:numCache>
            </c:numRef>
          </c:val>
          <c:extLst xmlns:c16r2="http://schemas.microsoft.com/office/drawing/2015/06/chart">
            <c:ext xmlns:c16="http://schemas.microsoft.com/office/drawing/2014/chart" uri="{C3380CC4-5D6E-409C-BE32-E72D297353CC}">
              <c16:uniqueId val="{00000001-A066-45CE-BAF1-0027B7099CFC}"/>
            </c:ext>
          </c:extLst>
        </c:ser>
        <c:ser>
          <c:idx val="2"/>
          <c:order val="2"/>
          <c:tx>
            <c:strRef>
              <c:f>Sheet1!$D$1</c:f>
              <c:strCache>
                <c:ptCount val="1"/>
                <c:pt idx="0">
                  <c:v>Rapid</c:v>
                </c:pt>
              </c:strCache>
            </c:strRef>
          </c:tx>
          <c:spPr>
            <a:solidFill>
              <a:schemeClr val="accent6">
                <a:lumMod val="60000"/>
                <a:lumOff val="40000"/>
              </a:schemeClr>
            </a:solidFill>
            <a:ln>
              <a:noFill/>
            </a:ln>
            <a:effectLst>
              <a:outerShdw blurRad="40000" dist="23000" dir="5400000" rotWithShape="0">
                <a:srgbClr val="000000">
                  <a:alpha val="35000"/>
                </a:srgbClr>
              </a:outerShdw>
            </a:effectLst>
            <a:sp3d/>
          </c:spPr>
          <c:invertIfNegative val="0"/>
          <c:dLbls>
            <c:dLbl>
              <c:idx val="0"/>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792E-4894-BA1C-D7CB1D55471C}"/>
                </c:ext>
              </c:extLst>
            </c:dLbl>
            <c:dLbl>
              <c:idx val="1"/>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792E-4894-BA1C-D7CB1D55471C}"/>
                </c:ext>
              </c:extLst>
            </c:dLbl>
            <c:dLbl>
              <c:idx val="2"/>
              <c:layout>
                <c:manualLayout>
                  <c:x val="1.3875098764482442E-2"/>
                  <c:y val="-2.0827671517866346E-2"/>
                </c:manualLayout>
              </c:layout>
              <c:numFmt formatCode="#,##0.0_);[Red]\(#,##0.0\)" sourceLinked="0"/>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7.0652002908745112E-2"/>
                      <c:h val="6.2780552718139981E-2"/>
                    </c:manualLayout>
                  </c15:layout>
                </c:ext>
                <c:ext xmlns:c16="http://schemas.microsoft.com/office/drawing/2014/chart" uri="{C3380CC4-5D6E-409C-BE32-E72D297353CC}">
                  <c16:uniqueId val="{00000002-792E-4894-BA1C-D7CB1D55471C}"/>
                </c:ext>
              </c:extLst>
            </c:dLbl>
            <c:dLbl>
              <c:idx val="3"/>
              <c:layout>
                <c:manualLayout>
                  <c:x val="4.1625296293447633E-2"/>
                  <c:y val="-1.4876908227047391E-2"/>
                </c:manualLayout>
              </c:layout>
              <c:numFmt formatCode="#,##0.0_);[Red]\(#,##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792E-4894-BA1C-D7CB1D55471C}"/>
                </c:ext>
              </c:extLst>
            </c:dLbl>
            <c:numFmt formatCode="#,##0.0_);[Red]\(#,##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ja-JP"/>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Sheet1!$A$2:$A$5</c:f>
              <c:strCache>
                <c:ptCount val="4"/>
                <c:pt idx="0">
                  <c:v>Q1</c:v>
                </c:pt>
                <c:pt idx="1">
                  <c:v>Q2</c:v>
                </c:pt>
                <c:pt idx="2">
                  <c:v>Q3</c:v>
                </c:pt>
                <c:pt idx="3">
                  <c:v>Q4</c:v>
                </c:pt>
              </c:strCache>
            </c:strRef>
          </c:cat>
          <c:val>
            <c:numRef>
              <c:f>Sheet1!$D$2:$D$5</c:f>
              <c:numCache>
                <c:formatCode>General</c:formatCode>
                <c:ptCount val="4"/>
                <c:pt idx="0">
                  <c:v>1</c:v>
                </c:pt>
                <c:pt idx="1">
                  <c:v>1.19</c:v>
                </c:pt>
                <c:pt idx="2">
                  <c:v>1.26</c:v>
                </c:pt>
                <c:pt idx="3">
                  <c:v>1.61</c:v>
                </c:pt>
              </c:numCache>
            </c:numRef>
          </c:val>
          <c:extLst xmlns:c16r2="http://schemas.microsoft.com/office/drawing/2015/06/chart">
            <c:ext xmlns:c16="http://schemas.microsoft.com/office/drawing/2014/chart" uri="{C3380CC4-5D6E-409C-BE32-E72D297353CC}">
              <c16:uniqueId val="{00000002-A066-45CE-BAF1-0027B7099CFC}"/>
            </c:ext>
          </c:extLst>
        </c:ser>
        <c:dLbls>
          <c:showLegendKey val="0"/>
          <c:showVal val="0"/>
          <c:showCatName val="0"/>
          <c:showSerName val="0"/>
          <c:showPercent val="0"/>
          <c:showBubbleSize val="0"/>
        </c:dLbls>
        <c:gapWidth val="150"/>
        <c:shape val="box"/>
        <c:axId val="44164224"/>
        <c:axId val="44165760"/>
        <c:axId val="44159872"/>
      </c:bar3DChart>
      <c:catAx>
        <c:axId val="441642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ja-JP"/>
          </a:p>
        </c:txPr>
        <c:crossAx val="44165760"/>
        <c:crosses val="autoZero"/>
        <c:auto val="1"/>
        <c:lblAlgn val="ctr"/>
        <c:lblOffset val="100"/>
        <c:noMultiLvlLbl val="0"/>
      </c:catAx>
      <c:valAx>
        <c:axId val="44165760"/>
        <c:scaling>
          <c:orientation val="minMax"/>
        </c:scaling>
        <c:delete val="0"/>
        <c:axPos val="l"/>
        <c:majorGridlines>
          <c:spPr>
            <a:ln w="9525" cap="flat" cmpd="sng" algn="ctr">
              <a:solidFill>
                <a:schemeClr val="tx2">
                  <a:lumMod val="15000"/>
                  <a:lumOff val="85000"/>
                </a:schemeClr>
              </a:solidFill>
              <a:round/>
            </a:ln>
            <a:effectLst/>
          </c:spPr>
        </c:majorGridlines>
        <c:numFmt formatCode="#,##0.0_);[Red]\(#,##0.0\)" sourceLinked="0"/>
        <c:majorTickMark val="none"/>
        <c:minorTickMark val="none"/>
        <c:tickLblPos val="low"/>
        <c:spPr>
          <a:noFill/>
          <a:ln>
            <a:noFill/>
          </a:ln>
          <a:effectLst/>
        </c:spPr>
        <c:txPr>
          <a:bodyPr rot="-6000000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ja-JP"/>
          </a:p>
        </c:txPr>
        <c:crossAx val="44164224"/>
        <c:crosses val="autoZero"/>
        <c:crossBetween val="between"/>
      </c:valAx>
      <c:serAx>
        <c:axId val="44159872"/>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120000" spcFirstLastPara="1" vertOverflow="ellipsis" wrap="square" anchor="ctr" anchorCtr="1"/>
          <a:lstStyle/>
          <a:p>
            <a:pPr>
              <a:defRPr sz="1400" b="1" i="0" u="none" strike="noStrike" kern="1200" baseline="0">
                <a:solidFill>
                  <a:schemeClr val="tx2"/>
                </a:solidFill>
                <a:latin typeface="+mn-lt"/>
                <a:ea typeface="+mn-ea"/>
                <a:cs typeface="+mn-cs"/>
              </a:defRPr>
            </a:pPr>
            <a:endParaRPr lang="ja-JP"/>
          </a:p>
        </c:txPr>
        <c:crossAx val="44165760"/>
        <c:crosses val="autoZero"/>
      </c:serAx>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3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582808197264255"/>
          <c:y val="2.9004835813366398E-2"/>
          <c:w val="0.83873637189582073"/>
          <c:h val="0.87732185968187015"/>
        </c:manualLayout>
      </c:layout>
      <c:bar3DChart>
        <c:barDir val="col"/>
        <c:grouping val="standard"/>
        <c:varyColors val="0"/>
        <c:ser>
          <c:idx val="0"/>
          <c:order val="0"/>
          <c:tx>
            <c:strRef>
              <c:f>Sheet1!$B$1</c:f>
              <c:strCache>
                <c:ptCount val="1"/>
                <c:pt idx="0">
                  <c:v>Slow</c:v>
                </c:pt>
              </c:strCache>
            </c:strRef>
          </c:tx>
          <c:spPr>
            <a:solidFill>
              <a:schemeClr val="accent3">
                <a:lumMod val="85000"/>
              </a:schemeClr>
            </a:solidFill>
            <a:ln>
              <a:noFill/>
            </a:ln>
            <a:effectLst>
              <a:outerShdw blurRad="40000" dist="23000" dir="5400000" rotWithShape="0">
                <a:srgbClr val="000000">
                  <a:alpha val="35000"/>
                </a:srgbClr>
              </a:outerShdw>
            </a:effectLst>
            <a:sp3d/>
          </c:spPr>
          <c:invertIfNegative val="0"/>
          <c:cat>
            <c:strRef>
              <c:f>Sheet1!$A$2:$A$5</c:f>
              <c:strCache>
                <c:ptCount val="4"/>
                <c:pt idx="0">
                  <c:v>Q1</c:v>
                </c:pt>
                <c:pt idx="1">
                  <c:v>Q2</c:v>
                </c:pt>
                <c:pt idx="2">
                  <c:v>Q3</c:v>
                </c:pt>
                <c:pt idx="3">
                  <c:v>Q4</c:v>
                </c:pt>
              </c:strCache>
            </c:strRef>
          </c:cat>
          <c:val>
            <c:numRef>
              <c:f>Sheet1!$B$2:$B$5</c:f>
              <c:numCache>
                <c:formatCode>General</c:formatCode>
                <c:ptCount val="4"/>
                <c:pt idx="0">
                  <c:v>1</c:v>
                </c:pt>
                <c:pt idx="1">
                  <c:v>0.77</c:v>
                </c:pt>
                <c:pt idx="2">
                  <c:v>0.68</c:v>
                </c:pt>
                <c:pt idx="3">
                  <c:v>0.44</c:v>
                </c:pt>
              </c:numCache>
            </c:numRef>
          </c:val>
          <c:extLst xmlns:c16r2="http://schemas.microsoft.com/office/drawing/2015/06/chart">
            <c:ext xmlns:c16="http://schemas.microsoft.com/office/drawing/2014/chart" uri="{C3380CC4-5D6E-409C-BE32-E72D297353CC}">
              <c16:uniqueId val="{00000000-F34E-435D-969F-A1AB3478B6D1}"/>
            </c:ext>
          </c:extLst>
        </c:ser>
        <c:ser>
          <c:idx val="1"/>
          <c:order val="1"/>
          <c:tx>
            <c:strRef>
              <c:f>Sheet1!$C$1</c:f>
              <c:strCache>
                <c:ptCount val="1"/>
                <c:pt idx="0">
                  <c:v>Interm.</c:v>
                </c:pt>
              </c:strCache>
            </c:strRef>
          </c:tx>
          <c:spPr>
            <a:solidFill>
              <a:schemeClr val="accent5">
                <a:lumMod val="75000"/>
              </a:schemeClr>
            </a:solidFill>
            <a:ln>
              <a:noFill/>
            </a:ln>
            <a:effectLst>
              <a:outerShdw blurRad="40000" dist="23000" dir="5400000" rotWithShape="0">
                <a:srgbClr val="000000">
                  <a:alpha val="35000"/>
                </a:srgbClr>
              </a:outerShdw>
            </a:effectLst>
            <a:sp3d/>
          </c:spPr>
          <c:invertIfNegative val="0"/>
          <c:cat>
            <c:strRef>
              <c:f>Sheet1!$A$2:$A$5</c:f>
              <c:strCache>
                <c:ptCount val="4"/>
                <c:pt idx="0">
                  <c:v>Q1</c:v>
                </c:pt>
                <c:pt idx="1">
                  <c:v>Q2</c:v>
                </c:pt>
                <c:pt idx="2">
                  <c:v>Q3</c:v>
                </c:pt>
                <c:pt idx="3">
                  <c:v>Q4</c:v>
                </c:pt>
              </c:strCache>
            </c:strRef>
          </c:cat>
          <c:val>
            <c:numRef>
              <c:f>Sheet1!$C$2:$C$5</c:f>
              <c:numCache>
                <c:formatCode>General</c:formatCode>
                <c:ptCount val="4"/>
                <c:pt idx="0">
                  <c:v>1</c:v>
                </c:pt>
                <c:pt idx="1">
                  <c:v>1.46</c:v>
                </c:pt>
                <c:pt idx="2">
                  <c:v>1.07</c:v>
                </c:pt>
                <c:pt idx="3">
                  <c:v>1.34</c:v>
                </c:pt>
              </c:numCache>
            </c:numRef>
          </c:val>
          <c:extLst xmlns:c16r2="http://schemas.microsoft.com/office/drawing/2015/06/chart">
            <c:ext xmlns:c16="http://schemas.microsoft.com/office/drawing/2014/chart" uri="{C3380CC4-5D6E-409C-BE32-E72D297353CC}">
              <c16:uniqueId val="{00000001-F34E-435D-969F-A1AB3478B6D1}"/>
            </c:ext>
          </c:extLst>
        </c:ser>
        <c:ser>
          <c:idx val="2"/>
          <c:order val="2"/>
          <c:tx>
            <c:strRef>
              <c:f>Sheet1!$D$1</c:f>
              <c:strCache>
                <c:ptCount val="1"/>
                <c:pt idx="0">
                  <c:v>Rapid</c:v>
                </c:pt>
              </c:strCache>
            </c:strRef>
          </c:tx>
          <c:spPr>
            <a:solidFill>
              <a:schemeClr val="accent6">
                <a:lumMod val="60000"/>
                <a:lumOff val="40000"/>
              </a:schemeClr>
            </a:solidFill>
            <a:ln>
              <a:noFill/>
            </a:ln>
            <a:effectLst>
              <a:outerShdw blurRad="40000" dist="23000" dir="5400000" rotWithShape="0">
                <a:srgbClr val="000000">
                  <a:alpha val="35000"/>
                </a:srgbClr>
              </a:outerShdw>
            </a:effectLst>
            <a:sp3d/>
          </c:spPr>
          <c:invertIfNegative val="0"/>
          <c:dLbls>
            <c:dLbl>
              <c:idx val="2"/>
              <c:numFmt formatCode="#,##0.00_);[Red]\(#,##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dLbl>
            <c:dLbl>
              <c:idx val="3"/>
              <c:numFmt formatCode="#,##0.00_);[Red]\(#,##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dLbl>
            <c:numFmt formatCode="#,##0.00_);[Red]\(#,##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4"/>
                <c:pt idx="0">
                  <c:v>Q1</c:v>
                </c:pt>
                <c:pt idx="1">
                  <c:v>Q2</c:v>
                </c:pt>
                <c:pt idx="2">
                  <c:v>Q3</c:v>
                </c:pt>
                <c:pt idx="3">
                  <c:v>Q4</c:v>
                </c:pt>
              </c:strCache>
            </c:strRef>
          </c:cat>
          <c:val>
            <c:numRef>
              <c:f>Sheet1!$D$2:$D$5</c:f>
              <c:numCache>
                <c:formatCode>General</c:formatCode>
                <c:ptCount val="4"/>
                <c:pt idx="0">
                  <c:v>1</c:v>
                </c:pt>
                <c:pt idx="1">
                  <c:v>0.99</c:v>
                </c:pt>
                <c:pt idx="2">
                  <c:v>1.83</c:v>
                </c:pt>
                <c:pt idx="3">
                  <c:v>1.78</c:v>
                </c:pt>
              </c:numCache>
            </c:numRef>
          </c:val>
          <c:extLst xmlns:c16r2="http://schemas.microsoft.com/office/drawing/2015/06/chart">
            <c:ext xmlns:c16="http://schemas.microsoft.com/office/drawing/2014/chart" uri="{C3380CC4-5D6E-409C-BE32-E72D297353CC}">
              <c16:uniqueId val="{00000002-F34E-435D-969F-A1AB3478B6D1}"/>
            </c:ext>
          </c:extLst>
        </c:ser>
        <c:dLbls>
          <c:showLegendKey val="0"/>
          <c:showVal val="0"/>
          <c:showCatName val="0"/>
          <c:showSerName val="0"/>
          <c:showPercent val="0"/>
          <c:showBubbleSize val="0"/>
        </c:dLbls>
        <c:gapWidth val="150"/>
        <c:shape val="box"/>
        <c:axId val="44215680"/>
        <c:axId val="44217472"/>
        <c:axId val="44162112"/>
      </c:bar3DChart>
      <c:catAx>
        <c:axId val="4421568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ja-JP"/>
          </a:p>
        </c:txPr>
        <c:crossAx val="44217472"/>
        <c:crosses val="autoZero"/>
        <c:auto val="1"/>
        <c:lblAlgn val="ctr"/>
        <c:lblOffset val="100"/>
        <c:noMultiLvlLbl val="0"/>
      </c:catAx>
      <c:valAx>
        <c:axId val="44217472"/>
        <c:scaling>
          <c:orientation val="minMax"/>
        </c:scaling>
        <c:delete val="0"/>
        <c:axPos val="l"/>
        <c:majorGridlines>
          <c:spPr>
            <a:ln w="9525" cap="flat" cmpd="sng" algn="ctr">
              <a:solidFill>
                <a:schemeClr val="tx2">
                  <a:lumMod val="15000"/>
                  <a:lumOff val="85000"/>
                </a:schemeClr>
              </a:solidFill>
              <a:round/>
            </a:ln>
            <a:effectLst/>
          </c:spPr>
        </c:majorGridlines>
        <c:numFmt formatCode="#,##0.0_);[Red]\(#,##0.0\)" sourceLinked="0"/>
        <c:majorTickMark val="none"/>
        <c:minorTickMark val="none"/>
        <c:tickLblPos val="low"/>
        <c:spPr>
          <a:noFill/>
          <a:ln>
            <a:noFill/>
          </a:ln>
          <a:effectLst/>
        </c:spPr>
        <c:txPr>
          <a:bodyPr rot="-6000000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ja-JP"/>
          </a:p>
        </c:txPr>
        <c:crossAx val="44215680"/>
        <c:crosses val="autoZero"/>
        <c:crossBetween val="between"/>
      </c:valAx>
      <c:serAx>
        <c:axId val="44162112"/>
        <c:scaling>
          <c:orientation val="minMax"/>
        </c:scaling>
        <c:delete val="0"/>
        <c:axPos val="b"/>
        <c:majorTickMark val="none"/>
        <c:minorTickMark val="none"/>
        <c:tickLblPos val="nextTo"/>
        <c:spPr>
          <a:noFill/>
          <a:ln w="9525" cap="flat" cmpd="sng" algn="ctr">
            <a:solidFill>
              <a:schemeClr val="tx2">
                <a:lumMod val="15000"/>
                <a:lumOff val="85000"/>
              </a:schemeClr>
            </a:solidFill>
            <a:round/>
          </a:ln>
          <a:effectLst/>
        </c:spPr>
        <c:txPr>
          <a:bodyPr rot="-120000" spcFirstLastPara="1" vertOverflow="ellipsis" wrap="square" anchor="ctr" anchorCtr="1"/>
          <a:lstStyle/>
          <a:p>
            <a:pPr>
              <a:defRPr sz="1400" b="1" i="0" u="none" strike="noStrike" kern="1200" baseline="0">
                <a:solidFill>
                  <a:schemeClr val="tx2"/>
                </a:solidFill>
                <a:latin typeface="+mn-lt"/>
                <a:ea typeface="+mn-ea"/>
                <a:cs typeface="+mn-cs"/>
              </a:defRPr>
            </a:pPr>
            <a:endParaRPr lang="ja-JP"/>
          </a:p>
        </c:txPr>
        <c:crossAx val="44217472"/>
        <c:crosses val="autoZero"/>
      </c:serAx>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5"/>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8"/>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9"/>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4"/>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5"/>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8"/>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9"/>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2"/>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3"/>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2"/>
              <c:layout/>
              <c:tx>
                <c:rich>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Times New Roman" panose="02020603050405020304" pitchFamily="18" charset="0"/>
                        <a:ea typeface="+mn-ea"/>
                        <a:cs typeface="Times New Roman" panose="02020603050405020304" pitchFamily="18" charset="0"/>
                      </a:defRPr>
                    </a:pPr>
                    <a:r>
                      <a:rPr lang="en-US" altLang="ja-JP" dirty="0" smtClean="0">
                        <a:solidFill>
                          <a:srgbClr val="FF0000"/>
                        </a:solidFill>
                      </a:rPr>
                      <a:t>2.49*</a:t>
                    </a:r>
                  </a:p>
                </c:rich>
              </c:tx>
              <c:spPr>
                <a:noFill/>
                <a:ln>
                  <a:noFill/>
                </a:ln>
                <a:effectLst/>
              </c:spPr>
              <c:dLblPos val="inBase"/>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6"/>
              <c:layout/>
              <c:tx>
                <c:rich>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Times New Roman" panose="02020603050405020304" pitchFamily="18" charset="0"/>
                        <a:ea typeface="+mn-ea"/>
                        <a:cs typeface="Times New Roman" panose="02020603050405020304" pitchFamily="18" charset="0"/>
                      </a:defRPr>
                    </a:pPr>
                    <a:r>
                      <a:rPr lang="en-US" altLang="ja-JP" dirty="0" smtClean="0">
                        <a:solidFill>
                          <a:srgbClr val="FF0000"/>
                        </a:solidFill>
                      </a:rPr>
                      <a:t>1.96*</a:t>
                    </a:r>
                  </a:p>
                </c:rich>
              </c:tx>
              <c:spPr>
                <a:noFill/>
                <a:ln>
                  <a:noFill/>
                </a:ln>
                <a:effectLst/>
              </c:spPr>
              <c:dLblPos val="inBase"/>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スライド1!$H$3:$H$27</c:f>
                <c:numCache>
                  <c:formatCode>General</c:formatCode>
                  <c:ptCount val="25"/>
                  <c:pt idx="1">
                    <c:v>1.35</c:v>
                  </c:pt>
                  <c:pt idx="2">
                    <c:v>2.4699999999999998</c:v>
                  </c:pt>
                  <c:pt idx="5">
                    <c:v>0.97</c:v>
                  </c:pt>
                  <c:pt idx="6">
                    <c:v>1.6800000000000002</c:v>
                  </c:pt>
                  <c:pt idx="9">
                    <c:v>0.67</c:v>
                  </c:pt>
                  <c:pt idx="10">
                    <c:v>0.81</c:v>
                  </c:pt>
                  <c:pt idx="15">
                    <c:v>1.76</c:v>
                  </c:pt>
                  <c:pt idx="16">
                    <c:v>1.73</c:v>
                  </c:pt>
                  <c:pt idx="19">
                    <c:v>0.65999999999999992</c:v>
                  </c:pt>
                  <c:pt idx="20">
                    <c:v>0.79999999999999993</c:v>
                  </c:pt>
                  <c:pt idx="23">
                    <c:v>1.1000000000000001</c:v>
                  </c:pt>
                  <c:pt idx="24">
                    <c:v>0.85000000000000009</c:v>
                  </c:pt>
                </c:numCache>
              </c:numRef>
            </c:plus>
            <c:minus>
              <c:numRef>
                <c:f>スライド1!$G$3:$G$27</c:f>
                <c:numCache>
                  <c:formatCode>General</c:formatCode>
                  <c:ptCount val="25"/>
                  <c:pt idx="1">
                    <c:v>0.76</c:v>
                  </c:pt>
                  <c:pt idx="2">
                    <c:v>1.2400000000000002</c:v>
                  </c:pt>
                  <c:pt idx="5">
                    <c:v>0.56999999999999995</c:v>
                  </c:pt>
                  <c:pt idx="6">
                    <c:v>0.89999999999999991</c:v>
                  </c:pt>
                  <c:pt idx="9">
                    <c:v>0.38</c:v>
                  </c:pt>
                  <c:pt idx="10">
                    <c:v>0.45000000000000007</c:v>
                  </c:pt>
                  <c:pt idx="15">
                    <c:v>0.84000000000000008</c:v>
                  </c:pt>
                  <c:pt idx="16">
                    <c:v>0.73</c:v>
                  </c:pt>
                  <c:pt idx="19">
                    <c:v>0.29000000000000004</c:v>
                  </c:pt>
                  <c:pt idx="20">
                    <c:v>0.32999999999999996</c:v>
                  </c:pt>
                  <c:pt idx="23">
                    <c:v>0.49</c:v>
                  </c:pt>
                  <c:pt idx="24">
                    <c:v>0.30999999999999994</c:v>
                  </c:pt>
                </c:numCache>
              </c:numRef>
            </c:minus>
            <c:spPr>
              <a:noFill/>
              <a:ln w="19050" cap="flat" cmpd="sng" algn="ctr">
                <a:solidFill>
                  <a:schemeClr val="tx1"/>
                </a:solidFill>
                <a:round/>
              </a:ln>
              <a:effectLst/>
            </c:spPr>
          </c:errBars>
          <c:cat>
            <c:strRef>
              <c:f>スライド1!$C$3:$C$27</c:f>
              <c:strCache>
                <c:ptCount val="25"/>
                <c:pt idx="0">
                  <c:v>T1</c:v>
                </c:pt>
                <c:pt idx="1">
                  <c:v>T2</c:v>
                </c:pt>
                <c:pt idx="2">
                  <c:v>T3</c:v>
                </c:pt>
                <c:pt idx="4">
                  <c:v>T1</c:v>
                </c:pt>
                <c:pt idx="5">
                  <c:v>T2</c:v>
                </c:pt>
                <c:pt idx="6">
                  <c:v>T3</c:v>
                </c:pt>
                <c:pt idx="8">
                  <c:v>T1</c:v>
                </c:pt>
                <c:pt idx="9">
                  <c:v>T2</c:v>
                </c:pt>
                <c:pt idx="10">
                  <c:v>T3</c:v>
                </c:pt>
                <c:pt idx="14">
                  <c:v>T1</c:v>
                </c:pt>
                <c:pt idx="15">
                  <c:v>T2</c:v>
                </c:pt>
                <c:pt idx="16">
                  <c:v>T3</c:v>
                </c:pt>
                <c:pt idx="18">
                  <c:v>T1</c:v>
                </c:pt>
                <c:pt idx="19">
                  <c:v>T2</c:v>
                </c:pt>
                <c:pt idx="20">
                  <c:v>T3</c:v>
                </c:pt>
                <c:pt idx="22">
                  <c:v>T1</c:v>
                </c:pt>
                <c:pt idx="23">
                  <c:v>T2</c:v>
                </c:pt>
                <c:pt idx="24">
                  <c:v>T3</c:v>
                </c:pt>
              </c:strCache>
            </c:strRef>
          </c:cat>
          <c:val>
            <c:numRef>
              <c:f>スライド1!$D$3:$D$27</c:f>
              <c:numCache>
                <c:formatCode>General</c:formatCode>
                <c:ptCount val="25"/>
                <c:pt idx="0">
                  <c:v>1</c:v>
                </c:pt>
                <c:pt idx="1">
                  <c:v>1.75</c:v>
                </c:pt>
                <c:pt idx="2">
                  <c:v>2.4900000000000002</c:v>
                </c:pt>
                <c:pt idx="4">
                  <c:v>1</c:v>
                </c:pt>
                <c:pt idx="5">
                  <c:v>1.43</c:v>
                </c:pt>
                <c:pt idx="6">
                  <c:v>1.96</c:v>
                </c:pt>
                <c:pt idx="8">
                  <c:v>1</c:v>
                </c:pt>
                <c:pt idx="9">
                  <c:v>0.92</c:v>
                </c:pt>
                <c:pt idx="10">
                  <c:v>1.02</c:v>
                </c:pt>
                <c:pt idx="14">
                  <c:v>1</c:v>
                </c:pt>
                <c:pt idx="15">
                  <c:v>1.61</c:v>
                </c:pt>
                <c:pt idx="16">
                  <c:v>1.27</c:v>
                </c:pt>
                <c:pt idx="18">
                  <c:v>1</c:v>
                </c:pt>
                <c:pt idx="19">
                  <c:v>0.54</c:v>
                </c:pt>
                <c:pt idx="20">
                  <c:v>0.57999999999999996</c:v>
                </c:pt>
                <c:pt idx="22">
                  <c:v>1</c:v>
                </c:pt>
                <c:pt idx="23">
                  <c:v>0.88</c:v>
                </c:pt>
                <c:pt idx="24">
                  <c:v>0.48</c:v>
                </c:pt>
              </c:numCache>
            </c:numRef>
          </c:val>
        </c:ser>
        <c:dLbls>
          <c:dLblPos val="inBase"/>
          <c:showLegendKey val="0"/>
          <c:showVal val="1"/>
          <c:showCatName val="0"/>
          <c:showSerName val="0"/>
          <c:showPercent val="0"/>
          <c:showBubbleSize val="0"/>
        </c:dLbls>
        <c:gapWidth val="1"/>
        <c:overlap val="-24"/>
        <c:axId val="45149184"/>
        <c:axId val="45040000"/>
      </c:barChart>
      <c:catAx>
        <c:axId val="451491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ja-JP"/>
          </a:p>
        </c:txPr>
        <c:crossAx val="45040000"/>
        <c:crosses val="autoZero"/>
        <c:auto val="1"/>
        <c:lblAlgn val="ctr"/>
        <c:lblOffset val="100"/>
        <c:noMultiLvlLbl val="0"/>
      </c:catAx>
      <c:valAx>
        <c:axId val="4504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ja-JP"/>
          </a:p>
        </c:txPr>
        <c:crossAx val="45149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836318046840685E-2"/>
          <c:y val="3.8936727733832818E-2"/>
          <c:w val="0.95724796720795258"/>
          <c:h val="0.87804631735516403"/>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5"/>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8"/>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9"/>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5"/>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6"/>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9"/>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0"/>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3"/>
            <c:invertIfNegative val="0"/>
            <c:bubble3D val="0"/>
            <c:spPr>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4"/>
            <c:invertIfNegative val="0"/>
            <c:bubble3D val="0"/>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2"/>
              <c:layout/>
              <c:tx>
                <c:rich>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Times New Roman" panose="02020603050405020304" pitchFamily="18" charset="0"/>
                        <a:ea typeface="+mn-ea"/>
                        <a:cs typeface="Times New Roman" panose="02020603050405020304" pitchFamily="18" charset="0"/>
                      </a:defRPr>
                    </a:pPr>
                    <a:r>
                      <a:rPr lang="en-US" altLang="ja-JP" dirty="0" smtClean="0">
                        <a:solidFill>
                          <a:srgbClr val="FF0000"/>
                        </a:solidFill>
                      </a:rPr>
                      <a:t>2.97*</a:t>
                    </a:r>
                  </a:p>
                </c:rich>
              </c:tx>
              <c:spPr>
                <a:noFill/>
                <a:ln>
                  <a:noFill/>
                </a:ln>
                <a:effectLst/>
              </c:spPr>
              <c:dLblPos val="inBase"/>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スライド2!$H$3:$H$28</c:f>
                <c:numCache>
                  <c:formatCode>General</c:formatCode>
                  <c:ptCount val="26"/>
                  <c:pt idx="1">
                    <c:v>2.09</c:v>
                  </c:pt>
                  <c:pt idx="2">
                    <c:v>5.6499999999999986</c:v>
                  </c:pt>
                  <c:pt idx="5">
                    <c:v>0.32000000000000006</c:v>
                  </c:pt>
                  <c:pt idx="6">
                    <c:v>3.2699999999999996</c:v>
                  </c:pt>
                  <c:pt idx="9">
                    <c:v>0.92</c:v>
                  </c:pt>
                  <c:pt idx="10">
                    <c:v>1.02</c:v>
                  </c:pt>
                  <c:pt idx="16">
                    <c:v>1.9799999999999998</c:v>
                  </c:pt>
                  <c:pt idx="17">
                    <c:v>3.7</c:v>
                  </c:pt>
                  <c:pt idx="20">
                    <c:v>1.5699999999999998</c:v>
                  </c:pt>
                  <c:pt idx="21">
                    <c:v>2.72</c:v>
                  </c:pt>
                  <c:pt idx="24">
                    <c:v>1.2599999999999998</c:v>
                  </c:pt>
                  <c:pt idx="25">
                    <c:v>2</c:v>
                  </c:pt>
                </c:numCache>
              </c:numRef>
            </c:plus>
            <c:minus>
              <c:numRef>
                <c:f>スライド2!$G$3:$G$28</c:f>
                <c:numCache>
                  <c:formatCode>General</c:formatCode>
                  <c:ptCount val="26"/>
                  <c:pt idx="1">
                    <c:v>0.88</c:v>
                  </c:pt>
                  <c:pt idx="2">
                    <c:v>1.9500000000000002</c:v>
                  </c:pt>
                  <c:pt idx="5">
                    <c:v>0.96</c:v>
                  </c:pt>
                  <c:pt idx="6">
                    <c:v>1.24</c:v>
                  </c:pt>
                  <c:pt idx="9">
                    <c:v>0.36</c:v>
                  </c:pt>
                  <c:pt idx="10">
                    <c:v>0.4</c:v>
                  </c:pt>
                  <c:pt idx="16">
                    <c:v>0.89000000000000012</c:v>
                  </c:pt>
                  <c:pt idx="17">
                    <c:v>1.3900000000000001</c:v>
                  </c:pt>
                  <c:pt idx="20">
                    <c:v>0.75</c:v>
                  </c:pt>
                  <c:pt idx="21">
                    <c:v>1.1399999999999999</c:v>
                  </c:pt>
                  <c:pt idx="24">
                    <c:v>0.59000000000000008</c:v>
                  </c:pt>
                  <c:pt idx="25">
                    <c:v>0.85</c:v>
                  </c:pt>
                </c:numCache>
              </c:numRef>
            </c:minus>
            <c:spPr>
              <a:noFill/>
              <a:ln w="19050" cap="flat" cmpd="sng" algn="ctr">
                <a:solidFill>
                  <a:schemeClr val="tx1"/>
                </a:solidFill>
                <a:round/>
              </a:ln>
              <a:effectLst/>
            </c:spPr>
          </c:errBars>
          <c:cat>
            <c:strRef>
              <c:f>スライド2!$C$3:$C$28</c:f>
              <c:strCache>
                <c:ptCount val="26"/>
                <c:pt idx="0">
                  <c:v>T1</c:v>
                </c:pt>
                <c:pt idx="1">
                  <c:v>T2</c:v>
                </c:pt>
                <c:pt idx="2">
                  <c:v>T3</c:v>
                </c:pt>
                <c:pt idx="4">
                  <c:v>T1</c:v>
                </c:pt>
                <c:pt idx="5">
                  <c:v>T2</c:v>
                </c:pt>
                <c:pt idx="6">
                  <c:v>T3</c:v>
                </c:pt>
                <c:pt idx="8">
                  <c:v>T1</c:v>
                </c:pt>
                <c:pt idx="9">
                  <c:v>T2</c:v>
                </c:pt>
                <c:pt idx="10">
                  <c:v>T3</c:v>
                </c:pt>
                <c:pt idx="15">
                  <c:v>T1</c:v>
                </c:pt>
                <c:pt idx="16">
                  <c:v>T2</c:v>
                </c:pt>
                <c:pt idx="17">
                  <c:v>T3</c:v>
                </c:pt>
                <c:pt idx="19">
                  <c:v>T1</c:v>
                </c:pt>
                <c:pt idx="20">
                  <c:v>T2</c:v>
                </c:pt>
                <c:pt idx="21">
                  <c:v>T3</c:v>
                </c:pt>
                <c:pt idx="23">
                  <c:v>T1</c:v>
                </c:pt>
                <c:pt idx="24">
                  <c:v>T2</c:v>
                </c:pt>
                <c:pt idx="25">
                  <c:v>T3</c:v>
                </c:pt>
              </c:strCache>
            </c:strRef>
          </c:cat>
          <c:val>
            <c:numRef>
              <c:f>スライド2!$D$3:$D$28</c:f>
              <c:numCache>
                <c:formatCode>General</c:formatCode>
                <c:ptCount val="26"/>
                <c:pt idx="0">
                  <c:v>1</c:v>
                </c:pt>
                <c:pt idx="1">
                  <c:v>1.5</c:v>
                </c:pt>
                <c:pt idx="2">
                  <c:v>2.97</c:v>
                </c:pt>
                <c:pt idx="4">
                  <c:v>1</c:v>
                </c:pt>
                <c:pt idx="5">
                  <c:v>1.2</c:v>
                </c:pt>
                <c:pt idx="6">
                  <c:v>1.99</c:v>
                </c:pt>
                <c:pt idx="8">
                  <c:v>1</c:v>
                </c:pt>
                <c:pt idx="9">
                  <c:v>0.6</c:v>
                </c:pt>
                <c:pt idx="10">
                  <c:v>0.66</c:v>
                </c:pt>
                <c:pt idx="15">
                  <c:v>1</c:v>
                </c:pt>
                <c:pt idx="16">
                  <c:v>1.59</c:v>
                </c:pt>
                <c:pt idx="17">
                  <c:v>2.2400000000000002</c:v>
                </c:pt>
                <c:pt idx="19">
                  <c:v>1</c:v>
                </c:pt>
                <c:pt idx="20">
                  <c:v>1.44</c:v>
                </c:pt>
                <c:pt idx="21">
                  <c:v>1.94</c:v>
                </c:pt>
                <c:pt idx="23">
                  <c:v>1</c:v>
                </c:pt>
                <c:pt idx="24">
                  <c:v>1.1200000000000001</c:v>
                </c:pt>
                <c:pt idx="25">
                  <c:v>1.47</c:v>
                </c:pt>
              </c:numCache>
            </c:numRef>
          </c:val>
        </c:ser>
        <c:dLbls>
          <c:dLblPos val="inBase"/>
          <c:showLegendKey val="0"/>
          <c:showVal val="1"/>
          <c:showCatName val="0"/>
          <c:showSerName val="0"/>
          <c:showPercent val="0"/>
          <c:showBubbleSize val="0"/>
        </c:dLbls>
        <c:gapWidth val="1"/>
        <c:overlap val="-24"/>
        <c:axId val="46182784"/>
        <c:axId val="46184320"/>
      </c:barChart>
      <c:catAx>
        <c:axId val="461827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ja-JP"/>
          </a:p>
        </c:txPr>
        <c:crossAx val="46184320"/>
        <c:crosses val="autoZero"/>
        <c:auto val="1"/>
        <c:lblAlgn val="ctr"/>
        <c:lblOffset val="100"/>
        <c:noMultiLvlLbl val="0"/>
      </c:catAx>
      <c:valAx>
        <c:axId val="46184320"/>
        <c:scaling>
          <c:orientation val="minMax"/>
          <c:max val="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ja-JP"/>
          </a:p>
        </c:txPr>
        <c:crossAx val="46182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1"/>
          <c:order val="0"/>
          <c:tx>
            <c:strRef>
              <c:f>Sheet1!$B$1</c:f>
              <c:strCache>
                <c:ptCount val="1"/>
                <c:pt idx="0">
                  <c:v>case</c:v>
                </c:pt>
              </c:strCache>
            </c:strRef>
          </c:tx>
          <c:marker>
            <c:symbol val="none"/>
          </c:marker>
          <c:val>
            <c:numRef>
              <c:f>Sheet1!$B$2:$B$21</c:f>
              <c:numCache>
                <c:formatCode>General</c:formatCode>
                <c:ptCount val="20"/>
                <c:pt idx="0">
                  <c:v>80</c:v>
                </c:pt>
                <c:pt idx="1">
                  <c:v>60</c:v>
                </c:pt>
                <c:pt idx="2">
                  <c:v>40</c:v>
                </c:pt>
                <c:pt idx="3">
                  <c:v>20</c:v>
                </c:pt>
                <c:pt idx="4">
                  <c:v>15</c:v>
                </c:pt>
                <c:pt idx="5">
                  <c:v>10</c:v>
                </c:pt>
                <c:pt idx="6">
                  <c:v>8</c:v>
                </c:pt>
                <c:pt idx="7">
                  <c:v>10</c:v>
                </c:pt>
                <c:pt idx="8">
                  <c:v>12</c:v>
                </c:pt>
                <c:pt idx="9">
                  <c:v>10</c:v>
                </c:pt>
                <c:pt idx="10">
                  <c:v>8</c:v>
                </c:pt>
                <c:pt idx="11">
                  <c:v>11</c:v>
                </c:pt>
                <c:pt idx="12">
                  <c:v>9</c:v>
                </c:pt>
                <c:pt idx="13">
                  <c:v>10</c:v>
                </c:pt>
                <c:pt idx="14">
                  <c:v>12</c:v>
                </c:pt>
                <c:pt idx="15">
                  <c:v>7</c:v>
                </c:pt>
                <c:pt idx="16">
                  <c:v>9</c:v>
                </c:pt>
                <c:pt idx="17">
                  <c:v>10</c:v>
                </c:pt>
                <c:pt idx="18">
                  <c:v>12</c:v>
                </c:pt>
                <c:pt idx="19">
                  <c:v>10</c:v>
                </c:pt>
              </c:numCache>
            </c:numRef>
          </c:val>
          <c:smooth val="0"/>
        </c:ser>
        <c:ser>
          <c:idx val="2"/>
          <c:order val="1"/>
          <c:tx>
            <c:strRef>
              <c:f>Sheet1!$C$1</c:f>
              <c:strCache>
                <c:ptCount val="1"/>
                <c:pt idx="0">
                  <c:v>control</c:v>
                </c:pt>
              </c:strCache>
            </c:strRef>
          </c:tx>
          <c:spPr>
            <a:ln>
              <a:solidFill>
                <a:srgbClr val="0070C0"/>
              </a:solidFill>
            </a:ln>
          </c:spPr>
          <c:marker>
            <c:symbol val="none"/>
          </c:marker>
          <c:val>
            <c:numRef>
              <c:f>Sheet1!$C$2:$C$21</c:f>
              <c:numCache>
                <c:formatCode>General</c:formatCode>
                <c:ptCount val="20"/>
                <c:pt idx="0">
                  <c:v>10</c:v>
                </c:pt>
                <c:pt idx="1">
                  <c:v>12</c:v>
                </c:pt>
                <c:pt idx="2">
                  <c:v>10</c:v>
                </c:pt>
                <c:pt idx="3">
                  <c:v>7</c:v>
                </c:pt>
                <c:pt idx="4">
                  <c:v>11</c:v>
                </c:pt>
                <c:pt idx="5">
                  <c:v>9</c:v>
                </c:pt>
                <c:pt idx="6">
                  <c:v>10</c:v>
                </c:pt>
                <c:pt idx="7">
                  <c:v>8</c:v>
                </c:pt>
                <c:pt idx="8">
                  <c:v>9</c:v>
                </c:pt>
                <c:pt idx="9">
                  <c:v>12</c:v>
                </c:pt>
                <c:pt idx="10">
                  <c:v>7</c:v>
                </c:pt>
                <c:pt idx="11">
                  <c:v>9</c:v>
                </c:pt>
                <c:pt idx="12">
                  <c:v>11</c:v>
                </c:pt>
                <c:pt idx="13">
                  <c:v>10</c:v>
                </c:pt>
                <c:pt idx="14">
                  <c:v>12</c:v>
                </c:pt>
                <c:pt idx="15">
                  <c:v>9</c:v>
                </c:pt>
                <c:pt idx="16">
                  <c:v>7</c:v>
                </c:pt>
                <c:pt idx="17">
                  <c:v>7</c:v>
                </c:pt>
                <c:pt idx="18">
                  <c:v>8</c:v>
                </c:pt>
                <c:pt idx="19">
                  <c:v>10</c:v>
                </c:pt>
              </c:numCache>
            </c:numRef>
          </c:val>
          <c:smooth val="0"/>
        </c:ser>
        <c:dLbls>
          <c:showLegendKey val="0"/>
          <c:showVal val="0"/>
          <c:showCatName val="0"/>
          <c:showSerName val="0"/>
          <c:showPercent val="0"/>
          <c:showBubbleSize val="0"/>
        </c:dLbls>
        <c:marker val="1"/>
        <c:smooth val="0"/>
        <c:axId val="47556864"/>
        <c:axId val="47558656"/>
      </c:lineChart>
      <c:catAx>
        <c:axId val="47556864"/>
        <c:scaling>
          <c:orientation val="minMax"/>
        </c:scaling>
        <c:delete val="0"/>
        <c:axPos val="b"/>
        <c:majorTickMark val="out"/>
        <c:minorTickMark val="none"/>
        <c:tickLblPos val="nextTo"/>
        <c:crossAx val="47558656"/>
        <c:crosses val="autoZero"/>
        <c:auto val="1"/>
        <c:lblAlgn val="ctr"/>
        <c:lblOffset val="100"/>
        <c:noMultiLvlLbl val="0"/>
      </c:catAx>
      <c:valAx>
        <c:axId val="47558656"/>
        <c:scaling>
          <c:orientation val="minMax"/>
        </c:scaling>
        <c:delete val="0"/>
        <c:axPos val="l"/>
        <c:majorGridlines/>
        <c:numFmt formatCode="General" sourceLinked="1"/>
        <c:majorTickMark val="out"/>
        <c:minorTickMark val="none"/>
        <c:tickLblPos val="nextTo"/>
        <c:crossAx val="47556864"/>
        <c:crosses val="autoZero"/>
        <c:crossBetween val="between"/>
      </c:valAx>
      <c:spPr>
        <a:noFill/>
        <a:ln>
          <a:noFill/>
        </a:ln>
      </c:spPr>
    </c:plotArea>
    <c:legend>
      <c:legendPos val="r"/>
      <c:layout/>
      <c:overlay val="0"/>
    </c:legend>
    <c:plotVisOnly val="1"/>
    <c:dispBlanksAs val="gap"/>
    <c:showDLblsOverMax val="0"/>
  </c:chart>
  <c:spPr>
    <a:noFill/>
    <a:ln>
      <a:noFill/>
    </a:ln>
  </c:spPr>
  <c:txPr>
    <a:bodyPr/>
    <a:lstStyle/>
    <a:p>
      <a:pPr>
        <a:defRPr sz="1400" baseline="0"/>
      </a:pPr>
      <a:endParaRPr lang="ja-JP"/>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Sheet1!$A$26:$A$29</c:f>
              <c:strCache>
                <c:ptCount val="4"/>
                <c:pt idx="0">
                  <c:v>Lowest</c:v>
                </c:pt>
                <c:pt idx="1">
                  <c:v>Second</c:v>
                </c:pt>
                <c:pt idx="2">
                  <c:v>Third</c:v>
                </c:pt>
                <c:pt idx="3">
                  <c:v>Highest</c:v>
                </c:pt>
              </c:strCache>
            </c:strRef>
          </c:cat>
          <c:val>
            <c:numRef>
              <c:f>Sheet1!$B$26:$B$29</c:f>
              <c:numCache>
                <c:formatCode>General</c:formatCode>
                <c:ptCount val="4"/>
                <c:pt idx="0" formatCode="0.00">
                  <c:v>1</c:v>
                </c:pt>
                <c:pt idx="1">
                  <c:v>1.5</c:v>
                </c:pt>
                <c:pt idx="2">
                  <c:v>2.5</c:v>
                </c:pt>
                <c:pt idx="3">
                  <c:v>4</c:v>
                </c:pt>
              </c:numCache>
            </c:numRef>
          </c:val>
        </c:ser>
        <c:dLbls>
          <c:showLegendKey val="0"/>
          <c:showVal val="0"/>
          <c:showCatName val="0"/>
          <c:showSerName val="0"/>
          <c:showPercent val="0"/>
          <c:showBubbleSize val="0"/>
        </c:dLbls>
        <c:gapWidth val="150"/>
        <c:axId val="47275392"/>
        <c:axId val="47289472"/>
      </c:barChart>
      <c:catAx>
        <c:axId val="47275392"/>
        <c:scaling>
          <c:orientation val="minMax"/>
        </c:scaling>
        <c:delete val="0"/>
        <c:axPos val="b"/>
        <c:majorTickMark val="out"/>
        <c:minorTickMark val="none"/>
        <c:tickLblPos val="nextTo"/>
        <c:crossAx val="47289472"/>
        <c:crosses val="autoZero"/>
        <c:auto val="1"/>
        <c:lblAlgn val="ctr"/>
        <c:lblOffset val="100"/>
        <c:noMultiLvlLbl val="0"/>
      </c:catAx>
      <c:valAx>
        <c:axId val="47289472"/>
        <c:scaling>
          <c:orientation val="minMax"/>
          <c:max val="5"/>
          <c:min val="0"/>
        </c:scaling>
        <c:delete val="0"/>
        <c:axPos val="l"/>
        <c:majorGridlines/>
        <c:numFmt formatCode="0.00" sourceLinked="1"/>
        <c:majorTickMark val="out"/>
        <c:minorTickMark val="none"/>
        <c:tickLblPos val="nextTo"/>
        <c:crossAx val="47275392"/>
        <c:crosses val="autoZero"/>
        <c:crossBetween val="between"/>
        <c:majorUnit val="1"/>
      </c:valAx>
      <c:spPr>
        <a:noFill/>
        <a:ln>
          <a:noFill/>
        </a:ln>
      </c:spPr>
    </c:plotArea>
    <c:plotVisOnly val="1"/>
    <c:dispBlanksAs val="gap"/>
    <c:showDLblsOverMax val="0"/>
  </c:chart>
  <c:spPr>
    <a:noFill/>
    <a:ln>
      <a:noFill/>
    </a:ln>
  </c:spPr>
  <c:txPr>
    <a:bodyPr/>
    <a:lstStyle/>
    <a:p>
      <a:pPr>
        <a:defRPr sz="1400" baseline="0"/>
      </a:pPr>
      <a:endParaRPr lang="ja-JP"/>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Sheet1!$A$38:$A$41</c:f>
              <c:strCache>
                <c:ptCount val="4"/>
                <c:pt idx="0">
                  <c:v>Lowest</c:v>
                </c:pt>
                <c:pt idx="1">
                  <c:v>Second</c:v>
                </c:pt>
                <c:pt idx="2">
                  <c:v>Third</c:v>
                </c:pt>
                <c:pt idx="3">
                  <c:v>Highest</c:v>
                </c:pt>
              </c:strCache>
            </c:strRef>
          </c:cat>
          <c:val>
            <c:numRef>
              <c:f>Sheet1!$B$38:$B$41</c:f>
              <c:numCache>
                <c:formatCode>General</c:formatCode>
                <c:ptCount val="4"/>
                <c:pt idx="0" formatCode="0.00">
                  <c:v>1</c:v>
                </c:pt>
                <c:pt idx="1">
                  <c:v>1.1000000000000001</c:v>
                </c:pt>
                <c:pt idx="2">
                  <c:v>1</c:v>
                </c:pt>
                <c:pt idx="3">
                  <c:v>1.1499999999999999</c:v>
                </c:pt>
              </c:numCache>
            </c:numRef>
          </c:val>
        </c:ser>
        <c:dLbls>
          <c:showLegendKey val="0"/>
          <c:showVal val="0"/>
          <c:showCatName val="0"/>
          <c:showSerName val="0"/>
          <c:showPercent val="0"/>
          <c:showBubbleSize val="0"/>
        </c:dLbls>
        <c:gapWidth val="150"/>
        <c:axId val="47337856"/>
        <c:axId val="47339392"/>
      </c:barChart>
      <c:catAx>
        <c:axId val="47337856"/>
        <c:scaling>
          <c:orientation val="minMax"/>
        </c:scaling>
        <c:delete val="0"/>
        <c:axPos val="b"/>
        <c:majorTickMark val="out"/>
        <c:minorTickMark val="none"/>
        <c:tickLblPos val="nextTo"/>
        <c:crossAx val="47339392"/>
        <c:crosses val="autoZero"/>
        <c:auto val="1"/>
        <c:lblAlgn val="ctr"/>
        <c:lblOffset val="100"/>
        <c:noMultiLvlLbl val="0"/>
      </c:catAx>
      <c:valAx>
        <c:axId val="47339392"/>
        <c:scaling>
          <c:orientation val="minMax"/>
          <c:max val="5"/>
          <c:min val="0"/>
        </c:scaling>
        <c:delete val="0"/>
        <c:axPos val="l"/>
        <c:majorGridlines/>
        <c:numFmt formatCode="0.00" sourceLinked="1"/>
        <c:majorTickMark val="out"/>
        <c:minorTickMark val="none"/>
        <c:tickLblPos val="nextTo"/>
        <c:crossAx val="47337856"/>
        <c:crosses val="autoZero"/>
        <c:crossBetween val="between"/>
        <c:majorUnit val="1"/>
      </c:valAx>
      <c:spPr>
        <a:noFill/>
        <a:ln>
          <a:noFill/>
        </a:ln>
      </c:spPr>
    </c:plotArea>
    <c:plotVisOnly val="1"/>
    <c:dispBlanksAs val="gap"/>
    <c:showDLblsOverMax val="0"/>
  </c:chart>
  <c:spPr>
    <a:noFill/>
    <a:ln>
      <a:noFill/>
    </a:ln>
  </c:spPr>
  <c:txPr>
    <a:bodyPr/>
    <a:lstStyle/>
    <a:p>
      <a:pPr>
        <a:defRPr sz="1400" baseline="0"/>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5506" name="Rectangle 2"/>
          <p:cNvSpPr>
            <a:spLocks noGrp="1" noChangeArrowheads="1"/>
          </p:cNvSpPr>
          <p:nvPr>
            <p:ph type="hdr" sz="quarter"/>
          </p:nvPr>
        </p:nvSpPr>
        <p:spPr bwMode="auto">
          <a:xfrm>
            <a:off x="1" y="3"/>
            <a:ext cx="2919413" cy="493712"/>
          </a:xfrm>
          <a:prstGeom prst="rect">
            <a:avLst/>
          </a:prstGeom>
          <a:noFill/>
          <a:ln w="9525">
            <a:noFill/>
            <a:miter lim="800000"/>
            <a:headEnd/>
            <a:tailEnd/>
          </a:ln>
          <a:effectLst/>
        </p:spPr>
        <p:txBody>
          <a:bodyPr vert="horz" wrap="square" lIns="90629" tIns="45315" rIns="90629" bIns="45315" numCol="1" anchor="t" anchorCtr="0" compatLnSpc="1">
            <a:prstTxWarp prst="textNoShape">
              <a:avLst/>
            </a:prstTxWarp>
          </a:bodyPr>
          <a:lstStyle>
            <a:lvl1pPr>
              <a:defRPr sz="1100">
                <a:latin typeface="Arial" charset="0"/>
                <a:ea typeface="ＭＳ Ｐゴシック" pitchFamily="50" charset="-128"/>
              </a:defRPr>
            </a:lvl1pPr>
          </a:lstStyle>
          <a:p>
            <a:pPr>
              <a:defRPr/>
            </a:pPr>
            <a:endParaRPr lang="en-US" altLang="ja-JP"/>
          </a:p>
        </p:txBody>
      </p:sp>
      <p:sp>
        <p:nvSpPr>
          <p:cNvPr id="405507" name="Rectangle 3"/>
          <p:cNvSpPr>
            <a:spLocks noGrp="1" noChangeArrowheads="1"/>
          </p:cNvSpPr>
          <p:nvPr>
            <p:ph type="dt" sz="quarter" idx="1"/>
          </p:nvPr>
        </p:nvSpPr>
        <p:spPr bwMode="auto">
          <a:xfrm>
            <a:off x="3816353" y="3"/>
            <a:ext cx="2917825" cy="493712"/>
          </a:xfrm>
          <a:prstGeom prst="rect">
            <a:avLst/>
          </a:prstGeom>
          <a:noFill/>
          <a:ln w="9525">
            <a:noFill/>
            <a:miter lim="800000"/>
            <a:headEnd/>
            <a:tailEnd/>
          </a:ln>
          <a:effectLst/>
        </p:spPr>
        <p:txBody>
          <a:bodyPr vert="horz" wrap="square" lIns="90629" tIns="45315" rIns="90629" bIns="45315" numCol="1" anchor="t" anchorCtr="0" compatLnSpc="1">
            <a:prstTxWarp prst="textNoShape">
              <a:avLst/>
            </a:prstTxWarp>
          </a:bodyPr>
          <a:lstStyle>
            <a:lvl1pPr algn="r">
              <a:defRPr sz="1100">
                <a:latin typeface="Arial" charset="0"/>
                <a:ea typeface="ＭＳ Ｐゴシック" pitchFamily="50" charset="-128"/>
              </a:defRPr>
            </a:lvl1pPr>
          </a:lstStyle>
          <a:p>
            <a:pPr>
              <a:defRPr/>
            </a:pPr>
            <a:endParaRPr lang="en-US" altLang="ja-JP"/>
          </a:p>
        </p:txBody>
      </p:sp>
      <p:sp>
        <p:nvSpPr>
          <p:cNvPr id="405508" name="Rectangle 4"/>
          <p:cNvSpPr>
            <a:spLocks noGrp="1" noChangeArrowheads="1"/>
          </p:cNvSpPr>
          <p:nvPr>
            <p:ph type="ftr" sz="quarter" idx="2"/>
          </p:nvPr>
        </p:nvSpPr>
        <p:spPr bwMode="auto">
          <a:xfrm>
            <a:off x="1" y="9372602"/>
            <a:ext cx="2919413" cy="492125"/>
          </a:xfrm>
          <a:prstGeom prst="rect">
            <a:avLst/>
          </a:prstGeom>
          <a:noFill/>
          <a:ln w="9525">
            <a:noFill/>
            <a:miter lim="800000"/>
            <a:headEnd/>
            <a:tailEnd/>
          </a:ln>
          <a:effectLst/>
        </p:spPr>
        <p:txBody>
          <a:bodyPr vert="horz" wrap="square" lIns="90629" tIns="45315" rIns="90629" bIns="45315" numCol="1" anchor="b" anchorCtr="0" compatLnSpc="1">
            <a:prstTxWarp prst="textNoShape">
              <a:avLst/>
            </a:prstTxWarp>
          </a:bodyPr>
          <a:lstStyle>
            <a:lvl1pPr>
              <a:defRPr sz="1100">
                <a:latin typeface="Arial" charset="0"/>
                <a:ea typeface="ＭＳ Ｐゴシック" pitchFamily="50" charset="-128"/>
              </a:defRPr>
            </a:lvl1pPr>
          </a:lstStyle>
          <a:p>
            <a:pPr>
              <a:defRPr/>
            </a:pPr>
            <a:endParaRPr lang="en-US" altLang="ja-JP"/>
          </a:p>
        </p:txBody>
      </p:sp>
      <p:sp>
        <p:nvSpPr>
          <p:cNvPr id="405509" name="Rectangle 5"/>
          <p:cNvSpPr>
            <a:spLocks noGrp="1" noChangeArrowheads="1"/>
          </p:cNvSpPr>
          <p:nvPr>
            <p:ph type="sldNum" sz="quarter" idx="3"/>
          </p:nvPr>
        </p:nvSpPr>
        <p:spPr bwMode="auto">
          <a:xfrm>
            <a:off x="3816353" y="9372602"/>
            <a:ext cx="2917825" cy="492125"/>
          </a:xfrm>
          <a:prstGeom prst="rect">
            <a:avLst/>
          </a:prstGeom>
          <a:noFill/>
          <a:ln w="9525">
            <a:noFill/>
            <a:miter lim="800000"/>
            <a:headEnd/>
            <a:tailEnd/>
          </a:ln>
          <a:effectLst/>
        </p:spPr>
        <p:txBody>
          <a:bodyPr vert="horz" wrap="square" lIns="90629" tIns="45315" rIns="90629" bIns="45315" numCol="1" anchor="b" anchorCtr="0" compatLnSpc="1">
            <a:prstTxWarp prst="textNoShape">
              <a:avLst/>
            </a:prstTxWarp>
          </a:bodyPr>
          <a:lstStyle>
            <a:lvl1pPr algn="r">
              <a:defRPr sz="1100">
                <a:latin typeface="Arial" charset="0"/>
                <a:ea typeface="ＭＳ Ｐゴシック" pitchFamily="50" charset="-128"/>
              </a:defRPr>
            </a:lvl1pPr>
          </a:lstStyle>
          <a:p>
            <a:pPr>
              <a:defRPr/>
            </a:pPr>
            <a:fld id="{201CA9DE-6B45-42D6-A752-BCC0F93834ED}" type="slidenum">
              <a:rPr lang="en-US" altLang="ja-JP"/>
              <a:pPr>
                <a:defRPr/>
              </a:pPr>
              <a:t>‹#›</a:t>
            </a:fld>
            <a:endParaRPr lang="en-US" altLang="ja-JP" dirty="0"/>
          </a:p>
        </p:txBody>
      </p:sp>
    </p:spTree>
    <p:extLst>
      <p:ext uri="{BB962C8B-B14F-4D97-AF65-F5344CB8AC3E}">
        <p14:creationId xmlns:p14="http://schemas.microsoft.com/office/powerpoint/2010/main" val="1399691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3"/>
            <a:ext cx="2919413" cy="493712"/>
          </a:xfrm>
          <a:prstGeom prst="rect">
            <a:avLst/>
          </a:prstGeom>
          <a:noFill/>
          <a:ln w="9525">
            <a:noFill/>
            <a:miter lim="800000"/>
            <a:headEnd/>
            <a:tailEnd/>
          </a:ln>
          <a:effectLst/>
        </p:spPr>
        <p:txBody>
          <a:bodyPr vert="horz" wrap="square" lIns="90924" tIns="45461" rIns="90924" bIns="45461" numCol="1" anchor="t" anchorCtr="0" compatLnSpc="1">
            <a:prstTxWarp prst="textNoShape">
              <a:avLst/>
            </a:prstTxWarp>
          </a:bodyPr>
          <a:lstStyle>
            <a:lvl1pPr defTabSz="909730">
              <a:defRPr sz="1100">
                <a:latin typeface="Arial" charset="0"/>
                <a:ea typeface="ＭＳ Ｐゴシック" pitchFamily="50" charset="-128"/>
              </a:defRPr>
            </a:lvl1pPr>
          </a:lstStyle>
          <a:p>
            <a:pPr>
              <a:defRPr/>
            </a:pPr>
            <a:endParaRPr lang="en-US" altLang="ja-JP"/>
          </a:p>
        </p:txBody>
      </p:sp>
      <p:sp>
        <p:nvSpPr>
          <p:cNvPr id="14339" name="Rectangle 3"/>
          <p:cNvSpPr>
            <a:spLocks noGrp="1" noChangeArrowheads="1"/>
          </p:cNvSpPr>
          <p:nvPr>
            <p:ph type="dt" idx="1"/>
          </p:nvPr>
        </p:nvSpPr>
        <p:spPr bwMode="auto">
          <a:xfrm>
            <a:off x="3816353" y="3"/>
            <a:ext cx="2917825" cy="493712"/>
          </a:xfrm>
          <a:prstGeom prst="rect">
            <a:avLst/>
          </a:prstGeom>
          <a:noFill/>
          <a:ln w="9525">
            <a:noFill/>
            <a:miter lim="800000"/>
            <a:headEnd/>
            <a:tailEnd/>
          </a:ln>
          <a:effectLst/>
        </p:spPr>
        <p:txBody>
          <a:bodyPr vert="horz" wrap="square" lIns="90924" tIns="45461" rIns="90924" bIns="45461" numCol="1" anchor="t" anchorCtr="0" compatLnSpc="1">
            <a:prstTxWarp prst="textNoShape">
              <a:avLst/>
            </a:prstTxWarp>
          </a:bodyPr>
          <a:lstStyle>
            <a:lvl1pPr algn="r" defTabSz="909730">
              <a:defRPr sz="1100">
                <a:latin typeface="Arial" charset="0"/>
                <a:ea typeface="ＭＳ Ｐゴシック" pitchFamily="50" charset="-128"/>
              </a:defRPr>
            </a:lvl1pPr>
          </a:lstStyle>
          <a:p>
            <a:pPr>
              <a:defRPr/>
            </a:pPr>
            <a:endParaRPr lang="en-US" altLang="ja-JP"/>
          </a:p>
        </p:txBody>
      </p:sp>
      <p:sp>
        <p:nvSpPr>
          <p:cNvPr id="122884" name="Rectangle 4"/>
          <p:cNvSpPr>
            <a:spLocks noGrp="1" noRot="1" noChangeAspect="1" noChangeArrowheads="1" noTextEdit="1"/>
          </p:cNvSpPr>
          <p:nvPr>
            <p:ph type="sldImg" idx="2"/>
          </p:nvPr>
        </p:nvSpPr>
        <p:spPr bwMode="auto">
          <a:xfrm>
            <a:off x="698500" y="739775"/>
            <a:ext cx="5343525" cy="3698875"/>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71514" y="4684714"/>
            <a:ext cx="5392737" cy="4441825"/>
          </a:xfrm>
          <a:prstGeom prst="rect">
            <a:avLst/>
          </a:prstGeom>
          <a:noFill/>
          <a:ln w="9525">
            <a:noFill/>
            <a:miter lim="800000"/>
            <a:headEnd/>
            <a:tailEnd/>
          </a:ln>
          <a:effectLst/>
        </p:spPr>
        <p:txBody>
          <a:bodyPr vert="horz" wrap="square" lIns="90924" tIns="45461" rIns="90924" bIns="45461"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4342" name="Rectangle 6"/>
          <p:cNvSpPr>
            <a:spLocks noGrp="1" noChangeArrowheads="1"/>
          </p:cNvSpPr>
          <p:nvPr>
            <p:ph type="ftr" sz="quarter" idx="4"/>
          </p:nvPr>
        </p:nvSpPr>
        <p:spPr bwMode="auto">
          <a:xfrm>
            <a:off x="1" y="9372602"/>
            <a:ext cx="2919413" cy="492125"/>
          </a:xfrm>
          <a:prstGeom prst="rect">
            <a:avLst/>
          </a:prstGeom>
          <a:noFill/>
          <a:ln w="9525">
            <a:noFill/>
            <a:miter lim="800000"/>
            <a:headEnd/>
            <a:tailEnd/>
          </a:ln>
          <a:effectLst/>
        </p:spPr>
        <p:txBody>
          <a:bodyPr vert="horz" wrap="square" lIns="90924" tIns="45461" rIns="90924" bIns="45461" numCol="1" anchor="b" anchorCtr="0" compatLnSpc="1">
            <a:prstTxWarp prst="textNoShape">
              <a:avLst/>
            </a:prstTxWarp>
          </a:bodyPr>
          <a:lstStyle>
            <a:lvl1pPr defTabSz="909730">
              <a:defRPr sz="1100">
                <a:latin typeface="Arial" charset="0"/>
                <a:ea typeface="ＭＳ Ｐゴシック" pitchFamily="50" charset="-128"/>
              </a:defRPr>
            </a:lvl1pPr>
          </a:lstStyle>
          <a:p>
            <a:pPr>
              <a:defRPr/>
            </a:pPr>
            <a:endParaRPr lang="en-US" altLang="ja-JP"/>
          </a:p>
        </p:txBody>
      </p:sp>
      <p:sp>
        <p:nvSpPr>
          <p:cNvPr id="14343" name="Rectangle 7"/>
          <p:cNvSpPr>
            <a:spLocks noGrp="1" noChangeArrowheads="1"/>
          </p:cNvSpPr>
          <p:nvPr>
            <p:ph type="sldNum" sz="quarter" idx="5"/>
          </p:nvPr>
        </p:nvSpPr>
        <p:spPr bwMode="auto">
          <a:xfrm>
            <a:off x="3816353" y="9372602"/>
            <a:ext cx="2917825" cy="492125"/>
          </a:xfrm>
          <a:prstGeom prst="rect">
            <a:avLst/>
          </a:prstGeom>
          <a:noFill/>
          <a:ln w="9525">
            <a:noFill/>
            <a:miter lim="800000"/>
            <a:headEnd/>
            <a:tailEnd/>
          </a:ln>
          <a:effectLst/>
        </p:spPr>
        <p:txBody>
          <a:bodyPr vert="horz" wrap="square" lIns="90924" tIns="45461" rIns="90924" bIns="45461" numCol="1" anchor="b" anchorCtr="0" compatLnSpc="1">
            <a:prstTxWarp prst="textNoShape">
              <a:avLst/>
            </a:prstTxWarp>
          </a:bodyPr>
          <a:lstStyle>
            <a:lvl1pPr algn="r" defTabSz="909730">
              <a:defRPr sz="1100">
                <a:latin typeface="Arial" charset="0"/>
                <a:ea typeface="ＭＳ Ｐゴシック" pitchFamily="50" charset="-128"/>
              </a:defRPr>
            </a:lvl1pPr>
          </a:lstStyle>
          <a:p>
            <a:pPr>
              <a:defRPr/>
            </a:pPr>
            <a:fld id="{446B4FD9-0025-4F7A-8265-5EC91FDDE89F}" type="slidenum">
              <a:rPr lang="en-US" altLang="ja-JP"/>
              <a:pPr>
                <a:defRPr/>
              </a:pPr>
              <a:t>‹#›</a:t>
            </a:fld>
            <a:endParaRPr lang="en-US" altLang="ja-JP" dirty="0"/>
          </a:p>
        </p:txBody>
      </p:sp>
    </p:spTree>
    <p:extLst>
      <p:ext uri="{BB962C8B-B14F-4D97-AF65-F5344CB8AC3E}">
        <p14:creationId xmlns:p14="http://schemas.microsoft.com/office/powerpoint/2010/main" val="40539394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709613" y="744538"/>
            <a:ext cx="5334000" cy="3692525"/>
          </a:xfrm>
          <a:ln/>
        </p:spPr>
      </p:sp>
      <p:sp>
        <p:nvSpPr>
          <p:cNvPr id="123907" name="Rectangle 3"/>
          <p:cNvSpPr>
            <a:spLocks noGrp="1" noChangeArrowheads="1"/>
          </p:cNvSpPr>
          <p:nvPr>
            <p:ph type="body" idx="1"/>
          </p:nvPr>
        </p:nvSpPr>
        <p:spPr>
          <a:xfrm>
            <a:off x="671514" y="4684715"/>
            <a:ext cx="5392737" cy="4440237"/>
          </a:xfrm>
          <a:noFill/>
          <a:ln/>
        </p:spPr>
        <p:txBody>
          <a:bodyPr/>
          <a:lstStyle/>
          <a:p>
            <a:endParaRPr lang="ja-JP" alt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0379">
              <a:spcBef>
                <a:spcPct val="30000"/>
              </a:spcBef>
              <a:defRPr kumimoji="1" sz="1100">
                <a:solidFill>
                  <a:schemeClr val="tx1"/>
                </a:solidFill>
                <a:latin typeface="Arial" pitchFamily="34" charset="0"/>
                <a:ea typeface="ＭＳ Ｐ明朝" pitchFamily="18" charset="-128"/>
              </a:defRPr>
            </a:lvl1pPr>
            <a:lvl2pPr marL="679486" indent="-259938" defTabSz="860379">
              <a:spcBef>
                <a:spcPct val="30000"/>
              </a:spcBef>
              <a:defRPr kumimoji="1" sz="1100">
                <a:solidFill>
                  <a:schemeClr val="tx1"/>
                </a:solidFill>
                <a:latin typeface="Arial" pitchFamily="34" charset="0"/>
                <a:ea typeface="ＭＳ Ｐ明朝" pitchFamily="18" charset="-128"/>
              </a:defRPr>
            </a:lvl2pPr>
            <a:lvl3pPr marL="1045831" indent="-206734" defTabSz="860379">
              <a:spcBef>
                <a:spcPct val="30000"/>
              </a:spcBef>
              <a:defRPr kumimoji="1" sz="1100">
                <a:solidFill>
                  <a:schemeClr val="tx1"/>
                </a:solidFill>
                <a:latin typeface="Arial" pitchFamily="34" charset="0"/>
                <a:ea typeface="ＭＳ Ｐ明朝" pitchFamily="18" charset="-128"/>
              </a:defRPr>
            </a:lvl3pPr>
            <a:lvl4pPr marL="1465380" indent="-206734" defTabSz="860379">
              <a:spcBef>
                <a:spcPct val="30000"/>
              </a:spcBef>
              <a:defRPr kumimoji="1" sz="1100">
                <a:solidFill>
                  <a:schemeClr val="tx1"/>
                </a:solidFill>
                <a:latin typeface="Arial" pitchFamily="34" charset="0"/>
                <a:ea typeface="ＭＳ Ｐ明朝" pitchFamily="18" charset="-128"/>
              </a:defRPr>
            </a:lvl4pPr>
            <a:lvl5pPr marL="1884928" indent="-206734" defTabSz="860379">
              <a:spcBef>
                <a:spcPct val="30000"/>
              </a:spcBef>
              <a:defRPr kumimoji="1" sz="1100">
                <a:solidFill>
                  <a:schemeClr val="tx1"/>
                </a:solidFill>
                <a:latin typeface="Arial" pitchFamily="34" charset="0"/>
                <a:ea typeface="ＭＳ Ｐ明朝" pitchFamily="18" charset="-128"/>
              </a:defRPr>
            </a:lvl5pPr>
            <a:lvl6pPr marL="2322718" indent="-206734" defTabSz="860379" eaLnBrk="0" fontAlgn="base" hangingPunct="0">
              <a:spcBef>
                <a:spcPct val="30000"/>
              </a:spcBef>
              <a:spcAft>
                <a:spcPct val="0"/>
              </a:spcAft>
              <a:defRPr kumimoji="1" sz="1100">
                <a:solidFill>
                  <a:schemeClr val="tx1"/>
                </a:solidFill>
                <a:latin typeface="Arial" pitchFamily="34" charset="0"/>
                <a:ea typeface="ＭＳ Ｐ明朝" pitchFamily="18" charset="-128"/>
              </a:defRPr>
            </a:lvl6pPr>
            <a:lvl7pPr marL="2760508" indent="-206734" defTabSz="860379" eaLnBrk="0" fontAlgn="base" hangingPunct="0">
              <a:spcBef>
                <a:spcPct val="30000"/>
              </a:spcBef>
              <a:spcAft>
                <a:spcPct val="0"/>
              </a:spcAft>
              <a:defRPr kumimoji="1" sz="1100">
                <a:solidFill>
                  <a:schemeClr val="tx1"/>
                </a:solidFill>
                <a:latin typeface="Arial" pitchFamily="34" charset="0"/>
                <a:ea typeface="ＭＳ Ｐ明朝" pitchFamily="18" charset="-128"/>
              </a:defRPr>
            </a:lvl7pPr>
            <a:lvl8pPr marL="3198299" indent="-206734" defTabSz="860379" eaLnBrk="0" fontAlgn="base" hangingPunct="0">
              <a:spcBef>
                <a:spcPct val="30000"/>
              </a:spcBef>
              <a:spcAft>
                <a:spcPct val="0"/>
              </a:spcAft>
              <a:defRPr kumimoji="1" sz="1100">
                <a:solidFill>
                  <a:schemeClr val="tx1"/>
                </a:solidFill>
                <a:latin typeface="Arial" pitchFamily="34" charset="0"/>
                <a:ea typeface="ＭＳ Ｐ明朝" pitchFamily="18" charset="-128"/>
              </a:defRPr>
            </a:lvl8pPr>
            <a:lvl9pPr marL="3636088" indent="-206734" defTabSz="860379" eaLnBrk="0" fontAlgn="base" hangingPunct="0">
              <a:spcBef>
                <a:spcPct val="30000"/>
              </a:spcBef>
              <a:spcAft>
                <a:spcPct val="0"/>
              </a:spcAft>
              <a:defRPr kumimoji="1" sz="1100">
                <a:solidFill>
                  <a:schemeClr val="tx1"/>
                </a:solidFill>
                <a:latin typeface="Arial" pitchFamily="34" charset="0"/>
                <a:ea typeface="ＭＳ Ｐ明朝" pitchFamily="18" charset="-128"/>
              </a:defRPr>
            </a:lvl9pPr>
          </a:lstStyle>
          <a:p>
            <a:pPr>
              <a:spcBef>
                <a:spcPct val="0"/>
              </a:spcBef>
            </a:pPr>
            <a:fld id="{10888AA4-A279-4873-A9D0-7C399A946CD8}" type="slidenum">
              <a:rPr lang="en-US" altLang="ja-JP">
                <a:solidFill>
                  <a:srgbClr val="000000"/>
                </a:solidFill>
                <a:ea typeface="ＭＳ Ｐゴシック" pitchFamily="50" charset="-128"/>
              </a:rPr>
              <a:pPr>
                <a:spcBef>
                  <a:spcPct val="0"/>
                </a:spcBef>
              </a:pPr>
              <a:t>2</a:t>
            </a:fld>
            <a:endParaRPr lang="en-US" altLang="ja-JP" dirty="0">
              <a:solidFill>
                <a:srgbClr val="000000"/>
              </a:solidFill>
              <a:ea typeface="ＭＳ Ｐゴシック" pitchFamily="50" charset="-128"/>
            </a:endParaRPr>
          </a:p>
        </p:txBody>
      </p:sp>
      <p:sp>
        <p:nvSpPr>
          <p:cNvPr id="136195" name="Rectangle 2"/>
          <p:cNvSpPr>
            <a:spLocks noGrp="1" noRot="1" noChangeAspect="1" noChangeArrowheads="1" noTextEdit="1"/>
          </p:cNvSpPr>
          <p:nvPr>
            <p:ph type="sldImg"/>
          </p:nvPr>
        </p:nvSpPr>
        <p:spPr>
          <a:xfrm>
            <a:off x="696913" y="742950"/>
            <a:ext cx="5341937" cy="36972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sz="1200" kern="1200" dirty="0" smtClean="0">
                <a:solidFill>
                  <a:schemeClr val="tx1"/>
                </a:solidFill>
                <a:effectLst/>
                <a:latin typeface="Arial" charset="0"/>
                <a:ea typeface="ＭＳ Ｐ明朝" pitchFamily="18" charset="-128"/>
                <a:cs typeface="+mn-cs"/>
              </a:rPr>
              <a:t>The Japan Public Health Center-based prospective Study conducted a baseline survey for 140 000 registered residents aged 40-69 years within 11 public health center areas nationwide in 1990-94. Five- and 10-year follow-up surveys were conducted to update information on lifestyle habits and health conditions. In total, 130,000 participants responded to at least one of the three questionnaire surveys, and 80,000 to all three. In addition, 60,000 participants provided blood samples on at least one of the two sampling times, and 20,000 on both. The subjects have been followed for vital status and the occurrence of cancer and other diseases. As of July 2016, 25,000 deaths have been documented, as well as 18,000 cases of cancer, 6000 cases of stroke and 1200 cases of myocardial infarction. We have tested the association between potential causal factors and the incidence of or mortality from cancer and other diseases, and published 300 papers to date.</a:t>
            </a:r>
            <a:endParaRPr kumimoji="1" lang="ja-JP" altLang="ja-JP" sz="1200" kern="1200" dirty="0" smtClean="0">
              <a:solidFill>
                <a:schemeClr val="tx1"/>
              </a:solidFill>
              <a:effectLst/>
              <a:latin typeface="Arial" charset="0"/>
              <a:ea typeface="ＭＳ Ｐ明朝" pitchFamily="18" charset="-128"/>
              <a:cs typeface="+mn-cs"/>
            </a:endParaRPr>
          </a:p>
          <a:p>
            <a:pPr eaLnBrk="1" hangingPunct="1"/>
            <a:endParaRPr lang="ja-JP" altLang="ja-JP" dirty="0" smtClean="0">
              <a:latin typeface="Arial" pitchFamily="34" charset="0"/>
            </a:endParaRPr>
          </a:p>
        </p:txBody>
      </p:sp>
    </p:spTree>
    <p:extLst>
      <p:ext uri="{BB962C8B-B14F-4D97-AF65-F5344CB8AC3E}">
        <p14:creationId xmlns:p14="http://schemas.microsoft.com/office/powerpoint/2010/main" val="245249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3"/>
          <p:cNvSpPr>
            <a:spLocks noGrp="1" noChangeArrowheads="1"/>
          </p:cNvSpPr>
          <p:nvPr>
            <p:ph type="body" idx="1"/>
          </p:nvPr>
        </p:nvSpPr>
        <p:spPr>
          <a:noFill/>
          <a:ln/>
        </p:spPr>
        <p:txBody>
          <a:bodyPr/>
          <a:lstStyle/>
          <a:p>
            <a:endParaRPr lang="ja-JP" altLang="en-US" dirty="0" smtClean="0">
              <a:latin typeface="Arial" pitchFamily="34" charset="0"/>
            </a:endParaRPr>
          </a:p>
        </p:txBody>
      </p:sp>
      <p:sp>
        <p:nvSpPr>
          <p:cNvPr id="146435" name="スライド イメージ プレースホルダー 3"/>
          <p:cNvSpPr>
            <a:spLocks noGrp="1" noRot="1" noChangeAspect="1" noTextEdit="1"/>
          </p:cNvSpPr>
          <p:nvPr>
            <p:ph type="sldImg"/>
          </p:nvPr>
        </p:nvSpPr>
        <p:spPr>
          <a:xfrm>
            <a:off x="1200150" y="430213"/>
            <a:ext cx="4335463" cy="3001962"/>
          </a:xfrm>
          <a:ln/>
        </p:spPr>
      </p:sp>
      <p:sp>
        <p:nvSpPr>
          <p:cNvPr id="146436" name="スライド番号プレースホルダー 5"/>
          <p:cNvSpPr>
            <a:spLocks noGrp="1"/>
          </p:cNvSpPr>
          <p:nvPr>
            <p:ph type="sldNum" sz="quarter" idx="5"/>
          </p:nvPr>
        </p:nvSpPr>
        <p:spPr>
          <a:noFill/>
        </p:spPr>
        <p:txBody>
          <a:bodyPr/>
          <a:lstStyle/>
          <a:p>
            <a:pPr defTabSz="906463"/>
            <a:r>
              <a:rPr lang="en-US" altLang="ja-JP" smtClean="0">
                <a:solidFill>
                  <a:prstClr val="black"/>
                </a:solidFill>
              </a:rPr>
              <a:t>#</a:t>
            </a:r>
            <a:fld id="{B41655D5-2128-4E0C-A453-E68AFCA2E86C}" type="slidenum">
              <a:rPr lang="en-US" altLang="ja-JP" smtClean="0">
                <a:solidFill>
                  <a:prstClr val="black"/>
                </a:solidFill>
              </a:rPr>
              <a:pPr defTabSz="906463"/>
              <a:t>3</a:t>
            </a:fld>
            <a:endParaRPr lang="en-US" altLang="ja-JP" smtClean="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xfrm>
            <a:off x="700088" y="739775"/>
            <a:ext cx="5340350" cy="3698875"/>
          </a:xfrm>
          <a:ln/>
        </p:spPr>
      </p:sp>
      <p:sp>
        <p:nvSpPr>
          <p:cNvPr id="243715" name="Rectangle 3"/>
          <p:cNvSpPr>
            <a:spLocks noGrp="1" noChangeArrowheads="1"/>
          </p:cNvSpPr>
          <p:nvPr>
            <p:ph type="body" idx="1"/>
          </p:nvPr>
        </p:nvSpPr>
        <p:spPr>
          <a:noFill/>
          <a:ln/>
        </p:spPr>
        <p:txBody>
          <a:bodyPr/>
          <a:lstStyle/>
          <a:p>
            <a:r>
              <a:rPr lang="ja-JP" altLang="en-US" dirty="0" smtClean="0">
                <a:latin typeface="Arial" pitchFamily="34" charset="0"/>
              </a:rPr>
              <a:t>対照群は、母集団における曝露の人時分布を反映するように標本抽出される。標本抽出が、曝露と無関係に行われた場合、症例対照研究は発生率比の妥当な推定値を示せる。</a:t>
            </a:r>
          </a:p>
          <a:p>
            <a:endParaRPr lang="ja-JP" altLang="en-US" dirty="0" smtClean="0">
              <a:latin typeface="Arial" pitchFamily="34" charset="0"/>
            </a:endParaRPr>
          </a:p>
          <a:p>
            <a:r>
              <a:rPr lang="ja-JP" altLang="en-US" dirty="0" smtClean="0">
                <a:latin typeface="Arial" pitchFamily="34" charset="0"/>
              </a:rPr>
              <a:t>曝露集団の発生率　</a:t>
            </a:r>
            <a:r>
              <a:rPr lang="en-US" altLang="ja-JP" dirty="0" smtClean="0">
                <a:latin typeface="Arial" pitchFamily="34" charset="0"/>
              </a:rPr>
              <a:t>I1=a/PT1</a:t>
            </a:r>
          </a:p>
          <a:p>
            <a:r>
              <a:rPr lang="ja-JP" altLang="en-US" dirty="0" smtClean="0">
                <a:latin typeface="Arial" pitchFamily="34" charset="0"/>
              </a:rPr>
              <a:t>非曝露集団の発生率 </a:t>
            </a:r>
            <a:r>
              <a:rPr lang="en-US" altLang="ja-JP" dirty="0" smtClean="0">
                <a:latin typeface="Arial" pitchFamily="34" charset="0"/>
              </a:rPr>
              <a:t>I0=b/PT0</a:t>
            </a:r>
          </a:p>
          <a:p>
            <a:endParaRPr lang="en-US" altLang="ja-JP" dirty="0" smtClean="0">
              <a:latin typeface="Arial" pitchFamily="34" charset="0"/>
            </a:endParaRPr>
          </a:p>
          <a:p>
            <a:r>
              <a:rPr lang="ja-JP" altLang="en-US" dirty="0" smtClean="0">
                <a:latin typeface="Arial" pitchFamily="34" charset="0"/>
              </a:rPr>
              <a:t>サンプリングの際には、曝露群と非曝露群の人時総量の割合の推計と対照群が示す必要がある。つまり対照群として曝露群が</a:t>
            </a:r>
            <a:r>
              <a:rPr lang="en-US" altLang="ja-JP" dirty="0" smtClean="0">
                <a:latin typeface="Arial" pitchFamily="34" charset="0"/>
              </a:rPr>
              <a:t>c</a:t>
            </a:r>
            <a:r>
              <a:rPr lang="ja-JP" altLang="en-US" dirty="0" smtClean="0">
                <a:latin typeface="Arial" pitchFamily="34" charset="0"/>
              </a:rPr>
              <a:t>人、非曝露群が</a:t>
            </a:r>
            <a:r>
              <a:rPr lang="en-US" altLang="ja-JP" dirty="0" smtClean="0">
                <a:latin typeface="Arial" pitchFamily="34" charset="0"/>
              </a:rPr>
              <a:t>d</a:t>
            </a:r>
            <a:r>
              <a:rPr lang="ja-JP" altLang="en-US" dirty="0" smtClean="0">
                <a:latin typeface="Arial" pitchFamily="34" charset="0"/>
              </a:rPr>
              <a:t>人含まれていたとしたら、</a:t>
            </a:r>
            <a:r>
              <a:rPr lang="en-US" altLang="ja-JP" dirty="0" smtClean="0">
                <a:latin typeface="Arial" pitchFamily="34" charset="0"/>
              </a:rPr>
              <a:t>c/d = PT1/PT0</a:t>
            </a:r>
            <a:r>
              <a:rPr lang="ja-JP" altLang="en-US" dirty="0" smtClean="0">
                <a:latin typeface="Arial" pitchFamily="34" charset="0"/>
              </a:rPr>
              <a:t>となるように対照群を選択すること。</a:t>
            </a:r>
          </a:p>
          <a:p>
            <a:endParaRPr lang="ja-JP" altLang="en-US" dirty="0" smtClean="0">
              <a:latin typeface="Arial" pitchFamily="34" charset="0"/>
            </a:endParaRPr>
          </a:p>
          <a:p>
            <a:r>
              <a:rPr lang="ja-JP" altLang="en-US" dirty="0" smtClean="0">
                <a:latin typeface="Arial" pitchFamily="34" charset="0"/>
              </a:rPr>
              <a:t>相対リスク　</a:t>
            </a:r>
            <a:r>
              <a:rPr lang="en-US" altLang="ja-JP" dirty="0" smtClean="0">
                <a:latin typeface="Arial" pitchFamily="34" charset="0"/>
              </a:rPr>
              <a:t>I1/I0 = (a/PT1)/(b/PT0) = a/b * PT0/PT1 = a/b * d/c</a:t>
            </a:r>
            <a:endParaRPr lang="ja-JP" altLang="en-US" dirty="0" smtClean="0">
              <a:latin typeface="Arial" pitchFamily="34" charset="0"/>
            </a:endParaRPr>
          </a:p>
          <a:p>
            <a:endParaRPr lang="ja-JP" altLang="en-US" dirty="0" smtClean="0">
              <a:latin typeface="Arial" pitchFamily="34" charset="0"/>
            </a:endParaRPr>
          </a:p>
          <a:p>
            <a:r>
              <a:rPr lang="ja-JP" altLang="en-US" dirty="0" smtClean="0">
                <a:latin typeface="Arial" pitchFamily="34" charset="0"/>
              </a:rPr>
              <a:t>母集団全体で経験される人時を測定せず、分母の標本を使用する場合、どのような欠点があるか？その一つは、母集団の標本抽出では不正確な曝露分布の指標しか得られず、その結果、誤った推定値になるかもしれない点がある。</a:t>
            </a:r>
          </a:p>
          <a:p>
            <a:endParaRPr lang="ja-JP" altLang="en-US" dirty="0" smtClean="0">
              <a:latin typeface="Arial" pitchFamily="34" charset="0"/>
            </a:endParaRPr>
          </a:p>
          <a:p>
            <a:endParaRPr lang="ja-JP" altLang="en-US" dirty="0" smtClean="0">
              <a:latin typeface="Arial" pitchFamily="34" charset="0"/>
            </a:endParaRPr>
          </a:p>
          <a:p>
            <a:endParaRPr lang="ja-JP" altLang="en-US" dirty="0" smtClean="0">
              <a:latin typeface="Arial" pitchFamily="34" charset="0"/>
            </a:endParaRPr>
          </a:p>
          <a:p>
            <a:endParaRPr lang="ja-JP" alt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695325" y="739775"/>
            <a:ext cx="5345113" cy="3700463"/>
          </a:xfrm>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3199F76A-665C-48E7-8743-BF3B9C435BEC}" type="slidenum">
              <a:rPr lang="ja-JP" altLang="en-US" smtClean="0">
                <a:solidFill>
                  <a:prstClr val="black"/>
                </a:solidFill>
              </a:rPr>
              <a:pPr/>
              <a:t>5</a:t>
            </a:fld>
            <a:endParaRPr lang="ja-JP"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695325" y="739775"/>
            <a:ext cx="5345113" cy="3700463"/>
          </a:xfrm>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 3"/>
          <p:cNvSpPr>
            <a:spLocks noGrp="1"/>
          </p:cNvSpPr>
          <p:nvPr>
            <p:ph type="sldNum" sz="quarter" idx="10"/>
          </p:nvPr>
        </p:nvSpPr>
        <p:spPr/>
        <p:txBody>
          <a:bodyPr/>
          <a:lstStyle/>
          <a:p>
            <a:fld id="{3199F76A-665C-48E7-8743-BF3B9C435BEC}" type="slidenum">
              <a:rPr lang="ja-JP" altLang="en-US" smtClean="0">
                <a:solidFill>
                  <a:prstClr val="black"/>
                </a:solidFill>
              </a:rPr>
              <a:pPr/>
              <a:t>6</a:t>
            </a:fld>
            <a:endParaRPr lang="ja-JP"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xfrm>
            <a:off x="698500" y="739775"/>
            <a:ext cx="5343525" cy="3698875"/>
          </a:xfrm>
          <a:ln/>
        </p:spPr>
      </p:sp>
      <p:sp>
        <p:nvSpPr>
          <p:cNvPr id="147459" name="ノート プレースホルダ 2"/>
          <p:cNvSpPr>
            <a:spLocks noGrp="1"/>
          </p:cNvSpPr>
          <p:nvPr>
            <p:ph type="body" idx="1"/>
          </p:nvPr>
        </p:nvSpPr>
        <p:spPr>
          <a:noFill/>
          <a:ln/>
        </p:spPr>
        <p:txBody>
          <a:bodyPr/>
          <a:lstStyle/>
          <a:p>
            <a:endParaRPr lang="ja-JP" altLang="en-US" smtClean="0">
              <a:latin typeface="Arial" pitchFamily="34" charset="0"/>
            </a:endParaRPr>
          </a:p>
        </p:txBody>
      </p:sp>
      <p:sp>
        <p:nvSpPr>
          <p:cNvPr id="147460" name="スライド番号プレースホルダ 3"/>
          <p:cNvSpPr>
            <a:spLocks noGrp="1"/>
          </p:cNvSpPr>
          <p:nvPr>
            <p:ph type="sldNum" sz="quarter" idx="5"/>
          </p:nvPr>
        </p:nvSpPr>
        <p:spPr>
          <a:noFill/>
        </p:spPr>
        <p:txBody>
          <a:bodyPr/>
          <a:lstStyle/>
          <a:p>
            <a:pPr defTabSz="906463"/>
            <a:fld id="{36A7D14B-AFC6-41AC-A330-2BD4CC07F9A5}" type="slidenum">
              <a:rPr lang="en-US" altLang="ja-JP" smtClean="0">
                <a:solidFill>
                  <a:prstClr val="black"/>
                </a:solidFill>
              </a:rPr>
              <a:pPr defTabSz="906463"/>
              <a:t>7</a:t>
            </a:fld>
            <a:endParaRPr lang="en-US" altLang="ja-JP" smtClean="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739775"/>
            <a:ext cx="5343525" cy="3698875"/>
          </a:xfrm>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pPr>
              <a:defRPr/>
            </a:pPr>
            <a:fld id="{446B4FD9-0025-4F7A-8265-5EC91FDDE89F}" type="slidenum">
              <a:rPr lang="en-US" altLang="ja-JP" smtClean="0">
                <a:solidFill>
                  <a:prstClr val="black"/>
                </a:solidFill>
              </a:rPr>
              <a:pPr>
                <a:defRPr/>
              </a:pPr>
              <a:t>9</a:t>
            </a:fld>
            <a:endParaRPr lang="en-US" altLang="ja-JP" dirty="0">
              <a:solidFill>
                <a:prstClr val="black"/>
              </a:solidFill>
            </a:endParaRPr>
          </a:p>
        </p:txBody>
      </p:sp>
    </p:spTree>
    <p:extLst>
      <p:ext uri="{BB962C8B-B14F-4D97-AF65-F5344CB8AC3E}">
        <p14:creationId xmlns:p14="http://schemas.microsoft.com/office/powerpoint/2010/main" val="1524229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スライド イメージ プレースホルダ 1"/>
          <p:cNvSpPr>
            <a:spLocks noGrp="1" noRot="1" noChangeAspect="1" noTextEdit="1"/>
          </p:cNvSpPr>
          <p:nvPr>
            <p:ph type="sldImg"/>
          </p:nvPr>
        </p:nvSpPr>
        <p:spPr>
          <a:xfrm>
            <a:off x="1200150" y="430213"/>
            <a:ext cx="4335463" cy="3001962"/>
          </a:xfrm>
          <a:ln/>
        </p:spPr>
      </p:sp>
      <p:sp>
        <p:nvSpPr>
          <p:cNvPr id="233475" name="ノート プレースホルダ 2"/>
          <p:cNvSpPr>
            <a:spLocks noGrp="1"/>
          </p:cNvSpPr>
          <p:nvPr>
            <p:ph type="body" idx="1"/>
          </p:nvPr>
        </p:nvSpPr>
        <p:spPr>
          <a:noFill/>
          <a:ln/>
        </p:spPr>
        <p:txBody>
          <a:bodyPr/>
          <a:lstStyle/>
          <a:p>
            <a:pPr eaLnBrk="1" hangingPunct="1"/>
            <a:endParaRPr lang="ja-JP" altLang="en-US" dirty="0" smtClean="0">
              <a:latin typeface="Arial" pitchFamily="34" charset="0"/>
              <a:ea typeface="ＭＳ Ｐゴシック" pitchFamily="50" charset="-128"/>
            </a:endParaRPr>
          </a:p>
        </p:txBody>
      </p:sp>
      <p:sp>
        <p:nvSpPr>
          <p:cNvPr id="233476" name="スライド番号プレースホルダー 4"/>
          <p:cNvSpPr>
            <a:spLocks noGrp="1"/>
          </p:cNvSpPr>
          <p:nvPr>
            <p:ph type="sldNum" sz="quarter" idx="5"/>
          </p:nvPr>
        </p:nvSpPr>
        <p:spPr>
          <a:noFill/>
        </p:spPr>
        <p:txBody>
          <a:bodyPr/>
          <a:lstStyle/>
          <a:p>
            <a:r>
              <a:rPr lang="en-US" altLang="ja-JP" dirty="0" smtClean="0">
                <a:solidFill>
                  <a:prstClr val="black"/>
                </a:solidFill>
                <a:latin typeface="Calibri" pitchFamily="34" charset="0"/>
                <a:ea typeface="メイリオ" pitchFamily="50" charset="-128"/>
                <a:cs typeface="メイリオ" pitchFamily="50" charset="-128"/>
              </a:rPr>
              <a:t>#</a:t>
            </a:r>
            <a:fld id="{AC3E32AC-99E8-4C73-971D-4AB67421AD84}" type="slidenum">
              <a:rPr lang="en-US" altLang="ja-JP" smtClean="0">
                <a:solidFill>
                  <a:prstClr val="black"/>
                </a:solidFill>
                <a:latin typeface="Calibri" pitchFamily="34" charset="0"/>
                <a:ea typeface="メイリオ" pitchFamily="50" charset="-128"/>
                <a:cs typeface="メイリオ" pitchFamily="50" charset="-128"/>
              </a:rPr>
              <a:pPr/>
              <a:t>11</a:t>
            </a:fld>
            <a:endParaRPr lang="en-US" altLang="ja-JP" dirty="0" smtClean="0">
              <a:solidFill>
                <a:prstClr val="black"/>
              </a:solidFill>
              <a:latin typeface="Calibri" pitchFamily="34" charset="0"/>
              <a:ea typeface="メイリオ" pitchFamily="50" charset="-128"/>
              <a:cs typeface="メイリオ" pitchFamily="5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xfrm>
            <a:off x="698500" y="739775"/>
            <a:ext cx="5343525" cy="3698875"/>
          </a:xfrm>
          <a:ln/>
        </p:spPr>
      </p:sp>
      <p:sp>
        <p:nvSpPr>
          <p:cNvPr id="147459" name="ノート プレースホルダ 2"/>
          <p:cNvSpPr>
            <a:spLocks noGrp="1"/>
          </p:cNvSpPr>
          <p:nvPr>
            <p:ph type="body" idx="1"/>
          </p:nvPr>
        </p:nvSpPr>
        <p:spPr>
          <a:noFill/>
          <a:ln/>
        </p:spPr>
        <p:txBody>
          <a:bodyPr/>
          <a:lstStyle/>
          <a:p>
            <a:endParaRPr lang="ja-JP" altLang="en-US" smtClean="0">
              <a:latin typeface="Arial" pitchFamily="34" charset="0"/>
            </a:endParaRPr>
          </a:p>
        </p:txBody>
      </p:sp>
      <p:sp>
        <p:nvSpPr>
          <p:cNvPr id="147460" name="スライド番号プレースホルダ 3"/>
          <p:cNvSpPr>
            <a:spLocks noGrp="1"/>
          </p:cNvSpPr>
          <p:nvPr>
            <p:ph type="sldNum" sz="quarter" idx="5"/>
          </p:nvPr>
        </p:nvSpPr>
        <p:spPr>
          <a:noFill/>
        </p:spPr>
        <p:txBody>
          <a:bodyPr/>
          <a:lstStyle/>
          <a:p>
            <a:pPr defTabSz="906463"/>
            <a:fld id="{36A7D14B-AFC6-41AC-A330-2BD4CC07F9A5}" type="slidenum">
              <a:rPr lang="en-US" altLang="ja-JP" smtClean="0">
                <a:solidFill>
                  <a:prstClr val="black"/>
                </a:solidFill>
              </a:rPr>
              <a:pPr defTabSz="906463"/>
              <a:t>12</a:t>
            </a:fld>
            <a:endParaRPr lang="en-US" altLang="ja-JP"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スライド イメージ プレースホルダ 1"/>
          <p:cNvSpPr>
            <a:spLocks noGrp="1" noRot="1" noChangeAspect="1" noTextEdit="1"/>
          </p:cNvSpPr>
          <p:nvPr>
            <p:ph type="sldImg"/>
          </p:nvPr>
        </p:nvSpPr>
        <p:spPr>
          <a:xfrm>
            <a:off x="695325" y="741363"/>
            <a:ext cx="5346700" cy="3700462"/>
          </a:xfrm>
          <a:ln/>
        </p:spPr>
      </p:sp>
      <p:sp>
        <p:nvSpPr>
          <p:cNvPr id="145411" name="ノート プレースホルダ 2"/>
          <p:cNvSpPr>
            <a:spLocks noGrp="1"/>
          </p:cNvSpPr>
          <p:nvPr>
            <p:ph type="body" idx="1"/>
          </p:nvPr>
        </p:nvSpPr>
        <p:spPr>
          <a:xfrm>
            <a:off x="671514" y="4684716"/>
            <a:ext cx="5392737" cy="4440237"/>
          </a:xfrm>
          <a:noFill/>
          <a:ln/>
        </p:spPr>
        <p:txBody>
          <a:bodyPr lIns="93823" tIns="46912" rIns="93823" bIns="46912"/>
          <a:lstStyle/>
          <a:p>
            <a:pPr eaLnBrk="1" hangingPunct="1"/>
            <a:r>
              <a:rPr lang="ja-JP" altLang="en-US" dirty="0" smtClean="0">
                <a:ea typeface="ＭＳ Ｐゴシック" pitchFamily="50" charset="-128"/>
              </a:rPr>
              <a:t>胃がん：　</a:t>
            </a:r>
            <a:r>
              <a:rPr lang="en-US" altLang="ja-JP" dirty="0" smtClean="0">
                <a:ea typeface="ＭＳ Ｐゴシック" pitchFamily="50" charset="-128"/>
              </a:rPr>
              <a:t>2004</a:t>
            </a:r>
            <a:r>
              <a:rPr lang="ja-JP" altLang="en-US" dirty="0" smtClean="0">
                <a:ea typeface="ＭＳ Ｐゴシック" pitchFamily="50" charset="-128"/>
              </a:rPr>
              <a:t>年末：　国循含む（吹田除く）</a:t>
            </a:r>
            <a:endParaRPr lang="en-US" altLang="ja-JP" dirty="0" smtClean="0">
              <a:ea typeface="ＭＳ Ｐゴシック" pitchFamily="50" charset="-128"/>
            </a:endParaRPr>
          </a:p>
          <a:p>
            <a:pPr eaLnBrk="1" hangingPunct="1"/>
            <a:r>
              <a:rPr lang="ja-JP" altLang="en-US" dirty="0" smtClean="0">
                <a:ea typeface="ＭＳ Ｐゴシック" pitchFamily="50" charset="-128"/>
              </a:rPr>
              <a:t>大腸がん：　</a:t>
            </a:r>
            <a:r>
              <a:rPr lang="en-US" altLang="ja-JP" dirty="0" smtClean="0">
                <a:ea typeface="ＭＳ Ｐゴシック" pitchFamily="50" charset="-128"/>
              </a:rPr>
              <a:t>2003</a:t>
            </a:r>
            <a:r>
              <a:rPr lang="ja-JP" altLang="en-US" dirty="0" smtClean="0">
                <a:ea typeface="ＭＳ Ｐゴシック" pitchFamily="50" charset="-128"/>
              </a:rPr>
              <a:t>年末：　大阪含む</a:t>
            </a:r>
            <a:endParaRPr lang="en-US" altLang="ja-JP" dirty="0" smtClean="0">
              <a:ea typeface="ＭＳ Ｐゴシック" pitchFamily="50" charset="-128"/>
            </a:endParaRPr>
          </a:p>
          <a:p>
            <a:pPr eaLnBrk="1" hangingPunct="1"/>
            <a:r>
              <a:rPr lang="ja-JP" altLang="en-US" dirty="0" smtClean="0">
                <a:ea typeface="ＭＳ Ｐゴシック" pitchFamily="50" charset="-128"/>
              </a:rPr>
              <a:t>乳がん：　</a:t>
            </a:r>
            <a:r>
              <a:rPr lang="en-US" altLang="ja-JP" dirty="0" smtClean="0">
                <a:ea typeface="ＭＳ Ｐゴシック" pitchFamily="50" charset="-128"/>
              </a:rPr>
              <a:t>2002</a:t>
            </a:r>
            <a:r>
              <a:rPr lang="ja-JP" altLang="en-US" dirty="0" smtClean="0">
                <a:ea typeface="ＭＳ Ｐゴシック" pitchFamily="50" charset="-128"/>
              </a:rPr>
              <a:t>年末：　大阪含む</a:t>
            </a:r>
            <a:endParaRPr lang="en-US" altLang="ja-JP" dirty="0" smtClean="0">
              <a:ea typeface="ＭＳ Ｐゴシック" pitchFamily="50" charset="-128"/>
            </a:endParaRPr>
          </a:p>
          <a:p>
            <a:pPr eaLnBrk="1" hangingPunct="1"/>
            <a:r>
              <a:rPr lang="ja-JP" altLang="en-US" dirty="0" smtClean="0">
                <a:ea typeface="ＭＳ Ｐゴシック" pitchFamily="50" charset="-128"/>
              </a:rPr>
              <a:t>前立腺がん：　</a:t>
            </a:r>
            <a:r>
              <a:rPr lang="en-US" altLang="ja-JP" dirty="0" smtClean="0">
                <a:ea typeface="ＭＳ Ｐゴシック" pitchFamily="50" charset="-128"/>
              </a:rPr>
              <a:t>2005</a:t>
            </a:r>
            <a:r>
              <a:rPr lang="ja-JP" altLang="en-US" dirty="0" smtClean="0">
                <a:ea typeface="ＭＳ Ｐゴシック" pitchFamily="50" charset="-128"/>
              </a:rPr>
              <a:t>年末：　大阪含む</a:t>
            </a:r>
            <a:endParaRPr lang="en-US" altLang="ja-JP" dirty="0" smtClean="0">
              <a:ea typeface="ＭＳ Ｐゴシック" pitchFamily="50" charset="-128"/>
            </a:endParaRPr>
          </a:p>
          <a:p>
            <a:pPr eaLnBrk="1" hangingPunct="1"/>
            <a:r>
              <a:rPr lang="ja-JP" altLang="en-US" dirty="0" smtClean="0">
                <a:ea typeface="ＭＳ Ｐゴシック" pitchFamily="50" charset="-128"/>
              </a:rPr>
              <a:t>肺がん：　</a:t>
            </a:r>
            <a:r>
              <a:rPr lang="en-US" altLang="ja-JP" dirty="0" smtClean="0">
                <a:ea typeface="ＭＳ Ｐゴシック" pitchFamily="50" charset="-128"/>
              </a:rPr>
              <a:t>2006</a:t>
            </a:r>
            <a:r>
              <a:rPr lang="ja-JP" altLang="en-US" dirty="0" smtClean="0">
                <a:ea typeface="ＭＳ Ｐゴシック" pitchFamily="50" charset="-128"/>
              </a:rPr>
              <a:t>年末：　大阪含む</a:t>
            </a:r>
            <a:endParaRPr lang="en-US" altLang="ja-JP" dirty="0" smtClean="0">
              <a:ea typeface="ＭＳ Ｐゴシック" pitchFamily="50" charset="-128"/>
            </a:endParaRPr>
          </a:p>
          <a:p>
            <a:pPr eaLnBrk="1" hangingPunct="1"/>
            <a:r>
              <a:rPr lang="ja-JP" altLang="en-US" dirty="0" smtClean="0">
                <a:ea typeface="ＭＳ Ｐゴシック" pitchFamily="50" charset="-128"/>
              </a:rPr>
              <a:t>男性はピックアップしていない：症例</a:t>
            </a:r>
            <a:r>
              <a:rPr lang="en-US" altLang="ja-JP" dirty="0" smtClean="0">
                <a:ea typeface="ＭＳ Ｐゴシック" pitchFamily="50" charset="-128"/>
              </a:rPr>
              <a:t>262</a:t>
            </a:r>
            <a:r>
              <a:rPr lang="ja-JP" altLang="en-US" dirty="0" smtClean="0">
                <a:ea typeface="ＭＳ Ｐゴシック" pitchFamily="50" charset="-128"/>
              </a:rPr>
              <a:t>人、対照は</a:t>
            </a:r>
            <a:r>
              <a:rPr lang="en-US" altLang="ja-JP" dirty="0" smtClean="0">
                <a:ea typeface="ＭＳ Ｐゴシック" pitchFamily="50" charset="-128"/>
              </a:rPr>
              <a:t>524</a:t>
            </a:r>
            <a:r>
              <a:rPr lang="ja-JP" altLang="en-US" dirty="0" smtClean="0">
                <a:ea typeface="ＭＳ Ｐゴシック" pitchFamily="50" charset="-128"/>
              </a:rPr>
              <a:t>人または</a:t>
            </a:r>
            <a:r>
              <a:rPr lang="en-US" altLang="ja-JP" dirty="0" smtClean="0">
                <a:ea typeface="ＭＳ Ｐゴシック" pitchFamily="50" charset="-128"/>
              </a:rPr>
              <a:t>786</a:t>
            </a:r>
            <a:r>
              <a:rPr lang="ja-JP" altLang="en-US" dirty="0" smtClean="0">
                <a:ea typeface="ＭＳ Ｐゴシック" pitchFamily="50" charset="-128"/>
              </a:rPr>
              <a:t>人（</a:t>
            </a:r>
            <a:r>
              <a:rPr lang="en-US" altLang="ja-JP" dirty="0" smtClean="0">
                <a:ea typeface="ＭＳ Ｐゴシック" pitchFamily="50" charset="-128"/>
              </a:rPr>
              <a:t>786</a:t>
            </a:r>
            <a:r>
              <a:rPr lang="ja-JP" altLang="en-US" dirty="0" smtClean="0">
                <a:ea typeface="ＭＳ Ｐゴシック" pitchFamily="50" charset="-128"/>
              </a:rPr>
              <a:t>人または</a:t>
            </a:r>
            <a:r>
              <a:rPr lang="en-US" altLang="ja-JP" dirty="0" smtClean="0">
                <a:ea typeface="ＭＳ Ｐゴシック" pitchFamily="50" charset="-128"/>
              </a:rPr>
              <a:t>1048</a:t>
            </a:r>
            <a:r>
              <a:rPr lang="ja-JP" altLang="en-US" dirty="0" smtClean="0">
                <a:ea typeface="ＭＳ Ｐゴシック" pitchFamily="50" charset="-128"/>
              </a:rPr>
              <a:t>人）</a:t>
            </a:r>
            <a:endParaRPr lang="en-US" altLang="ja-JP" dirty="0" smtClean="0">
              <a:ea typeface="ＭＳ Ｐゴシック" pitchFamily="50" charset="-128"/>
            </a:endParaRPr>
          </a:p>
          <a:p>
            <a:pPr eaLnBrk="1" hangingPunct="1"/>
            <a:r>
              <a:rPr lang="ja-JP" altLang="en-US" dirty="0" smtClean="0">
                <a:ea typeface="ＭＳ Ｐゴシック" pitchFamily="50" charset="-128"/>
              </a:rPr>
              <a:t>女性は合計</a:t>
            </a:r>
            <a:r>
              <a:rPr lang="en-US" altLang="ja-JP" dirty="0" smtClean="0">
                <a:ea typeface="ＭＳ Ｐゴシック" pitchFamily="50" charset="-128"/>
              </a:rPr>
              <a:t>378</a:t>
            </a:r>
            <a:r>
              <a:rPr lang="ja-JP" altLang="en-US" dirty="0" smtClean="0">
                <a:ea typeface="ＭＳ Ｐゴシック" pitchFamily="50" charset="-128"/>
              </a:rPr>
              <a:t>人</a:t>
            </a:r>
            <a:endParaRPr lang="en-US" altLang="ja-JP" dirty="0" smtClean="0">
              <a:ea typeface="ＭＳ Ｐゴシック" pitchFamily="50" charset="-128"/>
            </a:endParaRPr>
          </a:p>
          <a:p>
            <a:pPr eaLnBrk="1" hangingPunct="1"/>
            <a:r>
              <a:rPr lang="ja-JP" altLang="en-US" dirty="0" smtClean="0">
                <a:ea typeface="ＭＳ Ｐゴシック" pitchFamily="50" charset="-128"/>
              </a:rPr>
              <a:t>膵がん：</a:t>
            </a:r>
            <a:endParaRPr lang="en-US" altLang="ja-JP" dirty="0" smtClean="0">
              <a:ea typeface="ＭＳ Ｐゴシック" pitchFamily="50" charset="-128"/>
            </a:endParaRPr>
          </a:p>
          <a:p>
            <a:pPr eaLnBrk="1" hangingPunct="1"/>
            <a:endParaRPr lang="en-US" altLang="ja-JP" dirty="0" smtClean="0">
              <a:ea typeface="ＭＳ Ｐゴシック" pitchFamily="50" charset="-128"/>
            </a:endParaRPr>
          </a:p>
          <a:p>
            <a:pPr eaLnBrk="1" hangingPunct="1"/>
            <a:r>
              <a:rPr lang="ja-JP" altLang="en-US" dirty="0" smtClean="0">
                <a:ea typeface="ＭＳ Ｐゴシック" pitchFamily="50" charset="-128"/>
              </a:rPr>
              <a:t>循環器：　</a:t>
            </a:r>
            <a:endParaRPr lang="en-US" altLang="ja-JP" dirty="0" smtClean="0">
              <a:ea typeface="ＭＳ Ｐゴシック" pitchFamily="50" charset="-128"/>
            </a:endParaRPr>
          </a:p>
          <a:p>
            <a:pPr eaLnBrk="1" hangingPunct="1"/>
            <a:r>
              <a:rPr lang="ja-JP" altLang="en-US" dirty="0" smtClean="0">
                <a:ea typeface="ＭＳ Ｐゴシック" pitchFamily="50" charset="-128"/>
              </a:rPr>
              <a:t>○</a:t>
            </a:r>
            <a:r>
              <a:rPr lang="en-US" altLang="ja-JP" dirty="0" smtClean="0">
                <a:ea typeface="ＭＳ Ｐゴシック" pitchFamily="50" charset="-128"/>
              </a:rPr>
              <a:t>2006</a:t>
            </a:r>
            <a:r>
              <a:rPr lang="ja-JP" altLang="en-US" dirty="0" smtClean="0">
                <a:ea typeface="ＭＳ Ｐゴシック" pitchFamily="50" charset="-128"/>
              </a:rPr>
              <a:t>年サンプリング分の進捗</a:t>
            </a:r>
          </a:p>
          <a:p>
            <a:pPr eaLnBrk="1" hangingPunct="1"/>
            <a:r>
              <a:rPr lang="ja-JP" altLang="en-US" dirty="0" smtClean="0">
                <a:ea typeface="ＭＳ Ｐゴシック" pitchFamily="50" charset="-128"/>
              </a:rPr>
              <a:t>脳卒中（１：</a:t>
            </a:r>
            <a:r>
              <a:rPr lang="en-US" altLang="ja-JP" dirty="0" smtClean="0">
                <a:ea typeface="ＭＳ Ｐゴシック" pitchFamily="50" charset="-128"/>
              </a:rPr>
              <a:t>1</a:t>
            </a:r>
            <a:r>
              <a:rPr lang="ja-JP" altLang="en-US" dirty="0" smtClean="0">
                <a:ea typeface="ＭＳ Ｐゴシック" pitchFamily="50" charset="-128"/>
              </a:rPr>
              <a:t>マッチング）	：</a:t>
            </a:r>
            <a:r>
              <a:rPr lang="en-US" altLang="ja-JP" dirty="0" smtClean="0">
                <a:ea typeface="ＭＳ Ｐゴシック" pitchFamily="50" charset="-128"/>
              </a:rPr>
              <a:t>608</a:t>
            </a:r>
            <a:r>
              <a:rPr lang="ja-JP" altLang="en-US" dirty="0" smtClean="0">
                <a:ea typeface="ＭＳ Ｐゴシック" pitchFamily="50" charset="-128"/>
              </a:rPr>
              <a:t>症例、</a:t>
            </a:r>
            <a:r>
              <a:rPr lang="en-US" altLang="ja-JP" dirty="0" smtClean="0">
                <a:ea typeface="ＭＳ Ｐゴシック" pitchFamily="50" charset="-128"/>
              </a:rPr>
              <a:t>608</a:t>
            </a:r>
            <a:r>
              <a:rPr lang="ja-JP" altLang="en-US" dirty="0" smtClean="0">
                <a:ea typeface="ＭＳ Ｐゴシック" pitchFamily="50" charset="-128"/>
              </a:rPr>
              <a:t>対照	：合計</a:t>
            </a:r>
            <a:r>
              <a:rPr lang="en-US" altLang="ja-JP" dirty="0" smtClean="0">
                <a:ea typeface="ＭＳ Ｐゴシック" pitchFamily="50" charset="-128"/>
              </a:rPr>
              <a:t>1216</a:t>
            </a:r>
            <a:r>
              <a:rPr lang="ja-JP" altLang="en-US" dirty="0" smtClean="0">
                <a:ea typeface="ＭＳ Ｐゴシック" pitchFamily="50" charset="-128"/>
              </a:rPr>
              <a:t>人</a:t>
            </a:r>
          </a:p>
          <a:p>
            <a:pPr eaLnBrk="1" hangingPunct="1"/>
            <a:r>
              <a:rPr lang="ja-JP" altLang="en-US" dirty="0" smtClean="0">
                <a:ea typeface="ＭＳ Ｐゴシック" pitchFamily="50" charset="-128"/>
              </a:rPr>
              <a:t>心筋梗塞（１：</a:t>
            </a:r>
            <a:r>
              <a:rPr lang="en-US" altLang="ja-JP" dirty="0" smtClean="0">
                <a:ea typeface="ＭＳ Ｐゴシック" pitchFamily="50" charset="-128"/>
              </a:rPr>
              <a:t>2</a:t>
            </a:r>
            <a:r>
              <a:rPr lang="ja-JP" altLang="en-US" dirty="0" smtClean="0">
                <a:ea typeface="ＭＳ Ｐゴシック" pitchFamily="50" charset="-128"/>
              </a:rPr>
              <a:t>マッチング）	：</a:t>
            </a:r>
            <a:r>
              <a:rPr lang="en-US" altLang="ja-JP" dirty="0" smtClean="0">
                <a:ea typeface="ＭＳ Ｐゴシック" pitchFamily="50" charset="-128"/>
              </a:rPr>
              <a:t>108</a:t>
            </a:r>
            <a:r>
              <a:rPr lang="ja-JP" altLang="en-US" dirty="0" smtClean="0">
                <a:ea typeface="ＭＳ Ｐゴシック" pitchFamily="50" charset="-128"/>
              </a:rPr>
              <a:t>症例、</a:t>
            </a:r>
            <a:r>
              <a:rPr lang="en-US" altLang="ja-JP" dirty="0" smtClean="0">
                <a:ea typeface="ＭＳ Ｐゴシック" pitchFamily="50" charset="-128"/>
              </a:rPr>
              <a:t>216</a:t>
            </a:r>
            <a:r>
              <a:rPr lang="ja-JP" altLang="en-US" dirty="0" smtClean="0">
                <a:ea typeface="ＭＳ Ｐゴシック" pitchFamily="50" charset="-128"/>
              </a:rPr>
              <a:t>対照	：合計</a:t>
            </a:r>
            <a:r>
              <a:rPr lang="en-US" altLang="ja-JP" dirty="0" smtClean="0">
                <a:ea typeface="ＭＳ Ｐゴシック" pitchFamily="50" charset="-128"/>
              </a:rPr>
              <a:t>324</a:t>
            </a:r>
            <a:r>
              <a:rPr lang="ja-JP" altLang="en-US" dirty="0" smtClean="0">
                <a:ea typeface="ＭＳ Ｐゴシック" pitchFamily="50" charset="-128"/>
              </a:rPr>
              <a:t>人</a:t>
            </a:r>
          </a:p>
          <a:p>
            <a:pPr eaLnBrk="1" hangingPunct="1"/>
            <a:endParaRPr lang="ja-JP" altLang="en-US" dirty="0" smtClean="0">
              <a:ea typeface="ＭＳ Ｐゴシック" pitchFamily="50" charset="-128"/>
            </a:endParaRPr>
          </a:p>
          <a:p>
            <a:pPr eaLnBrk="1" hangingPunct="1"/>
            <a:r>
              <a:rPr lang="ja-JP" altLang="en-US" dirty="0" smtClean="0">
                <a:ea typeface="ＭＳ Ｐゴシック" pitchFamily="50" charset="-128"/>
              </a:rPr>
              <a:t>上記の対象者から重複しているケースを除く合計</a:t>
            </a:r>
            <a:r>
              <a:rPr lang="en-US" altLang="ja-JP" dirty="0" smtClean="0">
                <a:ea typeface="ＭＳ Ｐゴシック" pitchFamily="50" charset="-128"/>
              </a:rPr>
              <a:t>1493</a:t>
            </a:r>
            <a:r>
              <a:rPr lang="ja-JP" altLang="en-US" dirty="0" smtClean="0">
                <a:ea typeface="ＭＳ Ｐゴシック" pitchFamily="50" charset="-128"/>
              </a:rPr>
              <a:t>検体</a:t>
            </a:r>
          </a:p>
          <a:p>
            <a:pPr eaLnBrk="1" hangingPunct="1"/>
            <a:r>
              <a:rPr lang="ja-JP" altLang="en-US" dirty="0" smtClean="0">
                <a:ea typeface="ＭＳ Ｐゴシック" pitchFamily="50" charset="-128"/>
              </a:rPr>
              <a:t>脳卒中：</a:t>
            </a:r>
            <a:r>
              <a:rPr lang="en-US" altLang="ja-JP" dirty="0" smtClean="0">
                <a:ea typeface="ＭＳ Ｐゴシック" pitchFamily="50" charset="-128"/>
              </a:rPr>
              <a:t>535</a:t>
            </a:r>
            <a:r>
              <a:rPr lang="ja-JP" altLang="en-US" dirty="0" smtClean="0">
                <a:ea typeface="ＭＳ Ｐゴシック" pitchFamily="50" charset="-128"/>
              </a:rPr>
              <a:t>ペアで</a:t>
            </a:r>
            <a:r>
              <a:rPr lang="en-US" altLang="ja-JP" dirty="0" smtClean="0">
                <a:ea typeface="ＭＳ Ｐゴシック" pitchFamily="50" charset="-128"/>
              </a:rPr>
              <a:t>1070</a:t>
            </a:r>
            <a:r>
              <a:rPr lang="ja-JP" altLang="en-US" dirty="0" smtClean="0">
                <a:ea typeface="ＭＳ Ｐゴシック" pitchFamily="50" charset="-128"/>
              </a:rPr>
              <a:t>検体</a:t>
            </a:r>
          </a:p>
          <a:p>
            <a:pPr eaLnBrk="1" hangingPunct="1"/>
            <a:r>
              <a:rPr lang="ja-JP" altLang="en-US" dirty="0" smtClean="0">
                <a:ea typeface="ＭＳ Ｐゴシック" pitchFamily="50" charset="-128"/>
              </a:rPr>
              <a:t>心筋梗塞：</a:t>
            </a:r>
            <a:r>
              <a:rPr lang="en-US" altLang="ja-JP" dirty="0" smtClean="0">
                <a:ea typeface="ＭＳ Ｐゴシック" pitchFamily="50" charset="-128"/>
              </a:rPr>
              <a:t>90</a:t>
            </a:r>
            <a:r>
              <a:rPr lang="ja-JP" altLang="en-US" dirty="0" smtClean="0">
                <a:ea typeface="ＭＳ Ｐゴシック" pitchFamily="50" charset="-128"/>
              </a:rPr>
              <a:t>ペアで</a:t>
            </a:r>
            <a:r>
              <a:rPr lang="en-US" altLang="ja-JP" dirty="0" smtClean="0">
                <a:ea typeface="ＭＳ Ｐゴシック" pitchFamily="50" charset="-128"/>
              </a:rPr>
              <a:t>270</a:t>
            </a:r>
            <a:r>
              <a:rPr lang="ja-JP" altLang="en-US" dirty="0" smtClean="0">
                <a:ea typeface="ＭＳ Ｐゴシック" pitchFamily="50" charset="-128"/>
              </a:rPr>
              <a:t>検体</a:t>
            </a:r>
          </a:p>
          <a:p>
            <a:pPr eaLnBrk="1" hangingPunct="1"/>
            <a:r>
              <a:rPr lang="ja-JP" altLang="en-US" dirty="0" smtClean="0">
                <a:ea typeface="ＭＳ Ｐゴシック" pitchFamily="50" charset="-128"/>
              </a:rPr>
              <a:t>重複分：</a:t>
            </a:r>
            <a:r>
              <a:rPr lang="en-US" altLang="ja-JP" dirty="0" smtClean="0">
                <a:ea typeface="ＭＳ Ｐゴシック" pitchFamily="50" charset="-128"/>
              </a:rPr>
              <a:t>153</a:t>
            </a:r>
            <a:r>
              <a:rPr lang="ja-JP" altLang="en-US" dirty="0" smtClean="0">
                <a:ea typeface="ＭＳ Ｐゴシック" pitchFamily="50" charset="-128"/>
              </a:rPr>
              <a:t>検体</a:t>
            </a:r>
          </a:p>
          <a:p>
            <a:pPr eaLnBrk="1" hangingPunct="1"/>
            <a:endParaRPr lang="ja-JP" altLang="en-US" dirty="0" smtClean="0">
              <a:ea typeface="ＭＳ Ｐゴシック" pitchFamily="50" charset="-128"/>
            </a:endParaRPr>
          </a:p>
          <a:p>
            <a:pPr eaLnBrk="1" hangingPunct="1"/>
            <a:r>
              <a:rPr lang="ja-JP" altLang="en-US" dirty="0" smtClean="0">
                <a:ea typeface="ＭＳ Ｐゴシック" pitchFamily="50" charset="-128"/>
              </a:rPr>
              <a:t>○</a:t>
            </a:r>
            <a:r>
              <a:rPr lang="en-US" altLang="ja-JP" dirty="0" smtClean="0">
                <a:ea typeface="ＭＳ Ｐゴシック" pitchFamily="50" charset="-128"/>
              </a:rPr>
              <a:t>2008</a:t>
            </a:r>
            <a:r>
              <a:rPr lang="ja-JP" altLang="en-US" dirty="0" smtClean="0">
                <a:ea typeface="ＭＳ Ｐゴシック" pitchFamily="50" charset="-128"/>
              </a:rPr>
              <a:t>年サンプリング分の進捗</a:t>
            </a:r>
          </a:p>
          <a:p>
            <a:pPr eaLnBrk="1" hangingPunct="1"/>
            <a:r>
              <a:rPr lang="ja-JP" altLang="en-US" dirty="0" smtClean="0">
                <a:ea typeface="ＭＳ Ｐゴシック" pitchFamily="50" charset="-128"/>
              </a:rPr>
              <a:t>脳卒中（１：</a:t>
            </a:r>
            <a:r>
              <a:rPr lang="en-US" altLang="ja-JP" dirty="0" smtClean="0">
                <a:ea typeface="ＭＳ Ｐゴシック" pitchFamily="50" charset="-128"/>
              </a:rPr>
              <a:t>1</a:t>
            </a:r>
            <a:r>
              <a:rPr lang="ja-JP" altLang="en-US" dirty="0" smtClean="0">
                <a:ea typeface="ＭＳ Ｐゴシック" pitchFamily="50" charset="-128"/>
              </a:rPr>
              <a:t>マッチング）	：</a:t>
            </a:r>
            <a:r>
              <a:rPr lang="en-US" altLang="ja-JP" dirty="0" smtClean="0">
                <a:ea typeface="ＭＳ Ｐゴシック" pitchFamily="50" charset="-128"/>
              </a:rPr>
              <a:t>526</a:t>
            </a:r>
            <a:r>
              <a:rPr lang="ja-JP" altLang="en-US" dirty="0" smtClean="0">
                <a:ea typeface="ＭＳ Ｐゴシック" pitchFamily="50" charset="-128"/>
              </a:rPr>
              <a:t>症例、</a:t>
            </a:r>
            <a:r>
              <a:rPr lang="en-US" altLang="ja-JP" dirty="0" smtClean="0">
                <a:ea typeface="ＭＳ Ｐゴシック" pitchFamily="50" charset="-128"/>
              </a:rPr>
              <a:t>526</a:t>
            </a:r>
            <a:r>
              <a:rPr lang="ja-JP" altLang="en-US" dirty="0" smtClean="0">
                <a:ea typeface="ＭＳ Ｐゴシック" pitchFamily="50" charset="-128"/>
              </a:rPr>
              <a:t>対照	：合計</a:t>
            </a:r>
            <a:r>
              <a:rPr lang="en-US" altLang="ja-JP" dirty="0" smtClean="0">
                <a:ea typeface="ＭＳ Ｐゴシック" pitchFamily="50" charset="-128"/>
              </a:rPr>
              <a:t>1052</a:t>
            </a:r>
            <a:r>
              <a:rPr lang="ja-JP" altLang="en-US" dirty="0" smtClean="0">
                <a:ea typeface="ＭＳ Ｐゴシック" pitchFamily="50" charset="-128"/>
              </a:rPr>
              <a:t>人</a:t>
            </a:r>
          </a:p>
          <a:p>
            <a:pPr eaLnBrk="1" hangingPunct="1"/>
            <a:r>
              <a:rPr lang="ja-JP" altLang="en-US" dirty="0" smtClean="0">
                <a:ea typeface="ＭＳ Ｐゴシック" pitchFamily="50" charset="-128"/>
              </a:rPr>
              <a:t>心筋梗塞（１：</a:t>
            </a:r>
            <a:r>
              <a:rPr lang="en-US" altLang="ja-JP" dirty="0" smtClean="0">
                <a:ea typeface="ＭＳ Ｐゴシック" pitchFamily="50" charset="-128"/>
              </a:rPr>
              <a:t>2</a:t>
            </a:r>
            <a:r>
              <a:rPr lang="ja-JP" altLang="en-US" dirty="0" smtClean="0">
                <a:ea typeface="ＭＳ Ｐゴシック" pitchFamily="50" charset="-128"/>
              </a:rPr>
              <a:t>マッチング）	：</a:t>
            </a:r>
            <a:r>
              <a:rPr lang="en-US" altLang="ja-JP" dirty="0" smtClean="0">
                <a:ea typeface="ＭＳ Ｐゴシック" pitchFamily="50" charset="-128"/>
              </a:rPr>
              <a:t>101</a:t>
            </a:r>
            <a:r>
              <a:rPr lang="ja-JP" altLang="en-US" dirty="0" smtClean="0">
                <a:ea typeface="ＭＳ Ｐゴシック" pitchFamily="50" charset="-128"/>
              </a:rPr>
              <a:t>症例、</a:t>
            </a:r>
            <a:r>
              <a:rPr lang="en-US" altLang="ja-JP" dirty="0" smtClean="0">
                <a:ea typeface="ＭＳ Ｐゴシック" pitchFamily="50" charset="-128"/>
              </a:rPr>
              <a:t>202</a:t>
            </a:r>
            <a:r>
              <a:rPr lang="ja-JP" altLang="en-US" dirty="0" smtClean="0">
                <a:ea typeface="ＭＳ Ｐゴシック" pitchFamily="50" charset="-128"/>
              </a:rPr>
              <a:t>対照	：合計</a:t>
            </a:r>
            <a:r>
              <a:rPr lang="en-US" altLang="ja-JP" dirty="0" smtClean="0">
                <a:ea typeface="ＭＳ Ｐゴシック" pitchFamily="50" charset="-128"/>
              </a:rPr>
              <a:t>303</a:t>
            </a:r>
            <a:r>
              <a:rPr lang="ja-JP" altLang="en-US" dirty="0" smtClean="0">
                <a:ea typeface="ＭＳ Ｐゴシック" pitchFamily="50" charset="-128"/>
              </a:rPr>
              <a:t>人</a:t>
            </a:r>
          </a:p>
          <a:p>
            <a:pPr eaLnBrk="1" hangingPunct="1"/>
            <a:r>
              <a:rPr lang="ja-JP" altLang="en-US" dirty="0" smtClean="0">
                <a:ea typeface="ＭＳ Ｐゴシック" pitchFamily="50" charset="-128"/>
              </a:rPr>
              <a:t>心筋梗塞の症例の半数は</a:t>
            </a:r>
            <a:r>
              <a:rPr lang="en-US" altLang="ja-JP" dirty="0" smtClean="0">
                <a:ea typeface="ＭＳ Ｐゴシック" pitchFamily="50" charset="-128"/>
              </a:rPr>
              <a:t>sudden cardiac death</a:t>
            </a:r>
            <a:r>
              <a:rPr lang="ja-JP" altLang="en-US" dirty="0" smtClean="0">
                <a:ea typeface="ＭＳ Ｐゴシック" pitchFamily="50" charset="-128"/>
              </a:rPr>
              <a:t>で純粋な心筋梗塞は半数。</a:t>
            </a:r>
          </a:p>
          <a:p>
            <a:pPr eaLnBrk="1" hangingPunct="1"/>
            <a:r>
              <a:rPr lang="ja-JP" altLang="en-US" dirty="0" smtClean="0">
                <a:ea typeface="ＭＳ Ｐゴシック" pitchFamily="50" charset="-128"/>
              </a:rPr>
              <a:t>マッチング条件は前回と同じだが、重複なしで対象者を抽出（</a:t>
            </a:r>
            <a:r>
              <a:rPr lang="en-US" altLang="ja-JP" dirty="0" smtClean="0">
                <a:ea typeface="ＭＳ Ｐゴシック" pitchFamily="50" charset="-128"/>
              </a:rPr>
              <a:t>2008/07/11</a:t>
            </a:r>
            <a:r>
              <a:rPr lang="ja-JP" altLang="en-US" dirty="0" smtClean="0">
                <a:ea typeface="ＭＳ Ｐゴシック" pitchFamily="50" charset="-128"/>
              </a:rPr>
              <a:t>測定リスト）</a:t>
            </a:r>
            <a:endParaRPr lang="en-US" altLang="ja-JP" dirty="0" smtClean="0">
              <a:ea typeface="ＭＳ Ｐゴシック" pitchFamily="50" charset="-128"/>
            </a:endParaRPr>
          </a:p>
          <a:p>
            <a:pPr eaLnBrk="1" hangingPunct="1"/>
            <a:endParaRPr lang="en-US" altLang="ja-JP" dirty="0" smtClean="0">
              <a:ea typeface="ＭＳ Ｐゴシック" pitchFamily="50" charset="-128"/>
            </a:endParaRPr>
          </a:p>
          <a:p>
            <a:pPr eaLnBrk="1" hangingPunct="1"/>
            <a:endParaRPr lang="en-US" altLang="ja-JP" dirty="0" smtClean="0">
              <a:ea typeface="ＭＳ Ｐゴシック" pitchFamily="50" charset="-128"/>
            </a:endParaRPr>
          </a:p>
          <a:p>
            <a:pPr eaLnBrk="1" hangingPunct="1"/>
            <a:endParaRPr lang="ja-JP" altLang="en-US" dirty="0" smtClean="0">
              <a:ea typeface="ＭＳ Ｐゴシック" pitchFamily="50" charset="-128"/>
            </a:endParaRPr>
          </a:p>
          <a:p>
            <a:pPr eaLnBrk="1" hangingPunct="1"/>
            <a:endParaRPr lang="ja-JP" altLang="en-US" dirty="0" smtClean="0">
              <a:latin typeface="Arial" pitchFamily="34" charset="0"/>
              <a:ea typeface="ＭＳ Ｐゴシック" pitchFamily="50" charset="-128"/>
            </a:endParaRPr>
          </a:p>
        </p:txBody>
      </p:sp>
      <p:sp>
        <p:nvSpPr>
          <p:cNvPr id="145412" name="スライド番号プレースホルダ 3"/>
          <p:cNvSpPr txBox="1">
            <a:spLocks noGrp="1"/>
          </p:cNvSpPr>
          <p:nvPr/>
        </p:nvSpPr>
        <p:spPr bwMode="auto">
          <a:xfrm>
            <a:off x="3813175" y="9372603"/>
            <a:ext cx="2921000" cy="492125"/>
          </a:xfrm>
          <a:prstGeom prst="rect">
            <a:avLst/>
          </a:prstGeom>
          <a:noFill/>
          <a:ln w="9525">
            <a:noFill/>
            <a:miter lim="800000"/>
            <a:headEnd/>
            <a:tailEnd/>
          </a:ln>
        </p:spPr>
        <p:txBody>
          <a:bodyPr lIns="93823" tIns="46912" rIns="93823" bIns="46912" anchor="b"/>
          <a:lstStyle/>
          <a:p>
            <a:pPr algn="r"/>
            <a:fld id="{B3712431-5CEB-4D22-A655-1F9F234FCC15}" type="slidenum">
              <a:rPr lang="en-US" altLang="ja-JP">
                <a:solidFill>
                  <a:srgbClr val="000000"/>
                </a:solidFill>
                <a:latin typeface="Calibri" pitchFamily="34" charset="0"/>
                <a:ea typeface="メイリオ" pitchFamily="50" charset="-128"/>
                <a:cs typeface="メイリオ" pitchFamily="50" charset="-128"/>
              </a:rPr>
              <a:pPr algn="r"/>
              <a:t>13</a:t>
            </a:fld>
            <a:endParaRPr lang="en-US" altLang="ja-JP">
              <a:solidFill>
                <a:srgbClr val="000000"/>
              </a:solidFill>
              <a:latin typeface="Calibri" pitchFamily="34" charset="0"/>
              <a:ea typeface="メイリオ" pitchFamily="50" charset="-128"/>
              <a:cs typeface="メイリオ" pitchFamily="5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結果です。男女別に解析すると男性で、</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1</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低値</a:t>
            </a:r>
            <a:r>
              <a:rPr kumimoji="1" lang="ja-JP" altLang="en-US" sz="1200" kern="1200" dirty="0" smtClean="0">
                <a:solidFill>
                  <a:schemeClr val="tx1"/>
                </a:solidFill>
                <a:effectLst/>
                <a:latin typeface="+mn-lt"/>
                <a:ea typeface="+mn-ea"/>
                <a:cs typeface="+mn-cs"/>
              </a:rPr>
              <a:t>と比較して</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3</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高値で</a:t>
            </a:r>
            <a:r>
              <a:rPr kumimoji="1" lang="ja-JP" altLang="en-US" sz="1200" kern="1200" dirty="0" smtClean="0">
                <a:solidFill>
                  <a:schemeClr val="tx1"/>
                </a:solidFill>
                <a:effectLst/>
                <a:latin typeface="+mn-lt"/>
                <a:ea typeface="+mn-ea"/>
                <a:cs typeface="+mn-cs"/>
              </a:rPr>
              <a:t>インスリンは</a:t>
            </a:r>
            <a:r>
              <a:rPr kumimoji="1" lang="ja-JP" altLang="ja-JP" sz="1200" kern="1200" dirty="0" smtClean="0">
                <a:solidFill>
                  <a:schemeClr val="tx1"/>
                </a:solidFill>
                <a:effectLst/>
                <a:latin typeface="+mn-lt"/>
                <a:ea typeface="+mn-ea"/>
                <a:cs typeface="+mn-cs"/>
              </a:rPr>
              <a:t>約</a:t>
            </a:r>
            <a:r>
              <a:rPr kumimoji="1" lang="en-US" altLang="ja-JP" sz="1200" kern="1200" dirty="0" smtClean="0">
                <a:solidFill>
                  <a:schemeClr val="tx1"/>
                </a:solidFill>
                <a:effectLst/>
                <a:latin typeface="+mn-lt"/>
                <a:ea typeface="+mn-ea"/>
                <a:cs typeface="+mn-cs"/>
              </a:rPr>
              <a:t>2.5</a:t>
            </a:r>
            <a:r>
              <a:rPr kumimoji="1" lang="ja-JP" altLang="ja-JP" sz="1200" kern="1200" dirty="0" smtClean="0">
                <a:solidFill>
                  <a:schemeClr val="tx1"/>
                </a:solidFill>
                <a:effectLst/>
                <a:latin typeface="+mn-lt"/>
                <a:ea typeface="+mn-ea"/>
                <a:cs typeface="+mn-cs"/>
              </a:rPr>
              <a:t>倍</a:t>
            </a:r>
            <a:r>
              <a:rPr kumimoji="1" lang="ja-JP" altLang="en-US" sz="1200" kern="1200" dirty="0" smtClean="0">
                <a:solidFill>
                  <a:schemeClr val="tx1"/>
                </a:solidFill>
                <a:effectLst/>
                <a:latin typeface="+mn-lt"/>
                <a:ea typeface="+mn-ea"/>
                <a:cs typeface="+mn-cs"/>
              </a:rPr>
              <a:t>、</a:t>
            </a:r>
            <a:r>
              <a:rPr kumimoji="1" lang="en-US" altLang="ja-JP" sz="1200" kern="1200" dirty="0" smtClean="0">
                <a:solidFill>
                  <a:schemeClr val="tx1"/>
                </a:solidFill>
                <a:effectLst/>
                <a:latin typeface="+mn-lt"/>
                <a:ea typeface="+mn-ea"/>
                <a:cs typeface="+mn-cs"/>
              </a:rPr>
              <a:t>C-</a:t>
            </a:r>
            <a:r>
              <a:rPr kumimoji="1" lang="ja-JP" altLang="en-US" sz="1200" kern="1200" dirty="0" smtClean="0">
                <a:solidFill>
                  <a:schemeClr val="tx1"/>
                </a:solidFill>
                <a:effectLst/>
                <a:latin typeface="+mn-lt"/>
                <a:ea typeface="+mn-ea"/>
                <a:cs typeface="+mn-cs"/>
              </a:rPr>
              <a:t>ペプチドで約</a:t>
            </a:r>
            <a:r>
              <a:rPr kumimoji="1" lang="en-US" altLang="ja-JP" sz="1200" kern="1200" dirty="0" smtClean="0">
                <a:solidFill>
                  <a:schemeClr val="tx1"/>
                </a:solidFill>
                <a:effectLst/>
                <a:latin typeface="+mn-lt"/>
                <a:ea typeface="+mn-ea"/>
                <a:cs typeface="+mn-cs"/>
              </a:rPr>
              <a:t>2</a:t>
            </a:r>
            <a:r>
              <a:rPr kumimoji="1" lang="ja-JP" altLang="en-US" sz="1200" kern="1200" dirty="0" smtClean="0">
                <a:solidFill>
                  <a:schemeClr val="tx1"/>
                </a:solidFill>
                <a:effectLst/>
                <a:latin typeface="+mn-lt"/>
                <a:ea typeface="+mn-ea"/>
                <a:cs typeface="+mn-cs"/>
              </a:rPr>
              <a:t>倍の胃がん</a:t>
            </a:r>
            <a:r>
              <a:rPr kumimoji="1" lang="ja-JP" altLang="ja-JP" sz="1200" kern="1200" dirty="0" smtClean="0">
                <a:solidFill>
                  <a:schemeClr val="tx1"/>
                </a:solidFill>
                <a:effectLst/>
                <a:latin typeface="+mn-lt"/>
                <a:ea typeface="+mn-ea"/>
                <a:cs typeface="+mn-cs"/>
              </a:rPr>
              <a:t>のリスク上昇を</a:t>
            </a:r>
            <a:r>
              <a:rPr kumimoji="1" lang="ja-JP" altLang="en-US" sz="1200" kern="1200" dirty="0" smtClean="0">
                <a:solidFill>
                  <a:schemeClr val="tx1"/>
                </a:solidFill>
                <a:effectLst/>
                <a:latin typeface="+mn-lt"/>
                <a:ea typeface="+mn-ea"/>
                <a:cs typeface="+mn-cs"/>
              </a:rPr>
              <a:t>認めました</a:t>
            </a:r>
            <a:r>
              <a:rPr kumimoji="1" lang="ja-JP" altLang="ja-JP" sz="1200" kern="1200" dirty="0" smtClean="0">
                <a:solidFill>
                  <a:schemeClr val="tx1"/>
                </a:solidFill>
                <a:effectLst/>
                <a:latin typeface="+mn-lt"/>
                <a:ea typeface="+mn-ea"/>
                <a:cs typeface="+mn-cs"/>
              </a:rPr>
              <a:t>。</a:t>
            </a:r>
            <a:r>
              <a:rPr kumimoji="1" lang="ja-JP" altLang="en-US" sz="1200" kern="1200" dirty="0" smtClean="0">
                <a:solidFill>
                  <a:schemeClr val="tx1"/>
                </a:solidFill>
                <a:effectLst/>
                <a:latin typeface="+mn-lt"/>
                <a:ea typeface="+mn-ea"/>
                <a:cs typeface="+mn-cs"/>
              </a:rPr>
              <a:t>血糖値</a:t>
            </a:r>
            <a:r>
              <a:rPr kumimoji="1" lang="ja-JP" altLang="ja-JP" sz="1200" kern="1200" dirty="0" smtClean="0">
                <a:solidFill>
                  <a:schemeClr val="tx1"/>
                </a:solidFill>
                <a:effectLst/>
                <a:latin typeface="+mn-lt"/>
                <a:ea typeface="+mn-ea"/>
                <a:cs typeface="+mn-cs"/>
              </a:rPr>
              <a:t>は胃がんとの関連は見られず、</a:t>
            </a:r>
            <a:r>
              <a:rPr kumimoji="1" lang="ja-JP" altLang="en-US" sz="1200" kern="1200" dirty="0" smtClean="0">
                <a:solidFill>
                  <a:schemeClr val="tx1"/>
                </a:solidFill>
                <a:effectLst/>
                <a:latin typeface="+mn-lt"/>
                <a:ea typeface="+mn-ea"/>
                <a:cs typeface="+mn-cs"/>
              </a:rPr>
              <a:t>また</a:t>
            </a:r>
            <a:r>
              <a:rPr kumimoji="1" lang="ja-JP" altLang="ja-JP" sz="1200" kern="1200" dirty="0" smtClean="0">
                <a:solidFill>
                  <a:schemeClr val="tx1"/>
                </a:solidFill>
                <a:effectLst/>
                <a:latin typeface="+mn-lt"/>
                <a:ea typeface="+mn-ea"/>
                <a:cs typeface="+mn-cs"/>
              </a:rPr>
              <a:t>女性ではすべての糖尿病関連血漿マーカーで関連</a:t>
            </a:r>
            <a:r>
              <a:rPr kumimoji="1" lang="ja-JP" altLang="en-US" sz="1200" kern="1200" dirty="0" smtClean="0">
                <a:solidFill>
                  <a:schemeClr val="tx1"/>
                </a:solidFill>
                <a:effectLst/>
                <a:latin typeface="+mn-lt"/>
                <a:ea typeface="+mn-ea"/>
                <a:cs typeface="+mn-cs"/>
              </a:rPr>
              <a:t>を認めませんでした</a:t>
            </a:r>
            <a:r>
              <a:rPr kumimoji="1" lang="ja-JP" altLang="ja-JP" sz="1200" kern="1200" dirty="0" smtClean="0">
                <a:solidFill>
                  <a:schemeClr val="tx1"/>
                </a:solidFill>
                <a:effectLst/>
                <a:latin typeface="+mn-lt"/>
                <a:ea typeface="+mn-ea"/>
                <a:cs typeface="+mn-cs"/>
              </a:rPr>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3199F76A-665C-48E7-8743-BF3B9C435BEC}" type="slidenum">
              <a:rPr lang="ja-JP" altLang="en-US" smtClean="0">
                <a:solidFill>
                  <a:prstClr val="black"/>
                </a:solidFill>
              </a:rPr>
              <a:pPr/>
              <a:t>14</a:t>
            </a:fld>
            <a:endParaRPr lang="ja-JP" altLang="en-US">
              <a:solidFill>
                <a:prstClr val="black"/>
              </a:solidFill>
            </a:endParaRPr>
          </a:p>
        </p:txBody>
      </p:sp>
    </p:spTree>
    <p:extLst>
      <p:ext uri="{BB962C8B-B14F-4D97-AF65-F5344CB8AC3E}">
        <p14:creationId xmlns:p14="http://schemas.microsoft.com/office/powerpoint/2010/main" val="2386502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5325" y="739775"/>
            <a:ext cx="5345113" cy="3700463"/>
          </a:xfrm>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これは男女合わせた結果です。今回検討した糖尿病関連マーカーは</a:t>
            </a:r>
            <a:r>
              <a:rPr kumimoji="1" lang="ja-JP" altLang="en-US" dirty="0" smtClean="0"/>
              <a:t>食事の影響を強く受けるため、</a:t>
            </a:r>
            <a:r>
              <a:rPr kumimoji="1" lang="ja-JP" altLang="ja-JP" sz="1200" kern="1200" dirty="0" smtClean="0">
                <a:solidFill>
                  <a:schemeClr val="tx1"/>
                </a:solidFill>
                <a:effectLst/>
                <a:latin typeface="+mn-lt"/>
                <a:ea typeface="+mn-ea"/>
                <a:cs typeface="+mn-cs"/>
              </a:rPr>
              <a:t>空腹時</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食後≧</a:t>
            </a:r>
            <a:r>
              <a:rPr kumimoji="1" lang="en-US" altLang="ja-JP" sz="1200" kern="1200" dirty="0" smtClean="0">
                <a:solidFill>
                  <a:schemeClr val="tx1"/>
                </a:solidFill>
                <a:effectLst/>
                <a:latin typeface="+mn-lt"/>
                <a:ea typeface="+mn-ea"/>
                <a:cs typeface="+mn-cs"/>
              </a:rPr>
              <a:t>8</a:t>
            </a:r>
            <a:r>
              <a:rPr kumimoji="1" lang="ja-JP" altLang="ja-JP" sz="1200" kern="1200" dirty="0" smtClean="0">
                <a:solidFill>
                  <a:schemeClr val="tx1"/>
                </a:solidFill>
                <a:effectLst/>
                <a:latin typeface="+mn-lt"/>
                <a:ea typeface="+mn-ea"/>
                <a:cs typeface="+mn-cs"/>
              </a:rPr>
              <a:t>時間</a:t>
            </a:r>
            <a:r>
              <a:rPr kumimoji="1" lang="ja-JP" altLang="en-US" sz="1200" kern="1200" dirty="0" smtClean="0">
                <a:solidFill>
                  <a:schemeClr val="tx1"/>
                </a:solidFill>
                <a:effectLst/>
                <a:latin typeface="+mn-lt"/>
                <a:ea typeface="+mn-ea"/>
                <a:cs typeface="+mn-cs"/>
              </a:rPr>
              <a:t>でも解析しました。空腹時</a:t>
            </a:r>
            <a:r>
              <a:rPr kumimoji="1" lang="ja-JP" altLang="ja-JP" sz="1200" kern="1200" dirty="0" smtClean="0">
                <a:solidFill>
                  <a:schemeClr val="tx1"/>
                </a:solidFill>
                <a:effectLst/>
                <a:latin typeface="+mn-lt"/>
                <a:ea typeface="+mn-ea"/>
                <a:cs typeface="+mn-cs"/>
              </a:rPr>
              <a:t>においても統計学的</a:t>
            </a:r>
            <a:r>
              <a:rPr kumimoji="1" lang="ja-JP" altLang="en-US" sz="1200" kern="1200" dirty="0" smtClean="0">
                <a:solidFill>
                  <a:schemeClr val="tx1"/>
                </a:solidFill>
                <a:effectLst/>
                <a:latin typeface="+mn-lt"/>
                <a:ea typeface="+mn-ea"/>
                <a:cs typeface="+mn-cs"/>
              </a:rPr>
              <a:t>に有意ではありませんでしたが、</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1</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低値</a:t>
            </a:r>
            <a:r>
              <a:rPr kumimoji="1" lang="ja-JP" altLang="en-US" sz="1200" kern="1200" dirty="0" smtClean="0">
                <a:solidFill>
                  <a:schemeClr val="tx1"/>
                </a:solidFill>
                <a:effectLst/>
                <a:latin typeface="+mn-lt"/>
                <a:ea typeface="+mn-ea"/>
                <a:cs typeface="+mn-cs"/>
              </a:rPr>
              <a:t>と比較して</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3</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高値でインスリン、</a:t>
            </a:r>
            <a:r>
              <a:rPr kumimoji="1" lang="en-US" altLang="ja-JP" sz="1200" kern="1200" dirty="0" smtClean="0">
                <a:solidFill>
                  <a:schemeClr val="tx1"/>
                </a:solidFill>
                <a:effectLst/>
                <a:latin typeface="+mn-lt"/>
                <a:ea typeface="+mn-ea"/>
                <a:cs typeface="+mn-cs"/>
              </a:rPr>
              <a:t>C-</a:t>
            </a:r>
            <a:r>
              <a:rPr kumimoji="1" lang="ja-JP" altLang="ja-JP" sz="1200" kern="1200" dirty="0" smtClean="0">
                <a:solidFill>
                  <a:schemeClr val="tx1"/>
                </a:solidFill>
                <a:effectLst/>
                <a:latin typeface="+mn-lt"/>
                <a:ea typeface="+mn-ea"/>
                <a:cs typeface="+mn-cs"/>
              </a:rPr>
              <a:t>ペプチド、</a:t>
            </a:r>
            <a:r>
              <a:rPr kumimoji="1" lang="en-US" altLang="ja-JP" sz="1200" kern="1200" dirty="0" smtClean="0">
                <a:solidFill>
                  <a:schemeClr val="tx1"/>
                </a:solidFill>
                <a:effectLst/>
                <a:latin typeface="+mn-lt"/>
                <a:ea typeface="+mn-ea"/>
                <a:cs typeface="+mn-cs"/>
              </a:rPr>
              <a:t>HOMA-β</a:t>
            </a:r>
            <a:r>
              <a:rPr kumimoji="1" lang="ja-JP" altLang="en-US" sz="1200" kern="1200" dirty="0" smtClean="0">
                <a:solidFill>
                  <a:schemeClr val="tx1"/>
                </a:solidFill>
                <a:effectLst/>
                <a:latin typeface="+mn-lt"/>
                <a:ea typeface="+mn-ea"/>
                <a:cs typeface="+mn-cs"/>
              </a:rPr>
              <a:t>で</a:t>
            </a:r>
            <a:r>
              <a:rPr kumimoji="1" lang="ja-JP" altLang="ja-JP" sz="1200" kern="1200" dirty="0" smtClean="0">
                <a:solidFill>
                  <a:schemeClr val="tx1"/>
                </a:solidFill>
                <a:effectLst/>
                <a:latin typeface="+mn-lt"/>
                <a:ea typeface="+mn-ea"/>
                <a:cs typeface="+mn-cs"/>
              </a:rPr>
              <a:t>胃がんリスク</a:t>
            </a:r>
            <a:r>
              <a:rPr kumimoji="1" lang="ja-JP" altLang="en-US" sz="1200" kern="1200" dirty="0" smtClean="0">
                <a:solidFill>
                  <a:schemeClr val="tx1"/>
                </a:solidFill>
                <a:effectLst/>
                <a:latin typeface="+mn-lt"/>
                <a:ea typeface="+mn-ea"/>
                <a:cs typeface="+mn-cs"/>
              </a:rPr>
              <a:t>の</a:t>
            </a:r>
            <a:r>
              <a:rPr kumimoji="1" lang="ja-JP" altLang="ja-JP" sz="1200" kern="1200" dirty="0" smtClean="0">
                <a:solidFill>
                  <a:schemeClr val="tx1"/>
                </a:solidFill>
                <a:effectLst/>
                <a:latin typeface="+mn-lt"/>
                <a:ea typeface="+mn-ea"/>
                <a:cs typeface="+mn-cs"/>
              </a:rPr>
              <a:t>上昇</a:t>
            </a:r>
            <a:r>
              <a:rPr kumimoji="1" lang="ja-JP" altLang="en-US" sz="1200" kern="1200" dirty="0" smtClean="0">
                <a:solidFill>
                  <a:schemeClr val="tx1"/>
                </a:solidFill>
                <a:effectLst/>
                <a:latin typeface="+mn-lt"/>
                <a:ea typeface="+mn-ea"/>
                <a:cs typeface="+mn-cs"/>
              </a:rPr>
              <a:t>を認めました</a:t>
            </a:r>
            <a:r>
              <a:rPr kumimoji="1" lang="ja-JP" altLang="ja-JP" sz="1200" kern="1200" dirty="0" smtClean="0">
                <a:solidFill>
                  <a:schemeClr val="tx1"/>
                </a:solidFill>
                <a:effectLst/>
                <a:latin typeface="+mn-lt"/>
                <a:ea typeface="+mn-ea"/>
                <a:cs typeface="+mn-cs"/>
              </a:rPr>
              <a:t>。</a:t>
            </a:r>
            <a:r>
              <a:rPr kumimoji="1" lang="en-US" altLang="ja-JP" sz="1200" kern="1200" dirty="0" smtClean="0">
                <a:solidFill>
                  <a:schemeClr val="tx1"/>
                </a:solidFill>
                <a:effectLst/>
                <a:latin typeface="+mn-lt"/>
                <a:ea typeface="+mn-ea"/>
                <a:cs typeface="+mn-cs"/>
              </a:rPr>
              <a:t>HOMA-IR</a:t>
            </a:r>
            <a:r>
              <a:rPr kumimoji="1" lang="ja-JP" altLang="en-US" sz="1200" kern="1200" dirty="0" smtClean="0">
                <a:solidFill>
                  <a:schemeClr val="tx1"/>
                </a:solidFill>
                <a:effectLst/>
                <a:latin typeface="+mn-lt"/>
                <a:ea typeface="+mn-ea"/>
                <a:cs typeface="+mn-cs"/>
              </a:rPr>
              <a:t>値</a:t>
            </a:r>
            <a:r>
              <a:rPr kumimoji="1" lang="ja-JP" altLang="ja-JP" sz="1200" kern="1200" dirty="0" smtClean="0">
                <a:solidFill>
                  <a:schemeClr val="tx1"/>
                </a:solidFill>
                <a:effectLst/>
                <a:latin typeface="+mn-lt"/>
                <a:ea typeface="+mn-ea"/>
                <a:cs typeface="+mn-cs"/>
              </a:rPr>
              <a:t>においても</a:t>
            </a:r>
            <a:r>
              <a:rPr kumimoji="1" lang="en-US" altLang="ja-JP" sz="1200" kern="1200" dirty="0" smtClean="0">
                <a:solidFill>
                  <a:schemeClr val="tx1"/>
                </a:solidFill>
                <a:effectLst/>
                <a:latin typeface="+mn-lt"/>
                <a:ea typeface="+mn-ea"/>
                <a:cs typeface="+mn-cs"/>
              </a:rPr>
              <a:t>1.73</a:t>
            </a:r>
            <a:r>
              <a:rPr kumimoji="1" lang="ja-JP" altLang="en-US" sz="1200" kern="1200" dirty="0" smtClean="0">
                <a:solidFill>
                  <a:schemeClr val="tx1"/>
                </a:solidFill>
                <a:effectLst/>
                <a:latin typeface="+mn-lt"/>
                <a:ea typeface="+mn-ea"/>
                <a:cs typeface="+mn-cs"/>
              </a:rPr>
              <a:t>未満</a:t>
            </a:r>
            <a:r>
              <a:rPr kumimoji="1" lang="ja-JP" altLang="ja-JP" sz="1200" kern="1200" dirty="0" smtClean="0">
                <a:solidFill>
                  <a:schemeClr val="tx1"/>
                </a:solidFill>
                <a:effectLst/>
                <a:latin typeface="+mn-lt"/>
                <a:ea typeface="+mn-ea"/>
                <a:cs typeface="+mn-cs"/>
              </a:rPr>
              <a:t>と比較して</a:t>
            </a:r>
            <a:r>
              <a:rPr kumimoji="1" lang="en-US" altLang="ja-JP" sz="1200" kern="1200" dirty="0" smtClean="0">
                <a:solidFill>
                  <a:schemeClr val="tx1"/>
                </a:solidFill>
                <a:effectLst/>
                <a:latin typeface="+mn-lt"/>
                <a:ea typeface="+mn-ea"/>
                <a:cs typeface="+mn-cs"/>
              </a:rPr>
              <a:t>1.73</a:t>
            </a:r>
            <a:r>
              <a:rPr kumimoji="1" lang="ja-JP" altLang="en-US" sz="1200" kern="1200" dirty="0" smtClean="0">
                <a:solidFill>
                  <a:schemeClr val="tx1"/>
                </a:solidFill>
                <a:effectLst/>
                <a:latin typeface="+mn-lt"/>
                <a:ea typeface="+mn-ea"/>
                <a:cs typeface="+mn-cs"/>
              </a:rPr>
              <a:t>以上</a:t>
            </a:r>
            <a:r>
              <a:rPr kumimoji="1" lang="ja-JP" altLang="ja-JP" sz="1200" kern="1200" dirty="0" smtClean="0">
                <a:solidFill>
                  <a:schemeClr val="tx1"/>
                </a:solidFill>
                <a:effectLst/>
                <a:latin typeface="+mn-lt"/>
                <a:ea typeface="+mn-ea"/>
                <a:cs typeface="+mn-cs"/>
              </a:rPr>
              <a:t>で約</a:t>
            </a:r>
            <a:r>
              <a:rPr kumimoji="1" lang="en-US" altLang="ja-JP" sz="1200" kern="1200" dirty="0" smtClean="0">
                <a:solidFill>
                  <a:schemeClr val="tx1"/>
                </a:solidFill>
                <a:effectLst/>
                <a:latin typeface="+mn-lt"/>
                <a:ea typeface="+mn-ea"/>
                <a:cs typeface="+mn-cs"/>
              </a:rPr>
              <a:t>2</a:t>
            </a:r>
            <a:r>
              <a:rPr kumimoji="1" lang="ja-JP" altLang="ja-JP" sz="1200" kern="1200" dirty="0" smtClean="0">
                <a:solidFill>
                  <a:schemeClr val="tx1"/>
                </a:solidFill>
                <a:effectLst/>
                <a:latin typeface="+mn-lt"/>
                <a:ea typeface="+mn-ea"/>
                <a:cs typeface="+mn-cs"/>
              </a:rPr>
              <a:t>倍の胃がんリスク上昇を認め</a:t>
            </a:r>
            <a:r>
              <a:rPr kumimoji="1" lang="ja-JP" altLang="en-US" sz="1200" kern="1200" dirty="0" smtClean="0">
                <a:solidFill>
                  <a:schemeClr val="tx1"/>
                </a:solidFill>
                <a:effectLst/>
                <a:latin typeface="+mn-lt"/>
                <a:ea typeface="+mn-ea"/>
                <a:cs typeface="+mn-cs"/>
              </a:rPr>
              <a:t>ました</a:t>
            </a:r>
            <a:r>
              <a:rPr kumimoji="1" lang="ja-JP" altLang="ja-JP" sz="1200" kern="1200" dirty="0" smtClean="0">
                <a:solidFill>
                  <a:schemeClr val="tx1"/>
                </a:solidFill>
                <a:effectLst/>
                <a:latin typeface="+mn-lt"/>
                <a:ea typeface="+mn-ea"/>
                <a:cs typeface="+mn-cs"/>
              </a:rPr>
              <a:t>。</a:t>
            </a:r>
            <a:endParaRPr kumimoji="1" lang="en-US" altLang="ja-JP"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もう一度</a:t>
            </a:r>
            <a:r>
              <a:rPr kumimoji="1" lang="en-US" altLang="ja-JP" u="sng" dirty="0" smtClean="0"/>
              <a:t>HOMA</a:t>
            </a:r>
            <a:r>
              <a:rPr kumimoji="1" lang="ja-JP" altLang="en-US" u="sng" dirty="0" smtClean="0"/>
              <a:t>の説明。なんで測定したか、意味するもの</a:t>
            </a:r>
            <a:endParaRPr kumimoji="1" lang="en-US" altLang="ja-JP"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空腹時血糖も口頭で説明</a:t>
            </a:r>
            <a:endParaRPr kumimoji="1" lang="en-US" altLang="ja-JP"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（食後</a:t>
            </a:r>
            <a:r>
              <a:rPr kumimoji="1" lang="en-US" altLang="ja-JP" dirty="0" smtClean="0"/>
              <a:t>8</a:t>
            </a:r>
            <a:r>
              <a:rPr kumimoji="1" lang="ja-JP" altLang="en-US" dirty="0" smtClean="0"/>
              <a:t>時間未満においても</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1</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低値</a:t>
            </a:r>
            <a:r>
              <a:rPr kumimoji="1" lang="ja-JP" altLang="en-US" sz="1200" kern="1200" dirty="0" smtClean="0">
                <a:solidFill>
                  <a:schemeClr val="tx1"/>
                </a:solidFill>
                <a:effectLst/>
                <a:latin typeface="+mn-lt"/>
                <a:ea typeface="+mn-ea"/>
                <a:cs typeface="+mn-cs"/>
              </a:rPr>
              <a:t>と比較して</a:t>
            </a:r>
            <a:r>
              <a:rPr kumimoji="1" lang="ja-JP" altLang="ja-JP" sz="1200" kern="1200" dirty="0" smtClean="0">
                <a:solidFill>
                  <a:schemeClr val="tx1"/>
                </a:solidFill>
                <a:effectLst/>
                <a:latin typeface="+mn-lt"/>
                <a:ea typeface="+mn-ea"/>
                <a:cs typeface="+mn-cs"/>
              </a:rPr>
              <a:t>第</a:t>
            </a:r>
            <a:r>
              <a:rPr kumimoji="1" lang="en-US" altLang="ja-JP" sz="1200" kern="1200" dirty="0" smtClean="0">
                <a:solidFill>
                  <a:schemeClr val="tx1"/>
                </a:solidFill>
                <a:effectLst/>
                <a:latin typeface="+mn-lt"/>
                <a:ea typeface="+mn-ea"/>
                <a:cs typeface="+mn-cs"/>
              </a:rPr>
              <a:t>3</a:t>
            </a:r>
            <a:r>
              <a:rPr kumimoji="1" lang="ja-JP" altLang="ja-JP" sz="1200" kern="1200" dirty="0" smtClean="0">
                <a:solidFill>
                  <a:schemeClr val="tx1"/>
                </a:solidFill>
                <a:effectLst/>
                <a:latin typeface="+mn-lt"/>
                <a:ea typeface="+mn-ea"/>
                <a:cs typeface="+mn-cs"/>
              </a:rPr>
              <a:t>分位</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高値で</a:t>
            </a:r>
            <a:r>
              <a:rPr kumimoji="1" lang="ja-JP" altLang="en-US" dirty="0" smtClean="0"/>
              <a:t>インスリン、</a:t>
            </a:r>
            <a:r>
              <a:rPr kumimoji="1" lang="en-US" altLang="ja-JP" dirty="0" smtClean="0"/>
              <a:t>C-</a:t>
            </a:r>
            <a:r>
              <a:rPr kumimoji="1" lang="ja-JP" altLang="en-US" dirty="0" smtClean="0"/>
              <a:t>ペプチドは弱い胃がんリスクの上昇を認めました。）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3199F76A-665C-48E7-8743-BF3B9C435BEC}" type="slidenum">
              <a:rPr lang="ja-JP" altLang="en-US" smtClean="0">
                <a:solidFill>
                  <a:prstClr val="black"/>
                </a:solidFill>
              </a:rPr>
              <a:pPr/>
              <a:t>16</a:t>
            </a:fld>
            <a:endParaRPr lang="ja-JP" altLang="en-US">
              <a:solidFill>
                <a:prstClr val="black"/>
              </a:solidFill>
            </a:endParaRPr>
          </a:p>
        </p:txBody>
      </p:sp>
    </p:spTree>
    <p:extLst>
      <p:ext uri="{BB962C8B-B14F-4D97-AF65-F5344CB8AC3E}">
        <p14:creationId xmlns:p14="http://schemas.microsoft.com/office/powerpoint/2010/main" val="1474208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スライド イメージ プレースホルダ 1"/>
          <p:cNvSpPr>
            <a:spLocks noGrp="1" noRot="1" noChangeAspect="1" noTextEdit="1"/>
          </p:cNvSpPr>
          <p:nvPr>
            <p:ph type="sldImg"/>
          </p:nvPr>
        </p:nvSpPr>
        <p:spPr>
          <a:xfrm>
            <a:off x="1200150" y="430213"/>
            <a:ext cx="4335463" cy="3003550"/>
          </a:xfrm>
          <a:ln/>
        </p:spPr>
      </p:sp>
      <p:sp>
        <p:nvSpPr>
          <p:cNvPr id="225283" name="ノート プレースホルダ 2"/>
          <p:cNvSpPr>
            <a:spLocks noGrp="1"/>
          </p:cNvSpPr>
          <p:nvPr>
            <p:ph type="body" idx="1"/>
          </p:nvPr>
        </p:nvSpPr>
        <p:spPr>
          <a:noFill/>
          <a:ln/>
        </p:spPr>
        <p:txBody>
          <a:bodyPr/>
          <a:lstStyle/>
          <a:p>
            <a:pPr eaLnBrk="1" hangingPunct="1"/>
            <a:endParaRPr lang="ja-JP" altLang="en-US" dirty="0" smtClean="0">
              <a:latin typeface="Arial" pitchFamily="34" charset="0"/>
              <a:ea typeface="ＭＳ Ｐゴシック" pitchFamily="50" charset="-128"/>
            </a:endParaRPr>
          </a:p>
        </p:txBody>
      </p:sp>
      <p:sp>
        <p:nvSpPr>
          <p:cNvPr id="225284" name="スライド番号プレースホルダー 4"/>
          <p:cNvSpPr>
            <a:spLocks noGrp="1"/>
          </p:cNvSpPr>
          <p:nvPr>
            <p:ph type="sldNum" sz="quarter" idx="5"/>
          </p:nvPr>
        </p:nvSpPr>
        <p:spPr>
          <a:noFill/>
        </p:spPr>
        <p:txBody>
          <a:bodyPr/>
          <a:lstStyle/>
          <a:p>
            <a:pPr defTabSz="941066"/>
            <a:r>
              <a:rPr lang="en-US" altLang="ja-JP" dirty="0" smtClean="0">
                <a:solidFill>
                  <a:srgbClr val="000000"/>
                </a:solidFill>
                <a:ea typeface="メイリオ" pitchFamily="50" charset="-128"/>
                <a:cs typeface="メイリオ" pitchFamily="50" charset="-128"/>
              </a:rPr>
              <a:t>#</a:t>
            </a:r>
            <a:fld id="{F06938BD-B420-4063-96D3-2F5971B11DA6}" type="slidenum">
              <a:rPr lang="en-US" altLang="ja-JP" smtClean="0">
                <a:solidFill>
                  <a:srgbClr val="000000"/>
                </a:solidFill>
                <a:ea typeface="メイリオ" pitchFamily="50" charset="-128"/>
                <a:cs typeface="メイリオ" pitchFamily="50" charset="-128"/>
              </a:rPr>
              <a:pPr defTabSz="941066"/>
              <a:t>17</a:t>
            </a:fld>
            <a:endParaRPr lang="en-US" altLang="ja-JP" dirty="0" smtClean="0">
              <a:solidFill>
                <a:srgbClr val="000000"/>
              </a:solidFill>
              <a:ea typeface="メイリオ" pitchFamily="50" charset="-128"/>
              <a:cs typeface="メイリオ" pitchFamily="50"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スライド イメージ プレースホルダ 1"/>
          <p:cNvSpPr>
            <a:spLocks noGrp="1" noRot="1" noChangeAspect="1" noTextEdit="1"/>
          </p:cNvSpPr>
          <p:nvPr>
            <p:ph type="sldImg"/>
          </p:nvPr>
        </p:nvSpPr>
        <p:spPr>
          <a:xfrm>
            <a:off x="1200150" y="430213"/>
            <a:ext cx="4335463" cy="3003550"/>
          </a:xfrm>
          <a:ln/>
        </p:spPr>
      </p:sp>
      <p:sp>
        <p:nvSpPr>
          <p:cNvPr id="225283" name="ノート プレースホルダ 2"/>
          <p:cNvSpPr>
            <a:spLocks noGrp="1"/>
          </p:cNvSpPr>
          <p:nvPr>
            <p:ph type="body" idx="1"/>
          </p:nvPr>
        </p:nvSpPr>
        <p:spPr>
          <a:noFill/>
          <a:ln/>
        </p:spPr>
        <p:txBody>
          <a:bodyPr/>
          <a:lstStyle/>
          <a:p>
            <a:pPr eaLnBrk="1" hangingPunct="1"/>
            <a:endParaRPr lang="ja-JP" altLang="en-US" dirty="0" smtClean="0">
              <a:latin typeface="Arial" pitchFamily="34" charset="0"/>
              <a:ea typeface="ＭＳ Ｐゴシック" pitchFamily="50" charset="-128"/>
            </a:endParaRPr>
          </a:p>
        </p:txBody>
      </p:sp>
      <p:sp>
        <p:nvSpPr>
          <p:cNvPr id="225284" name="スライド番号プレースホルダー 4"/>
          <p:cNvSpPr>
            <a:spLocks noGrp="1"/>
          </p:cNvSpPr>
          <p:nvPr>
            <p:ph type="sldNum" sz="quarter" idx="5"/>
          </p:nvPr>
        </p:nvSpPr>
        <p:spPr>
          <a:noFill/>
        </p:spPr>
        <p:txBody>
          <a:bodyPr/>
          <a:lstStyle/>
          <a:p>
            <a:pPr defTabSz="941066"/>
            <a:r>
              <a:rPr lang="en-US" altLang="ja-JP" dirty="0" smtClean="0">
                <a:solidFill>
                  <a:srgbClr val="000000"/>
                </a:solidFill>
                <a:ea typeface="メイリオ" pitchFamily="50" charset="-128"/>
                <a:cs typeface="メイリオ" pitchFamily="50" charset="-128"/>
              </a:rPr>
              <a:t>#</a:t>
            </a:r>
            <a:fld id="{F06938BD-B420-4063-96D3-2F5971B11DA6}" type="slidenum">
              <a:rPr lang="en-US" altLang="ja-JP" smtClean="0">
                <a:solidFill>
                  <a:srgbClr val="000000"/>
                </a:solidFill>
                <a:ea typeface="メイリオ" pitchFamily="50" charset="-128"/>
                <a:cs typeface="メイリオ" pitchFamily="50" charset="-128"/>
              </a:rPr>
              <a:pPr defTabSz="941066"/>
              <a:t>18</a:t>
            </a:fld>
            <a:endParaRPr lang="en-US" altLang="ja-JP" dirty="0" smtClean="0">
              <a:solidFill>
                <a:srgbClr val="000000"/>
              </a:solidFill>
              <a:ea typeface="メイリオ" pitchFamily="50" charset="-128"/>
              <a:cs typeface="メイリオ" pitchFamily="50"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スライド イメージ プレースホルダ 1"/>
          <p:cNvSpPr>
            <a:spLocks noGrp="1" noRot="1" noChangeAspect="1" noTextEdit="1"/>
          </p:cNvSpPr>
          <p:nvPr>
            <p:ph type="sldImg"/>
          </p:nvPr>
        </p:nvSpPr>
        <p:spPr>
          <a:xfrm>
            <a:off x="700088" y="739775"/>
            <a:ext cx="5340350" cy="3698875"/>
          </a:xfrm>
          <a:ln/>
        </p:spPr>
      </p:sp>
      <p:sp>
        <p:nvSpPr>
          <p:cNvPr id="153603" name="ノート プレースホルダ 2"/>
          <p:cNvSpPr>
            <a:spLocks noGrp="1"/>
          </p:cNvSpPr>
          <p:nvPr>
            <p:ph type="body" idx="1"/>
          </p:nvPr>
        </p:nvSpPr>
        <p:spPr>
          <a:noFill/>
          <a:ln/>
        </p:spPr>
        <p:txBody>
          <a:bodyPr/>
          <a:lstStyle/>
          <a:p>
            <a:endParaRPr lang="ja-JP" altLang="en-US" smtClean="0">
              <a:latin typeface="Arial" pitchFamily="34" charset="0"/>
            </a:endParaRPr>
          </a:p>
        </p:txBody>
      </p:sp>
      <p:sp>
        <p:nvSpPr>
          <p:cNvPr id="153604" name="スライド番号プレースホルダ 3"/>
          <p:cNvSpPr>
            <a:spLocks noGrp="1"/>
          </p:cNvSpPr>
          <p:nvPr>
            <p:ph type="sldNum" sz="quarter" idx="5"/>
          </p:nvPr>
        </p:nvSpPr>
        <p:spPr>
          <a:noFill/>
        </p:spPr>
        <p:txBody>
          <a:bodyPr/>
          <a:lstStyle/>
          <a:p>
            <a:pPr defTabSz="908050"/>
            <a:fld id="{B2DF40D3-0DC5-4256-A757-5867E8513969}" type="slidenum">
              <a:rPr lang="en-US" altLang="ja-JP" smtClean="0">
                <a:solidFill>
                  <a:srgbClr val="000000"/>
                </a:solidFill>
              </a:rPr>
              <a:pPr defTabSz="908050"/>
              <a:t>19</a:t>
            </a:fld>
            <a:endParaRPr lang="en-US" altLang="ja-JP"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pPr defTabSz="906463"/>
            <a:fld id="{9E35C2E2-64F5-49BF-A1FB-37382ACC5A9C}" type="slidenum">
              <a:rPr lang="ja-JP" altLang="en-US" smtClean="0">
                <a:solidFill>
                  <a:prstClr val="black"/>
                </a:solidFill>
              </a:rPr>
              <a:pPr defTabSz="906463"/>
              <a:t>20</a:t>
            </a:fld>
            <a:endParaRPr lang="en-US" altLang="ja-JP" smtClean="0">
              <a:solidFill>
                <a:prstClr val="black"/>
              </a:solidFill>
            </a:endParaRPr>
          </a:p>
        </p:txBody>
      </p:sp>
      <p:sp>
        <p:nvSpPr>
          <p:cNvPr id="154627" name="スライド イメージ プレースホルダ 1"/>
          <p:cNvSpPr>
            <a:spLocks noGrp="1" noRot="1" noChangeAspect="1" noTextEdit="1"/>
          </p:cNvSpPr>
          <p:nvPr>
            <p:ph type="sldImg"/>
          </p:nvPr>
        </p:nvSpPr>
        <p:spPr>
          <a:xfrm>
            <a:off x="700088" y="744538"/>
            <a:ext cx="5340350" cy="3697287"/>
          </a:xfrm>
          <a:ln/>
        </p:spPr>
      </p:sp>
      <p:sp>
        <p:nvSpPr>
          <p:cNvPr id="154628" name="ノート プレースホルダ 2"/>
          <p:cNvSpPr>
            <a:spLocks noGrp="1"/>
          </p:cNvSpPr>
          <p:nvPr>
            <p:ph type="body" idx="1"/>
          </p:nvPr>
        </p:nvSpPr>
        <p:spPr>
          <a:noFill/>
          <a:ln/>
        </p:spPr>
        <p:txBody>
          <a:bodyPr lIns="86843" tIns="43421" rIns="86843" bIns="43421"/>
          <a:lstStyle/>
          <a:p>
            <a:endParaRPr lang="ja-JP" altLang="en-US" smtClean="0">
              <a:latin typeface="Arial" pitchFamily="34" charset="0"/>
            </a:endParaRPr>
          </a:p>
        </p:txBody>
      </p:sp>
      <p:sp>
        <p:nvSpPr>
          <p:cNvPr id="154629" name="スライド番号プレースホルダ 3"/>
          <p:cNvSpPr txBox="1">
            <a:spLocks noGrp="1"/>
          </p:cNvSpPr>
          <p:nvPr/>
        </p:nvSpPr>
        <p:spPr bwMode="auto">
          <a:xfrm>
            <a:off x="3813175" y="9371015"/>
            <a:ext cx="2921000" cy="493712"/>
          </a:xfrm>
          <a:prstGeom prst="rect">
            <a:avLst/>
          </a:prstGeom>
          <a:noFill/>
          <a:ln w="9525">
            <a:noFill/>
            <a:miter lim="800000"/>
            <a:headEnd/>
            <a:tailEnd/>
          </a:ln>
        </p:spPr>
        <p:txBody>
          <a:bodyPr lIns="86843" tIns="43421" rIns="86843" bIns="43421" anchor="b"/>
          <a:lstStyle/>
          <a:p>
            <a:pPr algn="r" defTabSz="873125"/>
            <a:fld id="{3414FBB5-7A4C-401A-80A3-1B935B5CBEF8}" type="slidenum">
              <a:rPr lang="ja-JP" altLang="en-US" sz="1100">
                <a:solidFill>
                  <a:prstClr val="black"/>
                </a:solidFill>
              </a:rPr>
              <a:pPr algn="r" defTabSz="873125"/>
              <a:t>20</a:t>
            </a:fld>
            <a:endParaRPr lang="en-US" altLang="ja-JP" sz="11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81"/>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5CF0E79-BAF7-4AD1-A3F8-A85A56E73708}" type="slidenum">
              <a:rPr lang="en-US" altLang="ja-JP"/>
              <a:pPr>
                <a:defRPr/>
              </a:pPr>
              <a:t>‹#›</a:t>
            </a:fld>
            <a:endParaRPr lang="en-US" altLang="ja-JP"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5282246-2E51-4D37-B493-5FE8D8885030}" type="slidenum">
              <a:rPr lang="en-US" altLang="ja-JP"/>
              <a:pPr>
                <a:defRPr/>
              </a:pPr>
              <a: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056"/>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779AFA8-6619-41F7-B65B-5F3C371ED91C}" type="slidenum">
              <a:rPr lang="en-US" altLang="ja-JP"/>
              <a:pPr>
                <a:defRPr/>
              </a:pPr>
              <a:t>‹#›</a:t>
            </a:fld>
            <a:endParaRPr lang="en-US" altLang="ja-JP"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6AD583F-59FA-4145-B8B7-4AC6E649C647}" type="slidenum">
              <a:rPr lang="en-US" altLang="ja-JP"/>
              <a:pPr>
                <a:defRPr/>
              </a:pPr>
              <a:t>‹#›</a:t>
            </a:fld>
            <a:endParaRPr lang="en-US" altLang="ja-JP"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33F2285D-F226-429A-AEC3-0163DD3F221E}" type="slidenum">
              <a:rPr lang="en-US" altLang="ja-JP"/>
              <a:pPr>
                <a:defRPr/>
              </a:pPr>
              <a:t>‹#›</a:t>
            </a:fld>
            <a:endParaRPr lang="en-US" altLang="ja-JP"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9DD7F4-70F4-40BF-AF8F-5FD86C03466B}" type="slidenum">
              <a:rPr lang="en-US" altLang="ja-JP"/>
              <a:pPr>
                <a:defRPr/>
              </a:pPr>
              <a:t>‹#›</a:t>
            </a:fld>
            <a:endParaRPr lang="en-US" altLang="ja-JP"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AE8A2961-0BCD-4094-B7D0-C24CB8024421}" type="slidenum">
              <a:rPr lang="en-US" altLang="ja-JP"/>
              <a:pPr>
                <a:defRPr/>
              </a:pPr>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1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9601F4A-E6E7-4EBB-9E87-3973D21B3B32}" type="slidenum">
              <a:rPr lang="en-US" altLang="ja-JP"/>
              <a:pPr>
                <a:defRPr/>
              </a:pPr>
              <a:t>‹#›</a:t>
            </a:fld>
            <a:endParaRPr lang="en-US" altLang="ja-JP"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DE1405B-836D-49E9-96A0-6A85CA6A6CE8}" type="slidenum">
              <a:rPr lang="en-US" altLang="ja-JP"/>
              <a:pPr>
                <a:defRPr/>
              </a:pPr>
              <a:t>‹#›</a:t>
            </a:fld>
            <a:endParaRPr lang="en-US" alt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D94705F-0BEC-4273-B2E9-02B5372416E0}" type="slidenum">
              <a:rPr lang="en-US" altLang="ja-JP"/>
              <a:pPr>
                <a:defRPr/>
              </a:pPr>
              <a:t>‹#›</a:t>
            </a:fld>
            <a:endParaRPr lang="en-US" altLang="ja-JP"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9"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1BA4C4B-1746-4544-BB83-97E13FDD3372}" type="slidenum">
              <a:rPr lang="en-US" altLang="ja-JP"/>
              <a:pPr>
                <a:defRPr/>
              </a:pPr>
              <a:t>‹#›</a:t>
            </a:fld>
            <a:endParaRPr lang="en-US" altLang="ja-JP"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82F350D-76D2-4013-939A-25C3C45E3305}" type="slidenum">
              <a:rPr lang="en-US" altLang="ja-JP"/>
              <a:pPr>
                <a:defRPr/>
              </a:pPr>
              <a:t>‹#›</a:t>
            </a:fld>
            <a:endParaRPr lang="en-US" altLang="ja-JP"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1"/>
            <a:ext cx="8915400" cy="21859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3938589"/>
            <a:ext cx="8915400" cy="21875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939F5E1-649A-4A6F-9B3B-FB811CA0D505}" type="slidenum">
              <a:rPr lang="en-US" altLang="ja-JP"/>
              <a:pPr>
                <a:defRPr/>
              </a:pPr>
              <a:t>‹#›</a:t>
            </a:fld>
            <a:endParaRPr lang="en-US" altLang="ja-JP"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55"/>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CF0E79-BAF7-4AD1-A3F8-A85A56E7370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644141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282246-2E51-4D37-B493-5FE8D888503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106047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030"/>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9AFA8-6619-41F7-B65B-5F3C371ED91C}"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653966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6AD583F-59FA-4145-B8B7-4AC6E649C647}"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464990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3F2285D-F226-429A-AEC3-0163DD3F221E}"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549845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9DD7F4-70F4-40BF-AF8F-5FD86C03466B}"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282524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E8A2961-0BCD-4094-B7D0-C24CB8024421}"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968299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1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601F4A-E6E7-4EBB-9E87-3973D21B3B3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627834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DE1405B-836D-49E9-96A0-6A85CA6A6CE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5945758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94705F-0BEC-4273-B2E9-02B5372416E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439880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9"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BA4C4B-1746-4544-BB83-97E13FDD337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4115935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2F350D-76D2-4013-939A-25C3C45E33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601300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1"/>
            <a:ext cx="8915400" cy="21859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3938589"/>
            <a:ext cx="8915400" cy="21875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9F5E1-649A-4A6F-9B3B-FB811CA0D5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13214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58"/>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6899CA27-340D-4D6A-A235-9C1249961C27}" type="datetimeFigureOut">
              <a:rPr lang="ja-JP" altLang="en-US"/>
              <a:pPr>
                <a:defRPr/>
              </a:pPr>
              <a:t>2017/3/1</a:t>
            </a:fld>
            <a:endParaRPr lang="ja-JP" altLang="en-US"/>
          </a:p>
        </p:txBody>
      </p:sp>
      <p:sp>
        <p:nvSpPr>
          <p:cNvPr id="5" name="フッター プレースホルダー 4"/>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E92B4E6D-6813-4F30-A83A-BB39A8C44375}" type="slidenum">
              <a:rPr lang="ja-JP" altLang="en-US"/>
              <a:pPr>
                <a:defRPr/>
              </a:pPr>
              <a:t>‹#›</a:t>
            </a:fld>
            <a:endParaRPr lang="ja-JP" altLang="en-US"/>
          </a:p>
        </p:txBody>
      </p:sp>
    </p:spTree>
    <p:extLst>
      <p:ext uri="{BB962C8B-B14F-4D97-AF65-F5344CB8AC3E}">
        <p14:creationId xmlns:p14="http://schemas.microsoft.com/office/powerpoint/2010/main" val="3092535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9AA5A745-E432-4A3B-9B16-8134392208D5}" type="datetimeFigureOut">
              <a:rPr lang="ja-JP" altLang="en-US"/>
              <a:pPr>
                <a:defRPr/>
              </a:pPr>
              <a:t>2017/3/1</a:t>
            </a:fld>
            <a:endParaRPr lang="ja-JP" altLang="en-US"/>
          </a:p>
        </p:txBody>
      </p:sp>
      <p:sp>
        <p:nvSpPr>
          <p:cNvPr id="5" name="フッター プレースホルダー 4"/>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BE0E3448-AB3A-426D-A1C3-41C39D8BEEE5}" type="slidenum">
              <a:rPr lang="ja-JP" altLang="en-US"/>
              <a:pPr>
                <a:defRPr/>
              </a:pPr>
              <a:t>‹#›</a:t>
            </a:fld>
            <a:endParaRPr lang="ja-JP" altLang="en-US"/>
          </a:p>
        </p:txBody>
      </p:sp>
    </p:spTree>
    <p:extLst>
      <p:ext uri="{BB962C8B-B14F-4D97-AF65-F5344CB8AC3E}">
        <p14:creationId xmlns:p14="http://schemas.microsoft.com/office/powerpoint/2010/main" val="1583934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7033"/>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8880AE8E-8DFB-44C2-ABF4-EB9B33D801F6}" type="datetimeFigureOut">
              <a:rPr lang="ja-JP" altLang="en-US"/>
              <a:pPr>
                <a:defRPr/>
              </a:pPr>
              <a:t>2017/3/1</a:t>
            </a:fld>
            <a:endParaRPr lang="ja-JP" altLang="en-US"/>
          </a:p>
        </p:txBody>
      </p:sp>
      <p:sp>
        <p:nvSpPr>
          <p:cNvPr id="5" name="フッター プレースホルダー 4"/>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1419FC79-E030-41DD-93A2-D8A6E5977201}" type="slidenum">
              <a:rPr lang="ja-JP" altLang="en-US"/>
              <a:pPr>
                <a:defRPr/>
              </a:pPr>
              <a:t>‹#›</a:t>
            </a:fld>
            <a:endParaRPr lang="ja-JP" altLang="en-US"/>
          </a:p>
        </p:txBody>
      </p:sp>
    </p:spTree>
    <p:extLst>
      <p:ext uri="{BB962C8B-B14F-4D97-AF65-F5344CB8AC3E}">
        <p14:creationId xmlns:p14="http://schemas.microsoft.com/office/powerpoint/2010/main" val="603245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536577" y="1600204"/>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448302" y="1600204"/>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75666CBC-5E15-42BA-AD04-CA214A5384DC}" type="datetimeFigureOut">
              <a:rPr lang="ja-JP" altLang="en-US"/>
              <a:pPr>
                <a:defRPr/>
              </a:pPr>
              <a:t>2017/3/1</a:t>
            </a:fld>
            <a:endParaRPr lang="ja-JP" altLang="en-US"/>
          </a:p>
        </p:txBody>
      </p:sp>
      <p:sp>
        <p:nvSpPr>
          <p:cNvPr id="6" name="フッター プレースホルダー 5"/>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7" name="スライド番号プレースホルダー 6"/>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19D28190-D902-4366-87DD-60DE2C9AB5C3}" type="slidenum">
              <a:rPr lang="ja-JP" altLang="en-US"/>
              <a:pPr>
                <a:defRPr/>
              </a:pPr>
              <a:t>‹#›</a:t>
            </a:fld>
            <a:endParaRPr lang="ja-JP" altLang="en-US"/>
          </a:p>
        </p:txBody>
      </p:sp>
    </p:spTree>
    <p:extLst>
      <p:ext uri="{BB962C8B-B14F-4D97-AF65-F5344CB8AC3E}">
        <p14:creationId xmlns:p14="http://schemas.microsoft.com/office/powerpoint/2010/main" val="24247165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B4AA112C-702F-41C4-B30B-D49CA8A13995}" type="datetimeFigureOut">
              <a:rPr lang="ja-JP" altLang="en-US"/>
              <a:pPr>
                <a:defRPr/>
              </a:pPr>
              <a:t>2017/3/1</a:t>
            </a:fld>
            <a:endParaRPr lang="ja-JP" altLang="en-US"/>
          </a:p>
        </p:txBody>
      </p:sp>
      <p:sp>
        <p:nvSpPr>
          <p:cNvPr id="8" name="フッター プレースホルダー 7"/>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9" name="スライド番号プレースホルダー 8"/>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CE2F4D83-5AFF-496E-A947-61D775D96201}" type="slidenum">
              <a:rPr lang="ja-JP" altLang="en-US"/>
              <a:pPr>
                <a:defRPr/>
              </a:pPr>
              <a:t>‹#›</a:t>
            </a:fld>
            <a:endParaRPr lang="ja-JP" altLang="en-US"/>
          </a:p>
        </p:txBody>
      </p:sp>
    </p:spTree>
    <p:extLst>
      <p:ext uri="{BB962C8B-B14F-4D97-AF65-F5344CB8AC3E}">
        <p14:creationId xmlns:p14="http://schemas.microsoft.com/office/powerpoint/2010/main" val="2642807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D3455A83-2987-4C70-84DD-AF5264D164C5}" type="datetimeFigureOut">
              <a:rPr lang="ja-JP" altLang="en-US"/>
              <a:pPr>
                <a:defRPr/>
              </a:pPr>
              <a:t>2017/3/1</a:t>
            </a:fld>
            <a:endParaRPr lang="ja-JP" altLang="en-US"/>
          </a:p>
        </p:txBody>
      </p:sp>
      <p:sp>
        <p:nvSpPr>
          <p:cNvPr id="4" name="フッター プレースホルダー 3"/>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5" name="スライド番号プレースホルダー 4"/>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99F24FAB-26CF-4ABB-BFBD-4021FF122941}" type="slidenum">
              <a:rPr lang="ja-JP" altLang="en-US"/>
              <a:pPr>
                <a:defRPr/>
              </a:pPr>
              <a:t>‹#›</a:t>
            </a:fld>
            <a:endParaRPr lang="ja-JP" altLang="en-US"/>
          </a:p>
        </p:txBody>
      </p:sp>
    </p:spTree>
    <p:extLst>
      <p:ext uri="{BB962C8B-B14F-4D97-AF65-F5344CB8AC3E}">
        <p14:creationId xmlns:p14="http://schemas.microsoft.com/office/powerpoint/2010/main" val="2572135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ECF58116-D3D0-484A-B595-BE6803DEF839}" type="datetimeFigureOut">
              <a:rPr lang="ja-JP" altLang="en-US"/>
              <a:pPr>
                <a:defRPr/>
              </a:pPr>
              <a:t>2017/3/1</a:t>
            </a:fld>
            <a:endParaRPr lang="ja-JP" altLang="en-US"/>
          </a:p>
        </p:txBody>
      </p:sp>
      <p:sp>
        <p:nvSpPr>
          <p:cNvPr id="3" name="フッター プレースホルダー 2"/>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4" name="スライド番号プレースホルダー 3"/>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0CB71298-E665-4F71-BE8D-856FFE1817DD}" type="slidenum">
              <a:rPr lang="ja-JP" altLang="en-US"/>
              <a:pPr>
                <a:defRPr/>
              </a:pPr>
              <a:t>‹#›</a:t>
            </a:fld>
            <a:endParaRPr lang="ja-JP" altLang="en-US"/>
          </a:p>
        </p:txBody>
      </p:sp>
    </p:spTree>
    <p:extLst>
      <p:ext uri="{BB962C8B-B14F-4D97-AF65-F5344CB8AC3E}">
        <p14:creationId xmlns:p14="http://schemas.microsoft.com/office/powerpoint/2010/main" val="34563273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2974"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BF8E5F55-D88D-4BB3-A98C-5796FB9D0919}" type="datetimeFigureOut">
              <a:rPr lang="ja-JP" altLang="en-US"/>
              <a:pPr>
                <a:defRPr/>
              </a:pPr>
              <a:t>2017/3/1</a:t>
            </a:fld>
            <a:endParaRPr lang="ja-JP" altLang="en-US"/>
          </a:p>
        </p:txBody>
      </p:sp>
      <p:sp>
        <p:nvSpPr>
          <p:cNvPr id="6" name="フッター プレースホルダー 5"/>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7" name="スライド番号プレースホルダー 6"/>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AE89DF4B-1130-4D02-AA91-1845AAD3D9DD}" type="slidenum">
              <a:rPr lang="ja-JP" altLang="en-US"/>
              <a:pPr>
                <a:defRPr/>
              </a:pPr>
              <a:t>‹#›</a:t>
            </a:fld>
            <a:endParaRPr lang="ja-JP" altLang="en-US"/>
          </a:p>
        </p:txBody>
      </p:sp>
    </p:spTree>
    <p:extLst>
      <p:ext uri="{BB962C8B-B14F-4D97-AF65-F5344CB8AC3E}">
        <p14:creationId xmlns:p14="http://schemas.microsoft.com/office/powerpoint/2010/main" val="3696187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D51AA0A7-3676-49C3-A2EE-3B9FE2F1B935}" type="datetimeFigureOut">
              <a:rPr lang="ja-JP" altLang="en-US"/>
              <a:pPr>
                <a:defRPr/>
              </a:pPr>
              <a:t>2017/3/1</a:t>
            </a:fld>
            <a:endParaRPr lang="ja-JP" altLang="en-US"/>
          </a:p>
        </p:txBody>
      </p:sp>
      <p:sp>
        <p:nvSpPr>
          <p:cNvPr id="6" name="フッター プレースホルダー 5"/>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7" name="スライド番号プレースホルダー 6"/>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208E4355-DD5E-4161-BBDD-DD538831AF2C}" type="slidenum">
              <a:rPr lang="ja-JP" altLang="en-US"/>
              <a:pPr>
                <a:defRPr/>
              </a:pPr>
              <a:t>‹#›</a:t>
            </a:fld>
            <a:endParaRPr lang="ja-JP" altLang="en-US"/>
          </a:p>
        </p:txBody>
      </p:sp>
    </p:spTree>
    <p:extLst>
      <p:ext uri="{BB962C8B-B14F-4D97-AF65-F5344CB8AC3E}">
        <p14:creationId xmlns:p14="http://schemas.microsoft.com/office/powerpoint/2010/main" val="1932686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A3CF20DC-342B-45F6-96A6-9BD8BE428B56}" type="datetimeFigureOut">
              <a:rPr lang="ja-JP" altLang="en-US"/>
              <a:pPr>
                <a:defRPr/>
              </a:pPr>
              <a:t>2017/3/1</a:t>
            </a:fld>
            <a:endParaRPr lang="ja-JP" altLang="en-US"/>
          </a:p>
        </p:txBody>
      </p:sp>
      <p:sp>
        <p:nvSpPr>
          <p:cNvPr id="5" name="フッター プレースホルダー 4"/>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3A28DBE7-FDA7-4007-8F35-0224AF0CE780}" type="slidenum">
              <a:rPr lang="ja-JP" altLang="en-US"/>
              <a:pPr>
                <a:defRPr/>
              </a:pPr>
              <a:t>‹#›</a:t>
            </a:fld>
            <a:endParaRPr lang="ja-JP" altLang="en-US"/>
          </a:p>
        </p:txBody>
      </p:sp>
    </p:spTree>
    <p:extLst>
      <p:ext uri="{BB962C8B-B14F-4D97-AF65-F5344CB8AC3E}">
        <p14:creationId xmlns:p14="http://schemas.microsoft.com/office/powerpoint/2010/main" val="42367095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780337" y="274639"/>
            <a:ext cx="2414588"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536598" y="274639"/>
            <a:ext cx="7078663"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smtClean="0">
                <a:latin typeface="Arial" charset="0"/>
                <a:ea typeface="ＭＳ Ｐゴシック" pitchFamily="50" charset="-128"/>
              </a:defRPr>
            </a:lvl1pPr>
          </a:lstStyle>
          <a:p>
            <a:pPr>
              <a:defRPr/>
            </a:pPr>
            <a:fld id="{EAFBDD0E-2801-4AA9-AE5C-60B582505156}" type="datetimeFigureOut">
              <a:rPr lang="ja-JP" altLang="en-US"/>
              <a:pPr>
                <a:defRPr/>
              </a:pPr>
              <a:t>2017/3/1</a:t>
            </a:fld>
            <a:endParaRPr lang="ja-JP" altLang="en-US"/>
          </a:p>
        </p:txBody>
      </p:sp>
      <p:sp>
        <p:nvSpPr>
          <p:cNvPr id="5" name="フッター プレースホルダー 4"/>
          <p:cNvSpPr>
            <a:spLocks noGrp="1"/>
          </p:cNvSpPr>
          <p:nvPr>
            <p:ph type="ftr" sz="quarter" idx="11"/>
          </p:nvPr>
        </p:nvSpPr>
        <p:spPr/>
        <p:txBody>
          <a:bodyPr/>
          <a:lstStyle>
            <a:lvl1pPr>
              <a:defRPr>
                <a:latin typeface="Arial" charset="0"/>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atin typeface="Arial" charset="0"/>
                <a:ea typeface="ＭＳ Ｐゴシック" pitchFamily="50" charset="-128"/>
              </a:defRPr>
            </a:lvl1pPr>
          </a:lstStyle>
          <a:p>
            <a:pPr>
              <a:defRPr/>
            </a:pPr>
            <a:fld id="{16885C18-F7BD-49BE-BF4C-A0AA514E9D6A}" type="slidenum">
              <a:rPr lang="ja-JP" altLang="en-US"/>
              <a:pPr>
                <a:defRPr/>
              </a:pPr>
              <a:t>‹#›</a:t>
            </a:fld>
            <a:endParaRPr lang="ja-JP" altLang="en-US"/>
          </a:p>
        </p:txBody>
      </p:sp>
    </p:spTree>
    <p:extLst>
      <p:ext uri="{BB962C8B-B14F-4D97-AF65-F5344CB8AC3E}">
        <p14:creationId xmlns:p14="http://schemas.microsoft.com/office/powerpoint/2010/main" val="29993517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defRPr>
                <a:solidFill>
                  <a:srgbClr val="000000"/>
                </a:solidFill>
                <a:latin typeface="Arial" charset="0"/>
                <a:ea typeface="ＭＳ Ｐゴシック" pitchFamily="50" charset="-128"/>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a:solidFill>
                  <a:srgbClr val="000000"/>
                </a:solidFill>
                <a:latin typeface="Arial" charset="0"/>
                <a:ea typeface="ＭＳ Ｐゴシック" pitchFamily="50" charset="-128"/>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solidFill>
                  <a:srgbClr val="000000"/>
                </a:solidFill>
                <a:latin typeface="Arial" charset="0"/>
                <a:ea typeface="ＭＳ Ｐゴシック" pitchFamily="50" charset="-128"/>
              </a:defRPr>
            </a:lvl1pPr>
          </a:lstStyle>
          <a:p>
            <a:pPr>
              <a:defRPr/>
            </a:pPr>
            <a:fld id="{E7AEA0EA-6069-4335-A0E0-99F15FC9CEA7}" type="slidenum">
              <a:rPr lang="en-US" altLang="ja-JP"/>
              <a:pPr>
                <a:defRPr/>
              </a:pPr>
              <a:t>‹#›</a:t>
            </a:fld>
            <a:endParaRPr lang="en-US" altLang="ja-JP"/>
          </a:p>
        </p:txBody>
      </p:sp>
    </p:spTree>
    <p:extLst>
      <p:ext uri="{BB962C8B-B14F-4D97-AF65-F5344CB8AC3E}">
        <p14:creationId xmlns:p14="http://schemas.microsoft.com/office/powerpoint/2010/main" val="845781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612"/>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804CDDA3-2D9A-422C-A2B6-928634664ED2}"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EEFDF5D4-5D21-4876-A9EC-6612FE1FB359}" type="slidenum">
              <a:rPr lang="ja-JP" altLang="en-US"/>
              <a:pPr>
                <a:defRPr/>
              </a:pPr>
              <a:t>‹#›</a:t>
            </a:fld>
            <a:endParaRPr lang="ja-JP" altLang="en-US"/>
          </a:p>
        </p:txBody>
      </p:sp>
    </p:spTree>
    <p:extLst>
      <p:ext uri="{BB962C8B-B14F-4D97-AF65-F5344CB8AC3E}">
        <p14:creationId xmlns:p14="http://schemas.microsoft.com/office/powerpoint/2010/main" val="1477897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25D10A03-8FDF-40D1-953B-E433098DBBEE}"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9EA25A6-4857-4C4E-9917-9746FF72647C}" type="slidenum">
              <a:rPr lang="ja-JP" altLang="en-US"/>
              <a:pPr>
                <a:defRPr/>
              </a:pPr>
              <a:t>‹#›</a:t>
            </a:fld>
            <a:endParaRPr lang="ja-JP" altLang="en-US"/>
          </a:p>
        </p:txBody>
      </p:sp>
    </p:spTree>
    <p:extLst>
      <p:ext uri="{BB962C8B-B14F-4D97-AF65-F5344CB8AC3E}">
        <p14:creationId xmlns:p14="http://schemas.microsoft.com/office/powerpoint/2010/main" val="5569567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7087"/>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4817A5A-1DE0-4435-881C-DFB6D6D42753}"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5E9D8EAA-DAD2-4FA0-8A8E-FAF12046C2B9}" type="slidenum">
              <a:rPr lang="ja-JP" altLang="en-US"/>
              <a:pPr>
                <a:defRPr/>
              </a:pPr>
              <a:t>‹#›</a:t>
            </a:fld>
            <a:endParaRPr lang="ja-JP" altLang="en-US"/>
          </a:p>
        </p:txBody>
      </p:sp>
    </p:spTree>
    <p:extLst>
      <p:ext uri="{BB962C8B-B14F-4D97-AF65-F5344CB8AC3E}">
        <p14:creationId xmlns:p14="http://schemas.microsoft.com/office/powerpoint/2010/main" val="6329430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419EF7E-6195-478B-86C4-4D0889135E95}"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8D0D1F44-EE22-4775-A6E0-7CB9A13C6C95}" type="slidenum">
              <a:rPr lang="ja-JP" altLang="en-US"/>
              <a:pPr>
                <a:defRPr/>
              </a:pPr>
              <a:t>‹#›</a:t>
            </a:fld>
            <a:endParaRPr lang="ja-JP" altLang="en-US"/>
          </a:p>
        </p:txBody>
      </p:sp>
    </p:spTree>
    <p:extLst>
      <p:ext uri="{BB962C8B-B14F-4D97-AF65-F5344CB8AC3E}">
        <p14:creationId xmlns:p14="http://schemas.microsoft.com/office/powerpoint/2010/main" val="4007158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ACA45E39-3F18-453E-A528-E6CDAD5B1237}" type="datetimeFigureOut">
              <a:rPr lang="ja-JP" altLang="en-US"/>
              <a:pPr>
                <a:defRPr/>
              </a:pPr>
              <a:t>2017/3/1</a:t>
            </a:fld>
            <a:endParaRPr lang="ja-JP" altLang="en-US"/>
          </a:p>
        </p:txBody>
      </p:sp>
      <p:sp>
        <p:nvSpPr>
          <p:cNvPr id="8" name="フッター プレースホルダ 7"/>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9" name="スライド番号プレースホルダ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04A25FCD-1104-486C-BDC3-4DE69F2F1D2E}" type="slidenum">
              <a:rPr lang="ja-JP" altLang="en-US"/>
              <a:pPr>
                <a:defRPr/>
              </a:pPr>
              <a:t>‹#›</a:t>
            </a:fld>
            <a:endParaRPr lang="ja-JP" altLang="en-US"/>
          </a:p>
        </p:txBody>
      </p:sp>
    </p:spTree>
    <p:extLst>
      <p:ext uri="{BB962C8B-B14F-4D97-AF65-F5344CB8AC3E}">
        <p14:creationId xmlns:p14="http://schemas.microsoft.com/office/powerpoint/2010/main" val="2511897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日付プレースホルダ 2"/>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3CBCF19E-64BE-49BA-936C-F0FF41CDFAE6}" type="datetimeFigureOut">
              <a:rPr lang="ja-JP" altLang="en-US"/>
              <a:pPr>
                <a:defRPr/>
              </a:pPr>
              <a:t>2017/3/1</a:t>
            </a:fld>
            <a:endParaRPr lang="ja-JP" altLang="en-US"/>
          </a:p>
        </p:txBody>
      </p:sp>
      <p:sp>
        <p:nvSpPr>
          <p:cNvPr id="4" name="フッター プレースホルダ 3"/>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5" name="スライド番号プレースホルダ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8FF331DB-FDA4-417E-87DC-3C5FFFB25A71}" type="slidenum">
              <a:rPr lang="ja-JP" altLang="en-US"/>
              <a:pPr>
                <a:defRPr/>
              </a:pPr>
              <a:t>‹#›</a:t>
            </a:fld>
            <a:endParaRPr lang="ja-JP" altLang="en-US"/>
          </a:p>
        </p:txBody>
      </p:sp>
    </p:spTree>
    <p:extLst>
      <p:ext uri="{BB962C8B-B14F-4D97-AF65-F5344CB8AC3E}">
        <p14:creationId xmlns:p14="http://schemas.microsoft.com/office/powerpoint/2010/main" val="1961070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400FF959-E1DD-4F54-AE8D-A41604ACEC70}" type="datetimeFigureOut">
              <a:rPr lang="ja-JP" altLang="en-US"/>
              <a:pPr>
                <a:defRPr/>
              </a:pPr>
              <a:t>2017/3/1</a:t>
            </a:fld>
            <a:endParaRPr lang="ja-JP" altLang="en-US"/>
          </a:p>
        </p:txBody>
      </p:sp>
      <p:sp>
        <p:nvSpPr>
          <p:cNvPr id="3" name="フッター プレースホルダ 2"/>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4" name="スライド番号プレースホルダ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5EF98365-7190-4A8F-9D9C-8FF85C75E2DB}" type="slidenum">
              <a:rPr lang="ja-JP" altLang="en-US"/>
              <a:pPr>
                <a:defRPr/>
              </a:pPr>
              <a:t>‹#›</a:t>
            </a:fld>
            <a:endParaRPr lang="ja-JP" altLang="en-US"/>
          </a:p>
        </p:txBody>
      </p:sp>
    </p:spTree>
    <p:extLst>
      <p:ext uri="{BB962C8B-B14F-4D97-AF65-F5344CB8AC3E}">
        <p14:creationId xmlns:p14="http://schemas.microsoft.com/office/powerpoint/2010/main" val="33356757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2974" y="27306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0EFF2087-34B0-4B64-B47F-1FE8C7EC2627}"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C25A1157-8567-4AB5-8988-39DBDFA308A6}" type="slidenum">
              <a:rPr lang="ja-JP" altLang="en-US"/>
              <a:pPr>
                <a:defRPr/>
              </a:pPr>
              <a:t>‹#›</a:t>
            </a:fld>
            <a:endParaRPr lang="ja-JP" altLang="en-US"/>
          </a:p>
        </p:txBody>
      </p:sp>
    </p:spTree>
    <p:extLst>
      <p:ext uri="{BB962C8B-B14F-4D97-AF65-F5344CB8AC3E}">
        <p14:creationId xmlns:p14="http://schemas.microsoft.com/office/powerpoint/2010/main" val="2673091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8FB7D39-4BFC-48E3-8C3D-D7539D3A598E}"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1DA23489-886F-4F34-A860-206133842306}" type="slidenum">
              <a:rPr lang="ja-JP" altLang="en-US"/>
              <a:pPr>
                <a:defRPr/>
              </a:pPr>
              <a:t>‹#›</a:t>
            </a:fld>
            <a:endParaRPr lang="ja-JP" altLang="en-US"/>
          </a:p>
        </p:txBody>
      </p:sp>
    </p:spTree>
    <p:extLst>
      <p:ext uri="{BB962C8B-B14F-4D97-AF65-F5344CB8AC3E}">
        <p14:creationId xmlns:p14="http://schemas.microsoft.com/office/powerpoint/2010/main" val="37101761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C0D1ADFF-46CE-40FD-AEF9-8E52D631D889}"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681B56D8-D5AB-4455-B2A7-47A20EAD7739}" type="slidenum">
              <a:rPr lang="ja-JP" altLang="en-US"/>
              <a:pPr>
                <a:defRPr/>
              </a:pPr>
              <a:t>‹#›</a:t>
            </a:fld>
            <a:endParaRPr lang="ja-JP" altLang="en-US"/>
          </a:p>
        </p:txBody>
      </p:sp>
    </p:spTree>
    <p:extLst>
      <p:ext uri="{BB962C8B-B14F-4D97-AF65-F5344CB8AC3E}">
        <p14:creationId xmlns:p14="http://schemas.microsoft.com/office/powerpoint/2010/main" val="2721366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53"/>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0" y="274653"/>
            <a:ext cx="65214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906DCC9F-888E-4E21-8C46-964250790C18}"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A1AE9FD8-3A27-4438-AFB8-859819512367}" type="slidenum">
              <a:rPr lang="ja-JP" altLang="en-US"/>
              <a:pPr>
                <a:defRPr/>
              </a:pPr>
              <a:t>‹#›</a:t>
            </a:fld>
            <a:endParaRPr lang="ja-JP" altLang="en-US"/>
          </a:p>
        </p:txBody>
      </p:sp>
    </p:spTree>
    <p:extLst>
      <p:ext uri="{BB962C8B-B14F-4D97-AF65-F5344CB8AC3E}">
        <p14:creationId xmlns:p14="http://schemas.microsoft.com/office/powerpoint/2010/main" val="12380485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33"/>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FA91BC9F-A044-435F-900B-5446B21D0A2C}" type="slidenum">
              <a:rPr lang="en-US" altLang="ja-JP"/>
              <a:pPr>
                <a:defRPr/>
              </a:pPr>
              <a:t>‹#›</a:t>
            </a:fld>
            <a:endParaRPr lang="en-US" altLang="ja-JP"/>
          </a:p>
        </p:txBody>
      </p:sp>
    </p:spTree>
    <p:extLst>
      <p:ext uri="{BB962C8B-B14F-4D97-AF65-F5344CB8AC3E}">
        <p14:creationId xmlns:p14="http://schemas.microsoft.com/office/powerpoint/2010/main" val="28663941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6092B742-40FD-4C1B-B250-45F1EE664E0D}" type="slidenum">
              <a:rPr lang="en-US" altLang="ja-JP"/>
              <a:pPr>
                <a:defRPr/>
              </a:pPr>
              <a:t>‹#›</a:t>
            </a:fld>
            <a:endParaRPr lang="en-US" altLang="ja-JP"/>
          </a:p>
        </p:txBody>
      </p:sp>
    </p:spTree>
    <p:extLst>
      <p:ext uri="{BB962C8B-B14F-4D97-AF65-F5344CB8AC3E}">
        <p14:creationId xmlns:p14="http://schemas.microsoft.com/office/powerpoint/2010/main" val="13198751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008"/>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023CB559-140F-4936-B888-0C0224372732}" type="slidenum">
              <a:rPr lang="en-US" altLang="ja-JP"/>
              <a:pPr>
                <a:defRPr/>
              </a:pPr>
              <a:t>‹#›</a:t>
            </a:fld>
            <a:endParaRPr lang="en-US" altLang="ja-JP"/>
          </a:p>
        </p:txBody>
      </p:sp>
    </p:spTree>
    <p:extLst>
      <p:ext uri="{BB962C8B-B14F-4D97-AF65-F5344CB8AC3E}">
        <p14:creationId xmlns:p14="http://schemas.microsoft.com/office/powerpoint/2010/main" val="2201193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71B1979C-B055-4B6F-AB0A-BC94DBD126F3}" type="slidenum">
              <a:rPr lang="en-US" altLang="ja-JP"/>
              <a:pPr>
                <a:defRPr/>
              </a:pPr>
              <a:t>‹#›</a:t>
            </a:fld>
            <a:endParaRPr lang="en-US" altLang="ja-JP"/>
          </a:p>
        </p:txBody>
      </p:sp>
    </p:spTree>
    <p:extLst>
      <p:ext uri="{BB962C8B-B14F-4D97-AF65-F5344CB8AC3E}">
        <p14:creationId xmlns:p14="http://schemas.microsoft.com/office/powerpoint/2010/main" val="11547634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2"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2"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9" name="Rectangle 6"/>
          <p:cNvSpPr>
            <a:spLocks noGrp="1" noChangeArrowheads="1"/>
          </p:cNvSpPr>
          <p:nvPr>
            <p:ph type="sldNum" sz="quarter" idx="12"/>
          </p:nvPr>
        </p:nvSpPr>
        <p:spPr/>
        <p:txBody>
          <a:bodyPr/>
          <a:lstStyle>
            <a:lvl1pPr>
              <a:defRPr/>
            </a:lvl1pPr>
          </a:lstStyle>
          <a:p>
            <a:pPr>
              <a:defRPr/>
            </a:pPr>
            <a:fld id="{E625D351-DCF1-480F-8E4A-B17AD9A6BDCF}" type="slidenum">
              <a:rPr lang="en-US" altLang="ja-JP"/>
              <a:pPr>
                <a:defRPr/>
              </a:pPr>
              <a:t>‹#›</a:t>
            </a:fld>
            <a:endParaRPr lang="en-US" altLang="ja-JP"/>
          </a:p>
        </p:txBody>
      </p:sp>
    </p:spTree>
    <p:extLst>
      <p:ext uri="{BB962C8B-B14F-4D97-AF65-F5344CB8AC3E}">
        <p14:creationId xmlns:p14="http://schemas.microsoft.com/office/powerpoint/2010/main" val="18272114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5" name="Rectangle 6"/>
          <p:cNvSpPr>
            <a:spLocks noGrp="1" noChangeArrowheads="1"/>
          </p:cNvSpPr>
          <p:nvPr>
            <p:ph type="sldNum" sz="quarter" idx="12"/>
          </p:nvPr>
        </p:nvSpPr>
        <p:spPr/>
        <p:txBody>
          <a:bodyPr/>
          <a:lstStyle>
            <a:lvl1pPr>
              <a:defRPr/>
            </a:lvl1pPr>
          </a:lstStyle>
          <a:p>
            <a:pPr>
              <a:defRPr/>
            </a:pPr>
            <a:fld id="{05EA1B99-0854-4FA4-B11B-8E212B5B16A7}" type="slidenum">
              <a:rPr lang="en-US" altLang="ja-JP"/>
              <a:pPr>
                <a:defRPr/>
              </a:pPr>
              <a:t>‹#›</a:t>
            </a:fld>
            <a:endParaRPr lang="en-US" altLang="ja-JP"/>
          </a:p>
        </p:txBody>
      </p:sp>
    </p:spTree>
    <p:extLst>
      <p:ext uri="{BB962C8B-B14F-4D97-AF65-F5344CB8AC3E}">
        <p14:creationId xmlns:p14="http://schemas.microsoft.com/office/powerpoint/2010/main" val="1851771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4" name="Rectangle 6"/>
          <p:cNvSpPr>
            <a:spLocks noGrp="1" noChangeArrowheads="1"/>
          </p:cNvSpPr>
          <p:nvPr>
            <p:ph type="sldNum" sz="quarter" idx="12"/>
          </p:nvPr>
        </p:nvSpPr>
        <p:spPr/>
        <p:txBody>
          <a:bodyPr/>
          <a:lstStyle>
            <a:lvl1pPr>
              <a:defRPr/>
            </a:lvl1pPr>
          </a:lstStyle>
          <a:p>
            <a:pPr>
              <a:defRPr/>
            </a:pPr>
            <a:fld id="{F3A3774B-B9D2-4468-B2F3-D591956FC967}" type="slidenum">
              <a:rPr lang="en-US" altLang="ja-JP"/>
              <a:pPr>
                <a:defRPr/>
              </a:pPr>
              <a:t>‹#›</a:t>
            </a:fld>
            <a:endParaRPr lang="en-US" altLang="ja-JP"/>
          </a:p>
        </p:txBody>
      </p:sp>
    </p:spTree>
    <p:extLst>
      <p:ext uri="{BB962C8B-B14F-4D97-AF65-F5344CB8AC3E}">
        <p14:creationId xmlns:p14="http://schemas.microsoft.com/office/powerpoint/2010/main" val="100822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1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FA32DAF4-0BC5-4F16-80F3-22EDE4EFBB22}" type="slidenum">
              <a:rPr lang="en-US" altLang="ja-JP"/>
              <a:pPr>
                <a:defRPr/>
              </a:pPr>
              <a:t>‹#›</a:t>
            </a:fld>
            <a:endParaRPr lang="en-US" altLang="ja-JP"/>
          </a:p>
        </p:txBody>
      </p:sp>
    </p:spTree>
    <p:extLst>
      <p:ext uri="{BB962C8B-B14F-4D97-AF65-F5344CB8AC3E}">
        <p14:creationId xmlns:p14="http://schemas.microsoft.com/office/powerpoint/2010/main" val="5812600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A60F80E9-392D-4406-8420-CEB0D7608CF3}" type="slidenum">
              <a:rPr lang="en-US" altLang="ja-JP"/>
              <a:pPr>
                <a:defRPr/>
              </a:pPr>
              <a:t>‹#›</a:t>
            </a:fld>
            <a:endParaRPr lang="en-US" altLang="ja-JP"/>
          </a:p>
        </p:txBody>
      </p:sp>
    </p:spTree>
    <p:extLst>
      <p:ext uri="{BB962C8B-B14F-4D97-AF65-F5344CB8AC3E}">
        <p14:creationId xmlns:p14="http://schemas.microsoft.com/office/powerpoint/2010/main" val="8842776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B0BA3EB0-C0E3-4894-BF52-A17D3BC6EEE4}" type="slidenum">
              <a:rPr lang="en-US" altLang="ja-JP"/>
              <a:pPr>
                <a:defRPr/>
              </a:pPr>
              <a:t>‹#›</a:t>
            </a:fld>
            <a:endParaRPr lang="en-US" altLang="ja-JP"/>
          </a:p>
        </p:txBody>
      </p:sp>
    </p:spTree>
    <p:extLst>
      <p:ext uri="{BB962C8B-B14F-4D97-AF65-F5344CB8AC3E}">
        <p14:creationId xmlns:p14="http://schemas.microsoft.com/office/powerpoint/2010/main" val="1185236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9"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03BEB3F1-0411-4486-AE48-2B41A05FC919}" type="slidenum">
              <a:rPr lang="en-US" altLang="ja-JP"/>
              <a:pPr>
                <a:defRPr/>
              </a:pPr>
              <a:t>‹#›</a:t>
            </a:fld>
            <a:endParaRPr lang="en-US" altLang="ja-JP"/>
          </a:p>
        </p:txBody>
      </p:sp>
    </p:spTree>
    <p:extLst>
      <p:ext uri="{BB962C8B-B14F-4D97-AF65-F5344CB8AC3E}">
        <p14:creationId xmlns:p14="http://schemas.microsoft.com/office/powerpoint/2010/main" val="34298138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1E02589C-4E90-4DC7-8D05-5438CCCE84EC}" type="slidenum">
              <a:rPr lang="en-US" altLang="ja-JP"/>
              <a:pPr>
                <a:defRPr/>
              </a:pPr>
              <a:t>‹#›</a:t>
            </a:fld>
            <a:endParaRPr lang="en-US" altLang="ja-JP"/>
          </a:p>
        </p:txBody>
      </p:sp>
    </p:spTree>
    <p:extLst>
      <p:ext uri="{BB962C8B-B14F-4D97-AF65-F5344CB8AC3E}">
        <p14:creationId xmlns:p14="http://schemas.microsoft.com/office/powerpoint/2010/main" val="7697101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6AF1700D-7FAD-44BB-B5DE-B240745AF568}" type="slidenum">
              <a:rPr lang="en-US" altLang="ja-JP"/>
              <a:pPr>
                <a:defRPr/>
              </a:pPr>
              <a:t>‹#›</a:t>
            </a:fld>
            <a:endParaRPr lang="en-US" altLang="ja-JP"/>
          </a:p>
        </p:txBody>
      </p:sp>
    </p:spTree>
    <p:extLst>
      <p:ext uri="{BB962C8B-B14F-4D97-AF65-F5344CB8AC3E}">
        <p14:creationId xmlns:p14="http://schemas.microsoft.com/office/powerpoint/2010/main" val="26716771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グラフ プレースホルダ 2"/>
          <p:cNvSpPr>
            <a:spLocks noGrp="1"/>
          </p:cNvSpPr>
          <p:nvPr>
            <p:ph type="chart" idx="1"/>
          </p:nvPr>
        </p:nvSpPr>
        <p:spPr>
          <a:xfrm>
            <a:off x="495300" y="1600204"/>
            <a:ext cx="8915400" cy="4525963"/>
          </a:xfrm>
        </p:spPr>
        <p:txBody>
          <a:bodyPr/>
          <a:lstStyle/>
          <a:p>
            <a:pPr lvl="0"/>
            <a:endParaRPr lang="ja-JP" altLang="en-US" noProof="0" dirty="0"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lgn="l">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7C014148-E2B8-43E9-82E9-DF790FCBD0A3}" type="slidenum">
              <a:rPr lang="en-US" altLang="ja-JP"/>
              <a:pPr>
                <a:defRPr/>
              </a:pPr>
              <a:t>‹#›</a:t>
            </a:fld>
            <a:endParaRPr lang="en-US" altLang="ja-JP"/>
          </a:p>
        </p:txBody>
      </p:sp>
    </p:spTree>
    <p:extLst>
      <p:ext uri="{BB962C8B-B14F-4D97-AF65-F5344CB8AC3E}">
        <p14:creationId xmlns:p14="http://schemas.microsoft.com/office/powerpoint/2010/main" val="40689112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86"/>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373389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47907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61"/>
            <a:ext cx="84201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83506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770270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546360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6692113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926305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72974"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369852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555742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927664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95300" y="274639"/>
            <a:ext cx="652145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1169239-3C71-42A5-9C4E-C53EB46AB2F5}"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5C69CE2-E8B9-4B2B-B756-04AC6F351D5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568996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655"/>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A600987-B664-43DA-9006-493F1815749B}"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5064427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FFC05BC-9943-4922-936A-B9FE968AC79C}"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8999001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130"/>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EDC8DB-0999-47D6-A045-EFA8A1F03293}"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2681220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F3D20A-650A-4B2A-BABD-F886E7F1D8EB}"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8199659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48A841C-FEF6-4172-AA0F-312416AD377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3445382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27A0BC5-7555-4E89-9B14-7CF4BE97540D}"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2553289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72B5476-8866-4C72-857E-8CE1BDDA09F5}"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8848769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1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26BC49-04D9-466A-82C7-7BB16AAA4D6F}"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94761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D26DA73-DC01-4FA9-BDC2-76C90F0E9414}"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4520235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0230E6-808C-4427-9FDD-DFB7DB6014FD}"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6682835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9"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87D576-11D0-43BC-8FD9-B7FDD340AA67}"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1537953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BB8FC6-BDCC-45A6-B21D-645FAECEF3FA}"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8101131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08D7C4-86C8-49A1-9059-F4D4D17C1C46}"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0287231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グラフ プレースホルダ 2"/>
          <p:cNvSpPr>
            <a:spLocks noGrp="1"/>
          </p:cNvSpPr>
          <p:nvPr>
            <p:ph type="chart" idx="1"/>
          </p:nvPr>
        </p:nvSpPr>
        <p:spPr>
          <a:xfrm>
            <a:off x="495300" y="1600204"/>
            <a:ext cx="8915400" cy="4525963"/>
          </a:xfrm>
        </p:spPr>
        <p:txBody>
          <a:bodyPr/>
          <a:lstStyle/>
          <a:p>
            <a:pPr lvl="0"/>
            <a:endParaRPr lang="ja-JP" alt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553C1E-3090-49A4-84D7-DDFB84D99A1A}"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4651317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81"/>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CF0E79-BAF7-4AD1-A3F8-A85A56E7370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558316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282246-2E51-4D37-B493-5FE8D888503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8532905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056"/>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9AFA8-6619-41F7-B65B-5F3C371ED91C}"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1219343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22"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6AD583F-59FA-4145-B8B7-4AC6E649C647}"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6248551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3F2285D-F226-429A-AEC3-0163DD3F221E}"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6123274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9DD7F4-70F4-40BF-AF8F-5FD86C03466B}"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2342907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E8A2961-0BCD-4094-B7D0-C24CB8024421}"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2763020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1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601F4A-E6E7-4EBB-9E87-3973D21B3B3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3425797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DE1405B-836D-49E9-96A0-6A85CA6A6CE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7311501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94705F-0BEC-4273-B2E9-02B5372416E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1443730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9"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BA4C4B-1746-4544-BB83-97E13FDD337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676113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22"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1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2F350D-76D2-4013-939A-25C3C45E33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9065758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OverTx">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1"/>
            <a:ext cx="8915400" cy="21859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3938589"/>
            <a:ext cx="8915400" cy="21875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9F5E1-649A-4A6F-9B3B-FB811CA0D5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48619451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94976889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527370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8"/>
            <a:ext cx="8543925"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86"/>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310962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108224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9"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010002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4361506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2413018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30" y="457200"/>
            <a:ext cx="3194943"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51"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30"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654646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30" y="457200"/>
            <a:ext cx="3194943"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51"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82330"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3871155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096517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2529081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197111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416233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8"/>
            <a:ext cx="8543925"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2506893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991943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923591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64149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508157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2147050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057475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367722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4DEA9FA-F98A-4689-9AF6-C2B0A1732326}" type="datetimeFigureOut">
              <a:rPr lang="ja-JP" altLang="en-US" smtClean="0">
                <a:solidFill>
                  <a:prstClr val="black">
                    <a:tint val="75000"/>
                  </a:prstClr>
                </a:solidFill>
              </a:rPr>
              <a:pPr/>
              <a:t>2017/3/1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F1F5F9C8-2D16-4948-8580-02C1719A04D5}"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6238742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94"/>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F5CF88C0-C0B5-432B-A364-BED79860F04D}" type="slidenum">
              <a:rPr lang="en-US" altLang="ja-JP"/>
              <a:pPr>
                <a:defRPr/>
              </a:pPr>
              <a:t>‹#›</a:t>
            </a:fld>
            <a:endParaRPr lang="en-US" altLang="ja-JP"/>
          </a:p>
        </p:txBody>
      </p:sp>
    </p:spTree>
    <p:extLst>
      <p:ext uri="{BB962C8B-B14F-4D97-AF65-F5344CB8AC3E}">
        <p14:creationId xmlns:p14="http://schemas.microsoft.com/office/powerpoint/2010/main" val="24953789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C32466B7-3EE9-448D-8172-09BF1AE7679D}" type="slidenum">
              <a:rPr lang="en-US" altLang="ja-JP"/>
              <a:pPr>
                <a:defRPr/>
              </a:pPr>
              <a:t>‹#›</a:t>
            </a:fld>
            <a:endParaRPr lang="en-US" altLang="ja-JP"/>
          </a:p>
        </p:txBody>
      </p:sp>
    </p:spTree>
    <p:extLst>
      <p:ext uri="{BB962C8B-B14F-4D97-AF65-F5344CB8AC3E}">
        <p14:creationId xmlns:p14="http://schemas.microsoft.com/office/powerpoint/2010/main" val="7334179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69"/>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16CA5DDC-A1DE-4093-8D8A-716C20F07642}" type="slidenum">
              <a:rPr lang="en-US" altLang="ja-JP"/>
              <a:pPr>
                <a:defRPr/>
              </a:pPr>
              <a:t>‹#›</a:t>
            </a:fld>
            <a:endParaRPr lang="en-US" altLang="ja-JP"/>
          </a:p>
        </p:txBody>
      </p:sp>
    </p:spTree>
    <p:extLst>
      <p:ext uri="{BB962C8B-B14F-4D97-AF65-F5344CB8AC3E}">
        <p14:creationId xmlns:p14="http://schemas.microsoft.com/office/powerpoint/2010/main" val="249547648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742950" y="1981200"/>
            <a:ext cx="4127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35550" y="1981200"/>
            <a:ext cx="4127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a:lvl1pPr>
          </a:lstStyle>
          <a:p>
            <a:pPr>
              <a:defRPr/>
            </a:pPr>
            <a:fld id="{C4872320-3E1F-40BC-A3D5-3D40AC381346}" type="slidenum">
              <a:rPr lang="en-US" altLang="ja-JP"/>
              <a:pPr>
                <a:defRPr/>
              </a:pPr>
              <a:t>‹#›</a:t>
            </a:fld>
            <a:endParaRPr lang="en-US" altLang="ja-JP"/>
          </a:p>
        </p:txBody>
      </p:sp>
    </p:spTree>
    <p:extLst>
      <p:ext uri="{BB962C8B-B14F-4D97-AF65-F5344CB8AC3E}">
        <p14:creationId xmlns:p14="http://schemas.microsoft.com/office/powerpoint/2010/main" val="24723423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8"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9" name="Rectangle 6"/>
          <p:cNvSpPr>
            <a:spLocks noGrp="1" noChangeArrowheads="1"/>
          </p:cNvSpPr>
          <p:nvPr>
            <p:ph type="sldNum" sz="quarter" idx="12"/>
          </p:nvPr>
        </p:nvSpPr>
        <p:spPr/>
        <p:txBody>
          <a:bodyPr/>
          <a:lstStyle>
            <a:lvl1pPr>
              <a:defRPr b="1"/>
            </a:lvl1pPr>
          </a:lstStyle>
          <a:p>
            <a:pPr>
              <a:defRPr/>
            </a:pPr>
            <a:fld id="{ED7273F5-5D1A-4031-B08A-1F844E077FDD}" type="slidenum">
              <a:rPr lang="en-US" altLang="ja-JP"/>
              <a:pPr>
                <a:defRPr/>
              </a:pPr>
              <a:t>‹#›</a:t>
            </a:fld>
            <a:endParaRPr lang="en-US" altLang="ja-JP"/>
          </a:p>
        </p:txBody>
      </p:sp>
    </p:spTree>
    <p:extLst>
      <p:ext uri="{BB962C8B-B14F-4D97-AF65-F5344CB8AC3E}">
        <p14:creationId xmlns:p14="http://schemas.microsoft.com/office/powerpoint/2010/main" val="20436176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4"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5" name="Rectangle 6"/>
          <p:cNvSpPr>
            <a:spLocks noGrp="1" noChangeArrowheads="1"/>
          </p:cNvSpPr>
          <p:nvPr>
            <p:ph type="sldNum" sz="quarter" idx="12"/>
          </p:nvPr>
        </p:nvSpPr>
        <p:spPr/>
        <p:txBody>
          <a:bodyPr/>
          <a:lstStyle>
            <a:lvl1pPr>
              <a:defRPr b="1"/>
            </a:lvl1pPr>
          </a:lstStyle>
          <a:p>
            <a:pPr>
              <a:defRPr/>
            </a:pPr>
            <a:fld id="{5F522F81-1DA7-43B8-8FDC-7453E17D1365}" type="slidenum">
              <a:rPr lang="en-US" altLang="ja-JP"/>
              <a:pPr>
                <a:defRPr/>
              </a:pPr>
              <a:t>‹#›</a:t>
            </a:fld>
            <a:endParaRPr lang="en-US" altLang="ja-JP"/>
          </a:p>
        </p:txBody>
      </p:sp>
    </p:spTree>
    <p:extLst>
      <p:ext uri="{BB962C8B-B14F-4D97-AF65-F5344CB8AC3E}">
        <p14:creationId xmlns:p14="http://schemas.microsoft.com/office/powerpoint/2010/main" val="376686002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3"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4" name="Rectangle 6"/>
          <p:cNvSpPr>
            <a:spLocks noGrp="1" noChangeArrowheads="1"/>
          </p:cNvSpPr>
          <p:nvPr>
            <p:ph type="sldNum" sz="quarter" idx="12"/>
          </p:nvPr>
        </p:nvSpPr>
        <p:spPr/>
        <p:txBody>
          <a:bodyPr/>
          <a:lstStyle>
            <a:lvl1pPr>
              <a:defRPr b="1"/>
            </a:lvl1pPr>
          </a:lstStyle>
          <a:p>
            <a:pPr>
              <a:defRPr/>
            </a:pPr>
            <a:fld id="{0B281657-01B4-4153-9DB7-F4492519B752}" type="slidenum">
              <a:rPr lang="en-US" altLang="ja-JP"/>
              <a:pPr>
                <a:defRPr/>
              </a:pPr>
              <a:t>‹#›</a:t>
            </a:fld>
            <a:endParaRPr lang="en-US" altLang="ja-JP"/>
          </a:p>
        </p:txBody>
      </p:sp>
    </p:spTree>
    <p:extLst>
      <p:ext uri="{BB962C8B-B14F-4D97-AF65-F5344CB8AC3E}">
        <p14:creationId xmlns:p14="http://schemas.microsoft.com/office/powerpoint/2010/main" val="733351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2972" y="27306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a:lvl1pPr>
          </a:lstStyle>
          <a:p>
            <a:pPr>
              <a:defRPr/>
            </a:pPr>
            <a:fld id="{78701287-3C9B-49CB-8A71-9DB6EA183842}" type="slidenum">
              <a:rPr lang="en-US" altLang="ja-JP"/>
              <a:pPr>
                <a:defRPr/>
              </a:pPr>
              <a:t>‹#›</a:t>
            </a:fld>
            <a:endParaRPr lang="en-US" altLang="ja-JP"/>
          </a:p>
        </p:txBody>
      </p:sp>
    </p:spTree>
    <p:extLst>
      <p:ext uri="{BB962C8B-B14F-4D97-AF65-F5344CB8AC3E}">
        <p14:creationId xmlns:p14="http://schemas.microsoft.com/office/powerpoint/2010/main" val="227276032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a:lvl1pPr>
          </a:lstStyle>
          <a:p>
            <a:pPr>
              <a:defRPr/>
            </a:pPr>
            <a:fld id="{5D77FD55-8A9D-4FE1-9C42-2A0CEF217BB3}" type="slidenum">
              <a:rPr lang="en-US" altLang="ja-JP"/>
              <a:pPr>
                <a:defRPr/>
              </a:pPr>
              <a:t>‹#›</a:t>
            </a:fld>
            <a:endParaRPr lang="en-US" altLang="ja-JP"/>
          </a:p>
        </p:txBody>
      </p:sp>
    </p:spTree>
    <p:extLst>
      <p:ext uri="{BB962C8B-B14F-4D97-AF65-F5344CB8AC3E}">
        <p14:creationId xmlns:p14="http://schemas.microsoft.com/office/powerpoint/2010/main" val="9415868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58025" y="609600"/>
            <a:ext cx="2105025"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742950" y="609600"/>
            <a:ext cx="6149975"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9655AAAF-3FAF-40AA-8CE5-C02BD0B6045D}" type="slidenum">
              <a:rPr lang="en-US" altLang="ja-JP"/>
              <a:pPr>
                <a:defRPr/>
              </a:pPr>
              <a:t>‹#›</a:t>
            </a:fld>
            <a:endParaRPr lang="en-US" altLang="ja-JP"/>
          </a:p>
        </p:txBody>
      </p:sp>
    </p:spTree>
    <p:extLst>
      <p:ext uri="{BB962C8B-B14F-4D97-AF65-F5344CB8AC3E}">
        <p14:creationId xmlns:p14="http://schemas.microsoft.com/office/powerpoint/2010/main" val="23273839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609600"/>
            <a:ext cx="8420100" cy="1143000"/>
          </a:xfrm>
        </p:spPr>
        <p:txBody>
          <a:bodyPr/>
          <a:lstStyle/>
          <a:p>
            <a:r>
              <a:rPr lang="ja-JP" altLang="en-US" smtClean="0"/>
              <a:t>マスタ タイトルの書式設定</a:t>
            </a:r>
            <a:endParaRPr lang="ja-JP" altLang="en-US"/>
          </a:p>
        </p:txBody>
      </p:sp>
      <p:sp>
        <p:nvSpPr>
          <p:cNvPr id="3" name="グラフ プレースホルダ 2"/>
          <p:cNvSpPr>
            <a:spLocks noGrp="1"/>
          </p:cNvSpPr>
          <p:nvPr>
            <p:ph type="chart" idx="1"/>
          </p:nvPr>
        </p:nvSpPr>
        <p:spPr>
          <a:xfrm>
            <a:off x="742950" y="1981200"/>
            <a:ext cx="8420100" cy="4114800"/>
          </a:xfrm>
        </p:spPr>
        <p:txBody>
          <a:bodyPr/>
          <a:lstStyle/>
          <a:p>
            <a:pPr lvl="0"/>
            <a:endParaRPr lang="ja-JP" altLang="en-US" noProof="0"/>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9CC03860-576F-4732-9E50-4ACE31CA1C90}" type="slidenum">
              <a:rPr lang="en-US" altLang="ja-JP"/>
              <a:pPr>
                <a:defRPr/>
              </a:pPr>
              <a:t>‹#›</a:t>
            </a:fld>
            <a:endParaRPr lang="en-US" altLang="ja-JP"/>
          </a:p>
        </p:txBody>
      </p:sp>
    </p:spTree>
    <p:extLst>
      <p:ext uri="{BB962C8B-B14F-4D97-AF65-F5344CB8AC3E}">
        <p14:creationId xmlns:p14="http://schemas.microsoft.com/office/powerpoint/2010/main" val="383798770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609600"/>
            <a:ext cx="84201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742950" y="1981200"/>
            <a:ext cx="8420100" cy="4114800"/>
          </a:xfrm>
        </p:spPr>
        <p:txBody>
          <a:bodyPr/>
          <a:lstStyle/>
          <a:p>
            <a:pPr lvl="0"/>
            <a:endParaRPr lang="ja-JP" altLang="en-US" noProof="0"/>
          </a:p>
        </p:txBody>
      </p:sp>
      <p:sp>
        <p:nvSpPr>
          <p:cNvPr id="4"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a:lvl1pPr>
          </a:lstStyle>
          <a:p>
            <a:pPr>
              <a:defRPr/>
            </a:pPr>
            <a:fld id="{B39BCEC0-F2A5-4856-8AE9-6430371111BB}" type="slidenum">
              <a:rPr lang="en-US" altLang="ja-JP"/>
              <a:pPr>
                <a:defRPr/>
              </a:pPr>
              <a:t>‹#›</a:t>
            </a:fld>
            <a:endParaRPr lang="en-US" altLang="ja-JP"/>
          </a:p>
        </p:txBody>
      </p:sp>
    </p:spTree>
    <p:extLst>
      <p:ext uri="{BB962C8B-B14F-4D97-AF65-F5344CB8AC3E}">
        <p14:creationId xmlns:p14="http://schemas.microsoft.com/office/powerpoint/2010/main" val="24665767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609600"/>
            <a:ext cx="84201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742950" y="1981200"/>
            <a:ext cx="41275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5035550" y="19812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5035550" y="41148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7"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8" name="Rectangle 6"/>
          <p:cNvSpPr>
            <a:spLocks noGrp="1" noChangeArrowheads="1"/>
          </p:cNvSpPr>
          <p:nvPr>
            <p:ph type="sldNum" sz="quarter" idx="12"/>
          </p:nvPr>
        </p:nvSpPr>
        <p:spPr/>
        <p:txBody>
          <a:bodyPr/>
          <a:lstStyle>
            <a:lvl1pPr>
              <a:defRPr b="1"/>
            </a:lvl1pPr>
          </a:lstStyle>
          <a:p>
            <a:pPr>
              <a:defRPr/>
            </a:pPr>
            <a:fld id="{140A1CC3-C854-4A84-8737-57669976C46C}" type="slidenum">
              <a:rPr lang="en-US" altLang="ja-JP"/>
              <a:pPr>
                <a:defRPr/>
              </a:pPr>
              <a:t>‹#›</a:t>
            </a:fld>
            <a:endParaRPr lang="en-US" altLang="ja-JP"/>
          </a:p>
        </p:txBody>
      </p:sp>
    </p:spTree>
    <p:extLst>
      <p:ext uri="{BB962C8B-B14F-4D97-AF65-F5344CB8AC3E}">
        <p14:creationId xmlns:p14="http://schemas.microsoft.com/office/powerpoint/2010/main" val="1771174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742950" y="609600"/>
            <a:ext cx="84201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742950" y="19812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5035550" y="19812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742950" y="41148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 5"/>
          <p:cNvSpPr>
            <a:spLocks noGrp="1"/>
          </p:cNvSpPr>
          <p:nvPr>
            <p:ph sz="quarter" idx="4"/>
          </p:nvPr>
        </p:nvSpPr>
        <p:spPr>
          <a:xfrm>
            <a:off x="5035550" y="41148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8"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9" name="Rectangle 6"/>
          <p:cNvSpPr>
            <a:spLocks noGrp="1" noChangeArrowheads="1"/>
          </p:cNvSpPr>
          <p:nvPr>
            <p:ph type="sldNum" sz="quarter" idx="12"/>
          </p:nvPr>
        </p:nvSpPr>
        <p:spPr/>
        <p:txBody>
          <a:bodyPr/>
          <a:lstStyle>
            <a:lvl1pPr>
              <a:defRPr b="1"/>
            </a:lvl1pPr>
          </a:lstStyle>
          <a:p>
            <a:pPr>
              <a:defRPr/>
            </a:pPr>
            <a:fld id="{233310CB-4087-4FED-9C30-268E3A79F3E2}" type="slidenum">
              <a:rPr lang="en-US" altLang="ja-JP"/>
              <a:pPr>
                <a:defRPr/>
              </a:pPr>
              <a:t>‹#›</a:t>
            </a:fld>
            <a:endParaRPr lang="en-US" altLang="ja-JP"/>
          </a:p>
        </p:txBody>
      </p:sp>
    </p:spTree>
    <p:extLst>
      <p:ext uri="{BB962C8B-B14F-4D97-AF65-F5344CB8AC3E}">
        <p14:creationId xmlns:p14="http://schemas.microsoft.com/office/powerpoint/2010/main" val="13832844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AndTx" preserve="1">
  <p:cSld name="タイトル、2 つの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609600"/>
            <a:ext cx="84201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742950" y="19812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742950" y="4114800"/>
            <a:ext cx="41275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half" idx="3"/>
          </p:nvPr>
        </p:nvSpPr>
        <p:spPr>
          <a:xfrm>
            <a:off x="5035550" y="1981200"/>
            <a:ext cx="41275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p:txBody>
          <a:bodyPr/>
          <a:lstStyle>
            <a:lvl1pPr algn="ctr">
              <a:defRPr b="1"/>
            </a:lvl1pPr>
          </a:lstStyle>
          <a:p>
            <a:pPr>
              <a:defRPr/>
            </a:pPr>
            <a:endParaRPr lang="en-US" altLang="ja-JP"/>
          </a:p>
        </p:txBody>
      </p:sp>
      <p:sp>
        <p:nvSpPr>
          <p:cNvPr id="7" name="Rectangle 5"/>
          <p:cNvSpPr>
            <a:spLocks noGrp="1" noChangeArrowheads="1"/>
          </p:cNvSpPr>
          <p:nvPr>
            <p:ph type="ftr" sz="quarter" idx="11"/>
          </p:nvPr>
        </p:nvSpPr>
        <p:spPr/>
        <p:txBody>
          <a:bodyPr/>
          <a:lstStyle>
            <a:lvl1pPr>
              <a:defRPr b="1"/>
            </a:lvl1pPr>
          </a:lstStyle>
          <a:p>
            <a:pPr>
              <a:defRPr/>
            </a:pPr>
            <a:endParaRPr lang="en-US" altLang="ja-JP"/>
          </a:p>
        </p:txBody>
      </p:sp>
      <p:sp>
        <p:nvSpPr>
          <p:cNvPr id="8" name="Rectangle 6"/>
          <p:cNvSpPr>
            <a:spLocks noGrp="1" noChangeArrowheads="1"/>
          </p:cNvSpPr>
          <p:nvPr>
            <p:ph type="sldNum" sz="quarter" idx="12"/>
          </p:nvPr>
        </p:nvSpPr>
        <p:spPr/>
        <p:txBody>
          <a:bodyPr/>
          <a:lstStyle>
            <a:lvl1pPr>
              <a:defRPr b="1"/>
            </a:lvl1pPr>
          </a:lstStyle>
          <a:p>
            <a:pPr>
              <a:defRPr/>
            </a:pPr>
            <a:fld id="{36F6322D-CE8F-4A09-95BC-2D7962E18988}" type="slidenum">
              <a:rPr lang="en-US" altLang="ja-JP"/>
              <a:pPr>
                <a:defRPr/>
              </a:pPr>
              <a:t>‹#›</a:t>
            </a:fld>
            <a:endParaRPr lang="en-US" altLang="ja-JP"/>
          </a:p>
        </p:txBody>
      </p:sp>
    </p:spTree>
    <p:extLst>
      <p:ext uri="{BB962C8B-B14F-4D97-AF65-F5344CB8AC3E}">
        <p14:creationId xmlns:p14="http://schemas.microsoft.com/office/powerpoint/2010/main" val="3762694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64"/>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B1A064C8-6F84-4F2E-939D-3C692AE7EFAF}"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34E82925-9C46-4326-826A-084707B198B6}" type="slidenum">
              <a:rPr lang="ja-JP" altLang="en-US"/>
              <a:pPr>
                <a:defRPr/>
              </a:pPr>
              <a:t>‹#›</a:t>
            </a:fld>
            <a:endParaRPr lang="ja-JP" altLang="en-US"/>
          </a:p>
        </p:txBody>
      </p:sp>
    </p:spTree>
    <p:extLst>
      <p:ext uri="{BB962C8B-B14F-4D97-AF65-F5344CB8AC3E}">
        <p14:creationId xmlns:p14="http://schemas.microsoft.com/office/powerpoint/2010/main" val="3129424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001FDB47-7B5A-45BE-874C-BF20A869DA5C}"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7C06359A-563D-4227-B34D-4BDC6064B36B}" type="slidenum">
              <a:rPr lang="ja-JP" altLang="en-US"/>
              <a:pPr>
                <a:defRPr/>
              </a:pPr>
              <a:t>‹#›</a:t>
            </a:fld>
            <a:endParaRPr lang="ja-JP" altLang="en-US"/>
          </a:p>
        </p:txBody>
      </p:sp>
    </p:spTree>
    <p:extLst>
      <p:ext uri="{BB962C8B-B14F-4D97-AF65-F5344CB8AC3E}">
        <p14:creationId xmlns:p14="http://schemas.microsoft.com/office/powerpoint/2010/main" val="61247902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39"/>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8A23770D-90E2-4736-803D-6505CD1CEB2B}"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7482676-0938-45DC-8284-61549DBC8D14}" type="slidenum">
              <a:rPr lang="ja-JP" altLang="en-US"/>
              <a:pPr>
                <a:defRPr/>
              </a:pPr>
              <a:t>‹#›</a:t>
            </a:fld>
            <a:endParaRPr lang="ja-JP" altLang="en-US"/>
          </a:p>
        </p:txBody>
      </p:sp>
    </p:spTree>
    <p:extLst>
      <p:ext uri="{BB962C8B-B14F-4D97-AF65-F5344CB8AC3E}">
        <p14:creationId xmlns:p14="http://schemas.microsoft.com/office/powerpoint/2010/main" val="157568257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717B922B-BC2D-44D3-B0F1-029BA680D3E2}"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1665548B-4C63-4B98-AA34-3CDC20E6241A}" type="slidenum">
              <a:rPr lang="ja-JP" altLang="en-US"/>
              <a:pPr>
                <a:defRPr/>
              </a:pPr>
              <a:t>‹#›</a:t>
            </a:fld>
            <a:endParaRPr lang="ja-JP" altLang="en-US"/>
          </a:p>
        </p:txBody>
      </p:sp>
    </p:spTree>
    <p:extLst>
      <p:ext uri="{BB962C8B-B14F-4D97-AF65-F5344CB8AC3E}">
        <p14:creationId xmlns:p14="http://schemas.microsoft.com/office/powerpoint/2010/main" val="37210683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D7101EFA-7E59-49F4-8CF5-07745B35A000}" type="datetimeFigureOut">
              <a:rPr lang="ja-JP" altLang="en-US"/>
              <a:pPr>
                <a:defRPr/>
              </a:pPr>
              <a:t>2017/3/1</a:t>
            </a:fld>
            <a:endParaRPr lang="ja-JP" altLang="en-US"/>
          </a:p>
        </p:txBody>
      </p:sp>
      <p:sp>
        <p:nvSpPr>
          <p:cNvPr id="8" name="フッター プレースホルダ 7"/>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9" name="スライド番号プレースホルダ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A4BCEDE-972E-490D-AA22-3982035B48D4}" type="slidenum">
              <a:rPr lang="ja-JP" altLang="en-US"/>
              <a:pPr>
                <a:defRPr/>
              </a:pPr>
              <a:t>‹#›</a:t>
            </a:fld>
            <a:endParaRPr lang="ja-JP" altLang="en-US"/>
          </a:p>
        </p:txBody>
      </p:sp>
    </p:spTree>
    <p:extLst>
      <p:ext uri="{BB962C8B-B14F-4D97-AF65-F5344CB8AC3E}">
        <p14:creationId xmlns:p14="http://schemas.microsoft.com/office/powerpoint/2010/main" val="218921707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日付プレースホルダ 2"/>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6FB39618-2E12-4E43-9466-34AB63529BD8}" type="datetimeFigureOut">
              <a:rPr lang="ja-JP" altLang="en-US"/>
              <a:pPr>
                <a:defRPr/>
              </a:pPr>
              <a:t>2017/3/1</a:t>
            </a:fld>
            <a:endParaRPr lang="ja-JP" altLang="en-US"/>
          </a:p>
        </p:txBody>
      </p:sp>
      <p:sp>
        <p:nvSpPr>
          <p:cNvPr id="4" name="フッター プレースホルダ 3"/>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5" name="スライド番号プレースホルダ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2EA856A5-94B4-4C70-B41C-E2B73D4E90D0}" type="slidenum">
              <a:rPr lang="ja-JP" altLang="en-US"/>
              <a:pPr>
                <a:defRPr/>
              </a:pPr>
              <a:t>‹#›</a:t>
            </a:fld>
            <a:endParaRPr lang="ja-JP" altLang="en-US"/>
          </a:p>
        </p:txBody>
      </p:sp>
    </p:spTree>
    <p:extLst>
      <p:ext uri="{BB962C8B-B14F-4D97-AF65-F5344CB8AC3E}">
        <p14:creationId xmlns:p14="http://schemas.microsoft.com/office/powerpoint/2010/main" val="151548822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33FD698C-27D5-4F0C-9BBA-D9D96C7B1E27}" type="datetimeFigureOut">
              <a:rPr lang="ja-JP" altLang="en-US"/>
              <a:pPr>
                <a:defRPr/>
              </a:pPr>
              <a:t>2017/3/1</a:t>
            </a:fld>
            <a:endParaRPr lang="ja-JP" altLang="en-US"/>
          </a:p>
        </p:txBody>
      </p:sp>
      <p:sp>
        <p:nvSpPr>
          <p:cNvPr id="3" name="フッター プレースホルダ 2"/>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4" name="スライド番号プレースホルダ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BB450444-68F0-4475-9D94-787F90BA5005}" type="slidenum">
              <a:rPr lang="ja-JP" altLang="en-US"/>
              <a:pPr>
                <a:defRPr/>
              </a:pPr>
              <a:t>‹#›</a:t>
            </a:fld>
            <a:endParaRPr lang="ja-JP" altLang="en-US"/>
          </a:p>
        </p:txBody>
      </p:sp>
    </p:spTree>
    <p:extLst>
      <p:ext uri="{BB962C8B-B14F-4D97-AF65-F5344CB8AC3E}">
        <p14:creationId xmlns:p14="http://schemas.microsoft.com/office/powerpoint/2010/main" val="112631237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9698CB61-4BD3-4CB8-A29D-A184E9331161}"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CC35A105-CF21-428B-96C9-D3D8D40BDEA4}" type="slidenum">
              <a:rPr lang="ja-JP" altLang="en-US"/>
              <a:pPr>
                <a:defRPr/>
              </a:pPr>
              <a:t>‹#›</a:t>
            </a:fld>
            <a:endParaRPr lang="ja-JP" altLang="en-US"/>
          </a:p>
        </p:txBody>
      </p:sp>
    </p:spTree>
    <p:extLst>
      <p:ext uri="{BB962C8B-B14F-4D97-AF65-F5344CB8AC3E}">
        <p14:creationId xmlns:p14="http://schemas.microsoft.com/office/powerpoint/2010/main" val="222555934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F9A2D9FC-83CB-472C-A3AD-89DED3342ED9}" type="datetimeFigureOut">
              <a:rPr lang="ja-JP" altLang="en-US"/>
              <a:pPr>
                <a:defRPr/>
              </a:pPr>
              <a:t>2017/3/1</a:t>
            </a:fld>
            <a:endParaRPr lang="ja-JP" altLang="en-US"/>
          </a:p>
        </p:txBody>
      </p:sp>
      <p:sp>
        <p:nvSpPr>
          <p:cNvPr id="6" name="フッター プレースホルダ 5"/>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7" name="スライド番号プレースホルダ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06350161-0FE8-404B-899E-2653BF040BDB}" type="slidenum">
              <a:rPr lang="ja-JP" altLang="en-US"/>
              <a:pPr>
                <a:defRPr/>
              </a:pPr>
              <a:t>‹#›</a:t>
            </a:fld>
            <a:endParaRPr lang="ja-JP" altLang="en-US"/>
          </a:p>
        </p:txBody>
      </p:sp>
    </p:spTree>
    <p:extLst>
      <p:ext uri="{BB962C8B-B14F-4D97-AF65-F5344CB8AC3E}">
        <p14:creationId xmlns:p14="http://schemas.microsoft.com/office/powerpoint/2010/main" val="124614377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CDE01343-A53B-41BB-B779-16B9296C64BF}"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61B0A2AE-4D35-4C11-A6FF-945AD984A36F}" type="slidenum">
              <a:rPr lang="ja-JP" altLang="en-US"/>
              <a:pPr>
                <a:defRPr/>
              </a:pPr>
              <a:t>‹#›</a:t>
            </a:fld>
            <a:endParaRPr lang="ja-JP" altLang="en-US"/>
          </a:p>
        </p:txBody>
      </p:sp>
    </p:spTree>
    <p:extLst>
      <p:ext uri="{BB962C8B-B14F-4D97-AF65-F5344CB8AC3E}">
        <p14:creationId xmlns:p14="http://schemas.microsoft.com/office/powerpoint/2010/main" val="91503560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3"/>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0" y="274643"/>
            <a:ext cx="65214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2DB3684C-A426-476B-963A-8CBB4EFB6E54}" type="datetimeFigureOut">
              <a:rPr lang="ja-JP" altLang="en-US"/>
              <a:pPr>
                <a:defRPr/>
              </a:pPr>
              <a:t>2017/3/1</a:t>
            </a:fld>
            <a:endParaRPr lang="ja-JP" altLang="en-US"/>
          </a:p>
        </p:txBody>
      </p:sp>
      <p:sp>
        <p:nvSpPr>
          <p:cNvPr id="5" name="フッター プレースホルダ 4"/>
          <p:cNvSpPr>
            <a:spLocks noGrp="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ja-JP" altLang="en-US"/>
          </a:p>
        </p:txBody>
      </p:sp>
      <p:sp>
        <p:nvSpPr>
          <p:cNvPr id="6" name="スライド番号プレースホルダ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A2601ABA-EA4D-4292-9B9A-0F8DBD767EC2}" type="slidenum">
              <a:rPr lang="ja-JP" altLang="en-US"/>
              <a:pPr>
                <a:defRPr/>
              </a:pPr>
              <a:t>‹#›</a:t>
            </a:fld>
            <a:endParaRPr lang="ja-JP" altLang="en-US"/>
          </a:p>
        </p:txBody>
      </p:sp>
    </p:spTree>
    <p:extLst>
      <p:ext uri="{BB962C8B-B14F-4D97-AF65-F5344CB8AC3E}">
        <p14:creationId xmlns:p14="http://schemas.microsoft.com/office/powerpoint/2010/main" val="183496137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bl">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609600"/>
            <a:ext cx="84201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742950" y="1981200"/>
            <a:ext cx="8420100" cy="4114800"/>
          </a:xfrm>
        </p:spPr>
        <p:txBody>
          <a:bodyPr rtlCol="0">
            <a:normAutofit/>
          </a:bodyPr>
          <a:lstStyle/>
          <a:p>
            <a:pPr lvl="0"/>
            <a:endParaRPr lang="ja-JP" altLang="en-US" noProof="0"/>
          </a:p>
        </p:txBody>
      </p:sp>
      <p:sp>
        <p:nvSpPr>
          <p:cNvPr id="4" name="Rectangle 4"/>
          <p:cNvSpPr>
            <a:spLocks noGrp="1" noChangeArrowheads="1"/>
          </p:cNvSpPr>
          <p:nvPr>
            <p:ph type="dt" sz="half" idx="10"/>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en-US" altLang="ja-JP"/>
          </a:p>
        </p:txBody>
      </p:sp>
      <p:sp>
        <p:nvSpPr>
          <p:cNvPr id="5" name="Rectangle 5"/>
          <p:cNvSpPr>
            <a:spLocks noGrp="1" noChangeArrowheads="1"/>
          </p:cNvSpPr>
          <p:nvPr>
            <p:ph type="ftr" sz="quarter" idx="11"/>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endParaRPr lang="en-US" altLang="ja-JP"/>
          </a:p>
        </p:txBody>
      </p:sp>
      <p:sp>
        <p:nvSpPr>
          <p:cNvPr id="6" name="Rectangle 6"/>
          <p:cNvSpPr>
            <a:spLocks noGrp="1" noChangeArrowheads="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b="1">
                <a:solidFill>
                  <a:srgbClr val="898989"/>
                </a:solidFill>
                <a:latin typeface="Arial" charset="0"/>
                <a:ea typeface="メイリオ" pitchFamily="50" charset="-128"/>
              </a:defRPr>
            </a:lvl1pPr>
          </a:lstStyle>
          <a:p>
            <a:pPr>
              <a:defRPr/>
            </a:pPr>
            <a:fld id="{7DC568DD-1DC2-4979-9B27-54179962E2DE}" type="slidenum">
              <a:rPr lang="en-US" altLang="ja-JP"/>
              <a:pPr>
                <a:defRPr/>
              </a:pPr>
              <a:t>‹#›</a:t>
            </a:fld>
            <a:endParaRPr lang="en-US" altLang="ja-JP"/>
          </a:p>
        </p:txBody>
      </p:sp>
    </p:spTree>
    <p:extLst>
      <p:ext uri="{BB962C8B-B14F-4D97-AF65-F5344CB8AC3E}">
        <p14:creationId xmlns:p14="http://schemas.microsoft.com/office/powerpoint/2010/main" val="175289361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41"/>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CF0E79-BAF7-4AD1-A3F8-A85A56E7370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325805369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282246-2E51-4D37-B493-5FE8D888503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5349698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7016"/>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9AFA8-6619-41F7-B65B-5F3C371ED91C}"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87281138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3"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199" y="1600204"/>
            <a:ext cx="4381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6AD583F-59FA-4145-B8B7-4AC6E649C647}"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7503085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41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41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3F2285D-F226-429A-AEC3-0163DD3F221E}"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66647077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F9DD7F4-70F4-40BF-AF8F-5FD86C03466B}"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87052213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E8A2961-0BCD-4094-B7D0-C24CB8024421}"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89774262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499" y="273052"/>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9601F4A-E6E7-4EBB-9E87-3973D21B3B3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51556115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DE1405B-836D-49E9-96A0-6A85CA6A6CE8}"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95238151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94705F-0BEC-4273-B2E9-02B5372416E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4008834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95308" y="274639"/>
            <a:ext cx="653415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BA4C4B-1746-4544-BB83-97E13FDD3372}"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5324502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95303"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199" y="1600204"/>
            <a:ext cx="4381501" cy="45259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2F350D-76D2-4013-939A-25C3C45E33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35374763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OverTx">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95300" y="1600201"/>
            <a:ext cx="8915400" cy="21859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3938589"/>
            <a:ext cx="8915400" cy="21875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9F5E1-649A-4A6F-9B3B-FB811CA0D505}"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510637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5.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theme" Target="../theme/theme7.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9.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0.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6" Type="http://schemas.openxmlformats.org/officeDocument/2006/relationships/theme" Target="../theme/theme11.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theme" Target="../theme/theme12.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ＭＳ Ｐゴシック" pitchFamily="50" charset="-128"/>
              </a:defRPr>
            </a:lvl1pPr>
          </a:lstStyle>
          <a:p>
            <a:pPr>
              <a:defRPr/>
            </a:pPr>
            <a:fld id="{E1473B22-52F4-4A59-B05F-6BA520876450}" type="slidenum">
              <a:rPr lang="en-US" altLang="ja-JP"/>
              <a:pPr>
                <a:defRPr/>
              </a:pPr>
              <a:t>‹#›</a:t>
            </a:fld>
            <a:endParaRPr lang="en-US" altLang="ja-JP" dirty="0"/>
          </a:p>
        </p:txBody>
      </p:sp>
    </p:spTree>
  </p:cSld>
  <p:clrMap bg1="lt1" tx1="dk1" bg2="lt2" tx2="dk2" accent1="accent1" accent2="accent2" accent3="accent3" accent4="accent4" accent5="accent5" accent6="accent6" hlink="hlink" folHlink="folHlink"/>
  <p:sldLayoutIdLst>
    <p:sldLayoutId id="2147486426" r:id="rId1"/>
    <p:sldLayoutId id="2147486427" r:id="rId2"/>
    <p:sldLayoutId id="2147486428" r:id="rId3"/>
    <p:sldLayoutId id="2147486429" r:id="rId4"/>
    <p:sldLayoutId id="2147486430" r:id="rId5"/>
    <p:sldLayoutId id="2147486431" r:id="rId6"/>
    <p:sldLayoutId id="2147486432" r:id="rId7"/>
    <p:sldLayoutId id="2147486433" r:id="rId8"/>
    <p:sldLayoutId id="2147486434" r:id="rId9"/>
    <p:sldLayoutId id="2147486435" r:id="rId10"/>
    <p:sldLayoutId id="2147486436" r:id="rId11"/>
    <p:sldLayoutId id="2147486437" r:id="rId12"/>
    <p:sldLayoutId id="2147486438"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ＭＳ Ｐゴシック" pitchFamily="50" charset="-128"/>
              </a:defRPr>
            </a:lvl1pPr>
          </a:lstStyle>
          <a:p>
            <a:pPr>
              <a:defRPr/>
            </a:pPr>
            <a:fld id="{E1473B22-52F4-4A59-B05F-6BA52087645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451184751"/>
      </p:ext>
    </p:extLst>
  </p:cSld>
  <p:clrMap bg1="lt1" tx1="dk1" bg2="lt2" tx2="dk2" accent1="accent1" accent2="accent2" accent3="accent3" accent4="accent4" accent5="accent5" accent6="accent6" hlink="hlink" folHlink="folHlink"/>
  <p:sldLayoutIdLst>
    <p:sldLayoutId id="2147487054" r:id="rId1"/>
    <p:sldLayoutId id="2147487055" r:id="rId2"/>
    <p:sldLayoutId id="2147487056" r:id="rId3"/>
    <p:sldLayoutId id="2147487057" r:id="rId4"/>
    <p:sldLayoutId id="2147487058" r:id="rId5"/>
    <p:sldLayoutId id="2147487059" r:id="rId6"/>
    <p:sldLayoutId id="2147487060" r:id="rId7"/>
    <p:sldLayoutId id="2147487061" r:id="rId8"/>
    <p:sldLayoutId id="2147487062" r:id="rId9"/>
    <p:sldLayoutId id="2147487063" r:id="rId10"/>
    <p:sldLayoutId id="2147487064" r:id="rId11"/>
    <p:sldLayoutId id="2147487065" r:id="rId12"/>
    <p:sldLayoutId id="2147487066"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タイトル プレースホルダー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6147" name="テキスト プレースホルダー 2"/>
          <p:cNvSpPr>
            <a:spLocks noGrp="1"/>
          </p:cNvSpPr>
          <p:nvPr>
            <p:ph type="body" idx="1"/>
          </p:nvPr>
        </p:nvSpPr>
        <p:spPr bwMode="auto">
          <a:xfrm>
            <a:off x="495300" y="1600204"/>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95300" y="6356474"/>
            <a:ext cx="2311400" cy="365125"/>
          </a:xfrm>
          <a:prstGeom prst="rect">
            <a:avLst/>
          </a:prstGeom>
        </p:spPr>
        <p:txBody>
          <a:bodyPr vert="horz" lIns="91440" tIns="45720" rIns="91440" bIns="45720" rtlCol="0" anchor="ctr"/>
          <a:lstStyle>
            <a:lvl1pPr algn="l">
              <a:defRPr sz="1200">
                <a:solidFill>
                  <a:prstClr val="black">
                    <a:tint val="75000"/>
                  </a:prstClr>
                </a:solidFill>
                <a:ea typeface="ＭＳ Ｐゴシック"/>
              </a:defRPr>
            </a:lvl1pPr>
          </a:lstStyle>
          <a:p>
            <a:pPr>
              <a:defRPr/>
            </a:pPr>
            <a:endParaRPr lang="en-US" altLang="ja-JP" b="1"/>
          </a:p>
        </p:txBody>
      </p:sp>
      <p:sp>
        <p:nvSpPr>
          <p:cNvPr id="5" name="フッター プレースホルダー 4"/>
          <p:cNvSpPr>
            <a:spLocks noGrp="1"/>
          </p:cNvSpPr>
          <p:nvPr>
            <p:ph type="ftr" sz="quarter" idx="3"/>
          </p:nvPr>
        </p:nvSpPr>
        <p:spPr>
          <a:xfrm>
            <a:off x="3384550" y="6356474"/>
            <a:ext cx="3136900" cy="365125"/>
          </a:xfrm>
          <a:prstGeom prst="rect">
            <a:avLst/>
          </a:prstGeom>
        </p:spPr>
        <p:txBody>
          <a:bodyPr vert="horz" lIns="91440" tIns="45720" rIns="91440" bIns="45720" rtlCol="0" anchor="ctr"/>
          <a:lstStyle>
            <a:lvl1pPr algn="ctr">
              <a:defRPr sz="1200">
                <a:solidFill>
                  <a:prstClr val="black">
                    <a:tint val="75000"/>
                  </a:prstClr>
                </a:solidFill>
                <a:ea typeface="ＭＳ Ｐゴシック"/>
              </a:defRPr>
            </a:lvl1pPr>
          </a:lstStyle>
          <a:p>
            <a:pPr>
              <a:defRPr/>
            </a:pPr>
            <a:endParaRPr lang="en-US" altLang="ja-JP" b="1"/>
          </a:p>
        </p:txBody>
      </p:sp>
      <p:sp>
        <p:nvSpPr>
          <p:cNvPr id="6" name="スライド番号プレースホルダー 5"/>
          <p:cNvSpPr>
            <a:spLocks noGrp="1"/>
          </p:cNvSpPr>
          <p:nvPr>
            <p:ph type="sldNum" sz="quarter" idx="4"/>
          </p:nvPr>
        </p:nvSpPr>
        <p:spPr>
          <a:xfrm>
            <a:off x="7099300" y="6356474"/>
            <a:ext cx="2311400" cy="365125"/>
          </a:xfrm>
          <a:prstGeom prst="rect">
            <a:avLst/>
          </a:prstGeom>
        </p:spPr>
        <p:txBody>
          <a:bodyPr vert="horz" lIns="91440" tIns="45720" rIns="91440" bIns="45720" rtlCol="0" anchor="ctr"/>
          <a:lstStyle>
            <a:lvl1pPr algn="r">
              <a:defRPr sz="1200" smtClean="0">
                <a:solidFill>
                  <a:prstClr val="black">
                    <a:tint val="75000"/>
                  </a:prstClr>
                </a:solidFill>
                <a:ea typeface="ＭＳ Ｐゴシック"/>
              </a:defRPr>
            </a:lvl1pPr>
          </a:lstStyle>
          <a:p>
            <a:pPr>
              <a:defRPr/>
            </a:pPr>
            <a:fld id="{60147174-2D96-4F42-A794-2D5D61CA5B7B}" type="slidenum">
              <a:rPr lang="en-US" altLang="ja-JP" b="1"/>
              <a:pPr>
                <a:defRPr/>
              </a:pPr>
              <a:t>‹#›</a:t>
            </a:fld>
            <a:endParaRPr lang="en-US" altLang="ja-JP" b="1"/>
          </a:p>
        </p:txBody>
      </p:sp>
    </p:spTree>
    <p:extLst>
      <p:ext uri="{BB962C8B-B14F-4D97-AF65-F5344CB8AC3E}">
        <p14:creationId xmlns:p14="http://schemas.microsoft.com/office/powerpoint/2010/main" val="311719990"/>
      </p:ext>
    </p:extLst>
  </p:cSld>
  <p:clrMap bg1="lt1" tx1="dk1" bg2="lt2" tx2="dk2" accent1="accent1" accent2="accent2" accent3="accent3" accent4="accent4" accent5="accent5" accent6="accent6" hlink="hlink" folHlink="folHlink"/>
  <p:sldLayoutIdLst>
    <p:sldLayoutId id="2147487114" r:id="rId1"/>
    <p:sldLayoutId id="2147487115" r:id="rId2"/>
    <p:sldLayoutId id="2147487116" r:id="rId3"/>
    <p:sldLayoutId id="2147487117" r:id="rId4"/>
    <p:sldLayoutId id="2147487118" r:id="rId5"/>
    <p:sldLayoutId id="2147487119" r:id="rId6"/>
    <p:sldLayoutId id="2147487120" r:id="rId7"/>
    <p:sldLayoutId id="2147487121" r:id="rId8"/>
    <p:sldLayoutId id="2147487122" r:id="rId9"/>
    <p:sldLayoutId id="2147487123" r:id="rId10"/>
    <p:sldLayoutId id="2147487124" r:id="rId11"/>
    <p:sldLayoutId id="2147487125" r:id="rId12"/>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pitchFamily="50" charset="-128"/>
        </a:defRPr>
      </a:lvl2pPr>
      <a:lvl3pPr algn="ctr" rtl="0" fontAlgn="base">
        <a:spcBef>
          <a:spcPct val="0"/>
        </a:spcBef>
        <a:spcAft>
          <a:spcPct val="0"/>
        </a:spcAft>
        <a:defRPr kumimoji="1" sz="4400">
          <a:solidFill>
            <a:schemeClr val="tx1"/>
          </a:solidFill>
          <a:latin typeface="Calibri" pitchFamily="34" charset="0"/>
          <a:ea typeface="ＭＳ Ｐゴシック" pitchFamily="50" charset="-128"/>
        </a:defRPr>
      </a:lvl3pPr>
      <a:lvl4pPr algn="ctr" rtl="0" fontAlgn="base">
        <a:spcBef>
          <a:spcPct val="0"/>
        </a:spcBef>
        <a:spcAft>
          <a:spcPct val="0"/>
        </a:spcAft>
        <a:defRPr kumimoji="1" sz="4400">
          <a:solidFill>
            <a:schemeClr val="tx1"/>
          </a:solidFill>
          <a:latin typeface="Calibri" pitchFamily="34" charset="0"/>
          <a:ea typeface="ＭＳ Ｐゴシック" pitchFamily="50" charset="-128"/>
        </a:defRPr>
      </a:lvl4pPr>
      <a:lvl5pPr algn="ctr" rtl="0" fontAlgn="base">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fontAlgn="base">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タイトル プレースホル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6147" name="テキスト プレースホルダ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95300" y="6356508"/>
            <a:ext cx="2311400" cy="365125"/>
          </a:xfrm>
          <a:prstGeom prst="rect">
            <a:avLst/>
          </a:prstGeom>
        </p:spPr>
        <p:txBody>
          <a:bodyPr vert="horz" lIns="91440" tIns="45720" rIns="91440" bIns="45720" rtlCol="0" anchor="ctr"/>
          <a:lstStyle>
            <a:lvl1pPr algn="l" fontAlgn="auto">
              <a:spcBef>
                <a:spcPts val="0"/>
              </a:spcBef>
              <a:spcAft>
                <a:spcPts val="0"/>
              </a:spcAft>
              <a:defRPr sz="1200" b="0">
                <a:solidFill>
                  <a:prstClr val="black">
                    <a:tint val="75000"/>
                  </a:prstClr>
                </a:solidFill>
                <a:latin typeface="Calibri"/>
                <a:ea typeface="メイリオ"/>
                <a:cs typeface="+mn-cs"/>
              </a:defRPr>
            </a:lvl1pPr>
          </a:lstStyle>
          <a:p>
            <a:pPr>
              <a:defRPr/>
            </a:pPr>
            <a:fld id="{FFB0C78C-8E64-4117-AB40-54A059A8A901}" type="datetimeFigureOut">
              <a:rPr lang="ja-JP" altLang="en-US"/>
              <a:pPr>
                <a:defRPr/>
              </a:pPr>
              <a:t>2017/3/1</a:t>
            </a:fld>
            <a:endParaRPr lang="ja-JP" altLang="en-US"/>
          </a:p>
        </p:txBody>
      </p:sp>
      <p:sp>
        <p:nvSpPr>
          <p:cNvPr id="5" name="フッター プレースホルダ 4"/>
          <p:cNvSpPr>
            <a:spLocks noGrp="1"/>
          </p:cNvSpPr>
          <p:nvPr>
            <p:ph type="ftr" sz="quarter" idx="3"/>
          </p:nvPr>
        </p:nvSpPr>
        <p:spPr>
          <a:xfrm>
            <a:off x="3384550" y="6356508"/>
            <a:ext cx="3136900" cy="365125"/>
          </a:xfrm>
          <a:prstGeom prst="rect">
            <a:avLst/>
          </a:prstGeom>
        </p:spPr>
        <p:txBody>
          <a:bodyPr vert="horz" lIns="91440" tIns="45720" rIns="91440" bIns="45720" rtlCol="0" anchor="ctr"/>
          <a:lstStyle>
            <a:lvl1pPr algn="ctr" fontAlgn="auto">
              <a:spcBef>
                <a:spcPts val="0"/>
              </a:spcBef>
              <a:spcAft>
                <a:spcPts val="0"/>
              </a:spcAft>
              <a:defRPr sz="1200" b="0">
                <a:solidFill>
                  <a:prstClr val="black">
                    <a:tint val="75000"/>
                  </a:prstClr>
                </a:solidFill>
                <a:latin typeface="Calibri"/>
                <a:ea typeface="メイリオ"/>
                <a:cs typeface="+mn-cs"/>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508"/>
            <a:ext cx="2311400" cy="365125"/>
          </a:xfrm>
          <a:prstGeom prst="rect">
            <a:avLst/>
          </a:prstGeom>
        </p:spPr>
        <p:txBody>
          <a:bodyPr vert="horz" lIns="91440" tIns="45720" rIns="91440" bIns="45720" rtlCol="0" anchor="ctr"/>
          <a:lstStyle>
            <a:lvl1pPr algn="r" fontAlgn="auto">
              <a:spcBef>
                <a:spcPts val="0"/>
              </a:spcBef>
              <a:spcAft>
                <a:spcPts val="0"/>
              </a:spcAft>
              <a:defRPr sz="1200" b="0">
                <a:solidFill>
                  <a:prstClr val="black">
                    <a:tint val="75000"/>
                  </a:prstClr>
                </a:solidFill>
                <a:latin typeface="Calibri"/>
                <a:ea typeface="メイリオ"/>
                <a:cs typeface="+mn-cs"/>
              </a:defRPr>
            </a:lvl1pPr>
          </a:lstStyle>
          <a:p>
            <a:pPr>
              <a:defRPr/>
            </a:pPr>
            <a:fld id="{2AEFC819-DF0C-4F8A-BA62-439A928FA314}" type="slidenum">
              <a:rPr lang="ja-JP" altLang="en-US"/>
              <a:pPr>
                <a:defRPr/>
              </a:pPr>
              <a:t>‹#›</a:t>
            </a:fld>
            <a:endParaRPr lang="ja-JP" altLang="en-US"/>
          </a:p>
        </p:txBody>
      </p:sp>
    </p:spTree>
    <p:extLst>
      <p:ext uri="{BB962C8B-B14F-4D97-AF65-F5344CB8AC3E}">
        <p14:creationId xmlns:p14="http://schemas.microsoft.com/office/powerpoint/2010/main" val="848002425"/>
      </p:ext>
    </p:extLst>
  </p:cSld>
  <p:clrMap bg1="lt1" tx1="dk1" bg2="lt2" tx2="dk2" accent1="accent1" accent2="accent2" accent3="accent3" accent4="accent4" accent5="accent5" accent6="accent6" hlink="hlink" folHlink="folHlink"/>
  <p:sldLayoutIdLst>
    <p:sldLayoutId id="2147487276" r:id="rId1"/>
    <p:sldLayoutId id="2147487277" r:id="rId2"/>
    <p:sldLayoutId id="2147487278" r:id="rId3"/>
    <p:sldLayoutId id="2147487279" r:id="rId4"/>
    <p:sldLayoutId id="2147487280" r:id="rId5"/>
    <p:sldLayoutId id="2147487281" r:id="rId6"/>
    <p:sldLayoutId id="2147487282" r:id="rId7"/>
    <p:sldLayoutId id="2147487283" r:id="rId8"/>
    <p:sldLayoutId id="2147487284" r:id="rId9"/>
    <p:sldLayoutId id="2147487285" r:id="rId10"/>
    <p:sldLayoutId id="2147487286"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メイリオ"/>
        </a:defRPr>
      </a:lvl1pPr>
      <a:lvl2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2pPr>
      <a:lvl3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3pPr>
      <a:lvl4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4pPr>
      <a:lvl5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5pPr>
      <a:lvl6pPr marL="457200" algn="ctr" rtl="0" fontAlgn="base">
        <a:spcBef>
          <a:spcPct val="0"/>
        </a:spcBef>
        <a:spcAft>
          <a:spcPct val="0"/>
        </a:spcAft>
        <a:defRPr kumimoji="1" sz="4400">
          <a:solidFill>
            <a:schemeClr val="tx1"/>
          </a:solidFill>
          <a:latin typeface="Calibri" pitchFamily="34" charset="0"/>
          <a:ea typeface="メイリオ"/>
          <a:cs typeface="メイリオ"/>
        </a:defRPr>
      </a:lvl6pPr>
      <a:lvl7pPr marL="914400" algn="ctr" rtl="0" fontAlgn="base">
        <a:spcBef>
          <a:spcPct val="0"/>
        </a:spcBef>
        <a:spcAft>
          <a:spcPct val="0"/>
        </a:spcAft>
        <a:defRPr kumimoji="1" sz="4400">
          <a:solidFill>
            <a:schemeClr val="tx1"/>
          </a:solidFill>
          <a:latin typeface="Calibri" pitchFamily="34" charset="0"/>
          <a:ea typeface="メイリオ"/>
          <a:cs typeface="メイリオ"/>
        </a:defRPr>
      </a:lvl7pPr>
      <a:lvl8pPr marL="1371600" algn="ctr" rtl="0" fontAlgn="base">
        <a:spcBef>
          <a:spcPct val="0"/>
        </a:spcBef>
        <a:spcAft>
          <a:spcPct val="0"/>
        </a:spcAft>
        <a:defRPr kumimoji="1" sz="4400">
          <a:solidFill>
            <a:schemeClr val="tx1"/>
          </a:solidFill>
          <a:latin typeface="Calibri" pitchFamily="34" charset="0"/>
          <a:ea typeface="メイリオ"/>
          <a:cs typeface="メイリオ"/>
        </a:defRPr>
      </a:lvl8pPr>
      <a:lvl9pPr marL="1828800" algn="ctr" rtl="0" fontAlgn="base">
        <a:spcBef>
          <a:spcPct val="0"/>
        </a:spcBef>
        <a:spcAft>
          <a:spcPct val="0"/>
        </a:spcAft>
        <a:defRPr kumimoji="1" sz="4400">
          <a:solidFill>
            <a:schemeClr val="tx1"/>
          </a:solidFill>
          <a:latin typeface="Calibri" pitchFamily="34" charset="0"/>
          <a:ea typeface="メイリオ"/>
          <a:cs typeface="メイリオ"/>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メイリオ"/>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メイリオ"/>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メイリオ"/>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1267" name="Rectangle 3"/>
          <p:cNvSpPr>
            <a:spLocks noGrp="1" noChangeArrowheads="1"/>
          </p:cNvSpPr>
          <p:nvPr>
            <p:ph type="body" idx="1"/>
          </p:nvPr>
        </p:nvSpPr>
        <p:spPr bwMode="auto">
          <a:xfrm>
            <a:off x="495300" y="1600204"/>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Arial" charset="0"/>
              </a:defRPr>
            </a:lvl1pPr>
          </a:lstStyle>
          <a:p>
            <a:pPr>
              <a:defRPr/>
            </a:pPr>
            <a:endParaRPr lang="en-US" altLang="ja-JP"/>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ltLang="ja-JP"/>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1A08C4A1-34A1-4618-9B8E-C36ADF1C15ED}" type="slidenum">
              <a:rPr lang="en-US" altLang="ja-JP"/>
              <a:pPr>
                <a:defRPr/>
              </a:pPr>
              <a:t>‹#›</a:t>
            </a:fld>
            <a:endParaRPr lang="en-US" altLang="ja-JP"/>
          </a:p>
        </p:txBody>
      </p:sp>
    </p:spTree>
    <p:extLst>
      <p:ext uri="{BB962C8B-B14F-4D97-AF65-F5344CB8AC3E}">
        <p14:creationId xmlns:p14="http://schemas.microsoft.com/office/powerpoint/2010/main" val="1501668253"/>
      </p:ext>
    </p:extLst>
  </p:cSld>
  <p:clrMap bg1="lt1" tx1="dk1" bg2="lt2" tx2="dk2" accent1="accent1" accent2="accent2" accent3="accent3" accent4="accent4" accent5="accent5" accent6="accent6" hlink="hlink" folHlink="folHlink"/>
  <p:sldLayoutIdLst>
    <p:sldLayoutId id="2147487368" r:id="rId1"/>
    <p:sldLayoutId id="2147487369" r:id="rId2"/>
    <p:sldLayoutId id="2147487370" r:id="rId3"/>
    <p:sldLayoutId id="2147487371" r:id="rId4"/>
    <p:sldLayoutId id="2147487372" r:id="rId5"/>
    <p:sldLayoutId id="2147487373" r:id="rId6"/>
    <p:sldLayoutId id="2147487374" r:id="rId7"/>
    <p:sldLayoutId id="2147487375" r:id="rId8"/>
    <p:sldLayoutId id="2147487376" r:id="rId9"/>
    <p:sldLayoutId id="2147487377" r:id="rId10"/>
    <p:sldLayoutId id="2147487378" r:id="rId11"/>
    <p:sldLayoutId id="2147487379" r:id="rId12"/>
    <p:sldLayoutId id="2147487380" r:id="rId13"/>
    <p:sldLayoutId id="2147487381" r:id="rId14"/>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41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1169239-3C71-42A5-9C4E-C53EB46AB2F5}" type="datetimeFigureOut">
              <a:rPr lang="ja-JP" altLang="en-US" smtClean="0">
                <a:solidFill>
                  <a:prstClr val="black">
                    <a:tint val="75000"/>
                  </a:prstClr>
                </a:solidFill>
                <a:latin typeface="Calibri"/>
                <a:ea typeface="ＭＳ Ｐゴシック"/>
              </a:rPr>
              <a:pPr fontAlgn="auto">
                <a:spcBef>
                  <a:spcPts val="0"/>
                </a:spcBef>
                <a:spcAft>
                  <a:spcPts val="0"/>
                </a:spcAft>
              </a:pPr>
              <a:t>2017/3/1</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384550" y="635641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7099300" y="635641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85C69CE2-E8B9-4B2B-B756-04AC6F351D50}" type="slidenum">
              <a:rPr lang="ja-JP" altLang="en-US" smtClean="0">
                <a:solidFill>
                  <a:prstClr val="black">
                    <a:tint val="75000"/>
                  </a:prstClr>
                </a:solidFill>
                <a:latin typeface="Calibri"/>
                <a:ea typeface="ＭＳ Ｐゴシック"/>
              </a:rPr>
              <a:pPr fontAlgn="auto">
                <a:spcBef>
                  <a:spcPts val="0"/>
                </a:spcBef>
                <a:spcAft>
                  <a:spcPts val="0"/>
                </a:spcAft>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042576355"/>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Arial" charset="0"/>
                <a:ea typeface="ＭＳ Ｐゴシック" pitchFamily="50" charset="-128"/>
              </a:defRPr>
            </a:lvl1pPr>
          </a:lstStyle>
          <a:p>
            <a:pPr>
              <a:defRPr/>
            </a:pPr>
            <a:endParaRPr lang="en-US" altLang="ja-JP">
              <a:solidFill>
                <a:prstClr val="black"/>
              </a:solidFill>
            </a:endParaRPr>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latin typeface="Arial" charset="0"/>
                <a:ea typeface="ＭＳ Ｐゴシック" pitchFamily="50" charset="-128"/>
              </a:defRPr>
            </a:lvl1pPr>
          </a:lstStyle>
          <a:p>
            <a:pPr>
              <a:defRPr/>
            </a:pPr>
            <a:endParaRPr lang="en-US" altLang="ja-JP">
              <a:solidFill>
                <a:prstClr val="black"/>
              </a:solidFill>
            </a:endParaRPr>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defRPr>
            </a:lvl1pPr>
          </a:lstStyle>
          <a:p>
            <a:pPr>
              <a:defRPr/>
            </a:pPr>
            <a:fld id="{4352BCD4-3E26-4A07-A5D8-C7FA9C166117}"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951729451"/>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 id="2147487610" r:id="rId12"/>
    <p:sldLayoutId id="2147487611" r:id="rId13"/>
    <p:sldLayoutId id="2147487612" r:id="rId14"/>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ＭＳ Ｐゴシック" pitchFamily="50" charset="-128"/>
              </a:defRPr>
            </a:lvl1pPr>
          </a:lstStyle>
          <a:p>
            <a:pPr>
              <a:defRPr/>
            </a:pPr>
            <a:fld id="{E1473B22-52F4-4A59-B05F-6BA52087645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523366113"/>
      </p:ext>
    </p:extLst>
  </p:cSld>
  <p:clrMap bg1="lt1" tx1="dk1" bg2="lt2" tx2="dk2" accent1="accent1" accent2="accent2" accent3="accent3" accent4="accent4" accent5="accent5" accent6="accent6" hlink="hlink" folHlink="folHlink"/>
  <p:sldLayoutIdLst>
    <p:sldLayoutId id="2147487614" r:id="rId1"/>
    <p:sldLayoutId id="2147487615" r:id="rId2"/>
    <p:sldLayoutId id="2147487616" r:id="rId3"/>
    <p:sldLayoutId id="2147487617" r:id="rId4"/>
    <p:sldLayoutId id="2147487618" r:id="rId5"/>
    <p:sldLayoutId id="2147487619" r:id="rId6"/>
    <p:sldLayoutId id="2147487620" r:id="rId7"/>
    <p:sldLayoutId id="2147487621" r:id="rId8"/>
    <p:sldLayoutId id="2147487622" r:id="rId9"/>
    <p:sldLayoutId id="2147487623" r:id="rId10"/>
    <p:sldLayoutId id="2147487624" r:id="rId11"/>
    <p:sldLayoutId id="2147487625" r:id="rId12"/>
    <p:sldLayoutId id="2147487626"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7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DEA9FA-F98A-4689-9AF6-C2B0A1732326}" type="datetimeFigureOut">
              <a:rPr lang="ja-JP" altLang="en-US" smtClean="0">
                <a:solidFill>
                  <a:prstClr val="black">
                    <a:tint val="75000"/>
                  </a:prstClr>
                </a:solidFill>
                <a:latin typeface="Calibri" panose="020F0502020204030204"/>
                <a:ea typeface="ＭＳ Ｐゴシック"/>
              </a:rPr>
              <a:pPr fontAlgn="auto">
                <a:spcBef>
                  <a:spcPts val="0"/>
                </a:spcBef>
                <a:spcAft>
                  <a:spcPts val="0"/>
                </a:spcAft>
              </a:pPr>
              <a:t>2017/3/1</a:t>
            </a:fld>
            <a:endParaRPr lang="ja-JP" altLang="en-US">
              <a:solidFill>
                <a:prstClr val="black">
                  <a:tint val="75000"/>
                </a:prstClr>
              </a:solidFill>
              <a:latin typeface="Calibri" panose="020F0502020204030204"/>
              <a:ea typeface="ＭＳ Ｐゴシック"/>
            </a:endParaRPr>
          </a:p>
        </p:txBody>
      </p:sp>
      <p:sp>
        <p:nvSpPr>
          <p:cNvPr id="5" name="フッター プレースホルダー 4"/>
          <p:cNvSpPr>
            <a:spLocks noGrp="1"/>
          </p:cNvSpPr>
          <p:nvPr>
            <p:ph type="ftr" sz="quarter" idx="3"/>
          </p:nvPr>
        </p:nvSpPr>
        <p:spPr>
          <a:xfrm>
            <a:off x="3281363" y="635637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endParaRPr>
          </a:p>
        </p:txBody>
      </p:sp>
      <p:sp>
        <p:nvSpPr>
          <p:cNvPr id="6" name="スライド番号プレースホルダー 5"/>
          <p:cNvSpPr>
            <a:spLocks noGrp="1"/>
          </p:cNvSpPr>
          <p:nvPr>
            <p:ph type="sldNum" sz="quarter" idx="4"/>
          </p:nvPr>
        </p:nvSpPr>
        <p:spPr>
          <a:xfrm>
            <a:off x="6996113" y="635637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1F5F9C8-2D16-4948-8580-02C1719A04D5}" type="slidenum">
              <a:rPr lang="ja-JP" altLang="en-US" smtClean="0">
                <a:solidFill>
                  <a:prstClr val="black">
                    <a:tint val="75000"/>
                  </a:prstClr>
                </a:solidFill>
                <a:latin typeface="Calibri" panose="020F0502020204030204"/>
                <a:ea typeface="ＭＳ Ｐゴシック"/>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endParaRPr>
          </a:p>
        </p:txBody>
      </p:sp>
    </p:spTree>
    <p:extLst>
      <p:ext uri="{BB962C8B-B14F-4D97-AF65-F5344CB8AC3E}">
        <p14:creationId xmlns:p14="http://schemas.microsoft.com/office/powerpoint/2010/main" val="2484062990"/>
      </p:ext>
    </p:extLst>
  </p:cSld>
  <p:clrMap bg1="lt1" tx1="dk1" bg2="lt2" tx2="dk2" accent1="accent1" accent2="accent2" accent3="accent3" accent4="accent4" accent5="accent5" accent6="accent6" hlink="hlink" folHlink="folHlink"/>
  <p:sldLayoutIdLst>
    <p:sldLayoutId id="2147487668" r:id="rId1"/>
    <p:sldLayoutId id="2147487669" r:id="rId2"/>
    <p:sldLayoutId id="2147487670" r:id="rId3"/>
    <p:sldLayoutId id="2147487671" r:id="rId4"/>
    <p:sldLayoutId id="2147487672" r:id="rId5"/>
    <p:sldLayoutId id="2147487673" r:id="rId6"/>
    <p:sldLayoutId id="2147487674" r:id="rId7"/>
    <p:sldLayoutId id="2147487675" r:id="rId8"/>
    <p:sldLayoutId id="2147487676" r:id="rId9"/>
    <p:sldLayoutId id="2147487677" r:id="rId10"/>
    <p:sldLayoutId id="2147487678"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DEA9FA-F98A-4689-9AF6-C2B0A1732326}" type="datetimeFigureOut">
              <a:rPr lang="ja-JP" altLang="en-US" smtClean="0">
                <a:solidFill>
                  <a:prstClr val="black">
                    <a:tint val="75000"/>
                  </a:prstClr>
                </a:solidFill>
                <a:latin typeface="Calibri" panose="020F0502020204030204"/>
                <a:ea typeface="ＭＳ Ｐゴシック"/>
              </a:rPr>
              <a:pPr fontAlgn="auto">
                <a:spcBef>
                  <a:spcPts val="0"/>
                </a:spcBef>
                <a:spcAft>
                  <a:spcPts val="0"/>
                </a:spcAft>
              </a:pPr>
              <a:t>2017/3/1</a:t>
            </a:fld>
            <a:endParaRPr lang="ja-JP" altLang="en-US">
              <a:solidFill>
                <a:prstClr val="black">
                  <a:tint val="75000"/>
                </a:prstClr>
              </a:solidFill>
              <a:latin typeface="Calibri" panose="020F0502020204030204"/>
              <a:ea typeface="ＭＳ Ｐゴシック"/>
            </a:endParaRPr>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endParaRPr>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1F5F9C8-2D16-4948-8580-02C1719A04D5}" type="slidenum">
              <a:rPr lang="ja-JP" altLang="en-US" smtClean="0">
                <a:solidFill>
                  <a:prstClr val="black">
                    <a:tint val="75000"/>
                  </a:prstClr>
                </a:solidFill>
                <a:latin typeface="Calibri" panose="020F0502020204030204"/>
                <a:ea typeface="ＭＳ Ｐゴシック"/>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endParaRPr>
          </a:p>
        </p:txBody>
      </p:sp>
    </p:spTree>
    <p:extLst>
      <p:ext uri="{BB962C8B-B14F-4D97-AF65-F5344CB8AC3E}">
        <p14:creationId xmlns:p14="http://schemas.microsoft.com/office/powerpoint/2010/main" val="3539351317"/>
      </p:ext>
    </p:extLst>
  </p:cSld>
  <p:clrMap bg1="lt1" tx1="dk1" bg2="lt2" tx2="dk2" accent1="accent1" accent2="accent2" accent3="accent3" accent4="accent4" accent5="accent5" accent6="accent6" hlink="hlink" folHlink="folHlink"/>
  <p:sldLayoutIdLst>
    <p:sldLayoutId id="2147487680" r:id="rId1"/>
    <p:sldLayoutId id="2147487681" r:id="rId2"/>
    <p:sldLayoutId id="2147487682" r:id="rId3"/>
    <p:sldLayoutId id="2147487683" r:id="rId4"/>
    <p:sldLayoutId id="2147487684" r:id="rId5"/>
    <p:sldLayoutId id="2147487685" r:id="rId6"/>
    <p:sldLayoutId id="2147487686" r:id="rId7"/>
    <p:sldLayoutId id="2147487687" r:id="rId8"/>
    <p:sldLayoutId id="2147487688" r:id="rId9"/>
    <p:sldLayoutId id="2147487689" r:id="rId10"/>
    <p:sldLayoutId id="2147487690"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742950" y="609600"/>
            <a:ext cx="84201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123"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solidFill>
                  <a:srgbClr val="000000"/>
                </a:solidFill>
                <a:latin typeface="+mn-lt"/>
                <a:ea typeface="ＭＳ Ｐゴシック" pitchFamily="50" charset="-128"/>
              </a:defRPr>
            </a:lvl1pPr>
          </a:lstStyle>
          <a:p>
            <a:pPr>
              <a:defRPr/>
            </a:pPr>
            <a:endParaRPr lang="en-US" altLang="ja-JP"/>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ＭＳ Ｐゴシック" pitchFamily="50"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ea typeface="ＭＳ Ｐゴシック" pitchFamily="50" charset="-128"/>
              </a:defRPr>
            </a:lvl1pPr>
          </a:lstStyle>
          <a:p>
            <a:pPr>
              <a:defRPr/>
            </a:pPr>
            <a:fld id="{B7616B3F-453F-460F-9AA6-372DDC5691EC}" type="slidenum">
              <a:rPr lang="en-US" altLang="ja-JP"/>
              <a:pPr>
                <a:defRPr/>
              </a:pPr>
              <a:t>‹#›</a:t>
            </a:fld>
            <a:endParaRPr lang="en-US" altLang="ja-JP"/>
          </a:p>
        </p:txBody>
      </p:sp>
    </p:spTree>
    <p:extLst>
      <p:ext uri="{BB962C8B-B14F-4D97-AF65-F5344CB8AC3E}">
        <p14:creationId xmlns:p14="http://schemas.microsoft.com/office/powerpoint/2010/main" val="3456388163"/>
      </p:ext>
    </p:extLst>
  </p:cSld>
  <p:clrMap bg1="lt1" tx1="dk1" bg2="lt2" tx2="dk2" accent1="accent1" accent2="accent2" accent3="accent3" accent4="accent4" accent5="accent5" accent6="accent6" hlink="hlink" folHlink="folHlink"/>
  <p:sldLayoutIdLst>
    <p:sldLayoutId id="2147487735" r:id="rId1"/>
    <p:sldLayoutId id="2147487736" r:id="rId2"/>
    <p:sldLayoutId id="2147487737" r:id="rId3"/>
    <p:sldLayoutId id="2147487738" r:id="rId4"/>
    <p:sldLayoutId id="2147487739" r:id="rId5"/>
    <p:sldLayoutId id="2147487740" r:id="rId6"/>
    <p:sldLayoutId id="2147487741" r:id="rId7"/>
    <p:sldLayoutId id="2147487742" r:id="rId8"/>
    <p:sldLayoutId id="2147487743" r:id="rId9"/>
    <p:sldLayoutId id="2147487744" r:id="rId10"/>
    <p:sldLayoutId id="2147487745" r:id="rId11"/>
    <p:sldLayoutId id="2147487746" r:id="rId12"/>
    <p:sldLayoutId id="2147487747" r:id="rId13"/>
    <p:sldLayoutId id="2147487748" r:id="rId14"/>
    <p:sldLayoutId id="2147487749" r:id="rId15"/>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タイトル プレースホル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6147" name="テキスト プレースホルダ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95300" y="6356360"/>
            <a:ext cx="2311400" cy="365125"/>
          </a:xfrm>
          <a:prstGeom prst="rect">
            <a:avLst/>
          </a:prstGeom>
        </p:spPr>
        <p:txBody>
          <a:bodyPr vert="horz" lIns="91440" tIns="45720" rIns="91440" bIns="45720" rtlCol="0" anchor="ctr"/>
          <a:lstStyle>
            <a:lvl1pPr algn="l" fontAlgn="auto">
              <a:spcBef>
                <a:spcPts val="0"/>
              </a:spcBef>
              <a:spcAft>
                <a:spcPts val="0"/>
              </a:spcAft>
              <a:defRPr sz="1200" b="0">
                <a:solidFill>
                  <a:prstClr val="black">
                    <a:tint val="75000"/>
                  </a:prstClr>
                </a:solidFill>
                <a:latin typeface="Calibri"/>
                <a:ea typeface="メイリオ"/>
                <a:cs typeface="+mn-cs"/>
              </a:defRPr>
            </a:lvl1pPr>
          </a:lstStyle>
          <a:p>
            <a:pPr>
              <a:defRPr/>
            </a:pPr>
            <a:fld id="{0547E072-423E-42D4-883A-293DB110564C}" type="datetimeFigureOut">
              <a:rPr lang="ja-JP" altLang="en-US"/>
              <a:pPr>
                <a:defRPr/>
              </a:pPr>
              <a:t>2017/3/1</a:t>
            </a:fld>
            <a:endParaRPr lang="ja-JP" altLang="en-US"/>
          </a:p>
        </p:txBody>
      </p:sp>
      <p:sp>
        <p:nvSpPr>
          <p:cNvPr id="5" name="フッター プレースホルダ 4"/>
          <p:cNvSpPr>
            <a:spLocks noGrp="1"/>
          </p:cNvSpPr>
          <p:nvPr>
            <p:ph type="ftr" sz="quarter" idx="3"/>
          </p:nvPr>
        </p:nvSpPr>
        <p:spPr>
          <a:xfrm>
            <a:off x="3384550" y="6356360"/>
            <a:ext cx="3136900" cy="365125"/>
          </a:xfrm>
          <a:prstGeom prst="rect">
            <a:avLst/>
          </a:prstGeom>
        </p:spPr>
        <p:txBody>
          <a:bodyPr vert="horz" lIns="91440" tIns="45720" rIns="91440" bIns="45720" rtlCol="0" anchor="ctr"/>
          <a:lstStyle>
            <a:lvl1pPr algn="ctr" fontAlgn="auto">
              <a:spcBef>
                <a:spcPts val="0"/>
              </a:spcBef>
              <a:spcAft>
                <a:spcPts val="0"/>
              </a:spcAft>
              <a:defRPr sz="1200" b="0">
                <a:solidFill>
                  <a:prstClr val="black">
                    <a:tint val="75000"/>
                  </a:prstClr>
                </a:solidFill>
                <a:latin typeface="Calibri"/>
                <a:ea typeface="メイリオ"/>
                <a:cs typeface="+mn-cs"/>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60"/>
            <a:ext cx="2311400" cy="365125"/>
          </a:xfrm>
          <a:prstGeom prst="rect">
            <a:avLst/>
          </a:prstGeom>
        </p:spPr>
        <p:txBody>
          <a:bodyPr vert="horz" lIns="91440" tIns="45720" rIns="91440" bIns="45720" rtlCol="0" anchor="ctr"/>
          <a:lstStyle>
            <a:lvl1pPr algn="r" fontAlgn="auto">
              <a:spcBef>
                <a:spcPts val="0"/>
              </a:spcBef>
              <a:spcAft>
                <a:spcPts val="0"/>
              </a:spcAft>
              <a:defRPr sz="1200" b="0">
                <a:solidFill>
                  <a:prstClr val="black">
                    <a:tint val="75000"/>
                  </a:prstClr>
                </a:solidFill>
                <a:latin typeface="Calibri"/>
                <a:ea typeface="メイリオ"/>
                <a:cs typeface="+mn-cs"/>
              </a:defRPr>
            </a:lvl1pPr>
          </a:lstStyle>
          <a:p>
            <a:pPr>
              <a:defRPr/>
            </a:pPr>
            <a:fld id="{B8734AC9-CC86-4F30-9596-970D9CAEA876}" type="slidenum">
              <a:rPr lang="ja-JP" altLang="en-US"/>
              <a:pPr>
                <a:defRPr/>
              </a:pPr>
              <a:t>‹#›</a:t>
            </a:fld>
            <a:endParaRPr lang="ja-JP" altLang="en-US"/>
          </a:p>
        </p:txBody>
      </p:sp>
    </p:spTree>
    <p:extLst>
      <p:ext uri="{BB962C8B-B14F-4D97-AF65-F5344CB8AC3E}">
        <p14:creationId xmlns:p14="http://schemas.microsoft.com/office/powerpoint/2010/main" val="830814760"/>
      </p:ext>
    </p:extLst>
  </p:cSld>
  <p:clrMap bg1="lt1" tx1="dk1" bg2="lt2" tx2="dk2" accent1="accent1" accent2="accent2" accent3="accent3" accent4="accent4" accent5="accent5" accent6="accent6" hlink="hlink" folHlink="folHlink"/>
  <p:sldLayoutIdLst>
    <p:sldLayoutId id="2147487763" r:id="rId1"/>
    <p:sldLayoutId id="2147487764" r:id="rId2"/>
    <p:sldLayoutId id="2147487765" r:id="rId3"/>
    <p:sldLayoutId id="2147487766" r:id="rId4"/>
    <p:sldLayoutId id="2147487767" r:id="rId5"/>
    <p:sldLayoutId id="2147487768" r:id="rId6"/>
    <p:sldLayoutId id="2147487769" r:id="rId7"/>
    <p:sldLayoutId id="2147487770" r:id="rId8"/>
    <p:sldLayoutId id="2147487771" r:id="rId9"/>
    <p:sldLayoutId id="2147487772" r:id="rId10"/>
    <p:sldLayoutId id="2147487773" r:id="rId11"/>
    <p:sldLayoutId id="2147487774"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メイリオ"/>
        </a:defRPr>
      </a:lvl1pPr>
      <a:lvl2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2pPr>
      <a:lvl3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3pPr>
      <a:lvl4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4pPr>
      <a:lvl5pPr algn="ctr" rtl="0" eaLnBrk="0" fontAlgn="base" hangingPunct="0">
        <a:spcBef>
          <a:spcPct val="0"/>
        </a:spcBef>
        <a:spcAft>
          <a:spcPct val="0"/>
        </a:spcAft>
        <a:defRPr kumimoji="1" sz="4400">
          <a:solidFill>
            <a:schemeClr val="tx1"/>
          </a:solidFill>
          <a:latin typeface="Calibri" pitchFamily="34" charset="0"/>
          <a:ea typeface="メイリオ"/>
          <a:cs typeface="メイリオ"/>
        </a:defRPr>
      </a:lvl5pPr>
      <a:lvl6pPr marL="457200" algn="ctr" rtl="0" fontAlgn="base">
        <a:spcBef>
          <a:spcPct val="0"/>
        </a:spcBef>
        <a:spcAft>
          <a:spcPct val="0"/>
        </a:spcAft>
        <a:defRPr kumimoji="1" sz="4400">
          <a:solidFill>
            <a:schemeClr val="tx1"/>
          </a:solidFill>
          <a:latin typeface="Calibri" pitchFamily="34" charset="0"/>
          <a:ea typeface="メイリオ"/>
          <a:cs typeface="メイリオ"/>
        </a:defRPr>
      </a:lvl6pPr>
      <a:lvl7pPr marL="914400" algn="ctr" rtl="0" fontAlgn="base">
        <a:spcBef>
          <a:spcPct val="0"/>
        </a:spcBef>
        <a:spcAft>
          <a:spcPct val="0"/>
        </a:spcAft>
        <a:defRPr kumimoji="1" sz="4400">
          <a:solidFill>
            <a:schemeClr val="tx1"/>
          </a:solidFill>
          <a:latin typeface="Calibri" pitchFamily="34" charset="0"/>
          <a:ea typeface="メイリオ"/>
          <a:cs typeface="メイリオ"/>
        </a:defRPr>
      </a:lvl7pPr>
      <a:lvl8pPr marL="1371600" algn="ctr" rtl="0" fontAlgn="base">
        <a:spcBef>
          <a:spcPct val="0"/>
        </a:spcBef>
        <a:spcAft>
          <a:spcPct val="0"/>
        </a:spcAft>
        <a:defRPr kumimoji="1" sz="4400">
          <a:solidFill>
            <a:schemeClr val="tx1"/>
          </a:solidFill>
          <a:latin typeface="Calibri" pitchFamily="34" charset="0"/>
          <a:ea typeface="メイリオ"/>
          <a:cs typeface="メイリオ"/>
        </a:defRPr>
      </a:lvl8pPr>
      <a:lvl9pPr marL="1828800" algn="ctr" rtl="0" fontAlgn="base">
        <a:spcBef>
          <a:spcPct val="0"/>
        </a:spcBef>
        <a:spcAft>
          <a:spcPct val="0"/>
        </a:spcAft>
        <a:defRPr kumimoji="1" sz="4400">
          <a:solidFill>
            <a:schemeClr val="tx1"/>
          </a:solidFill>
          <a:latin typeface="Calibri" pitchFamily="34" charset="0"/>
          <a:ea typeface="メイリオ"/>
          <a:cs typeface="メイリオ"/>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メイリオ"/>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メイリオ"/>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メイリオ"/>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メイリオ"/>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65604"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5"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50" charset="-128"/>
              </a:defRPr>
            </a:lvl1pPr>
          </a:lstStyle>
          <a:p>
            <a:pPr>
              <a:defRPr/>
            </a:pPr>
            <a:endParaRPr lang="en-US" altLang="ja-JP">
              <a:solidFill>
                <a:srgbClr val="000000"/>
              </a:solidFill>
            </a:endParaRPr>
          </a:p>
        </p:txBody>
      </p:sp>
      <p:sp>
        <p:nvSpPr>
          <p:cNvPr id="665606"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ＭＳ Ｐゴシック" pitchFamily="50" charset="-128"/>
              </a:defRPr>
            </a:lvl1pPr>
          </a:lstStyle>
          <a:p>
            <a:pPr>
              <a:defRPr/>
            </a:pPr>
            <a:fld id="{E1473B22-52F4-4A59-B05F-6BA52087645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29791998"/>
      </p:ext>
    </p:extLst>
  </p:cSld>
  <p:clrMap bg1="lt1" tx1="dk1" bg2="lt2" tx2="dk2" accent1="accent1" accent2="accent2" accent3="accent3" accent4="accent4" accent5="accent5" accent6="accent6" hlink="hlink" folHlink="folHlink"/>
  <p:sldLayoutIdLst>
    <p:sldLayoutId id="2147487817" r:id="rId1"/>
    <p:sldLayoutId id="2147487818" r:id="rId2"/>
    <p:sldLayoutId id="2147487819" r:id="rId3"/>
    <p:sldLayoutId id="2147487820" r:id="rId4"/>
    <p:sldLayoutId id="2147487821" r:id="rId5"/>
    <p:sldLayoutId id="2147487822" r:id="rId6"/>
    <p:sldLayoutId id="2147487823" r:id="rId7"/>
    <p:sldLayoutId id="2147487824" r:id="rId8"/>
    <p:sldLayoutId id="2147487825" r:id="rId9"/>
    <p:sldLayoutId id="2147487826" r:id="rId10"/>
    <p:sldLayoutId id="2147487827" r:id="rId11"/>
    <p:sldLayoutId id="2147487828" r:id="rId12"/>
    <p:sldLayoutId id="2147487829"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0.xml"/><Relationship Id="rId6" Type="http://schemas.openxmlformats.org/officeDocument/2006/relationships/image" Target="../media/image5.png"/><Relationship Id="rId5" Type="http://schemas.openxmlformats.org/officeDocument/2006/relationships/image" Target="../media/image4.wmf"/><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51.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0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4.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44.xml"/><Relationship Id="rId5" Type="http://schemas.openxmlformats.org/officeDocument/2006/relationships/chart" Target="../charts/chart12.xml"/><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p:nvPr>
        </p:nvSpPr>
        <p:spPr>
          <a:xfrm>
            <a:off x="847869" y="1940304"/>
            <a:ext cx="8251162" cy="2187575"/>
          </a:xfrm>
        </p:spPr>
        <p:txBody>
          <a:bodyPr/>
          <a:lstStyle/>
          <a:p>
            <a:r>
              <a:rPr lang="en-US" altLang="ja-JP" sz="3200" b="1" dirty="0" smtClean="0">
                <a:solidFill>
                  <a:schemeClr val="accent2"/>
                </a:solidFill>
              </a:rPr>
              <a:t>Molecular Epidemiologic studies based on a population-based cohort study and its potential use of early detection biomarker development</a:t>
            </a:r>
          </a:p>
        </p:txBody>
      </p:sp>
      <p:sp>
        <p:nvSpPr>
          <p:cNvPr id="56323" name="Rectangle 3"/>
          <p:cNvSpPr>
            <a:spLocks noGrp="1" noChangeArrowheads="1"/>
          </p:cNvSpPr>
          <p:nvPr>
            <p:ph type="subTitle" idx="1"/>
          </p:nvPr>
        </p:nvSpPr>
        <p:spPr>
          <a:xfrm>
            <a:off x="2554254" y="4900613"/>
            <a:ext cx="5055117" cy="1733550"/>
          </a:xfrm>
        </p:spPr>
        <p:txBody>
          <a:bodyPr/>
          <a:lstStyle/>
          <a:p>
            <a:pPr>
              <a:lnSpc>
                <a:spcPct val="90000"/>
              </a:lnSpc>
            </a:pPr>
            <a:r>
              <a:rPr lang="en-US" altLang="ja-JP" sz="2800" b="1" dirty="0" smtClean="0"/>
              <a:t>Motoki Iwasaki</a:t>
            </a:r>
          </a:p>
          <a:p>
            <a:pPr>
              <a:lnSpc>
                <a:spcPct val="90000"/>
              </a:lnSpc>
            </a:pPr>
            <a:r>
              <a:rPr lang="en-US" altLang="ja-JP" sz="2200" b="1" dirty="0"/>
              <a:t>Division </a:t>
            </a:r>
            <a:r>
              <a:rPr lang="en-US" altLang="ja-JP" sz="2200" b="1" dirty="0" smtClean="0"/>
              <a:t>of Epidemiology</a:t>
            </a:r>
            <a:r>
              <a:rPr lang="en-US" altLang="ja-JP" sz="2200" b="1" dirty="0"/>
              <a:t>, </a:t>
            </a:r>
            <a:r>
              <a:rPr lang="en-US" altLang="ja-JP" sz="2200" b="1" dirty="0" smtClean="0"/>
              <a:t/>
            </a:r>
            <a:br>
              <a:rPr lang="en-US" altLang="ja-JP" sz="2200" b="1" dirty="0" smtClean="0"/>
            </a:br>
            <a:r>
              <a:rPr lang="en-US" altLang="ja-JP" sz="2200" b="1" dirty="0" smtClean="0"/>
              <a:t>Center for Public Health Sciences, National Cancer Center, Japan</a:t>
            </a:r>
          </a:p>
        </p:txBody>
      </p:sp>
      <p:sp>
        <p:nvSpPr>
          <p:cNvPr id="56324" name="Text Box 4"/>
          <p:cNvSpPr txBox="1">
            <a:spLocks noChangeArrowheads="1"/>
          </p:cNvSpPr>
          <p:nvPr/>
        </p:nvSpPr>
        <p:spPr bwMode="auto">
          <a:xfrm>
            <a:off x="2343170" y="228601"/>
            <a:ext cx="7310439" cy="1323439"/>
          </a:xfrm>
          <a:prstGeom prst="rect">
            <a:avLst/>
          </a:prstGeom>
          <a:noFill/>
          <a:ln w="9525" algn="ctr">
            <a:noFill/>
            <a:miter lim="800000"/>
            <a:headEnd/>
            <a:tailEnd/>
          </a:ln>
        </p:spPr>
        <p:txBody>
          <a:bodyPr wrap="square">
            <a:spAutoFit/>
          </a:bodyPr>
          <a:lstStyle/>
          <a:p>
            <a:pPr algn="r"/>
            <a:r>
              <a:rPr lang="en-US" altLang="ja-JP" sz="2000" dirty="0" smtClean="0"/>
              <a:t>2017/3/6</a:t>
            </a:r>
          </a:p>
          <a:p>
            <a:pPr algn="r"/>
            <a:r>
              <a:rPr lang="en-US" altLang="ja-JP" sz="2000" dirty="0" smtClean="0"/>
              <a:t>Fourth </a:t>
            </a:r>
            <a:r>
              <a:rPr lang="en-US" altLang="ja-JP" sz="2000" dirty="0"/>
              <a:t>Annual US Japan Workshop on Cancer Biomarkers in Collaboration with NCI Early Detection Research Network</a:t>
            </a:r>
            <a:endParaRPr lang="en-US" altLang="ja-JP" sz="2400" dirty="0" smtClean="0"/>
          </a:p>
          <a:p>
            <a:pPr algn="r"/>
            <a:endParaRPr lang="en-US" altLang="ja-JP" sz="2000" dirty="0" smtClean="0"/>
          </a:p>
        </p:txBody>
      </p:sp>
      <p:sp>
        <p:nvSpPr>
          <p:cNvPr id="5" name="Text Box 97"/>
          <p:cNvSpPr txBox="1">
            <a:spLocks noChangeArrowheads="1"/>
          </p:cNvSpPr>
          <p:nvPr/>
        </p:nvSpPr>
        <p:spPr bwMode="auto">
          <a:xfrm>
            <a:off x="9469437" y="6518275"/>
            <a:ext cx="436563" cy="336550"/>
          </a:xfrm>
          <a:prstGeom prst="rect">
            <a:avLst/>
          </a:prstGeom>
          <a:noFill/>
          <a:ln w="9525" algn="ctr">
            <a:noFill/>
            <a:miter lim="800000"/>
            <a:headEnd/>
            <a:tailEnd/>
          </a:ln>
        </p:spPr>
        <p:txBody>
          <a:bodyPr>
            <a:spAutoFit/>
          </a:bodyPr>
          <a:lstStyle/>
          <a:p>
            <a:pPr algn="ctr">
              <a:spcBef>
                <a:spcPct val="50000"/>
              </a:spcBef>
              <a:defRPr/>
            </a:pPr>
            <a:fld id="{D95988D2-4056-4B05-8BCD-0BACB979D28D}" type="slidenum">
              <a:rPr lang="en-US" altLang="ja-JP" sz="1600">
                <a:latin typeface="+mn-lt"/>
                <a:ea typeface="ＭＳ Ｐゴシック" charset="-128"/>
              </a:rPr>
              <a:pPr algn="ctr">
                <a:spcBef>
                  <a:spcPct val="50000"/>
                </a:spcBef>
                <a:defRPr/>
              </a:pPr>
              <a:t>1</a:t>
            </a:fld>
            <a:endParaRPr lang="en-US" altLang="ja-JP" sz="1600" dirty="0">
              <a:latin typeface="+mn-lt"/>
              <a:ea typeface="ＭＳ Ｐゴシック" charset="-128"/>
            </a:endParaRPr>
          </a:p>
        </p:txBody>
      </p:sp>
      <p:pic>
        <p:nvPicPr>
          <p:cNvPr id="833538" name="Picture 2" descr="http://int.res.ncc.go.jp/web/symbolmark/ncc_mark02.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580" y="383425"/>
            <a:ext cx="984718" cy="966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4" descr="カラ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66" y="7334"/>
            <a:ext cx="16732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2"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2</a:t>
            </a:fld>
            <a:endParaRPr lang="en-US" altLang="ja-JP" sz="1600" dirty="0" smtClean="0">
              <a:solidFill>
                <a:srgbClr val="000000"/>
              </a:solidFill>
            </a:endParaRPr>
          </a:p>
        </p:txBody>
      </p:sp>
      <p:pic>
        <p:nvPicPr>
          <p:cNvPr id="12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450" y="5082871"/>
            <a:ext cx="12954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8746" y="5082871"/>
            <a:ext cx="115252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 name="テキスト ボックス 123"/>
          <p:cNvSpPr txBox="1">
            <a:spLocks noChangeArrowheads="1"/>
          </p:cNvSpPr>
          <p:nvPr/>
        </p:nvSpPr>
        <p:spPr bwMode="auto">
          <a:xfrm>
            <a:off x="6350" y="5953888"/>
            <a:ext cx="2417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solidFill>
                  <a:srgbClr val="00B0F0"/>
                </a:solidFill>
              </a:rPr>
              <a:t>Questionnaire (participation rate)</a:t>
            </a:r>
          </a:p>
          <a:p>
            <a:pPr eaLnBrk="1" hangingPunct="1">
              <a:spcBef>
                <a:spcPct val="0"/>
              </a:spcBef>
              <a:buFontTx/>
              <a:buNone/>
            </a:pPr>
            <a:r>
              <a:rPr lang="en-US" altLang="ja-JP" sz="1200" dirty="0" smtClean="0">
                <a:solidFill>
                  <a:srgbClr val="000000"/>
                </a:solidFill>
              </a:rPr>
              <a:t>  At least once </a:t>
            </a:r>
            <a:r>
              <a:rPr lang="en-US" altLang="ja-JP" sz="1200" dirty="0">
                <a:solidFill>
                  <a:srgbClr val="000000"/>
                </a:solidFill>
              </a:rPr>
              <a:t>130,000 (</a:t>
            </a:r>
            <a:r>
              <a:rPr lang="en-US" altLang="ja-JP" sz="1200" dirty="0">
                <a:solidFill>
                  <a:srgbClr val="FF5050"/>
                </a:solidFill>
              </a:rPr>
              <a:t>90%</a:t>
            </a:r>
            <a:r>
              <a:rPr lang="en-US" altLang="ja-JP" sz="1200" dirty="0">
                <a:solidFill>
                  <a:srgbClr val="000000"/>
                </a:solidFill>
              </a:rPr>
              <a:t>)</a:t>
            </a:r>
          </a:p>
          <a:p>
            <a:pPr eaLnBrk="1" hangingPunct="1">
              <a:spcBef>
                <a:spcPct val="0"/>
              </a:spcBef>
              <a:buFontTx/>
              <a:buNone/>
            </a:pPr>
            <a:r>
              <a:rPr lang="en-US" altLang="ja-JP" sz="1200" dirty="0">
                <a:solidFill>
                  <a:srgbClr val="000000"/>
                </a:solidFill>
              </a:rPr>
              <a:t>  </a:t>
            </a:r>
            <a:r>
              <a:rPr lang="en-US" altLang="ja-JP" sz="1200" dirty="0" smtClean="0">
                <a:solidFill>
                  <a:srgbClr val="000000"/>
                </a:solidFill>
              </a:rPr>
              <a:t>All   </a:t>
            </a:r>
            <a:r>
              <a:rPr lang="en-US" altLang="ja-JP" sz="1200" dirty="0">
                <a:solidFill>
                  <a:srgbClr val="000000"/>
                </a:solidFill>
              </a:rPr>
              <a:t>80,000 (55%)</a:t>
            </a:r>
            <a:endParaRPr lang="ja-JP" altLang="en-US" sz="1200" dirty="0">
              <a:solidFill>
                <a:srgbClr val="000000"/>
              </a:solidFill>
            </a:endParaRPr>
          </a:p>
        </p:txBody>
      </p:sp>
      <p:sp>
        <p:nvSpPr>
          <p:cNvPr id="125" name="テキスト ボックス 124"/>
          <p:cNvSpPr txBox="1">
            <a:spLocks noChangeArrowheads="1"/>
          </p:cNvSpPr>
          <p:nvPr/>
        </p:nvSpPr>
        <p:spPr bwMode="auto">
          <a:xfrm>
            <a:off x="2384038" y="5970195"/>
            <a:ext cx="2070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200" dirty="0">
                <a:solidFill>
                  <a:srgbClr val="FF5050"/>
                </a:solidFill>
              </a:rPr>
              <a:t>Blood sample</a:t>
            </a:r>
          </a:p>
          <a:p>
            <a:pPr eaLnBrk="1" hangingPunct="1">
              <a:spcBef>
                <a:spcPct val="0"/>
              </a:spcBef>
              <a:buFontTx/>
              <a:buNone/>
            </a:pPr>
            <a:r>
              <a:rPr lang="en-US" altLang="ja-JP" sz="1200" dirty="0">
                <a:solidFill>
                  <a:srgbClr val="000000"/>
                </a:solidFill>
              </a:rPr>
              <a:t> At least once 60,000 (</a:t>
            </a:r>
            <a:r>
              <a:rPr lang="en-US" altLang="ja-JP" sz="1200" dirty="0">
                <a:solidFill>
                  <a:srgbClr val="FF5050"/>
                </a:solidFill>
              </a:rPr>
              <a:t>43%</a:t>
            </a:r>
            <a:r>
              <a:rPr lang="en-US" altLang="ja-JP" sz="1200" dirty="0">
                <a:solidFill>
                  <a:srgbClr val="000000"/>
                </a:solidFill>
              </a:rPr>
              <a:t>)</a:t>
            </a:r>
          </a:p>
          <a:p>
            <a:pPr eaLnBrk="1" hangingPunct="1">
              <a:spcBef>
                <a:spcPct val="0"/>
              </a:spcBef>
              <a:buFontTx/>
              <a:buNone/>
            </a:pPr>
            <a:r>
              <a:rPr lang="en-US" altLang="ja-JP" sz="1200" dirty="0" smtClean="0">
                <a:solidFill>
                  <a:srgbClr val="000000"/>
                </a:solidFill>
              </a:rPr>
              <a:t> Both 20,000 </a:t>
            </a:r>
            <a:r>
              <a:rPr lang="en-US" altLang="ja-JP" sz="1200" dirty="0">
                <a:solidFill>
                  <a:srgbClr val="000000"/>
                </a:solidFill>
              </a:rPr>
              <a:t>(17%)</a:t>
            </a:r>
            <a:endParaRPr lang="ja-JP" altLang="en-US" sz="1200" dirty="0">
              <a:solidFill>
                <a:srgbClr val="000000"/>
              </a:solidFill>
            </a:endParaRPr>
          </a:p>
        </p:txBody>
      </p:sp>
      <p:graphicFrame>
        <p:nvGraphicFramePr>
          <p:cNvPr id="129" name="表 128"/>
          <p:cNvGraphicFramePr>
            <a:graphicFrameLocks noGrp="1"/>
          </p:cNvGraphicFramePr>
          <p:nvPr>
            <p:extLst>
              <p:ext uri="{D42A27DB-BD31-4B8C-83A1-F6EECF244321}">
                <p14:modId xmlns:p14="http://schemas.microsoft.com/office/powerpoint/2010/main" val="3086296354"/>
              </p:ext>
            </p:extLst>
          </p:nvPr>
        </p:nvGraphicFramePr>
        <p:xfrm>
          <a:off x="5477052" y="4960396"/>
          <a:ext cx="2902376" cy="1816496"/>
        </p:xfrm>
        <a:graphic>
          <a:graphicData uri="http://schemas.openxmlformats.org/drawingml/2006/table">
            <a:tbl>
              <a:tblPr firstRow="1" bandRow="1">
                <a:tableStyleId>{912C8C85-51F0-491E-9774-3900AFEF0FD7}</a:tableStyleId>
              </a:tblPr>
              <a:tblGrid>
                <a:gridCol w="952923"/>
                <a:gridCol w="1190625"/>
                <a:gridCol w="758828"/>
              </a:tblGrid>
              <a:tr h="324596">
                <a:tc gridSpan="3">
                  <a:txBody>
                    <a:bodyPr/>
                    <a:lstStyle/>
                    <a:p>
                      <a:r>
                        <a:rPr kumimoji="1" lang="en-US" altLang="ja-JP" sz="1200" b="0" dirty="0" smtClean="0"/>
                        <a:t>Main outcomes</a:t>
                      </a:r>
                      <a:r>
                        <a:rPr kumimoji="1" lang="ja-JP" altLang="en-US" sz="1200" b="0" baseline="0" dirty="0" smtClean="0"/>
                        <a:t> </a:t>
                      </a:r>
                      <a:r>
                        <a:rPr kumimoji="1" lang="en-US" altLang="ja-JP" sz="1200" b="0" dirty="0" smtClean="0"/>
                        <a:t>(update on August 2016)</a:t>
                      </a:r>
                      <a:endParaRPr kumimoji="1" lang="ja-JP" altLang="en-US" sz="1200" b="0" dirty="0"/>
                    </a:p>
                  </a:txBody>
                  <a:tcPr marL="72000" marR="72000"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a:p>
                  </a:txBody>
                  <a:tcPr/>
                </a:tc>
                <a:tc hMerge="1">
                  <a:txBody>
                    <a:bodyPr/>
                    <a:lstStyle/>
                    <a:p>
                      <a:pPr algn="r"/>
                      <a:endParaRPr kumimoji="1" lang="ja-JP" altLang="en-US" sz="1400" dirty="0"/>
                    </a:p>
                  </a:txBody>
                  <a:tcPr/>
                </a:tc>
              </a:tr>
              <a:tr h="324596">
                <a:tc gridSpan="2">
                  <a:txBody>
                    <a:bodyPr/>
                    <a:lstStyle/>
                    <a:p>
                      <a:r>
                        <a:rPr kumimoji="1" lang="en-US" altLang="ja-JP" sz="1400" dirty="0" smtClean="0"/>
                        <a:t>Mortality</a:t>
                      </a:r>
                      <a:endParaRPr kumimoji="1" lang="ja-JP" altLang="en-US" sz="1400" dirty="0"/>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a:p>
                  </a:txBody>
                  <a:tcPr/>
                </a:tc>
                <a:tc>
                  <a:txBody>
                    <a:bodyPr/>
                    <a:lstStyle/>
                    <a:p>
                      <a:pPr algn="r"/>
                      <a:r>
                        <a:rPr kumimoji="1" lang="en-US" altLang="ja-JP" sz="1400" dirty="0" smtClean="0">
                          <a:solidFill>
                            <a:srgbClr val="FF0000"/>
                          </a:solidFill>
                        </a:rPr>
                        <a:t>25,149</a:t>
                      </a:r>
                      <a:endParaRPr kumimoji="1" lang="ja-JP" altLang="en-US" sz="1400" dirty="0">
                        <a:solidFill>
                          <a:srgbClr val="FF0000"/>
                        </a:solidFill>
                      </a:endParaRPr>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r>
              <a:tr h="324596">
                <a:tc rowSpan="3">
                  <a:txBody>
                    <a:bodyPr/>
                    <a:lstStyle/>
                    <a:p>
                      <a:endParaRPr lang="en-US" altLang="ja-JP" sz="1400" dirty="0" smtClean="0"/>
                    </a:p>
                    <a:p>
                      <a:r>
                        <a:rPr lang="en-US" altLang="ja-JP" sz="1400" dirty="0" smtClean="0"/>
                        <a:t>Incidence</a:t>
                      </a:r>
                      <a:endParaRPr lang="ja-JP" altLang="en-US" sz="1400" dirty="0"/>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lang="en-US" altLang="ja-JP" sz="1400" dirty="0" smtClean="0"/>
                        <a:t>Cancer</a:t>
                      </a:r>
                      <a:endParaRPr lang="ja-JP" altLang="en-US" sz="1400" dirty="0"/>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r"/>
                      <a:r>
                        <a:rPr kumimoji="1" lang="en-US" altLang="ja-JP" sz="1400" dirty="0" smtClean="0">
                          <a:solidFill>
                            <a:srgbClr val="FF0000"/>
                          </a:solidFill>
                        </a:rPr>
                        <a:t>18,222</a:t>
                      </a:r>
                      <a:endParaRPr kumimoji="1" lang="ja-JP" altLang="en-US" sz="1400" dirty="0">
                        <a:solidFill>
                          <a:srgbClr val="FF0000"/>
                        </a:solidFill>
                      </a:endParaRPr>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r>
              <a:tr h="324596">
                <a:tc vMerge="1">
                  <a:txBody>
                    <a:bodyPr/>
                    <a:lstStyle/>
                    <a:p>
                      <a:endParaRPr kumimoji="1" lang="ja-JP" altLang="en-US" dirty="0"/>
                    </a:p>
                  </a:txBody>
                  <a:tcPr/>
                </a:tc>
                <a:tc>
                  <a:txBody>
                    <a:bodyPr/>
                    <a:lstStyle/>
                    <a:p>
                      <a:r>
                        <a:rPr kumimoji="1" lang="en-US" altLang="ja-JP" sz="1400" dirty="0" smtClean="0"/>
                        <a:t>Stroke</a:t>
                      </a:r>
                      <a:endParaRPr kumimoji="1" lang="ja-JP" altLang="en-US" sz="1400" dirty="0"/>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r"/>
                      <a:r>
                        <a:rPr kumimoji="1" lang="en-US" altLang="ja-JP" sz="1400" dirty="0" smtClean="0">
                          <a:solidFill>
                            <a:srgbClr val="FF0000"/>
                          </a:solidFill>
                        </a:rPr>
                        <a:t>6,225</a:t>
                      </a:r>
                      <a:endParaRPr kumimoji="1" lang="ja-JP" altLang="en-US" sz="1400" dirty="0">
                        <a:solidFill>
                          <a:srgbClr val="FF0000"/>
                        </a:solidFill>
                      </a:endParaRPr>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r>
              <a:tr h="324596">
                <a:tc vMerge="1">
                  <a:txBody>
                    <a:bodyPr/>
                    <a:lstStyle/>
                    <a:p>
                      <a:endParaRPr kumimoji="1" lang="ja-JP" altLang="en-US" dirty="0"/>
                    </a:p>
                  </a:txBody>
                  <a:tcPr/>
                </a:tc>
                <a:tc>
                  <a:txBody>
                    <a:bodyPr/>
                    <a:lstStyle/>
                    <a:p>
                      <a:r>
                        <a:rPr kumimoji="1" lang="en-US" altLang="ja-JP" sz="1400" dirty="0" smtClean="0"/>
                        <a:t>Myocardial infarction</a:t>
                      </a:r>
                      <a:endParaRPr kumimoji="1" lang="ja-JP" altLang="en-US" sz="1400" dirty="0"/>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r"/>
                      <a:r>
                        <a:rPr kumimoji="1" lang="en-US" altLang="ja-JP" sz="1400" dirty="0" smtClean="0">
                          <a:solidFill>
                            <a:srgbClr val="FF0000"/>
                          </a:solidFill>
                        </a:rPr>
                        <a:t>1,224</a:t>
                      </a:r>
                      <a:endParaRPr kumimoji="1" lang="ja-JP" altLang="en-US" sz="1400" dirty="0">
                        <a:solidFill>
                          <a:srgbClr val="FF0000"/>
                        </a:solidFill>
                      </a:endParaRPr>
                    </a:p>
                  </a:txBody>
                  <a:tcPr marL="91481" marR="91481" marT="45696" marB="45696">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r>
            </a:tbl>
          </a:graphicData>
        </a:graphic>
      </p:graphicFrame>
      <p:sp>
        <p:nvSpPr>
          <p:cNvPr id="132" name="角丸四角形 131"/>
          <p:cNvSpPr/>
          <p:nvPr/>
        </p:nvSpPr>
        <p:spPr bwMode="auto">
          <a:xfrm>
            <a:off x="1352881" y="81954"/>
            <a:ext cx="4537595" cy="906686"/>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a:lstStyle/>
          <a:p>
            <a:r>
              <a:rPr lang="en-US" altLang="ja-JP" sz="2800" dirty="0">
                <a:solidFill>
                  <a:prstClr val="white"/>
                </a:solidFill>
                <a:latin typeface="Franklin Gothic Medium" panose="020B0603020102020204" pitchFamily="34" charset="0"/>
              </a:rPr>
              <a:t>JPHC </a:t>
            </a:r>
            <a:r>
              <a:rPr lang="en-US" altLang="ja-JP" sz="2800" dirty="0" smtClean="0">
                <a:solidFill>
                  <a:prstClr val="white"/>
                </a:solidFill>
                <a:latin typeface="Franklin Gothic Medium" panose="020B0603020102020204" pitchFamily="34" charset="0"/>
              </a:rPr>
              <a:t>Study</a:t>
            </a:r>
            <a:endParaRPr lang="en-US" altLang="ja-JP" sz="1600" dirty="0" smtClean="0">
              <a:solidFill>
                <a:prstClr val="white"/>
              </a:solidFill>
              <a:latin typeface="Franklin Gothic Medium" panose="020B0603020102020204" pitchFamily="34" charset="0"/>
            </a:endParaRPr>
          </a:p>
          <a:p>
            <a:r>
              <a:rPr lang="en-US" altLang="ja-JP" sz="1400" u="sng" dirty="0" smtClean="0">
                <a:solidFill>
                  <a:prstClr val="white"/>
                </a:solidFill>
                <a:latin typeface="Franklin Gothic Medium" panose="020B0603020102020204" pitchFamily="34" charset="0"/>
              </a:rPr>
              <a:t>J</a:t>
            </a:r>
            <a:r>
              <a:rPr lang="en-US" altLang="ja-JP" sz="1400" dirty="0" smtClean="0">
                <a:solidFill>
                  <a:prstClr val="white"/>
                </a:solidFill>
                <a:latin typeface="Franklin Gothic Medium" panose="020B0603020102020204" pitchFamily="34" charset="0"/>
              </a:rPr>
              <a:t>apan </a:t>
            </a:r>
            <a:r>
              <a:rPr lang="en-US" altLang="ja-JP" sz="1400" u="sng" dirty="0">
                <a:solidFill>
                  <a:prstClr val="white"/>
                </a:solidFill>
                <a:latin typeface="Franklin Gothic Medium" panose="020B0603020102020204" pitchFamily="34" charset="0"/>
              </a:rPr>
              <a:t>P</a:t>
            </a:r>
            <a:r>
              <a:rPr lang="en-US" altLang="ja-JP" sz="1400" dirty="0">
                <a:solidFill>
                  <a:prstClr val="white"/>
                </a:solidFill>
                <a:latin typeface="Franklin Gothic Medium" panose="020B0603020102020204" pitchFamily="34" charset="0"/>
              </a:rPr>
              <a:t>ublic </a:t>
            </a:r>
            <a:r>
              <a:rPr lang="en-US" altLang="ja-JP" sz="1400" u="sng" dirty="0">
                <a:solidFill>
                  <a:prstClr val="white"/>
                </a:solidFill>
                <a:latin typeface="Franklin Gothic Medium" panose="020B0603020102020204" pitchFamily="34" charset="0"/>
              </a:rPr>
              <a:t>H</a:t>
            </a:r>
            <a:r>
              <a:rPr lang="en-US" altLang="ja-JP" sz="1400" dirty="0">
                <a:solidFill>
                  <a:prstClr val="white"/>
                </a:solidFill>
                <a:latin typeface="Franklin Gothic Medium" panose="020B0603020102020204" pitchFamily="34" charset="0"/>
              </a:rPr>
              <a:t>ealth </a:t>
            </a:r>
            <a:r>
              <a:rPr lang="en-US" altLang="ja-JP" sz="1400" u="sng" dirty="0">
                <a:solidFill>
                  <a:prstClr val="white"/>
                </a:solidFill>
                <a:latin typeface="Franklin Gothic Medium" panose="020B0603020102020204" pitchFamily="34" charset="0"/>
              </a:rPr>
              <a:t>C</a:t>
            </a:r>
            <a:r>
              <a:rPr lang="en-US" altLang="ja-JP" sz="1400" dirty="0">
                <a:solidFill>
                  <a:prstClr val="white"/>
                </a:solidFill>
                <a:latin typeface="Franklin Gothic Medium" panose="020B0603020102020204" pitchFamily="34" charset="0"/>
              </a:rPr>
              <a:t>enter-based prospective </a:t>
            </a:r>
            <a:r>
              <a:rPr lang="en-US" altLang="ja-JP" sz="1400" u="sng" dirty="0">
                <a:solidFill>
                  <a:prstClr val="white"/>
                </a:solidFill>
                <a:latin typeface="Franklin Gothic Medium" panose="020B0603020102020204" pitchFamily="34" charset="0"/>
              </a:rPr>
              <a:t>Study</a:t>
            </a:r>
            <a:endParaRPr lang="ja-JP" altLang="en-US" sz="1400" dirty="0">
              <a:solidFill>
                <a:prstClr val="white"/>
              </a:solidFill>
            </a:endParaRPr>
          </a:p>
        </p:txBody>
      </p:sp>
      <p:grpSp>
        <p:nvGrpSpPr>
          <p:cNvPr id="4" name="グループ化 3"/>
          <p:cNvGrpSpPr/>
          <p:nvPr/>
        </p:nvGrpSpPr>
        <p:grpSpPr>
          <a:xfrm>
            <a:off x="431856" y="2286620"/>
            <a:ext cx="8663782" cy="2512070"/>
            <a:chOff x="432232" y="2360614"/>
            <a:chExt cx="8663782" cy="2512070"/>
          </a:xfrm>
        </p:grpSpPr>
        <p:sp>
          <p:nvSpPr>
            <p:cNvPr id="75" name="Text Box 21"/>
            <p:cNvSpPr txBox="1">
              <a:spLocks noChangeAspect="1" noChangeArrowheads="1"/>
            </p:cNvSpPr>
            <p:nvPr/>
          </p:nvSpPr>
          <p:spPr bwMode="auto">
            <a:xfrm>
              <a:off x="432232" y="2497774"/>
              <a:ext cx="15843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100" dirty="0">
                  <a:solidFill>
                    <a:srgbClr val="000000"/>
                  </a:solidFill>
                  <a:latin typeface="Tahoma" panose="020B0604030504040204" pitchFamily="34" charset="0"/>
                  <a:cs typeface="Tahoma" panose="020B0604030504040204" pitchFamily="34" charset="0"/>
                </a:rPr>
                <a:t>Baseline survey</a:t>
              </a:r>
            </a:p>
            <a:p>
              <a:pPr algn="ctr" eaLnBrk="1" hangingPunct="1">
                <a:spcBef>
                  <a:spcPct val="0"/>
                </a:spcBef>
                <a:buFontTx/>
                <a:buNone/>
              </a:pPr>
              <a:r>
                <a:rPr lang="en-US" altLang="ja-JP" sz="1100" dirty="0" smtClean="0">
                  <a:solidFill>
                    <a:srgbClr val="000000"/>
                  </a:solidFill>
                  <a:latin typeface="Tahoma" panose="020B0604030504040204" pitchFamily="34" charset="0"/>
                  <a:cs typeface="Tahoma" panose="020B0604030504040204" pitchFamily="34" charset="0"/>
                </a:rPr>
                <a:t>(</a:t>
              </a:r>
              <a:r>
                <a:rPr lang="en-US" altLang="ja-JP" sz="1100" dirty="0">
                  <a:solidFill>
                    <a:srgbClr val="000000"/>
                  </a:solidFill>
                  <a:latin typeface="Tahoma" panose="020B0604030504040204" pitchFamily="34" charset="0"/>
                  <a:cs typeface="Tahoma" panose="020B0604030504040204" pitchFamily="34" charset="0"/>
                </a:rPr>
                <a:t>1990-94)</a:t>
              </a:r>
            </a:p>
          </p:txBody>
        </p:sp>
        <p:sp>
          <p:nvSpPr>
            <p:cNvPr id="76" name="Text Box 25"/>
            <p:cNvSpPr txBox="1">
              <a:spLocks noChangeAspect="1" noChangeArrowheads="1"/>
            </p:cNvSpPr>
            <p:nvPr/>
          </p:nvSpPr>
          <p:spPr bwMode="auto">
            <a:xfrm>
              <a:off x="1997990" y="2369758"/>
              <a:ext cx="1295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100" dirty="0">
                  <a:solidFill>
                    <a:srgbClr val="000000"/>
                  </a:solidFill>
                  <a:latin typeface="Tahoma" panose="020B0604030504040204" pitchFamily="34" charset="0"/>
                  <a:cs typeface="Tahoma" panose="020B0604030504040204" pitchFamily="34" charset="0"/>
                </a:rPr>
                <a:t>5 year follow-up survey</a:t>
              </a:r>
            </a:p>
            <a:p>
              <a:pPr algn="ctr" eaLnBrk="1" hangingPunct="1">
                <a:spcBef>
                  <a:spcPct val="0"/>
                </a:spcBef>
                <a:buFontTx/>
                <a:buNone/>
              </a:pPr>
              <a:r>
                <a:rPr lang="en-US" altLang="ja-JP" sz="1100" dirty="0" smtClean="0">
                  <a:solidFill>
                    <a:srgbClr val="000000"/>
                  </a:solidFill>
                  <a:latin typeface="Tahoma" panose="020B0604030504040204" pitchFamily="34" charset="0"/>
                  <a:cs typeface="Tahoma" panose="020B0604030504040204" pitchFamily="34" charset="0"/>
                </a:rPr>
                <a:t>(</a:t>
              </a:r>
              <a:r>
                <a:rPr lang="en-US" altLang="ja-JP" sz="1100" dirty="0">
                  <a:solidFill>
                    <a:srgbClr val="000000"/>
                  </a:solidFill>
                  <a:latin typeface="Tahoma" panose="020B0604030504040204" pitchFamily="34" charset="0"/>
                  <a:cs typeface="Tahoma" panose="020B0604030504040204" pitchFamily="34" charset="0"/>
                </a:rPr>
                <a:t>1995-98)</a:t>
              </a:r>
            </a:p>
          </p:txBody>
        </p:sp>
        <p:sp>
          <p:nvSpPr>
            <p:cNvPr id="77" name="Text Box 31"/>
            <p:cNvSpPr txBox="1">
              <a:spLocks noChangeAspect="1" noChangeArrowheads="1"/>
            </p:cNvSpPr>
            <p:nvPr/>
          </p:nvSpPr>
          <p:spPr bwMode="auto">
            <a:xfrm>
              <a:off x="568758" y="4156435"/>
              <a:ext cx="893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1990</a:t>
              </a:r>
            </a:p>
          </p:txBody>
        </p:sp>
        <p:sp>
          <p:nvSpPr>
            <p:cNvPr id="78" name="Text Box 32"/>
            <p:cNvSpPr txBox="1">
              <a:spLocks noChangeAspect="1" noChangeArrowheads="1"/>
            </p:cNvSpPr>
            <p:nvPr/>
          </p:nvSpPr>
          <p:spPr bwMode="auto">
            <a:xfrm>
              <a:off x="1858601" y="4156435"/>
              <a:ext cx="719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1995</a:t>
              </a:r>
            </a:p>
          </p:txBody>
        </p:sp>
        <p:sp>
          <p:nvSpPr>
            <p:cNvPr id="79" name="Text Box 33"/>
            <p:cNvSpPr txBox="1">
              <a:spLocks noChangeAspect="1" noChangeArrowheads="1"/>
            </p:cNvSpPr>
            <p:nvPr/>
          </p:nvSpPr>
          <p:spPr bwMode="auto">
            <a:xfrm>
              <a:off x="3227026" y="4156435"/>
              <a:ext cx="819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2000</a:t>
              </a:r>
            </a:p>
          </p:txBody>
        </p:sp>
        <p:sp>
          <p:nvSpPr>
            <p:cNvPr id="80" name="Text Box 34"/>
            <p:cNvSpPr txBox="1">
              <a:spLocks noChangeAspect="1" noChangeArrowheads="1"/>
            </p:cNvSpPr>
            <p:nvPr/>
          </p:nvSpPr>
          <p:spPr bwMode="auto">
            <a:xfrm>
              <a:off x="5890851" y="4156435"/>
              <a:ext cx="647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2010</a:t>
              </a:r>
            </a:p>
          </p:txBody>
        </p:sp>
        <p:sp>
          <p:nvSpPr>
            <p:cNvPr id="81" name="Text Box 35"/>
            <p:cNvSpPr txBox="1">
              <a:spLocks noChangeAspect="1" noChangeArrowheads="1"/>
            </p:cNvSpPr>
            <p:nvPr/>
          </p:nvSpPr>
          <p:spPr bwMode="auto">
            <a:xfrm>
              <a:off x="850539" y="3889735"/>
              <a:ext cx="8137525" cy="265113"/>
            </a:xfrm>
            <a:prstGeom prst="rect">
              <a:avLst/>
            </a:prstGeom>
            <a:solidFill>
              <a:schemeClr val="accent1">
                <a:lumMod val="40000"/>
                <a:lumOff val="60000"/>
                <a:alpha val="59999"/>
              </a:schemeClr>
            </a:solidFill>
            <a:ln>
              <a:noFill/>
            </a:ln>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80000"/>
                </a:lnSpc>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Follow-up</a:t>
              </a:r>
            </a:p>
          </p:txBody>
        </p:sp>
        <p:sp>
          <p:nvSpPr>
            <p:cNvPr id="82" name="Text Box 113"/>
            <p:cNvSpPr txBox="1">
              <a:spLocks noChangeAspect="1" noChangeArrowheads="1"/>
            </p:cNvSpPr>
            <p:nvPr/>
          </p:nvSpPr>
          <p:spPr bwMode="auto">
            <a:xfrm>
              <a:off x="3339405" y="2360614"/>
              <a:ext cx="12954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100" dirty="0">
                  <a:solidFill>
                    <a:srgbClr val="000000"/>
                  </a:solidFill>
                  <a:latin typeface="Tahoma" panose="020B0604030504040204" pitchFamily="34" charset="0"/>
                  <a:cs typeface="Tahoma" panose="020B0604030504040204" pitchFamily="34" charset="0"/>
                </a:rPr>
                <a:t>10 year follow-up survey</a:t>
              </a:r>
            </a:p>
            <a:p>
              <a:pPr algn="ctr" eaLnBrk="1" hangingPunct="1">
                <a:spcBef>
                  <a:spcPct val="0"/>
                </a:spcBef>
                <a:buFontTx/>
                <a:buNone/>
              </a:pPr>
              <a:r>
                <a:rPr lang="en-US" altLang="ja-JP" sz="1100" dirty="0" smtClean="0">
                  <a:solidFill>
                    <a:srgbClr val="000000"/>
                  </a:solidFill>
                  <a:latin typeface="Tahoma" panose="020B0604030504040204" pitchFamily="34" charset="0"/>
                  <a:cs typeface="Tahoma" panose="020B0604030504040204" pitchFamily="34" charset="0"/>
                </a:rPr>
                <a:t>(2000, 2003)</a:t>
              </a:r>
              <a:endParaRPr lang="en-US" altLang="ja-JP" sz="1100" dirty="0">
                <a:solidFill>
                  <a:srgbClr val="000000"/>
                </a:solidFill>
                <a:latin typeface="Tahoma" panose="020B0604030504040204" pitchFamily="34" charset="0"/>
                <a:cs typeface="Tahoma" panose="020B0604030504040204" pitchFamily="34" charset="0"/>
              </a:endParaRPr>
            </a:p>
          </p:txBody>
        </p:sp>
        <p:sp>
          <p:nvSpPr>
            <p:cNvPr id="83" name="Text Box 132"/>
            <p:cNvSpPr txBox="1">
              <a:spLocks noChangeAspect="1" noChangeArrowheads="1"/>
            </p:cNvSpPr>
            <p:nvPr/>
          </p:nvSpPr>
          <p:spPr bwMode="auto">
            <a:xfrm>
              <a:off x="4522426" y="4156435"/>
              <a:ext cx="720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2005</a:t>
              </a:r>
            </a:p>
          </p:txBody>
        </p:sp>
        <p:grpSp>
          <p:nvGrpSpPr>
            <p:cNvPr id="84" name="グループ化 141"/>
            <p:cNvGrpSpPr>
              <a:grpSpLocks/>
            </p:cNvGrpSpPr>
            <p:nvPr/>
          </p:nvGrpSpPr>
          <p:grpSpPr bwMode="auto">
            <a:xfrm>
              <a:off x="871177" y="3645540"/>
              <a:ext cx="8116888" cy="179115"/>
              <a:chOff x="1301751" y="2803512"/>
              <a:chExt cx="8115747" cy="193442"/>
            </a:xfrm>
          </p:grpSpPr>
          <p:sp>
            <p:nvSpPr>
              <p:cNvPr id="85" name="Line 7"/>
              <p:cNvSpPr>
                <a:spLocks noChangeAspect="1" noChangeShapeType="1"/>
              </p:cNvSpPr>
              <p:nvPr/>
            </p:nvSpPr>
            <p:spPr bwMode="auto">
              <a:xfrm>
                <a:off x="1301751" y="2803520"/>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86" name="Line 9"/>
              <p:cNvSpPr>
                <a:spLocks noChangeAspect="1" noChangeShapeType="1"/>
              </p:cNvSpPr>
              <p:nvPr/>
            </p:nvSpPr>
            <p:spPr bwMode="auto">
              <a:xfrm>
                <a:off x="1572519"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87" name="Line 10"/>
              <p:cNvSpPr>
                <a:spLocks noChangeAspect="1" noChangeShapeType="1"/>
              </p:cNvSpPr>
              <p:nvPr/>
            </p:nvSpPr>
            <p:spPr bwMode="auto">
              <a:xfrm>
                <a:off x="1842115"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88" name="Line 11"/>
              <p:cNvSpPr>
                <a:spLocks noChangeAspect="1" noChangeShapeType="1"/>
              </p:cNvSpPr>
              <p:nvPr/>
            </p:nvSpPr>
            <p:spPr bwMode="auto">
              <a:xfrm>
                <a:off x="2112883"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89" name="Line 12"/>
              <p:cNvSpPr>
                <a:spLocks noChangeAspect="1" noChangeShapeType="1"/>
              </p:cNvSpPr>
              <p:nvPr/>
            </p:nvSpPr>
            <p:spPr bwMode="auto">
              <a:xfrm>
                <a:off x="2383651"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0" name="Line 13"/>
              <p:cNvSpPr>
                <a:spLocks noChangeAspect="1" noChangeShapeType="1"/>
              </p:cNvSpPr>
              <p:nvPr/>
            </p:nvSpPr>
            <p:spPr bwMode="auto">
              <a:xfrm>
                <a:off x="2653247" y="2803520"/>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1" name="Line 14"/>
              <p:cNvSpPr>
                <a:spLocks noChangeAspect="1" noChangeShapeType="1"/>
              </p:cNvSpPr>
              <p:nvPr/>
            </p:nvSpPr>
            <p:spPr bwMode="auto">
              <a:xfrm>
                <a:off x="2924015"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2" name="Line 15"/>
              <p:cNvSpPr>
                <a:spLocks noChangeAspect="1" noChangeShapeType="1"/>
              </p:cNvSpPr>
              <p:nvPr/>
            </p:nvSpPr>
            <p:spPr bwMode="auto">
              <a:xfrm>
                <a:off x="3194783"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3" name="Line 16"/>
              <p:cNvSpPr>
                <a:spLocks noChangeAspect="1" noChangeShapeType="1"/>
              </p:cNvSpPr>
              <p:nvPr/>
            </p:nvSpPr>
            <p:spPr bwMode="auto">
              <a:xfrm flipH="1">
                <a:off x="3464379"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5" name="Line 17"/>
              <p:cNvSpPr>
                <a:spLocks noChangeAspect="1" noChangeShapeType="1"/>
              </p:cNvSpPr>
              <p:nvPr/>
            </p:nvSpPr>
            <p:spPr bwMode="auto">
              <a:xfrm flipH="1">
                <a:off x="3735146"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6" name="Line 18"/>
              <p:cNvSpPr>
                <a:spLocks noChangeAspect="1" noChangeShapeType="1"/>
              </p:cNvSpPr>
              <p:nvPr/>
            </p:nvSpPr>
            <p:spPr bwMode="auto">
              <a:xfrm>
                <a:off x="4007087" y="2803525"/>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7" name="Line 120"/>
              <p:cNvSpPr>
                <a:spLocks noChangeAspect="1" noChangeShapeType="1"/>
              </p:cNvSpPr>
              <p:nvPr/>
            </p:nvSpPr>
            <p:spPr bwMode="auto">
              <a:xfrm>
                <a:off x="4009431" y="2803520"/>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8" name="Line 122"/>
              <p:cNvSpPr>
                <a:spLocks noChangeAspect="1" noChangeShapeType="1"/>
              </p:cNvSpPr>
              <p:nvPr/>
            </p:nvSpPr>
            <p:spPr bwMode="auto">
              <a:xfrm>
                <a:off x="4280199"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99" name="Line 123"/>
              <p:cNvSpPr>
                <a:spLocks noChangeAspect="1" noChangeShapeType="1"/>
              </p:cNvSpPr>
              <p:nvPr/>
            </p:nvSpPr>
            <p:spPr bwMode="auto">
              <a:xfrm>
                <a:off x="4549795"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0" name="Line 124"/>
              <p:cNvSpPr>
                <a:spLocks noChangeAspect="1" noChangeShapeType="1"/>
              </p:cNvSpPr>
              <p:nvPr/>
            </p:nvSpPr>
            <p:spPr bwMode="auto">
              <a:xfrm>
                <a:off x="4820563"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1" name="Line 125"/>
              <p:cNvSpPr>
                <a:spLocks noChangeAspect="1" noChangeShapeType="1"/>
              </p:cNvSpPr>
              <p:nvPr/>
            </p:nvSpPr>
            <p:spPr bwMode="auto">
              <a:xfrm>
                <a:off x="5091331" y="2898745"/>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2" name="Line 126"/>
              <p:cNvSpPr>
                <a:spLocks noChangeAspect="1" noChangeShapeType="1"/>
              </p:cNvSpPr>
              <p:nvPr/>
            </p:nvSpPr>
            <p:spPr bwMode="auto">
              <a:xfrm>
                <a:off x="5360927" y="2803512"/>
                <a:ext cx="0" cy="193428"/>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3" name="Line 127"/>
              <p:cNvSpPr>
                <a:spLocks noChangeAspect="1" noChangeShapeType="1"/>
              </p:cNvSpPr>
              <p:nvPr/>
            </p:nvSpPr>
            <p:spPr bwMode="auto">
              <a:xfrm>
                <a:off x="5631695" y="2898739"/>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4" name="Line 128"/>
              <p:cNvSpPr>
                <a:spLocks noChangeAspect="1" noChangeShapeType="1"/>
              </p:cNvSpPr>
              <p:nvPr/>
            </p:nvSpPr>
            <p:spPr bwMode="auto">
              <a:xfrm>
                <a:off x="5902463" y="2898739"/>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5" name="Line 129"/>
              <p:cNvSpPr>
                <a:spLocks noChangeAspect="1" noChangeShapeType="1"/>
              </p:cNvSpPr>
              <p:nvPr/>
            </p:nvSpPr>
            <p:spPr bwMode="auto">
              <a:xfrm flipH="1">
                <a:off x="6172059" y="2894193"/>
                <a:ext cx="0" cy="10274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6" name="Line 130"/>
              <p:cNvSpPr>
                <a:spLocks noChangeAspect="1" noChangeShapeType="1"/>
              </p:cNvSpPr>
              <p:nvPr/>
            </p:nvSpPr>
            <p:spPr bwMode="auto">
              <a:xfrm flipH="1">
                <a:off x="6442826" y="2898739"/>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07" name="Line 131"/>
              <p:cNvSpPr>
                <a:spLocks noChangeAspect="1" noChangeShapeType="1"/>
              </p:cNvSpPr>
              <p:nvPr/>
            </p:nvSpPr>
            <p:spPr bwMode="auto">
              <a:xfrm>
                <a:off x="6714767" y="2803520"/>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cxnSp>
            <p:nvCxnSpPr>
              <p:cNvPr id="108" name="直線コネクタ 107"/>
              <p:cNvCxnSpPr/>
              <p:nvPr/>
            </p:nvCxnSpPr>
            <p:spPr>
              <a:xfrm>
                <a:off x="1301752" y="2996946"/>
                <a:ext cx="8115746" cy="8"/>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Line 122"/>
              <p:cNvSpPr>
                <a:spLocks noChangeAspect="1" noChangeShapeType="1"/>
              </p:cNvSpPr>
              <p:nvPr/>
            </p:nvSpPr>
            <p:spPr bwMode="auto">
              <a:xfrm>
                <a:off x="6982928"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0" name="Line 123"/>
              <p:cNvSpPr>
                <a:spLocks noChangeAspect="1" noChangeShapeType="1"/>
              </p:cNvSpPr>
              <p:nvPr/>
            </p:nvSpPr>
            <p:spPr bwMode="auto">
              <a:xfrm>
                <a:off x="7252524"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1" name="Line 124"/>
              <p:cNvSpPr>
                <a:spLocks noChangeAspect="1" noChangeShapeType="1"/>
              </p:cNvSpPr>
              <p:nvPr/>
            </p:nvSpPr>
            <p:spPr bwMode="auto">
              <a:xfrm>
                <a:off x="7523292"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2" name="Line 125"/>
              <p:cNvSpPr>
                <a:spLocks noChangeAspect="1" noChangeShapeType="1"/>
              </p:cNvSpPr>
              <p:nvPr/>
            </p:nvSpPr>
            <p:spPr bwMode="auto">
              <a:xfrm>
                <a:off x="7794060"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3" name="Line 126"/>
              <p:cNvSpPr>
                <a:spLocks noChangeAspect="1" noChangeShapeType="1"/>
              </p:cNvSpPr>
              <p:nvPr/>
            </p:nvSpPr>
            <p:spPr bwMode="auto">
              <a:xfrm>
                <a:off x="8063656" y="2803525"/>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4" name="Line 127"/>
              <p:cNvSpPr>
                <a:spLocks noChangeAspect="1" noChangeShapeType="1"/>
              </p:cNvSpPr>
              <p:nvPr/>
            </p:nvSpPr>
            <p:spPr bwMode="auto">
              <a:xfrm>
                <a:off x="8334424"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5" name="Line 128"/>
              <p:cNvSpPr>
                <a:spLocks noChangeAspect="1" noChangeShapeType="1"/>
              </p:cNvSpPr>
              <p:nvPr/>
            </p:nvSpPr>
            <p:spPr bwMode="auto">
              <a:xfrm>
                <a:off x="8605192"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6" name="Line 129"/>
              <p:cNvSpPr>
                <a:spLocks noChangeAspect="1" noChangeShapeType="1"/>
              </p:cNvSpPr>
              <p:nvPr/>
            </p:nvSpPr>
            <p:spPr bwMode="auto">
              <a:xfrm flipH="1">
                <a:off x="8874788" y="2894193"/>
                <a:ext cx="0" cy="102759"/>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7" name="Line 130"/>
              <p:cNvSpPr>
                <a:spLocks noChangeAspect="1" noChangeShapeType="1"/>
              </p:cNvSpPr>
              <p:nvPr/>
            </p:nvSpPr>
            <p:spPr bwMode="auto">
              <a:xfrm flipH="1">
                <a:off x="9145555" y="2898751"/>
                <a:ext cx="0" cy="98201"/>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sp>
            <p:nvSpPr>
              <p:cNvPr id="118" name="Line 131"/>
              <p:cNvSpPr>
                <a:spLocks noChangeAspect="1" noChangeShapeType="1"/>
              </p:cNvSpPr>
              <p:nvPr/>
            </p:nvSpPr>
            <p:spPr bwMode="auto">
              <a:xfrm>
                <a:off x="9417498" y="2803525"/>
                <a:ext cx="0" cy="193427"/>
              </a:xfrm>
              <a:prstGeom prst="line">
                <a:avLst/>
              </a:prstGeom>
              <a:noFill/>
              <a:ln w="19050" cap="rnd">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endParaRPr lang="ja-JP" altLang="en-US" b="1" dirty="0">
                  <a:solidFill>
                    <a:srgbClr val="58B6C0"/>
                  </a:solidFill>
                </a:endParaRPr>
              </a:p>
            </p:txBody>
          </p:sp>
        </p:grpSp>
        <p:sp>
          <p:nvSpPr>
            <p:cNvPr id="119" name="Text Box 34"/>
            <p:cNvSpPr txBox="1">
              <a:spLocks noChangeAspect="1" noChangeArrowheads="1"/>
            </p:cNvSpPr>
            <p:nvPr/>
          </p:nvSpPr>
          <p:spPr bwMode="auto">
            <a:xfrm>
              <a:off x="7330714" y="4156435"/>
              <a:ext cx="649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2015</a:t>
              </a:r>
            </a:p>
          </p:txBody>
        </p:sp>
        <p:sp>
          <p:nvSpPr>
            <p:cNvPr id="120" name="Text Box 34"/>
            <p:cNvSpPr txBox="1">
              <a:spLocks noChangeAspect="1" noChangeArrowheads="1"/>
            </p:cNvSpPr>
            <p:nvPr/>
          </p:nvSpPr>
          <p:spPr bwMode="auto">
            <a:xfrm>
              <a:off x="8448314" y="4156435"/>
              <a:ext cx="647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Tahoma" panose="020B0604030504040204" pitchFamily="34" charset="0"/>
                  <a:cs typeface="Tahoma" panose="020B0604030504040204" pitchFamily="34" charset="0"/>
                </a:rPr>
                <a:t>2019</a:t>
              </a:r>
            </a:p>
          </p:txBody>
        </p:sp>
        <p:sp>
          <p:nvSpPr>
            <p:cNvPr id="121" name="Text Box 95"/>
            <p:cNvSpPr txBox="1">
              <a:spLocks noChangeArrowheads="1"/>
            </p:cNvSpPr>
            <p:nvPr/>
          </p:nvSpPr>
          <p:spPr bwMode="auto">
            <a:xfrm>
              <a:off x="871176" y="4495658"/>
              <a:ext cx="8116888" cy="377026"/>
            </a:xfrm>
            <a:prstGeom prst="rect">
              <a:avLst/>
            </a:prstGeom>
            <a:ln>
              <a:headEnd/>
              <a:tailEnd/>
            </a:ln>
            <a:extLst/>
          </p:spPr>
          <p:style>
            <a:lnRef idx="1">
              <a:schemeClr val="accent1"/>
            </a:lnRef>
            <a:fillRef idx="2">
              <a:schemeClr val="accent1"/>
            </a:fillRef>
            <a:effectRef idx="1">
              <a:schemeClr val="accent1"/>
            </a:effectRef>
            <a:fontRef idx="minor">
              <a:schemeClr val="dk1"/>
            </a:fontRef>
          </p:style>
          <p:txBody>
            <a:bodyPr wrap="none" lIns="0" rIns="0" anchor="ctr">
              <a:noAutofit/>
            </a:bodyPr>
            <a:lstStyle>
              <a:lvl1pPr marL="342900" indent="-342900"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lvl="1" indent="-371475" eaLnBrk="1" hangingPunct="1">
                <a:lnSpc>
                  <a:spcPts val="2400"/>
                </a:lnSpc>
                <a:spcBef>
                  <a:spcPct val="0"/>
                </a:spcBef>
                <a:buFontTx/>
                <a:buNone/>
              </a:pPr>
              <a:r>
                <a:rPr lang="en-US" altLang="ja-JP" sz="1600" dirty="0">
                  <a:solidFill>
                    <a:srgbClr val="000000"/>
                  </a:solidFill>
                  <a:latin typeface="メイリオ" panose="020B0604030504040204" pitchFamily="50" charset="-128"/>
                  <a:ea typeface="メイリオ" panose="020B0604030504040204" pitchFamily="50" charset="-128"/>
                  <a:cs typeface="Tahoma" panose="020B0604030504040204" pitchFamily="34" charset="0"/>
                </a:rPr>
                <a:t>Follow-up: move-out, cause of death, incidence of cancer, stroke, </a:t>
              </a:r>
              <a:r>
                <a:rPr lang="en-US" altLang="ja-JP" sz="1600" dirty="0" smtClean="0">
                  <a:solidFill>
                    <a:srgbClr val="000000"/>
                  </a:solidFill>
                  <a:latin typeface="メイリオ" panose="020B0604030504040204" pitchFamily="50" charset="-128"/>
                  <a:ea typeface="メイリオ" panose="020B0604030504040204" pitchFamily="50" charset="-128"/>
                  <a:cs typeface="Tahoma" panose="020B0604030504040204" pitchFamily="34" charset="0"/>
                </a:rPr>
                <a:t>MI, and DM</a:t>
              </a:r>
              <a:endParaRPr lang="en-US" altLang="ja-JP" sz="1600" dirty="0">
                <a:solidFill>
                  <a:srgbClr val="000000"/>
                </a:solidFill>
                <a:latin typeface="メイリオ" panose="020B0604030504040204" pitchFamily="50" charset="-128"/>
                <a:ea typeface="メイリオ" panose="020B0604030504040204" pitchFamily="50" charset="-128"/>
                <a:cs typeface="Tahoma" panose="020B0604030504040204" pitchFamily="34" charset="0"/>
              </a:endParaRPr>
            </a:p>
          </p:txBody>
        </p:sp>
        <p:sp>
          <p:nvSpPr>
            <p:cNvPr id="128" name="Text Box 113"/>
            <p:cNvSpPr txBox="1">
              <a:spLocks noChangeAspect="1" noChangeArrowheads="1"/>
            </p:cNvSpPr>
            <p:nvPr/>
          </p:nvSpPr>
          <p:spPr bwMode="auto">
            <a:xfrm>
              <a:off x="4659014" y="2426592"/>
              <a:ext cx="14033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100" dirty="0" smtClean="0">
                  <a:solidFill>
                    <a:srgbClr val="000000"/>
                  </a:solidFill>
                  <a:latin typeface="Tahoma" panose="020B0604030504040204" pitchFamily="34" charset="0"/>
                  <a:cs typeface="Tahoma" panose="020B0604030504040204" pitchFamily="34" charset="0"/>
                </a:rPr>
                <a:t>15 </a:t>
              </a:r>
              <a:r>
                <a:rPr lang="en-US" altLang="ja-JP" sz="1100" dirty="0">
                  <a:solidFill>
                    <a:srgbClr val="000000"/>
                  </a:solidFill>
                  <a:latin typeface="Tahoma" panose="020B0604030504040204" pitchFamily="34" charset="0"/>
                  <a:cs typeface="Tahoma" panose="020B0604030504040204" pitchFamily="34" charset="0"/>
                </a:rPr>
                <a:t>year follow-up </a:t>
              </a:r>
              <a:r>
                <a:rPr lang="en-US" altLang="ja-JP" sz="1100" dirty="0" smtClean="0">
                  <a:solidFill>
                    <a:srgbClr val="000000"/>
                  </a:solidFill>
                  <a:latin typeface="Tahoma" panose="020B0604030504040204" pitchFamily="34" charset="0"/>
                  <a:cs typeface="Tahoma" panose="020B0604030504040204" pitchFamily="34" charset="0"/>
                </a:rPr>
                <a:t>survey</a:t>
              </a:r>
            </a:p>
            <a:p>
              <a:pPr algn="ctr" eaLnBrk="1" hangingPunct="1">
                <a:spcBef>
                  <a:spcPct val="0"/>
                </a:spcBef>
                <a:buFontTx/>
                <a:buNone/>
              </a:pPr>
              <a:r>
                <a:rPr lang="en-US" altLang="ja-JP" sz="1100" dirty="0">
                  <a:solidFill>
                    <a:srgbClr val="000000"/>
                  </a:solidFill>
                  <a:latin typeface="Tahoma" panose="020B0604030504040204" pitchFamily="34" charset="0"/>
                  <a:cs typeface="Tahoma" panose="020B0604030504040204" pitchFamily="34" charset="0"/>
                </a:rPr>
                <a:t>(2000, </a:t>
              </a:r>
              <a:r>
                <a:rPr lang="en-US" altLang="ja-JP" sz="1100" dirty="0" smtClean="0">
                  <a:solidFill>
                    <a:srgbClr val="000000"/>
                  </a:solidFill>
                  <a:latin typeface="Tahoma" panose="020B0604030504040204" pitchFamily="34" charset="0"/>
                  <a:cs typeface="Tahoma" panose="020B0604030504040204" pitchFamily="34" charset="0"/>
                </a:rPr>
                <a:t>20085)</a:t>
              </a:r>
              <a:endParaRPr lang="en-US" altLang="ja-JP" sz="1100" dirty="0">
                <a:solidFill>
                  <a:srgbClr val="000000"/>
                </a:solidFill>
                <a:latin typeface="Tahoma" panose="020B0604030504040204" pitchFamily="34" charset="0"/>
                <a:cs typeface="Tahoma" panose="020B0604030504040204" pitchFamily="34" charset="0"/>
              </a:endParaRPr>
            </a:p>
          </p:txBody>
        </p:sp>
        <p:sp>
          <p:nvSpPr>
            <p:cNvPr id="133" name="角丸四角形 132"/>
            <p:cNvSpPr/>
            <p:nvPr/>
          </p:nvSpPr>
          <p:spPr bwMode="auto">
            <a:xfrm>
              <a:off x="664134" y="2961232"/>
              <a:ext cx="1296000" cy="612978"/>
            </a:xfrm>
            <a:prstGeom prst="roundRect">
              <a:avLst/>
            </a:prstGeom>
            <a:noFill/>
            <a:ln w="19050">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lIns="36000" rIns="36000" anchor="ctr"/>
            <a:lstStyle/>
            <a:p>
              <a:pPr algn="ctr"/>
              <a:r>
                <a:rPr lang="en-US" altLang="ja-JP" sz="1100" dirty="0">
                  <a:solidFill>
                    <a:srgbClr val="00B0F0"/>
                  </a:solidFill>
                  <a:ea typeface="HGｺﾞｼｯｸE" pitchFamily="49" charset="-128"/>
                </a:rPr>
                <a:t>Questionnaire</a:t>
              </a:r>
            </a:p>
            <a:p>
              <a:pPr algn="ctr"/>
              <a:r>
                <a:rPr lang="en-US" altLang="ja-JP" sz="1100" dirty="0">
                  <a:solidFill>
                    <a:srgbClr val="FF0000"/>
                  </a:solidFill>
                  <a:ea typeface="HGｺﾞｼｯｸE" pitchFamily="49" charset="-128"/>
                </a:rPr>
                <a:t>Blood sample</a:t>
              </a:r>
            </a:p>
            <a:p>
              <a:pPr algn="ctr"/>
              <a:r>
                <a:rPr lang="en-US" altLang="ja-JP" sz="1100" dirty="0">
                  <a:solidFill>
                    <a:srgbClr val="000000"/>
                  </a:solidFill>
                  <a:ea typeface="HGｺﾞｼｯｸE" pitchFamily="49" charset="-128"/>
                </a:rPr>
                <a:t>Health Check-ups</a:t>
              </a:r>
            </a:p>
          </p:txBody>
        </p:sp>
        <p:sp>
          <p:nvSpPr>
            <p:cNvPr id="134" name="角丸四角形 133"/>
            <p:cNvSpPr/>
            <p:nvPr/>
          </p:nvSpPr>
          <p:spPr bwMode="auto">
            <a:xfrm>
              <a:off x="2124376" y="2964569"/>
              <a:ext cx="1235108" cy="612978"/>
            </a:xfrm>
            <a:prstGeom prst="roundRect">
              <a:avLst/>
            </a:prstGeom>
            <a:noFill/>
            <a:ln w="19050">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lIns="36000" rIns="0" anchor="ctr"/>
            <a:lstStyle/>
            <a:p>
              <a:pPr algn="ctr"/>
              <a:r>
                <a:rPr lang="en-US" altLang="ja-JP" sz="1100" dirty="0">
                  <a:solidFill>
                    <a:srgbClr val="00B0F0"/>
                  </a:solidFill>
                  <a:ea typeface="HGｺﾞｼｯｸE" pitchFamily="49" charset="-128"/>
                </a:rPr>
                <a:t>Questionnaire</a:t>
              </a:r>
            </a:p>
            <a:p>
              <a:pPr algn="ctr"/>
              <a:r>
                <a:rPr lang="en-US" altLang="ja-JP" sz="1100" dirty="0">
                  <a:solidFill>
                    <a:srgbClr val="FF0000"/>
                  </a:solidFill>
                  <a:ea typeface="HGｺﾞｼｯｸE" pitchFamily="49" charset="-128"/>
                </a:rPr>
                <a:t>Blood sample</a:t>
              </a:r>
            </a:p>
            <a:p>
              <a:pPr algn="ctr"/>
              <a:r>
                <a:rPr lang="en-US" altLang="ja-JP" sz="1100" dirty="0">
                  <a:solidFill>
                    <a:srgbClr val="000000"/>
                  </a:solidFill>
                  <a:ea typeface="HGｺﾞｼｯｸE" pitchFamily="49" charset="-128"/>
                </a:rPr>
                <a:t>Health Check-ups</a:t>
              </a:r>
            </a:p>
          </p:txBody>
        </p:sp>
        <p:sp>
          <p:nvSpPr>
            <p:cNvPr id="135" name="角丸四角形 134"/>
            <p:cNvSpPr/>
            <p:nvPr/>
          </p:nvSpPr>
          <p:spPr bwMode="auto">
            <a:xfrm>
              <a:off x="3451784" y="2962378"/>
              <a:ext cx="1070642" cy="612978"/>
            </a:xfrm>
            <a:prstGeom prst="roundRect">
              <a:avLst/>
            </a:prstGeom>
            <a:noFill/>
            <a:ln w="19050">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lIns="36000" rIns="36000" anchor="ctr"/>
            <a:lstStyle/>
            <a:p>
              <a:pPr algn="ctr"/>
              <a:r>
                <a:rPr lang="en-US" altLang="ja-JP" sz="1100" dirty="0">
                  <a:solidFill>
                    <a:srgbClr val="00B0F0"/>
                  </a:solidFill>
                  <a:ea typeface="HGｺﾞｼｯｸE" pitchFamily="49" charset="-128"/>
                </a:rPr>
                <a:t>Questionnaire</a:t>
              </a:r>
            </a:p>
          </p:txBody>
        </p:sp>
        <p:sp>
          <p:nvSpPr>
            <p:cNvPr id="136" name="角丸四角形 135"/>
            <p:cNvSpPr/>
            <p:nvPr/>
          </p:nvSpPr>
          <p:spPr bwMode="auto">
            <a:xfrm>
              <a:off x="4808057" y="3056373"/>
              <a:ext cx="1105264" cy="518941"/>
            </a:xfrm>
            <a:prstGeom prst="roundRect">
              <a:avLst/>
            </a:prstGeom>
            <a:noFill/>
            <a:ln w="19050">
              <a:prstDash val="sysDot"/>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anchor="ctr"/>
            <a:lstStyle/>
            <a:p>
              <a:pPr algn="ctr"/>
              <a:r>
                <a:rPr lang="en-US" altLang="ja-JP" sz="1100" dirty="0">
                  <a:solidFill>
                    <a:srgbClr val="00B0F0"/>
                  </a:solidFill>
                  <a:ea typeface="HGｺﾞｼｯｸE" pitchFamily="49" charset="-128"/>
                </a:rPr>
                <a:t>Questionnaire</a:t>
              </a:r>
            </a:p>
          </p:txBody>
        </p:sp>
      </p:grpSp>
      <p:pic>
        <p:nvPicPr>
          <p:cNvPr id="2" name="図 1"/>
          <p:cNvPicPr>
            <a:picLocks noChangeAspect="1"/>
          </p:cNvPicPr>
          <p:nvPr/>
        </p:nvPicPr>
        <p:blipFill rotWithShape="1">
          <a:blip r:embed="rId6"/>
          <a:srcRect l="28545"/>
          <a:stretch/>
        </p:blipFill>
        <p:spPr>
          <a:xfrm>
            <a:off x="6281519" y="379265"/>
            <a:ext cx="3610198" cy="2874481"/>
          </a:xfrm>
          <a:prstGeom prst="rect">
            <a:avLst/>
          </a:prstGeom>
        </p:spPr>
      </p:pic>
      <p:sp>
        <p:nvSpPr>
          <p:cNvPr id="69" name="テキスト ボックス 68"/>
          <p:cNvSpPr txBox="1"/>
          <p:nvPr/>
        </p:nvSpPr>
        <p:spPr>
          <a:xfrm>
            <a:off x="3402215" y="1115155"/>
            <a:ext cx="2879305" cy="1123712"/>
          </a:xfrm>
          <a:prstGeom prst="round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fontAlgn="auto">
              <a:spcBef>
                <a:spcPts val="0"/>
              </a:spcBef>
              <a:spcAft>
                <a:spcPts val="0"/>
              </a:spcAft>
            </a:pPr>
            <a:r>
              <a:rPr lang="en-US" altLang="ja-JP" sz="1200" u="sng" dirty="0" smtClean="0">
                <a:solidFill>
                  <a:srgbClr val="000000"/>
                </a:solidFill>
              </a:rPr>
              <a:t>Published original papers</a:t>
            </a:r>
            <a:r>
              <a:rPr lang="en-US" altLang="ja-JP" sz="1200" u="sng" dirty="0">
                <a:solidFill>
                  <a:srgbClr val="000000"/>
                </a:solidFill>
              </a:rPr>
              <a:t>: </a:t>
            </a:r>
            <a:r>
              <a:rPr lang="en-US" altLang="ja-JP" sz="1200" u="sng" dirty="0" smtClean="0">
                <a:solidFill>
                  <a:srgbClr val="000000"/>
                </a:solidFill>
              </a:rPr>
              <a:t>307</a:t>
            </a:r>
            <a:r>
              <a:rPr lang="ja-JP" altLang="en-US" sz="1200" u="sng" dirty="0" smtClean="0">
                <a:solidFill>
                  <a:srgbClr val="000000"/>
                </a:solidFill>
              </a:rPr>
              <a:t> </a:t>
            </a:r>
            <a:r>
              <a:rPr lang="en-US" altLang="ja-JP" sz="1200" u="sng" dirty="0" smtClean="0">
                <a:solidFill>
                  <a:srgbClr val="000000"/>
                </a:solidFill>
              </a:rPr>
              <a:t>(update on April 2016)</a:t>
            </a:r>
          </a:p>
          <a:p>
            <a:pPr fontAlgn="auto">
              <a:spcBef>
                <a:spcPts val="0"/>
              </a:spcBef>
              <a:spcAft>
                <a:spcPts val="0"/>
              </a:spcAft>
            </a:pPr>
            <a:r>
              <a:rPr lang="en-US" altLang="ja-JP" sz="1200" dirty="0" smtClean="0">
                <a:solidFill>
                  <a:srgbClr val="000000"/>
                </a:solidFill>
              </a:rPr>
              <a:t> Cancer </a:t>
            </a:r>
            <a:r>
              <a:rPr lang="ja-JP" altLang="en-US" sz="1200" dirty="0" smtClean="0">
                <a:solidFill>
                  <a:srgbClr val="000000"/>
                </a:solidFill>
              </a:rPr>
              <a:t>：</a:t>
            </a:r>
            <a:r>
              <a:rPr lang="en-US" altLang="ja-JP" sz="1200" dirty="0" smtClean="0">
                <a:solidFill>
                  <a:srgbClr val="000000"/>
                </a:solidFill>
              </a:rPr>
              <a:t>130, Mortality</a:t>
            </a:r>
            <a:r>
              <a:rPr lang="ja-JP" altLang="en-US" sz="1200" dirty="0" smtClean="0">
                <a:solidFill>
                  <a:srgbClr val="000000"/>
                </a:solidFill>
              </a:rPr>
              <a:t>：</a:t>
            </a:r>
            <a:r>
              <a:rPr lang="en-US" altLang="ja-JP" sz="1200" dirty="0" smtClean="0">
                <a:solidFill>
                  <a:srgbClr val="000000"/>
                </a:solidFill>
              </a:rPr>
              <a:t>24</a:t>
            </a:r>
          </a:p>
          <a:p>
            <a:pPr fontAlgn="auto">
              <a:spcBef>
                <a:spcPts val="0"/>
              </a:spcBef>
              <a:spcAft>
                <a:spcPts val="0"/>
              </a:spcAft>
            </a:pPr>
            <a:r>
              <a:rPr lang="en-US" altLang="ja-JP" sz="1200" dirty="0" smtClean="0">
                <a:solidFill>
                  <a:srgbClr val="000000"/>
                </a:solidFill>
              </a:rPr>
              <a:t> Cardiovascular diseases</a:t>
            </a:r>
            <a:r>
              <a:rPr lang="ja-JP" altLang="en-US" sz="1200" dirty="0" smtClean="0">
                <a:solidFill>
                  <a:srgbClr val="000000"/>
                </a:solidFill>
              </a:rPr>
              <a:t>：</a:t>
            </a:r>
            <a:r>
              <a:rPr lang="en-US" altLang="ja-JP" sz="1200" dirty="0" smtClean="0">
                <a:solidFill>
                  <a:srgbClr val="000000"/>
                </a:solidFill>
              </a:rPr>
              <a:t>45,   </a:t>
            </a:r>
          </a:p>
          <a:p>
            <a:pPr fontAlgn="auto">
              <a:spcBef>
                <a:spcPts val="0"/>
              </a:spcBef>
              <a:spcAft>
                <a:spcPts val="0"/>
              </a:spcAft>
            </a:pPr>
            <a:r>
              <a:rPr lang="en-US" altLang="ja-JP" sz="1200" dirty="0">
                <a:solidFill>
                  <a:srgbClr val="000000"/>
                </a:solidFill>
              </a:rPr>
              <a:t> </a:t>
            </a:r>
            <a:r>
              <a:rPr lang="en-US" altLang="ja-JP" sz="1200" dirty="0" smtClean="0">
                <a:solidFill>
                  <a:srgbClr val="000000"/>
                </a:solidFill>
              </a:rPr>
              <a:t>Diabetes</a:t>
            </a:r>
            <a:r>
              <a:rPr lang="ja-JP" altLang="en-US" sz="1200" dirty="0" smtClean="0">
                <a:solidFill>
                  <a:srgbClr val="000000"/>
                </a:solidFill>
              </a:rPr>
              <a:t>：</a:t>
            </a:r>
            <a:r>
              <a:rPr lang="en-US" altLang="ja-JP" sz="1200" dirty="0" smtClean="0">
                <a:solidFill>
                  <a:srgbClr val="000000"/>
                </a:solidFill>
              </a:rPr>
              <a:t>33</a:t>
            </a:r>
            <a:endParaRPr lang="ja-JP" altLang="en-US" sz="1200" dirty="0">
              <a:solidFill>
                <a:srgbClr val="000000"/>
              </a:solidFill>
            </a:endParaRPr>
          </a:p>
        </p:txBody>
      </p:sp>
      <p:sp>
        <p:nvSpPr>
          <p:cNvPr id="70" name="Text Box 95"/>
          <p:cNvSpPr txBox="1">
            <a:spLocks noChangeArrowheads="1"/>
          </p:cNvSpPr>
          <p:nvPr/>
        </p:nvSpPr>
        <p:spPr bwMode="auto">
          <a:xfrm>
            <a:off x="149576" y="1161541"/>
            <a:ext cx="2625136" cy="1116882"/>
          </a:xfrm>
          <a:prstGeom prst="rect">
            <a:avLst/>
          </a:prstGeom>
          <a:ln>
            <a:headEnd/>
            <a:tailEnd/>
          </a:ln>
          <a:extLst/>
        </p:spPr>
        <p:style>
          <a:lnRef idx="1">
            <a:schemeClr val="accent1"/>
          </a:lnRef>
          <a:fillRef idx="2">
            <a:schemeClr val="accent1"/>
          </a:fillRef>
          <a:effectRef idx="1">
            <a:schemeClr val="accent1"/>
          </a:effectRef>
          <a:fontRef idx="minor">
            <a:schemeClr val="dk1"/>
          </a:fontRef>
        </p:style>
        <p:txBody>
          <a:bodyPr wrap="none" lIns="0" rIns="0" anchor="ctr">
            <a:noAutofit/>
          </a:bodyPr>
          <a:lstStyle>
            <a:lvl1pPr marL="342900" indent="-342900" algn="l" eaLnBrk="0" hangingPunct="0">
              <a:spcBef>
                <a:spcPct val="20000"/>
              </a:spcBef>
              <a:buChar char="•"/>
              <a:defRPr kumimoji="1" sz="2900">
                <a:solidFill>
                  <a:schemeClr val="tx1"/>
                </a:solidFill>
                <a:latin typeface="Arial" panose="020B0604020202020204" pitchFamily="34" charset="0"/>
                <a:ea typeface="ＭＳ Ｐゴシック" panose="020B0600070205080204" pitchFamily="50" charset="-128"/>
              </a:defRPr>
            </a:lvl1pPr>
            <a:lvl2pPr algn="l" eaLnBrk="0" hangingPunct="0">
              <a:spcBef>
                <a:spcPct val="20000"/>
              </a:spcBef>
              <a:buChar char="–"/>
              <a:defRPr kumimoji="1" sz="25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20000"/>
              </a:spcBef>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a:solidFill>
                  <a:schemeClr val="tx1"/>
                </a:solidFill>
                <a:latin typeface="Arial" panose="020B0604020202020204" pitchFamily="34" charset="0"/>
                <a:ea typeface="ＭＳ Ｐゴシック" panose="020B0600070205080204" pitchFamily="50" charset="-128"/>
              </a:defRPr>
            </a:lvl9pPr>
          </a:lstStyle>
          <a:p>
            <a:pPr marL="0" indent="0" algn="ctr">
              <a:buFontTx/>
              <a:buNone/>
              <a:defRPr/>
            </a:pPr>
            <a:r>
              <a:rPr lang="en-US" altLang="ja-JP" sz="1600" kern="100" dirty="0" smtClean="0">
                <a:solidFill>
                  <a:srgbClr val="2683C6"/>
                </a:solidFill>
                <a:ea typeface="ＭＳ 明朝" panose="02020609040205080304" pitchFamily="17" charset="-128"/>
              </a:rPr>
              <a:t>Subjects:140,420 </a:t>
            </a:r>
            <a:r>
              <a:rPr lang="en-US" altLang="ja-JP" sz="1600" kern="100" dirty="0">
                <a:solidFill>
                  <a:srgbClr val="2683C6"/>
                </a:solidFill>
                <a:ea typeface="ＭＳ 明朝" panose="02020609040205080304" pitchFamily="17" charset="-128"/>
              </a:rPr>
              <a:t>people </a:t>
            </a:r>
          </a:p>
          <a:p>
            <a:pPr marL="0" indent="0" algn="ctr">
              <a:buFontTx/>
              <a:buNone/>
              <a:defRPr/>
            </a:pPr>
            <a:r>
              <a:rPr lang="en-US" altLang="ja-JP" sz="1400" kern="100" dirty="0">
                <a:solidFill>
                  <a:srgbClr val="2683C6"/>
                </a:solidFill>
                <a:ea typeface="ＭＳ 明朝" panose="02020609040205080304" pitchFamily="17" charset="-128"/>
              </a:rPr>
              <a:t>(community residents </a:t>
            </a:r>
            <a:endParaRPr lang="en-US" altLang="ja-JP" sz="1400" kern="100" dirty="0" smtClean="0">
              <a:solidFill>
                <a:srgbClr val="2683C6"/>
              </a:solidFill>
              <a:ea typeface="ＭＳ 明朝" panose="02020609040205080304" pitchFamily="17" charset="-128"/>
            </a:endParaRPr>
          </a:p>
          <a:p>
            <a:pPr marL="0" indent="0" algn="ctr">
              <a:buFontTx/>
              <a:buNone/>
              <a:defRPr/>
            </a:pPr>
            <a:r>
              <a:rPr lang="en-US" altLang="ja-JP" sz="1400" kern="100" dirty="0" smtClean="0">
                <a:solidFill>
                  <a:srgbClr val="2683C6"/>
                </a:solidFill>
                <a:ea typeface="ＭＳ 明朝" panose="02020609040205080304" pitchFamily="17" charset="-128"/>
              </a:rPr>
              <a:t>aged </a:t>
            </a:r>
            <a:r>
              <a:rPr lang="en-US" altLang="ja-JP" sz="1400" kern="100" dirty="0">
                <a:solidFill>
                  <a:srgbClr val="2683C6"/>
                </a:solidFill>
                <a:ea typeface="ＭＳ 明朝" panose="02020609040205080304" pitchFamily="17" charset="-128"/>
              </a:rPr>
              <a:t>40 to 69 years old)</a:t>
            </a:r>
            <a:endParaRPr lang="ja-JP" altLang="en-US" sz="1400" dirty="0">
              <a:solidFill>
                <a:srgbClr val="000000"/>
              </a:solidFill>
            </a:endParaRPr>
          </a:p>
        </p:txBody>
      </p:sp>
    </p:spTree>
    <p:extLst>
      <p:ext uri="{BB962C8B-B14F-4D97-AF65-F5344CB8AC3E}">
        <p14:creationId xmlns:p14="http://schemas.microsoft.com/office/powerpoint/2010/main" val="4198929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3"/>
          <p:cNvPicPr>
            <a:picLocks noChangeAspect="1" noChangeArrowheads="1"/>
          </p:cNvPicPr>
          <p:nvPr/>
        </p:nvPicPr>
        <p:blipFill>
          <a:blip r:embed="rId3" cstate="print"/>
          <a:srcRect/>
          <a:stretch>
            <a:fillRect/>
          </a:stretch>
        </p:blipFill>
        <p:spPr bwMode="auto">
          <a:xfrm>
            <a:off x="304802" y="3978275"/>
            <a:ext cx="6951663" cy="2706688"/>
          </a:xfrm>
          <a:prstGeom prst="rect">
            <a:avLst/>
          </a:prstGeom>
          <a:noFill/>
          <a:ln w="9525">
            <a:noFill/>
            <a:miter lim="800000"/>
            <a:headEnd/>
            <a:tailEnd/>
          </a:ln>
        </p:spPr>
      </p:pic>
      <p:pic>
        <p:nvPicPr>
          <p:cNvPr id="91139" name="Picture 22"/>
          <p:cNvPicPr>
            <a:picLocks noChangeAspect="1" noChangeArrowheads="1"/>
          </p:cNvPicPr>
          <p:nvPr/>
        </p:nvPicPr>
        <p:blipFill>
          <a:blip r:embed="rId4" cstate="print"/>
          <a:srcRect/>
          <a:stretch>
            <a:fillRect/>
          </a:stretch>
        </p:blipFill>
        <p:spPr bwMode="auto">
          <a:xfrm>
            <a:off x="7075488" y="1203326"/>
            <a:ext cx="2836862" cy="4619625"/>
          </a:xfrm>
          <a:prstGeom prst="rect">
            <a:avLst/>
          </a:prstGeom>
          <a:noFill/>
          <a:ln w="9525">
            <a:noFill/>
            <a:miter lim="800000"/>
            <a:headEnd/>
            <a:tailEnd/>
          </a:ln>
        </p:spPr>
      </p:pic>
      <p:sp>
        <p:nvSpPr>
          <p:cNvPr id="31" name="Rectangle 2"/>
          <p:cNvSpPr txBox="1">
            <a:spLocks noChangeArrowheads="1"/>
          </p:cNvSpPr>
          <p:nvPr/>
        </p:nvSpPr>
        <p:spPr bwMode="auto">
          <a:xfrm>
            <a:off x="1519238" y="88904"/>
            <a:ext cx="8280400" cy="1096963"/>
          </a:xfrm>
          <a:prstGeom prst="rect">
            <a:avLst/>
          </a:prstGeom>
          <a:noFill/>
          <a:ln w="9525">
            <a:noFill/>
            <a:miter lim="800000"/>
            <a:headEnd/>
            <a:tailEnd/>
          </a:ln>
        </p:spPr>
        <p:txBody>
          <a:bodyPr anchor="ctr"/>
          <a:lstStyle/>
          <a:p>
            <a:pPr algn="ctr">
              <a:defRPr/>
            </a:pPr>
            <a:r>
              <a:rPr lang="en-US" altLang="ja-JP" sz="3200" b="1" kern="0" dirty="0">
                <a:solidFill>
                  <a:srgbClr val="333399"/>
                </a:solidFill>
                <a:latin typeface="Arial"/>
                <a:ea typeface="ＭＳ Ｐゴシック"/>
              </a:rPr>
              <a:t>Multi-omics analysis in the JPHC study </a:t>
            </a:r>
          </a:p>
        </p:txBody>
      </p:sp>
      <p:pic>
        <p:nvPicPr>
          <p:cNvPr id="91141" name="Picture 147" descr="カラー"/>
          <p:cNvPicPr>
            <a:picLocks noChangeAspect="1" noChangeArrowheads="1"/>
          </p:cNvPicPr>
          <p:nvPr/>
        </p:nvPicPr>
        <p:blipFill>
          <a:blip r:embed="rId5" cstate="print"/>
          <a:srcRect/>
          <a:stretch>
            <a:fillRect/>
          </a:stretch>
        </p:blipFill>
        <p:spPr bwMode="auto">
          <a:xfrm>
            <a:off x="0" y="0"/>
            <a:ext cx="1841500" cy="1054100"/>
          </a:xfrm>
          <a:prstGeom prst="rect">
            <a:avLst/>
          </a:prstGeom>
          <a:noFill/>
          <a:ln w="9525">
            <a:noFill/>
            <a:miter lim="800000"/>
            <a:headEnd/>
            <a:tailEnd/>
          </a:ln>
        </p:spPr>
      </p:pic>
      <p:sp>
        <p:nvSpPr>
          <p:cNvPr id="91142" name="テキスト ボックス 32"/>
          <p:cNvSpPr txBox="1">
            <a:spLocks noChangeArrowheads="1"/>
          </p:cNvSpPr>
          <p:nvPr/>
        </p:nvSpPr>
        <p:spPr bwMode="auto">
          <a:xfrm>
            <a:off x="163515" y="1279528"/>
            <a:ext cx="6927850" cy="2769989"/>
          </a:xfrm>
          <a:prstGeom prst="rect">
            <a:avLst/>
          </a:prstGeom>
          <a:noFill/>
          <a:ln w="9525">
            <a:noFill/>
            <a:miter lim="800000"/>
            <a:headEnd/>
            <a:tailEnd/>
          </a:ln>
        </p:spPr>
        <p:txBody>
          <a:bodyPr>
            <a:spAutoFit/>
          </a:bodyPr>
          <a:lstStyle/>
          <a:p>
            <a:pPr>
              <a:spcBef>
                <a:spcPts val="1200"/>
              </a:spcBef>
              <a:buFont typeface="Wingdings" pitchFamily="2" charset="2"/>
              <a:buChar char="ü"/>
            </a:pPr>
            <a:r>
              <a:rPr lang="en-US" altLang="ja-JP" sz="2400">
                <a:solidFill>
                  <a:srgbClr val="000000"/>
                </a:solidFill>
              </a:rPr>
              <a:t>Institutional review board approved our protocol on August 30, 2011</a:t>
            </a:r>
          </a:p>
          <a:p>
            <a:pPr>
              <a:spcBef>
                <a:spcPts val="1200"/>
              </a:spcBef>
              <a:buFont typeface="Wingdings" pitchFamily="2" charset="2"/>
              <a:buChar char="ü"/>
            </a:pPr>
            <a:r>
              <a:rPr lang="en-US" altLang="ja-JP" sz="2400">
                <a:solidFill>
                  <a:srgbClr val="000000"/>
                </a:solidFill>
              </a:rPr>
              <a:t>Send a newsletter for the omics analysis</a:t>
            </a:r>
          </a:p>
          <a:p>
            <a:pPr>
              <a:spcBef>
                <a:spcPts val="1200"/>
              </a:spcBef>
              <a:buFont typeface="Wingdings" pitchFamily="2" charset="2"/>
              <a:buChar char="ü"/>
            </a:pPr>
            <a:r>
              <a:rPr lang="en-US" altLang="ja-JP" sz="2400">
                <a:solidFill>
                  <a:srgbClr val="000000"/>
                </a:solidFill>
              </a:rPr>
              <a:t>Provide an opportunity to refuse to use samples</a:t>
            </a:r>
          </a:p>
          <a:p>
            <a:pPr>
              <a:spcBef>
                <a:spcPts val="1200"/>
              </a:spcBef>
              <a:buFont typeface="Wingdings" pitchFamily="2" charset="2"/>
              <a:buChar char="ü"/>
            </a:pPr>
            <a:r>
              <a:rPr lang="en-US" altLang="ja-JP" sz="2400">
                <a:solidFill>
                  <a:srgbClr val="000000"/>
                </a:solidFill>
              </a:rPr>
              <a:t>Disclosure of the omics analysis by website</a:t>
            </a:r>
          </a:p>
          <a:p>
            <a:endParaRPr lang="ja-JP" altLang="en-US" sz="2400">
              <a:solidFill>
                <a:srgbClr val="FF0000"/>
              </a:solidFill>
            </a:endParaRPr>
          </a:p>
        </p:txBody>
      </p:sp>
      <p:pic>
        <p:nvPicPr>
          <p:cNvPr id="91144" name="Picture 21"/>
          <p:cNvPicPr>
            <a:picLocks noChangeAspect="1" noChangeArrowheads="1"/>
          </p:cNvPicPr>
          <p:nvPr/>
        </p:nvPicPr>
        <p:blipFill>
          <a:blip r:embed="rId6" cstate="print"/>
          <a:srcRect/>
          <a:stretch>
            <a:fillRect/>
          </a:stretch>
        </p:blipFill>
        <p:spPr bwMode="auto">
          <a:xfrm>
            <a:off x="7064395" y="4391149"/>
            <a:ext cx="2841625" cy="2386013"/>
          </a:xfrm>
          <a:prstGeom prst="rect">
            <a:avLst/>
          </a:prstGeom>
          <a:noFill/>
          <a:ln w="9525">
            <a:noFill/>
            <a:miter lim="800000"/>
            <a:headEnd/>
            <a:tailEnd/>
          </a:ln>
        </p:spPr>
      </p:pic>
      <p:sp>
        <p:nvSpPr>
          <p:cNvPr id="9"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3</a:t>
            </a:fld>
            <a:endParaRPr lang="en-US" altLang="ja-JP" sz="1600" dirty="0" smtClean="0">
              <a:solidFill>
                <a:srgbClr val="000000"/>
              </a:solidFill>
            </a:endParaRPr>
          </a:p>
        </p:txBody>
      </p:sp>
    </p:spTree>
    <p:extLst>
      <p:ext uri="{BB962C8B-B14F-4D97-AF65-F5344CB8AC3E}">
        <p14:creationId xmlns:p14="http://schemas.microsoft.com/office/powerpoint/2010/main" val="4061602724"/>
      </p:ext>
    </p:extLst>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AutoShape 2"/>
          <p:cNvSpPr>
            <a:spLocks noChangeArrowheads="1"/>
          </p:cNvSpPr>
          <p:nvPr/>
        </p:nvSpPr>
        <p:spPr bwMode="auto">
          <a:xfrm flipV="1">
            <a:off x="973143" y="1022351"/>
            <a:ext cx="7686675" cy="5154613"/>
          </a:xfrm>
          <a:prstGeom prst="roundRect">
            <a:avLst>
              <a:gd name="adj" fmla="val 0"/>
            </a:avLst>
          </a:prstGeom>
          <a:solidFill>
            <a:srgbClr val="FFFFFF"/>
          </a:solidFill>
          <a:ln w="31448">
            <a:solidFill>
              <a:srgbClr val="000000"/>
            </a:solidFill>
            <a:round/>
            <a:headEnd/>
            <a:tailEnd/>
          </a:ln>
        </p:spPr>
        <p:txBody>
          <a:bodyPr wrap="none" anchor="ctr"/>
          <a:lstStyle/>
          <a:p>
            <a:pPr algn="ctr"/>
            <a:endParaRPr lang="ja-JP" altLang="en-US" b="1" dirty="0" smtClean="0">
              <a:solidFill>
                <a:srgbClr val="3333CC"/>
              </a:solidFill>
              <a:cs typeface="Arial" pitchFamily="34" charset="0"/>
            </a:endParaRPr>
          </a:p>
        </p:txBody>
      </p:sp>
      <p:grpSp>
        <p:nvGrpSpPr>
          <p:cNvPr id="2" name="Group 3"/>
          <p:cNvGrpSpPr>
            <a:grpSpLocks/>
          </p:cNvGrpSpPr>
          <p:nvPr/>
        </p:nvGrpSpPr>
        <p:grpSpPr bwMode="auto">
          <a:xfrm>
            <a:off x="1001731" y="1176338"/>
            <a:ext cx="198437" cy="196850"/>
            <a:chOff x="722" y="1402"/>
            <a:chExt cx="127" cy="141"/>
          </a:xfrm>
        </p:grpSpPr>
        <p:sp>
          <p:nvSpPr>
            <p:cNvPr id="167260" name="Freeform 4"/>
            <p:cNvSpPr>
              <a:spLocks/>
            </p:cNvSpPr>
            <p:nvPr/>
          </p:nvSpPr>
          <p:spPr bwMode="auto">
            <a:xfrm>
              <a:off x="722" y="1432"/>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61" name="Line 5"/>
            <p:cNvSpPr>
              <a:spLocks noChangeShapeType="1"/>
            </p:cNvSpPr>
            <p:nvPr/>
          </p:nvSpPr>
          <p:spPr bwMode="auto">
            <a:xfrm flipH="1">
              <a:off x="755" y="1420"/>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62" name="Line 6"/>
            <p:cNvSpPr>
              <a:spLocks noChangeShapeType="1"/>
            </p:cNvSpPr>
            <p:nvPr/>
          </p:nvSpPr>
          <p:spPr bwMode="auto">
            <a:xfrm>
              <a:off x="805" y="1402"/>
              <a:ext cx="8"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63" name="Freeform 7"/>
            <p:cNvSpPr>
              <a:spLocks/>
            </p:cNvSpPr>
            <p:nvPr/>
          </p:nvSpPr>
          <p:spPr bwMode="auto">
            <a:xfrm>
              <a:off x="830" y="1411"/>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64" name="Line 8"/>
            <p:cNvSpPr>
              <a:spLocks noChangeShapeType="1"/>
            </p:cNvSpPr>
            <p:nvPr/>
          </p:nvSpPr>
          <p:spPr bwMode="auto">
            <a:xfrm>
              <a:off x="833" y="1411"/>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65" name="Freeform 9"/>
            <p:cNvSpPr>
              <a:spLocks/>
            </p:cNvSpPr>
            <p:nvPr/>
          </p:nvSpPr>
          <p:spPr bwMode="auto">
            <a:xfrm>
              <a:off x="722" y="1402"/>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3" name="Group 10"/>
          <p:cNvGrpSpPr>
            <a:grpSpLocks/>
          </p:cNvGrpSpPr>
          <p:nvPr/>
        </p:nvGrpSpPr>
        <p:grpSpPr bwMode="auto">
          <a:xfrm>
            <a:off x="798531" y="1109663"/>
            <a:ext cx="166687" cy="195262"/>
            <a:chOff x="592" y="1400"/>
            <a:chExt cx="106" cy="139"/>
          </a:xfrm>
        </p:grpSpPr>
        <p:sp>
          <p:nvSpPr>
            <p:cNvPr id="167244" name="Freeform 11"/>
            <p:cNvSpPr>
              <a:spLocks/>
            </p:cNvSpPr>
            <p:nvPr/>
          </p:nvSpPr>
          <p:spPr bwMode="auto">
            <a:xfrm>
              <a:off x="592" y="1532"/>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45" name="Freeform 12"/>
            <p:cNvSpPr>
              <a:spLocks/>
            </p:cNvSpPr>
            <p:nvPr/>
          </p:nvSpPr>
          <p:spPr bwMode="auto">
            <a:xfrm>
              <a:off x="592" y="1400"/>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46" name="AutoShape 13"/>
            <p:cNvSpPr>
              <a:spLocks noChangeArrowheads="1"/>
            </p:cNvSpPr>
            <p:nvPr/>
          </p:nvSpPr>
          <p:spPr bwMode="auto">
            <a:xfrm flipV="1">
              <a:off x="598" y="1400"/>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247" name="Line 14"/>
            <p:cNvSpPr>
              <a:spLocks noChangeShapeType="1"/>
            </p:cNvSpPr>
            <p:nvPr/>
          </p:nvSpPr>
          <p:spPr bwMode="auto">
            <a:xfrm>
              <a:off x="597" y="1402"/>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48" name="Line 15"/>
            <p:cNvSpPr>
              <a:spLocks noChangeShapeType="1"/>
            </p:cNvSpPr>
            <p:nvPr/>
          </p:nvSpPr>
          <p:spPr bwMode="auto">
            <a:xfrm>
              <a:off x="595" y="1404"/>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49" name="Line 16"/>
            <p:cNvSpPr>
              <a:spLocks noChangeShapeType="1"/>
            </p:cNvSpPr>
            <p:nvPr/>
          </p:nvSpPr>
          <p:spPr bwMode="auto">
            <a:xfrm>
              <a:off x="594" y="1405"/>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0" name="Line 17"/>
            <p:cNvSpPr>
              <a:spLocks noChangeShapeType="1"/>
            </p:cNvSpPr>
            <p:nvPr/>
          </p:nvSpPr>
          <p:spPr bwMode="auto">
            <a:xfrm flipH="1">
              <a:off x="592" y="1400"/>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1" name="Line 18"/>
            <p:cNvSpPr>
              <a:spLocks noChangeShapeType="1"/>
            </p:cNvSpPr>
            <p:nvPr/>
          </p:nvSpPr>
          <p:spPr bwMode="auto">
            <a:xfrm>
              <a:off x="595" y="1536"/>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2" name="Line 19"/>
            <p:cNvSpPr>
              <a:spLocks noChangeShapeType="1"/>
            </p:cNvSpPr>
            <p:nvPr/>
          </p:nvSpPr>
          <p:spPr bwMode="auto">
            <a:xfrm>
              <a:off x="595" y="1535"/>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3" name="Line 20"/>
            <p:cNvSpPr>
              <a:spLocks noChangeShapeType="1"/>
            </p:cNvSpPr>
            <p:nvPr/>
          </p:nvSpPr>
          <p:spPr bwMode="auto">
            <a:xfrm>
              <a:off x="597" y="1534"/>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4" name="Line 21"/>
            <p:cNvSpPr>
              <a:spLocks noChangeShapeType="1"/>
            </p:cNvSpPr>
            <p:nvPr/>
          </p:nvSpPr>
          <p:spPr bwMode="auto">
            <a:xfrm>
              <a:off x="592" y="1538"/>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5" name="Line 22"/>
            <p:cNvSpPr>
              <a:spLocks noChangeShapeType="1"/>
            </p:cNvSpPr>
            <p:nvPr/>
          </p:nvSpPr>
          <p:spPr bwMode="auto">
            <a:xfrm>
              <a:off x="592" y="1405"/>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6" name="Line 23"/>
            <p:cNvSpPr>
              <a:spLocks noChangeShapeType="1"/>
            </p:cNvSpPr>
            <p:nvPr/>
          </p:nvSpPr>
          <p:spPr bwMode="auto">
            <a:xfrm flipH="1">
              <a:off x="592" y="1400"/>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7" name="Line 24"/>
            <p:cNvSpPr>
              <a:spLocks noChangeShapeType="1"/>
            </p:cNvSpPr>
            <p:nvPr/>
          </p:nvSpPr>
          <p:spPr bwMode="auto">
            <a:xfrm flipV="1">
              <a:off x="691" y="1533"/>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8" name="Line 25"/>
            <p:cNvSpPr>
              <a:spLocks noChangeShapeType="1"/>
            </p:cNvSpPr>
            <p:nvPr/>
          </p:nvSpPr>
          <p:spPr bwMode="auto">
            <a:xfrm>
              <a:off x="696" y="1400"/>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59" name="Line 26"/>
            <p:cNvSpPr>
              <a:spLocks noChangeShapeType="1"/>
            </p:cNvSpPr>
            <p:nvPr/>
          </p:nvSpPr>
          <p:spPr bwMode="auto">
            <a:xfrm>
              <a:off x="597" y="1533"/>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sp>
        <p:nvSpPr>
          <p:cNvPr id="166917" name="Line 27"/>
          <p:cNvSpPr>
            <a:spLocks noChangeShapeType="1"/>
          </p:cNvSpPr>
          <p:nvPr/>
        </p:nvSpPr>
        <p:spPr bwMode="auto">
          <a:xfrm>
            <a:off x="985854" y="5834063"/>
            <a:ext cx="7673975" cy="0"/>
          </a:xfrm>
          <a:prstGeom prst="line">
            <a:avLst/>
          </a:prstGeom>
          <a:noFill/>
          <a:ln w="18748">
            <a:solidFill>
              <a:srgbClr val="819FE2"/>
            </a:solidFill>
            <a:round/>
            <a:headEnd/>
            <a:tailEnd/>
          </a:ln>
        </p:spPr>
        <p:txBody>
          <a:bodyPr/>
          <a:lstStyle/>
          <a:p>
            <a:pPr algn="ctr"/>
            <a:endParaRPr lang="ja-JP" altLang="en-US" b="1" dirty="0" smtClean="0">
              <a:solidFill>
                <a:srgbClr val="3333CC"/>
              </a:solidFill>
              <a:cs typeface="Arial" pitchFamily="34" charset="0"/>
            </a:endParaRPr>
          </a:p>
        </p:txBody>
      </p:sp>
      <p:sp>
        <p:nvSpPr>
          <p:cNvPr id="166918" name="Line 28"/>
          <p:cNvSpPr>
            <a:spLocks noChangeShapeType="1"/>
          </p:cNvSpPr>
          <p:nvPr/>
        </p:nvSpPr>
        <p:spPr bwMode="auto">
          <a:xfrm>
            <a:off x="985854" y="5489575"/>
            <a:ext cx="7673975" cy="0"/>
          </a:xfrm>
          <a:prstGeom prst="line">
            <a:avLst/>
          </a:prstGeom>
          <a:noFill/>
          <a:ln w="18748">
            <a:solidFill>
              <a:srgbClr val="819FE2"/>
            </a:solidFill>
            <a:round/>
            <a:headEnd/>
            <a:tailEnd/>
          </a:ln>
        </p:spPr>
        <p:txBody>
          <a:bodyPr/>
          <a:lstStyle/>
          <a:p>
            <a:pPr algn="ctr"/>
            <a:endParaRPr lang="ja-JP" altLang="en-US" b="1" dirty="0" smtClean="0">
              <a:solidFill>
                <a:srgbClr val="3333CC"/>
              </a:solidFill>
              <a:cs typeface="Arial" pitchFamily="34" charset="0"/>
            </a:endParaRPr>
          </a:p>
        </p:txBody>
      </p:sp>
      <p:sp>
        <p:nvSpPr>
          <p:cNvPr id="166919" name="Line 29"/>
          <p:cNvSpPr>
            <a:spLocks noChangeShapeType="1"/>
          </p:cNvSpPr>
          <p:nvPr/>
        </p:nvSpPr>
        <p:spPr bwMode="auto">
          <a:xfrm>
            <a:off x="985838" y="4778375"/>
            <a:ext cx="6908800"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0" name="Line 30"/>
          <p:cNvSpPr>
            <a:spLocks noChangeShapeType="1"/>
          </p:cNvSpPr>
          <p:nvPr/>
        </p:nvSpPr>
        <p:spPr bwMode="auto">
          <a:xfrm>
            <a:off x="985857" y="5081588"/>
            <a:ext cx="6137275"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1" name="Line 31"/>
          <p:cNvSpPr>
            <a:spLocks noChangeShapeType="1"/>
          </p:cNvSpPr>
          <p:nvPr/>
        </p:nvSpPr>
        <p:spPr bwMode="auto">
          <a:xfrm>
            <a:off x="985837" y="4421188"/>
            <a:ext cx="5372101"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2" name="Line 32"/>
          <p:cNvSpPr>
            <a:spLocks noChangeShapeType="1"/>
          </p:cNvSpPr>
          <p:nvPr/>
        </p:nvSpPr>
        <p:spPr bwMode="auto">
          <a:xfrm>
            <a:off x="985839" y="4087813"/>
            <a:ext cx="4603750"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3" name="Line 33"/>
          <p:cNvSpPr>
            <a:spLocks noChangeShapeType="1"/>
          </p:cNvSpPr>
          <p:nvPr/>
        </p:nvSpPr>
        <p:spPr bwMode="auto">
          <a:xfrm>
            <a:off x="985843" y="3744913"/>
            <a:ext cx="3836987"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4" name="Line 34"/>
          <p:cNvSpPr>
            <a:spLocks noChangeShapeType="1"/>
          </p:cNvSpPr>
          <p:nvPr/>
        </p:nvSpPr>
        <p:spPr bwMode="auto">
          <a:xfrm>
            <a:off x="985841" y="3044825"/>
            <a:ext cx="3070225"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5" name="Line 35"/>
          <p:cNvSpPr>
            <a:spLocks noChangeShapeType="1"/>
          </p:cNvSpPr>
          <p:nvPr/>
        </p:nvSpPr>
        <p:spPr bwMode="auto">
          <a:xfrm>
            <a:off x="985838" y="2676525"/>
            <a:ext cx="2686050"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6" name="Line 36"/>
          <p:cNvSpPr>
            <a:spLocks noChangeShapeType="1"/>
          </p:cNvSpPr>
          <p:nvPr/>
        </p:nvSpPr>
        <p:spPr bwMode="auto">
          <a:xfrm>
            <a:off x="985839" y="1862138"/>
            <a:ext cx="1919288"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7" name="Line 37"/>
          <p:cNvSpPr>
            <a:spLocks noChangeShapeType="1"/>
          </p:cNvSpPr>
          <p:nvPr/>
        </p:nvSpPr>
        <p:spPr bwMode="auto">
          <a:xfrm>
            <a:off x="985838" y="1493838"/>
            <a:ext cx="1533526"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sp>
        <p:nvSpPr>
          <p:cNvPr id="166928" name="Line 38"/>
          <p:cNvSpPr>
            <a:spLocks noChangeShapeType="1"/>
          </p:cNvSpPr>
          <p:nvPr/>
        </p:nvSpPr>
        <p:spPr bwMode="auto">
          <a:xfrm>
            <a:off x="985856" y="1201738"/>
            <a:ext cx="765175"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3333CC"/>
              </a:solidFill>
              <a:cs typeface="Arial" pitchFamily="34" charset="0"/>
            </a:endParaRPr>
          </a:p>
        </p:txBody>
      </p:sp>
      <p:grpSp>
        <p:nvGrpSpPr>
          <p:cNvPr id="4" name="Group 40"/>
          <p:cNvGrpSpPr>
            <a:grpSpLocks/>
          </p:cNvGrpSpPr>
          <p:nvPr/>
        </p:nvGrpSpPr>
        <p:grpSpPr bwMode="auto">
          <a:xfrm>
            <a:off x="1001731" y="1751013"/>
            <a:ext cx="198437" cy="198437"/>
            <a:chOff x="722" y="1876"/>
            <a:chExt cx="127" cy="141"/>
          </a:xfrm>
        </p:grpSpPr>
        <p:sp>
          <p:nvSpPr>
            <p:cNvPr id="167238" name="Freeform 41"/>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39" name="Line 42"/>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40" name="Line 43"/>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41" name="Freeform 44"/>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42" name="Line 45"/>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43" name="Freeform 46"/>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5" name="Group 47"/>
          <p:cNvGrpSpPr>
            <a:grpSpLocks/>
          </p:cNvGrpSpPr>
          <p:nvPr/>
        </p:nvGrpSpPr>
        <p:grpSpPr bwMode="auto">
          <a:xfrm>
            <a:off x="798531" y="1749429"/>
            <a:ext cx="166687" cy="193675"/>
            <a:chOff x="592" y="1875"/>
            <a:chExt cx="106" cy="138"/>
          </a:xfrm>
        </p:grpSpPr>
        <p:sp>
          <p:nvSpPr>
            <p:cNvPr id="167222" name="Freeform 48"/>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23" name="Freeform 49"/>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24" name="AutoShape 50"/>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225" name="Line 51"/>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6" name="Line 52"/>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7" name="Line 53"/>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8" name="Line 54"/>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9" name="Line 55"/>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0" name="Line 56"/>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1" name="Line 57"/>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2" name="Line 58"/>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3" name="Line 59"/>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4" name="Line 60"/>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5" name="Line 61"/>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6" name="Line 62"/>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37" name="Line 63"/>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6" name="Group 64"/>
          <p:cNvGrpSpPr>
            <a:grpSpLocks/>
          </p:cNvGrpSpPr>
          <p:nvPr/>
        </p:nvGrpSpPr>
        <p:grpSpPr bwMode="auto">
          <a:xfrm>
            <a:off x="798531" y="2574925"/>
            <a:ext cx="166687" cy="192088"/>
            <a:chOff x="592" y="2128"/>
            <a:chExt cx="106" cy="138"/>
          </a:xfrm>
        </p:grpSpPr>
        <p:sp>
          <p:nvSpPr>
            <p:cNvPr id="167206" name="Freeform 65"/>
            <p:cNvSpPr>
              <a:spLocks/>
            </p:cNvSpPr>
            <p:nvPr/>
          </p:nvSpPr>
          <p:spPr bwMode="auto">
            <a:xfrm>
              <a:off x="592" y="2259"/>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07" name="Freeform 66"/>
            <p:cNvSpPr>
              <a:spLocks/>
            </p:cNvSpPr>
            <p:nvPr/>
          </p:nvSpPr>
          <p:spPr bwMode="auto">
            <a:xfrm>
              <a:off x="592" y="2128"/>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208" name="AutoShape 67"/>
            <p:cNvSpPr>
              <a:spLocks noChangeArrowheads="1"/>
            </p:cNvSpPr>
            <p:nvPr/>
          </p:nvSpPr>
          <p:spPr bwMode="auto">
            <a:xfrm flipV="1">
              <a:off x="598" y="2128"/>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209" name="Line 68"/>
            <p:cNvSpPr>
              <a:spLocks noChangeShapeType="1"/>
            </p:cNvSpPr>
            <p:nvPr/>
          </p:nvSpPr>
          <p:spPr bwMode="auto">
            <a:xfrm>
              <a:off x="597" y="2130"/>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0" name="Line 69"/>
            <p:cNvSpPr>
              <a:spLocks noChangeShapeType="1"/>
            </p:cNvSpPr>
            <p:nvPr/>
          </p:nvSpPr>
          <p:spPr bwMode="auto">
            <a:xfrm>
              <a:off x="595" y="2131"/>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1" name="Line 70"/>
            <p:cNvSpPr>
              <a:spLocks noChangeShapeType="1"/>
            </p:cNvSpPr>
            <p:nvPr/>
          </p:nvSpPr>
          <p:spPr bwMode="auto">
            <a:xfrm>
              <a:off x="594" y="2133"/>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2" name="Line 71"/>
            <p:cNvSpPr>
              <a:spLocks noChangeShapeType="1"/>
            </p:cNvSpPr>
            <p:nvPr/>
          </p:nvSpPr>
          <p:spPr bwMode="auto">
            <a:xfrm flipH="1">
              <a:off x="592" y="2128"/>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3" name="Line 72"/>
            <p:cNvSpPr>
              <a:spLocks noChangeShapeType="1"/>
            </p:cNvSpPr>
            <p:nvPr/>
          </p:nvSpPr>
          <p:spPr bwMode="auto">
            <a:xfrm>
              <a:off x="595" y="2263"/>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4" name="Line 73"/>
            <p:cNvSpPr>
              <a:spLocks noChangeShapeType="1"/>
            </p:cNvSpPr>
            <p:nvPr/>
          </p:nvSpPr>
          <p:spPr bwMode="auto">
            <a:xfrm>
              <a:off x="595" y="2263"/>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5" name="Line 74"/>
            <p:cNvSpPr>
              <a:spLocks noChangeShapeType="1"/>
            </p:cNvSpPr>
            <p:nvPr/>
          </p:nvSpPr>
          <p:spPr bwMode="auto">
            <a:xfrm>
              <a:off x="597" y="2262"/>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6" name="Line 75"/>
            <p:cNvSpPr>
              <a:spLocks noChangeShapeType="1"/>
            </p:cNvSpPr>
            <p:nvPr/>
          </p:nvSpPr>
          <p:spPr bwMode="auto">
            <a:xfrm>
              <a:off x="592" y="2265"/>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7" name="Line 76"/>
            <p:cNvSpPr>
              <a:spLocks noChangeShapeType="1"/>
            </p:cNvSpPr>
            <p:nvPr/>
          </p:nvSpPr>
          <p:spPr bwMode="auto">
            <a:xfrm>
              <a:off x="592" y="2133"/>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8" name="Line 77"/>
            <p:cNvSpPr>
              <a:spLocks noChangeShapeType="1"/>
            </p:cNvSpPr>
            <p:nvPr/>
          </p:nvSpPr>
          <p:spPr bwMode="auto">
            <a:xfrm flipH="1">
              <a:off x="592" y="2128"/>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19" name="Line 78"/>
            <p:cNvSpPr>
              <a:spLocks noChangeShapeType="1"/>
            </p:cNvSpPr>
            <p:nvPr/>
          </p:nvSpPr>
          <p:spPr bwMode="auto">
            <a:xfrm flipV="1">
              <a:off x="691" y="2260"/>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0" name="Line 79"/>
            <p:cNvSpPr>
              <a:spLocks noChangeShapeType="1"/>
            </p:cNvSpPr>
            <p:nvPr/>
          </p:nvSpPr>
          <p:spPr bwMode="auto">
            <a:xfrm>
              <a:off x="696" y="2128"/>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21" name="Line 80"/>
            <p:cNvSpPr>
              <a:spLocks noChangeShapeType="1"/>
            </p:cNvSpPr>
            <p:nvPr/>
          </p:nvSpPr>
          <p:spPr bwMode="auto">
            <a:xfrm>
              <a:off x="597" y="2260"/>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7" name="Group 81"/>
          <p:cNvGrpSpPr>
            <a:grpSpLocks/>
          </p:cNvGrpSpPr>
          <p:nvPr/>
        </p:nvGrpSpPr>
        <p:grpSpPr bwMode="auto">
          <a:xfrm>
            <a:off x="798531" y="2938497"/>
            <a:ext cx="166687" cy="193675"/>
            <a:chOff x="592" y="2370"/>
            <a:chExt cx="106" cy="138"/>
          </a:xfrm>
        </p:grpSpPr>
        <p:sp>
          <p:nvSpPr>
            <p:cNvPr id="167190" name="Freeform 82"/>
            <p:cNvSpPr>
              <a:spLocks/>
            </p:cNvSpPr>
            <p:nvPr/>
          </p:nvSpPr>
          <p:spPr bwMode="auto">
            <a:xfrm>
              <a:off x="592" y="2501"/>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91" name="Freeform 83"/>
            <p:cNvSpPr>
              <a:spLocks/>
            </p:cNvSpPr>
            <p:nvPr/>
          </p:nvSpPr>
          <p:spPr bwMode="auto">
            <a:xfrm>
              <a:off x="592" y="2370"/>
              <a:ext cx="7" cy="138"/>
            </a:xfrm>
            <a:custGeom>
              <a:avLst/>
              <a:gdLst>
                <a:gd name="T0" fmla="*/ 6 w 7"/>
                <a:gd name="T1" fmla="*/ 0 h 138"/>
                <a:gd name="T2" fmla="*/ 6 w 7"/>
                <a:gd name="T3" fmla="*/ 0 h 138"/>
                <a:gd name="T4" fmla="*/ 0 w 7"/>
                <a:gd name="T5" fmla="*/ 4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4"/>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92" name="AutoShape 84"/>
            <p:cNvSpPr>
              <a:spLocks noChangeArrowheads="1"/>
            </p:cNvSpPr>
            <p:nvPr/>
          </p:nvSpPr>
          <p:spPr bwMode="auto">
            <a:xfrm flipV="1">
              <a:off x="598" y="2370"/>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193" name="Line 85"/>
            <p:cNvSpPr>
              <a:spLocks noChangeShapeType="1"/>
            </p:cNvSpPr>
            <p:nvPr/>
          </p:nvSpPr>
          <p:spPr bwMode="auto">
            <a:xfrm>
              <a:off x="597" y="2371"/>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4" name="Line 86"/>
            <p:cNvSpPr>
              <a:spLocks noChangeShapeType="1"/>
            </p:cNvSpPr>
            <p:nvPr/>
          </p:nvSpPr>
          <p:spPr bwMode="auto">
            <a:xfrm>
              <a:off x="595" y="2373"/>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5" name="Line 87"/>
            <p:cNvSpPr>
              <a:spLocks noChangeShapeType="1"/>
            </p:cNvSpPr>
            <p:nvPr/>
          </p:nvSpPr>
          <p:spPr bwMode="auto">
            <a:xfrm>
              <a:off x="594" y="2374"/>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6" name="Line 88"/>
            <p:cNvSpPr>
              <a:spLocks noChangeShapeType="1"/>
            </p:cNvSpPr>
            <p:nvPr/>
          </p:nvSpPr>
          <p:spPr bwMode="auto">
            <a:xfrm flipH="1">
              <a:off x="592" y="2370"/>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7" name="Line 89"/>
            <p:cNvSpPr>
              <a:spLocks noChangeShapeType="1"/>
            </p:cNvSpPr>
            <p:nvPr/>
          </p:nvSpPr>
          <p:spPr bwMode="auto">
            <a:xfrm>
              <a:off x="595" y="2505"/>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8" name="Line 90"/>
            <p:cNvSpPr>
              <a:spLocks noChangeShapeType="1"/>
            </p:cNvSpPr>
            <p:nvPr/>
          </p:nvSpPr>
          <p:spPr bwMode="auto">
            <a:xfrm>
              <a:off x="595" y="2505"/>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99" name="Line 91"/>
            <p:cNvSpPr>
              <a:spLocks noChangeShapeType="1"/>
            </p:cNvSpPr>
            <p:nvPr/>
          </p:nvSpPr>
          <p:spPr bwMode="auto">
            <a:xfrm>
              <a:off x="597" y="2504"/>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0" name="Line 92"/>
            <p:cNvSpPr>
              <a:spLocks noChangeShapeType="1"/>
            </p:cNvSpPr>
            <p:nvPr/>
          </p:nvSpPr>
          <p:spPr bwMode="auto">
            <a:xfrm>
              <a:off x="592" y="250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1" name="Line 93"/>
            <p:cNvSpPr>
              <a:spLocks noChangeShapeType="1"/>
            </p:cNvSpPr>
            <p:nvPr/>
          </p:nvSpPr>
          <p:spPr bwMode="auto">
            <a:xfrm>
              <a:off x="592" y="2374"/>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2" name="Line 94"/>
            <p:cNvSpPr>
              <a:spLocks noChangeShapeType="1"/>
            </p:cNvSpPr>
            <p:nvPr/>
          </p:nvSpPr>
          <p:spPr bwMode="auto">
            <a:xfrm flipH="1">
              <a:off x="592" y="2370"/>
              <a:ext cx="6" cy="4"/>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3" name="Line 95"/>
            <p:cNvSpPr>
              <a:spLocks noChangeShapeType="1"/>
            </p:cNvSpPr>
            <p:nvPr/>
          </p:nvSpPr>
          <p:spPr bwMode="auto">
            <a:xfrm flipV="1">
              <a:off x="691" y="2502"/>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4" name="Line 96"/>
            <p:cNvSpPr>
              <a:spLocks noChangeShapeType="1"/>
            </p:cNvSpPr>
            <p:nvPr/>
          </p:nvSpPr>
          <p:spPr bwMode="auto">
            <a:xfrm>
              <a:off x="696" y="2370"/>
              <a:ext cx="0" cy="129"/>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205" name="Line 97"/>
            <p:cNvSpPr>
              <a:spLocks noChangeShapeType="1"/>
            </p:cNvSpPr>
            <p:nvPr/>
          </p:nvSpPr>
          <p:spPr bwMode="auto">
            <a:xfrm>
              <a:off x="597" y="2502"/>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sp>
        <p:nvSpPr>
          <p:cNvPr id="166933" name="Text Box 98"/>
          <p:cNvSpPr txBox="1">
            <a:spLocks noChangeArrowheads="1"/>
          </p:cNvSpPr>
          <p:nvPr/>
        </p:nvSpPr>
        <p:spPr bwMode="auto">
          <a:xfrm>
            <a:off x="1846262" y="1098584"/>
            <a:ext cx="1201737" cy="210273"/>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Move-out</a:t>
            </a:r>
            <a:endParaRPr lang="ja-JP" altLang="en-US" dirty="0" smtClean="0">
              <a:solidFill>
                <a:srgbClr val="000000"/>
              </a:solidFill>
              <a:cs typeface="Arial" pitchFamily="34" charset="0"/>
            </a:endParaRPr>
          </a:p>
        </p:txBody>
      </p:sp>
      <p:sp>
        <p:nvSpPr>
          <p:cNvPr id="166934" name="Text Box 99"/>
          <p:cNvSpPr txBox="1">
            <a:spLocks noChangeArrowheads="1"/>
          </p:cNvSpPr>
          <p:nvPr/>
        </p:nvSpPr>
        <p:spPr bwMode="auto">
          <a:xfrm>
            <a:off x="2679700" y="1324009"/>
            <a:ext cx="1289050" cy="22542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cs typeface="Arial" pitchFamily="34" charset="0"/>
              </a:rPr>
              <a:t>Death</a:t>
            </a:r>
            <a:endParaRPr lang="ja-JP" altLang="en-US" dirty="0" smtClean="0">
              <a:solidFill>
                <a:srgbClr val="000000"/>
              </a:solidFill>
              <a:cs typeface="Arial" pitchFamily="34" charset="0"/>
            </a:endParaRPr>
          </a:p>
        </p:txBody>
      </p:sp>
      <p:sp>
        <p:nvSpPr>
          <p:cNvPr id="166935" name="Text Box 100"/>
          <p:cNvSpPr txBox="1">
            <a:spLocks noChangeArrowheads="1"/>
          </p:cNvSpPr>
          <p:nvPr/>
        </p:nvSpPr>
        <p:spPr bwMode="auto">
          <a:xfrm>
            <a:off x="3076400" y="1712451"/>
            <a:ext cx="2392069" cy="385291"/>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Stomach cancer</a:t>
            </a:r>
            <a:endParaRPr lang="ja-JP" altLang="en-US" dirty="0" smtClean="0">
              <a:solidFill>
                <a:srgbClr val="000000"/>
              </a:solidFill>
              <a:cs typeface="Arial" pitchFamily="34" charset="0"/>
            </a:endParaRPr>
          </a:p>
        </p:txBody>
      </p:sp>
      <p:sp>
        <p:nvSpPr>
          <p:cNvPr id="166936" name="Text Box 101"/>
          <p:cNvSpPr txBox="1">
            <a:spLocks noChangeArrowheads="1"/>
          </p:cNvSpPr>
          <p:nvPr/>
        </p:nvSpPr>
        <p:spPr bwMode="auto">
          <a:xfrm>
            <a:off x="3783018" y="2518464"/>
            <a:ext cx="2008187" cy="27853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Lung cancer</a:t>
            </a:r>
            <a:endParaRPr lang="ja-JP" altLang="en-US" dirty="0" smtClean="0">
              <a:solidFill>
                <a:srgbClr val="000000"/>
              </a:solidFill>
              <a:cs typeface="Arial" pitchFamily="34" charset="0"/>
            </a:endParaRPr>
          </a:p>
        </p:txBody>
      </p:sp>
      <p:sp>
        <p:nvSpPr>
          <p:cNvPr id="166937" name="Text Box 102"/>
          <p:cNvSpPr txBox="1">
            <a:spLocks noChangeArrowheads="1"/>
          </p:cNvSpPr>
          <p:nvPr/>
        </p:nvSpPr>
        <p:spPr bwMode="auto">
          <a:xfrm>
            <a:off x="4194647" y="2880414"/>
            <a:ext cx="1937215" cy="293103"/>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Stomach cancer</a:t>
            </a:r>
            <a:endParaRPr lang="ja-JP" altLang="en-US" dirty="0" smtClean="0">
              <a:solidFill>
                <a:srgbClr val="000000"/>
              </a:solidFill>
              <a:cs typeface="Arial" pitchFamily="34" charset="0"/>
            </a:endParaRPr>
          </a:p>
        </p:txBody>
      </p:sp>
      <p:sp>
        <p:nvSpPr>
          <p:cNvPr id="166938" name="Text Box 103"/>
          <p:cNvSpPr txBox="1">
            <a:spLocks noChangeArrowheads="1"/>
          </p:cNvSpPr>
          <p:nvPr/>
        </p:nvSpPr>
        <p:spPr bwMode="auto">
          <a:xfrm>
            <a:off x="4924425" y="3592519"/>
            <a:ext cx="2139763" cy="262311"/>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Colorectal cancer</a:t>
            </a:r>
            <a:endParaRPr lang="ja-JP" altLang="en-US" dirty="0" smtClean="0">
              <a:solidFill>
                <a:srgbClr val="000000"/>
              </a:solidFill>
              <a:cs typeface="Arial" pitchFamily="34" charset="0"/>
            </a:endParaRPr>
          </a:p>
        </p:txBody>
      </p:sp>
      <p:sp>
        <p:nvSpPr>
          <p:cNvPr id="166939" name="Text Box 104"/>
          <p:cNvSpPr txBox="1">
            <a:spLocks noChangeArrowheads="1"/>
          </p:cNvSpPr>
          <p:nvPr/>
        </p:nvSpPr>
        <p:spPr bwMode="auto">
          <a:xfrm>
            <a:off x="5645617" y="3953816"/>
            <a:ext cx="1289050" cy="22542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Death</a:t>
            </a:r>
            <a:endParaRPr lang="ja-JP" altLang="en-US" dirty="0" smtClean="0">
              <a:solidFill>
                <a:srgbClr val="000000"/>
              </a:solidFill>
              <a:cs typeface="Arial" pitchFamily="34" charset="0"/>
            </a:endParaRPr>
          </a:p>
        </p:txBody>
      </p:sp>
      <p:sp>
        <p:nvSpPr>
          <p:cNvPr id="166940" name="Text Box 105"/>
          <p:cNvSpPr txBox="1">
            <a:spLocks noChangeArrowheads="1"/>
          </p:cNvSpPr>
          <p:nvPr/>
        </p:nvSpPr>
        <p:spPr bwMode="auto">
          <a:xfrm>
            <a:off x="6544142" y="4250425"/>
            <a:ext cx="2044046" cy="267797"/>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Stomach cancer</a:t>
            </a:r>
            <a:endParaRPr lang="ja-JP" altLang="en-US" dirty="0" smtClean="0">
              <a:solidFill>
                <a:srgbClr val="000000"/>
              </a:solidFill>
              <a:cs typeface="Arial" pitchFamily="34" charset="0"/>
            </a:endParaRPr>
          </a:p>
        </p:txBody>
      </p:sp>
      <p:sp>
        <p:nvSpPr>
          <p:cNvPr id="166941" name="Text Box 106"/>
          <p:cNvSpPr txBox="1">
            <a:spLocks noChangeArrowheads="1"/>
          </p:cNvSpPr>
          <p:nvPr/>
        </p:nvSpPr>
        <p:spPr bwMode="auto">
          <a:xfrm>
            <a:off x="7337891" y="4941455"/>
            <a:ext cx="2075049" cy="24015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Stomach cancer</a:t>
            </a:r>
            <a:endParaRPr lang="ja-JP" altLang="en-US" dirty="0" smtClean="0">
              <a:solidFill>
                <a:srgbClr val="000000"/>
              </a:solidFill>
              <a:cs typeface="Arial" pitchFamily="34" charset="0"/>
            </a:endParaRPr>
          </a:p>
        </p:txBody>
      </p:sp>
      <p:sp>
        <p:nvSpPr>
          <p:cNvPr id="166942" name="Text Box 107"/>
          <p:cNvSpPr txBox="1">
            <a:spLocks noChangeArrowheads="1"/>
          </p:cNvSpPr>
          <p:nvPr/>
        </p:nvSpPr>
        <p:spPr bwMode="auto">
          <a:xfrm>
            <a:off x="7972896" y="4634413"/>
            <a:ext cx="1726919" cy="27825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Lung cancer</a:t>
            </a:r>
            <a:endParaRPr lang="ja-JP" altLang="en-US" dirty="0" smtClean="0">
              <a:solidFill>
                <a:srgbClr val="000000"/>
              </a:solidFill>
              <a:cs typeface="Arial" pitchFamily="34" charset="0"/>
            </a:endParaRPr>
          </a:p>
        </p:txBody>
      </p:sp>
      <p:sp>
        <p:nvSpPr>
          <p:cNvPr id="166943" name="Text Box 108"/>
          <p:cNvSpPr txBox="1">
            <a:spLocks noChangeArrowheads="1"/>
          </p:cNvSpPr>
          <p:nvPr/>
        </p:nvSpPr>
        <p:spPr bwMode="auto">
          <a:xfrm>
            <a:off x="8762999" y="5383213"/>
            <a:ext cx="829235" cy="264552"/>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Alive</a:t>
            </a:r>
            <a:endParaRPr lang="ja-JP" altLang="en-US" dirty="0" smtClean="0">
              <a:solidFill>
                <a:srgbClr val="000000"/>
              </a:solidFill>
              <a:cs typeface="Arial" pitchFamily="34" charset="0"/>
            </a:endParaRPr>
          </a:p>
        </p:txBody>
      </p:sp>
      <p:sp>
        <p:nvSpPr>
          <p:cNvPr id="166944" name="Text Box 109"/>
          <p:cNvSpPr txBox="1">
            <a:spLocks noChangeArrowheads="1"/>
          </p:cNvSpPr>
          <p:nvPr/>
        </p:nvSpPr>
        <p:spPr bwMode="auto">
          <a:xfrm>
            <a:off x="8763000" y="5743609"/>
            <a:ext cx="883024" cy="280683"/>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Alive</a:t>
            </a:r>
            <a:endParaRPr lang="ja-JP" altLang="en-US" dirty="0" smtClean="0">
              <a:solidFill>
                <a:srgbClr val="000000"/>
              </a:solidFill>
              <a:cs typeface="Arial" pitchFamily="34" charset="0"/>
            </a:endParaRPr>
          </a:p>
        </p:txBody>
      </p:sp>
      <p:grpSp>
        <p:nvGrpSpPr>
          <p:cNvPr id="8" name="Group 110"/>
          <p:cNvGrpSpPr>
            <a:grpSpLocks/>
          </p:cNvGrpSpPr>
          <p:nvPr/>
        </p:nvGrpSpPr>
        <p:grpSpPr bwMode="auto">
          <a:xfrm>
            <a:off x="1001731" y="3656013"/>
            <a:ext cx="198437" cy="196850"/>
            <a:chOff x="722" y="2628"/>
            <a:chExt cx="127" cy="141"/>
          </a:xfrm>
        </p:grpSpPr>
        <p:sp>
          <p:nvSpPr>
            <p:cNvPr id="167184" name="Freeform 111"/>
            <p:cNvSpPr>
              <a:spLocks/>
            </p:cNvSpPr>
            <p:nvPr/>
          </p:nvSpPr>
          <p:spPr bwMode="auto">
            <a:xfrm>
              <a:off x="722" y="2658"/>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85" name="Line 112"/>
            <p:cNvSpPr>
              <a:spLocks noChangeShapeType="1"/>
            </p:cNvSpPr>
            <p:nvPr/>
          </p:nvSpPr>
          <p:spPr bwMode="auto">
            <a:xfrm flipH="1">
              <a:off x="755" y="2646"/>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6" name="Line 113"/>
            <p:cNvSpPr>
              <a:spLocks noChangeShapeType="1"/>
            </p:cNvSpPr>
            <p:nvPr/>
          </p:nvSpPr>
          <p:spPr bwMode="auto">
            <a:xfrm>
              <a:off x="805" y="2628"/>
              <a:ext cx="8"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7" name="Freeform 114"/>
            <p:cNvSpPr>
              <a:spLocks/>
            </p:cNvSpPr>
            <p:nvPr/>
          </p:nvSpPr>
          <p:spPr bwMode="auto">
            <a:xfrm>
              <a:off x="830" y="2637"/>
              <a:ext cx="14" cy="10"/>
            </a:xfrm>
            <a:custGeom>
              <a:avLst/>
              <a:gdLst>
                <a:gd name="T0" fmla="*/ 0 w 14"/>
                <a:gd name="T1" fmla="*/ 0 h 10"/>
                <a:gd name="T2" fmla="*/ 0 w 14"/>
                <a:gd name="T3" fmla="*/ 0 h 10"/>
                <a:gd name="T4" fmla="*/ 6 w 14"/>
                <a:gd name="T5" fmla="*/ 5 h 10"/>
                <a:gd name="T6" fmla="*/ 9 w 14"/>
                <a:gd name="T7" fmla="*/ 5 h 10"/>
                <a:gd name="T8" fmla="*/ 10 w 14"/>
                <a:gd name="T9" fmla="*/ 9 h 10"/>
                <a:gd name="T10" fmla="*/ 13 w 14"/>
                <a:gd name="T11" fmla="*/ 5 h 10"/>
                <a:gd name="T12" fmla="*/ 0 w 14"/>
                <a:gd name="T13" fmla="*/ 0 h 10"/>
                <a:gd name="T14" fmla="*/ 0 w 14"/>
                <a:gd name="T15" fmla="*/ 0 h 1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0"/>
                <a:gd name="T26" fmla="*/ 14 w 14"/>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0">
                  <a:moveTo>
                    <a:pt x="0" y="0"/>
                  </a:moveTo>
                  <a:lnTo>
                    <a:pt x="0" y="0"/>
                  </a:lnTo>
                  <a:lnTo>
                    <a:pt x="6" y="5"/>
                  </a:lnTo>
                  <a:lnTo>
                    <a:pt x="9" y="5"/>
                  </a:lnTo>
                  <a:lnTo>
                    <a:pt x="10" y="9"/>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88" name="Line 115"/>
            <p:cNvSpPr>
              <a:spLocks noChangeShapeType="1"/>
            </p:cNvSpPr>
            <p:nvPr/>
          </p:nvSpPr>
          <p:spPr bwMode="auto">
            <a:xfrm>
              <a:off x="833" y="2637"/>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9" name="Freeform 116"/>
            <p:cNvSpPr>
              <a:spLocks/>
            </p:cNvSpPr>
            <p:nvPr/>
          </p:nvSpPr>
          <p:spPr bwMode="auto">
            <a:xfrm>
              <a:off x="722" y="2628"/>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9" name="Group 117"/>
          <p:cNvGrpSpPr>
            <a:grpSpLocks/>
          </p:cNvGrpSpPr>
          <p:nvPr/>
        </p:nvGrpSpPr>
        <p:grpSpPr bwMode="auto">
          <a:xfrm>
            <a:off x="798531" y="3652838"/>
            <a:ext cx="166687" cy="195262"/>
            <a:chOff x="592" y="2626"/>
            <a:chExt cx="106" cy="139"/>
          </a:xfrm>
        </p:grpSpPr>
        <p:sp>
          <p:nvSpPr>
            <p:cNvPr id="167168" name="Freeform 118"/>
            <p:cNvSpPr>
              <a:spLocks/>
            </p:cNvSpPr>
            <p:nvPr/>
          </p:nvSpPr>
          <p:spPr bwMode="auto">
            <a:xfrm>
              <a:off x="592" y="2758"/>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69" name="Freeform 119"/>
            <p:cNvSpPr>
              <a:spLocks/>
            </p:cNvSpPr>
            <p:nvPr/>
          </p:nvSpPr>
          <p:spPr bwMode="auto">
            <a:xfrm>
              <a:off x="592" y="2626"/>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70" name="AutoShape 120"/>
            <p:cNvSpPr>
              <a:spLocks noChangeArrowheads="1"/>
            </p:cNvSpPr>
            <p:nvPr/>
          </p:nvSpPr>
          <p:spPr bwMode="auto">
            <a:xfrm flipV="1">
              <a:off x="598" y="2626"/>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171" name="Line 121"/>
            <p:cNvSpPr>
              <a:spLocks noChangeShapeType="1"/>
            </p:cNvSpPr>
            <p:nvPr/>
          </p:nvSpPr>
          <p:spPr bwMode="auto">
            <a:xfrm>
              <a:off x="597" y="2628"/>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2" name="Line 122"/>
            <p:cNvSpPr>
              <a:spLocks noChangeShapeType="1"/>
            </p:cNvSpPr>
            <p:nvPr/>
          </p:nvSpPr>
          <p:spPr bwMode="auto">
            <a:xfrm>
              <a:off x="595" y="2630"/>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3" name="Line 123"/>
            <p:cNvSpPr>
              <a:spLocks noChangeShapeType="1"/>
            </p:cNvSpPr>
            <p:nvPr/>
          </p:nvSpPr>
          <p:spPr bwMode="auto">
            <a:xfrm>
              <a:off x="594" y="2631"/>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4" name="Line 124"/>
            <p:cNvSpPr>
              <a:spLocks noChangeShapeType="1"/>
            </p:cNvSpPr>
            <p:nvPr/>
          </p:nvSpPr>
          <p:spPr bwMode="auto">
            <a:xfrm flipH="1">
              <a:off x="592" y="2626"/>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5" name="Line 125"/>
            <p:cNvSpPr>
              <a:spLocks noChangeShapeType="1"/>
            </p:cNvSpPr>
            <p:nvPr/>
          </p:nvSpPr>
          <p:spPr bwMode="auto">
            <a:xfrm>
              <a:off x="595" y="2762"/>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6" name="Line 126"/>
            <p:cNvSpPr>
              <a:spLocks noChangeShapeType="1"/>
            </p:cNvSpPr>
            <p:nvPr/>
          </p:nvSpPr>
          <p:spPr bwMode="auto">
            <a:xfrm>
              <a:off x="595" y="2762"/>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7" name="Line 127"/>
            <p:cNvSpPr>
              <a:spLocks noChangeShapeType="1"/>
            </p:cNvSpPr>
            <p:nvPr/>
          </p:nvSpPr>
          <p:spPr bwMode="auto">
            <a:xfrm>
              <a:off x="597" y="2760"/>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8" name="Line 128"/>
            <p:cNvSpPr>
              <a:spLocks noChangeShapeType="1"/>
            </p:cNvSpPr>
            <p:nvPr/>
          </p:nvSpPr>
          <p:spPr bwMode="auto">
            <a:xfrm>
              <a:off x="592" y="2764"/>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79" name="Line 129"/>
            <p:cNvSpPr>
              <a:spLocks noChangeShapeType="1"/>
            </p:cNvSpPr>
            <p:nvPr/>
          </p:nvSpPr>
          <p:spPr bwMode="auto">
            <a:xfrm>
              <a:off x="592" y="2631"/>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0" name="Line 130"/>
            <p:cNvSpPr>
              <a:spLocks noChangeShapeType="1"/>
            </p:cNvSpPr>
            <p:nvPr/>
          </p:nvSpPr>
          <p:spPr bwMode="auto">
            <a:xfrm flipH="1">
              <a:off x="592" y="2626"/>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1" name="Line 131"/>
            <p:cNvSpPr>
              <a:spLocks noChangeShapeType="1"/>
            </p:cNvSpPr>
            <p:nvPr/>
          </p:nvSpPr>
          <p:spPr bwMode="auto">
            <a:xfrm flipV="1">
              <a:off x="691" y="2759"/>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2" name="Line 132"/>
            <p:cNvSpPr>
              <a:spLocks noChangeShapeType="1"/>
            </p:cNvSpPr>
            <p:nvPr/>
          </p:nvSpPr>
          <p:spPr bwMode="auto">
            <a:xfrm>
              <a:off x="696" y="2626"/>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83" name="Line 133"/>
            <p:cNvSpPr>
              <a:spLocks noChangeShapeType="1"/>
            </p:cNvSpPr>
            <p:nvPr/>
          </p:nvSpPr>
          <p:spPr bwMode="auto">
            <a:xfrm>
              <a:off x="597" y="2759"/>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10" name="Group 134"/>
          <p:cNvGrpSpPr>
            <a:grpSpLocks/>
          </p:cNvGrpSpPr>
          <p:nvPr/>
        </p:nvGrpSpPr>
        <p:grpSpPr bwMode="auto">
          <a:xfrm>
            <a:off x="1001731" y="4322763"/>
            <a:ext cx="198437" cy="196850"/>
            <a:chOff x="722" y="3113"/>
            <a:chExt cx="127" cy="141"/>
          </a:xfrm>
        </p:grpSpPr>
        <p:sp>
          <p:nvSpPr>
            <p:cNvPr id="167162" name="Freeform 135"/>
            <p:cNvSpPr>
              <a:spLocks/>
            </p:cNvSpPr>
            <p:nvPr/>
          </p:nvSpPr>
          <p:spPr bwMode="auto">
            <a:xfrm>
              <a:off x="722" y="3144"/>
              <a:ext cx="100" cy="110"/>
            </a:xfrm>
            <a:custGeom>
              <a:avLst/>
              <a:gdLst>
                <a:gd name="T0" fmla="*/ 36 w 100"/>
                <a:gd name="T1" fmla="*/ 102 h 110"/>
                <a:gd name="T2" fmla="*/ 36 w 100"/>
                <a:gd name="T3" fmla="*/ 102 h 110"/>
                <a:gd name="T4" fmla="*/ 26 w 100"/>
                <a:gd name="T5" fmla="*/ 109 h 110"/>
                <a:gd name="T6" fmla="*/ 9 w 100"/>
                <a:gd name="T7" fmla="*/ 108 h 110"/>
                <a:gd name="T8" fmla="*/ 9 w 100"/>
                <a:gd name="T9" fmla="*/ 108 h 110"/>
                <a:gd name="T10" fmla="*/ 0 w 100"/>
                <a:gd name="T11" fmla="*/ 100 h 110"/>
                <a:gd name="T12" fmla="*/ 0 w 100"/>
                <a:gd name="T13" fmla="*/ 89 h 110"/>
                <a:gd name="T14" fmla="*/ 0 w 100"/>
                <a:gd name="T15" fmla="*/ 86 h 110"/>
                <a:gd name="T16" fmla="*/ 62 w 100"/>
                <a:gd name="T17" fmla="*/ 0 h 110"/>
                <a:gd name="T18" fmla="*/ 99 w 100"/>
                <a:gd name="T19" fmla="*/ 14 h 110"/>
                <a:gd name="T20" fmla="*/ 36 w 100"/>
                <a:gd name="T21" fmla="*/ 102 h 110"/>
                <a:gd name="T22" fmla="*/ 36 w 100"/>
                <a:gd name="T23" fmla="*/ 102 h 1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0"/>
                <a:gd name="T38" fmla="*/ 100 w 100"/>
                <a:gd name="T39" fmla="*/ 110 h 1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0">
                  <a:moveTo>
                    <a:pt x="36" y="102"/>
                  </a:moveTo>
                  <a:lnTo>
                    <a:pt x="36" y="102"/>
                  </a:lnTo>
                  <a:lnTo>
                    <a:pt x="26" y="109"/>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63" name="Line 136"/>
            <p:cNvSpPr>
              <a:spLocks noChangeShapeType="1"/>
            </p:cNvSpPr>
            <p:nvPr/>
          </p:nvSpPr>
          <p:spPr bwMode="auto">
            <a:xfrm flipH="1">
              <a:off x="755" y="3131"/>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64" name="Line 137"/>
            <p:cNvSpPr>
              <a:spLocks noChangeShapeType="1"/>
            </p:cNvSpPr>
            <p:nvPr/>
          </p:nvSpPr>
          <p:spPr bwMode="auto">
            <a:xfrm>
              <a:off x="805" y="3113"/>
              <a:ext cx="8"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65" name="Freeform 138"/>
            <p:cNvSpPr>
              <a:spLocks/>
            </p:cNvSpPr>
            <p:nvPr/>
          </p:nvSpPr>
          <p:spPr bwMode="auto">
            <a:xfrm>
              <a:off x="830" y="3122"/>
              <a:ext cx="14" cy="11"/>
            </a:xfrm>
            <a:custGeom>
              <a:avLst/>
              <a:gdLst>
                <a:gd name="T0" fmla="*/ 0 w 14"/>
                <a:gd name="T1" fmla="*/ 0 h 11"/>
                <a:gd name="T2" fmla="*/ 0 w 14"/>
                <a:gd name="T3" fmla="*/ 0 h 11"/>
                <a:gd name="T4" fmla="*/ 6 w 14"/>
                <a:gd name="T5" fmla="*/ 6 h 11"/>
                <a:gd name="T6" fmla="*/ 9 w 14"/>
                <a:gd name="T7" fmla="*/ 6 h 11"/>
                <a:gd name="T8" fmla="*/ 10 w 14"/>
                <a:gd name="T9" fmla="*/ 10 h 11"/>
                <a:gd name="T10" fmla="*/ 13 w 14"/>
                <a:gd name="T11" fmla="*/ 6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6"/>
                  </a:lnTo>
                  <a:lnTo>
                    <a:pt x="9" y="6"/>
                  </a:lnTo>
                  <a:lnTo>
                    <a:pt x="10" y="10"/>
                  </a:lnTo>
                  <a:lnTo>
                    <a:pt x="13" y="6"/>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66" name="Line 139"/>
            <p:cNvSpPr>
              <a:spLocks noChangeShapeType="1"/>
            </p:cNvSpPr>
            <p:nvPr/>
          </p:nvSpPr>
          <p:spPr bwMode="auto">
            <a:xfrm>
              <a:off x="833" y="3122"/>
              <a:ext cx="10"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67" name="Freeform 140"/>
            <p:cNvSpPr>
              <a:spLocks/>
            </p:cNvSpPr>
            <p:nvPr/>
          </p:nvSpPr>
          <p:spPr bwMode="auto">
            <a:xfrm>
              <a:off x="722" y="3113"/>
              <a:ext cx="127" cy="141"/>
            </a:xfrm>
            <a:custGeom>
              <a:avLst/>
              <a:gdLst>
                <a:gd name="T0" fmla="*/ 36 w 127"/>
                <a:gd name="T1" fmla="*/ 133 h 141"/>
                <a:gd name="T2" fmla="*/ 36 w 127"/>
                <a:gd name="T3" fmla="*/ 133 h 141"/>
                <a:gd name="T4" fmla="*/ 26 w 127"/>
                <a:gd name="T5" fmla="*/ 140 h 141"/>
                <a:gd name="T6" fmla="*/ 9 w 127"/>
                <a:gd name="T7" fmla="*/ 139 h 141"/>
                <a:gd name="T8" fmla="*/ 9 w 127"/>
                <a:gd name="T9" fmla="*/ 139 h 141"/>
                <a:gd name="T10" fmla="*/ 0 w 127"/>
                <a:gd name="T11" fmla="*/ 131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5 h 141"/>
                <a:gd name="T24" fmla="*/ 126 w 127"/>
                <a:gd name="T25" fmla="*/ 15 h 141"/>
                <a:gd name="T26" fmla="*/ 121 w 127"/>
                <a:gd name="T27" fmla="*/ 15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9"/>
                  </a:lnTo>
                  <a:lnTo>
                    <a:pt x="0" y="131"/>
                  </a:lnTo>
                  <a:lnTo>
                    <a:pt x="0" y="120"/>
                  </a:lnTo>
                  <a:lnTo>
                    <a:pt x="0" y="117"/>
                  </a:lnTo>
                  <a:lnTo>
                    <a:pt x="83" y="0"/>
                  </a:lnTo>
                  <a:lnTo>
                    <a:pt x="126" y="15"/>
                  </a:lnTo>
                  <a:lnTo>
                    <a:pt x="121" y="15"/>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11" name="Group 141"/>
          <p:cNvGrpSpPr>
            <a:grpSpLocks/>
          </p:cNvGrpSpPr>
          <p:nvPr/>
        </p:nvGrpSpPr>
        <p:grpSpPr bwMode="auto">
          <a:xfrm>
            <a:off x="798531" y="4321209"/>
            <a:ext cx="166687" cy="193675"/>
            <a:chOff x="592" y="3112"/>
            <a:chExt cx="106" cy="138"/>
          </a:xfrm>
        </p:grpSpPr>
        <p:sp>
          <p:nvSpPr>
            <p:cNvPr id="167146" name="Freeform 142"/>
            <p:cNvSpPr>
              <a:spLocks/>
            </p:cNvSpPr>
            <p:nvPr/>
          </p:nvSpPr>
          <p:spPr bwMode="auto">
            <a:xfrm>
              <a:off x="592" y="3243"/>
              <a:ext cx="106" cy="7"/>
            </a:xfrm>
            <a:custGeom>
              <a:avLst/>
              <a:gdLst>
                <a:gd name="T0" fmla="*/ 105 w 106"/>
                <a:gd name="T1" fmla="*/ 2 h 7"/>
                <a:gd name="T2" fmla="*/ 105 w 106"/>
                <a:gd name="T3" fmla="*/ 2 h 7"/>
                <a:gd name="T4" fmla="*/ 99 w 106"/>
                <a:gd name="T5" fmla="*/ 6 h 7"/>
                <a:gd name="T6" fmla="*/ 0 w 106"/>
                <a:gd name="T7" fmla="*/ 6 h 7"/>
                <a:gd name="T8" fmla="*/ 0 w 106"/>
                <a:gd name="T9" fmla="*/ 0 h 7"/>
                <a:gd name="T10" fmla="*/ 105 w 106"/>
                <a:gd name="T11" fmla="*/ 2 h 7"/>
                <a:gd name="T12" fmla="*/ 105 w 106"/>
                <a:gd name="T13" fmla="*/ 2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2"/>
                  </a:moveTo>
                  <a:lnTo>
                    <a:pt x="105" y="2"/>
                  </a:lnTo>
                  <a:lnTo>
                    <a:pt x="99" y="6"/>
                  </a:lnTo>
                  <a:lnTo>
                    <a:pt x="0" y="6"/>
                  </a:lnTo>
                  <a:lnTo>
                    <a:pt x="0" y="0"/>
                  </a:lnTo>
                  <a:lnTo>
                    <a:pt x="105" y="2"/>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47" name="Freeform 143"/>
            <p:cNvSpPr>
              <a:spLocks/>
            </p:cNvSpPr>
            <p:nvPr/>
          </p:nvSpPr>
          <p:spPr bwMode="auto">
            <a:xfrm>
              <a:off x="592" y="3112"/>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48" name="AutoShape 144"/>
            <p:cNvSpPr>
              <a:spLocks noChangeArrowheads="1"/>
            </p:cNvSpPr>
            <p:nvPr/>
          </p:nvSpPr>
          <p:spPr bwMode="auto">
            <a:xfrm flipV="1">
              <a:off x="598" y="3112"/>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149" name="Line 145"/>
            <p:cNvSpPr>
              <a:spLocks noChangeShapeType="1"/>
            </p:cNvSpPr>
            <p:nvPr/>
          </p:nvSpPr>
          <p:spPr bwMode="auto">
            <a:xfrm>
              <a:off x="597" y="3114"/>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0" name="Line 146"/>
            <p:cNvSpPr>
              <a:spLocks noChangeShapeType="1"/>
            </p:cNvSpPr>
            <p:nvPr/>
          </p:nvSpPr>
          <p:spPr bwMode="auto">
            <a:xfrm>
              <a:off x="595" y="3115"/>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1" name="Line 147"/>
            <p:cNvSpPr>
              <a:spLocks noChangeShapeType="1"/>
            </p:cNvSpPr>
            <p:nvPr/>
          </p:nvSpPr>
          <p:spPr bwMode="auto">
            <a:xfrm>
              <a:off x="594" y="3117"/>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2" name="Line 148"/>
            <p:cNvSpPr>
              <a:spLocks noChangeShapeType="1"/>
            </p:cNvSpPr>
            <p:nvPr/>
          </p:nvSpPr>
          <p:spPr bwMode="auto">
            <a:xfrm flipH="1">
              <a:off x="592" y="3112"/>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3" name="Line 149"/>
            <p:cNvSpPr>
              <a:spLocks noChangeShapeType="1"/>
            </p:cNvSpPr>
            <p:nvPr/>
          </p:nvSpPr>
          <p:spPr bwMode="auto">
            <a:xfrm>
              <a:off x="595" y="3248"/>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4" name="Line 150"/>
            <p:cNvSpPr>
              <a:spLocks noChangeShapeType="1"/>
            </p:cNvSpPr>
            <p:nvPr/>
          </p:nvSpPr>
          <p:spPr bwMode="auto">
            <a:xfrm>
              <a:off x="595" y="3247"/>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5" name="Line 151"/>
            <p:cNvSpPr>
              <a:spLocks noChangeShapeType="1"/>
            </p:cNvSpPr>
            <p:nvPr/>
          </p:nvSpPr>
          <p:spPr bwMode="auto">
            <a:xfrm>
              <a:off x="597" y="3246"/>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6" name="Line 152"/>
            <p:cNvSpPr>
              <a:spLocks noChangeShapeType="1"/>
            </p:cNvSpPr>
            <p:nvPr/>
          </p:nvSpPr>
          <p:spPr bwMode="auto">
            <a:xfrm>
              <a:off x="592" y="3249"/>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7" name="Line 153"/>
            <p:cNvSpPr>
              <a:spLocks noChangeShapeType="1"/>
            </p:cNvSpPr>
            <p:nvPr/>
          </p:nvSpPr>
          <p:spPr bwMode="auto">
            <a:xfrm>
              <a:off x="592" y="3117"/>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8" name="Line 154"/>
            <p:cNvSpPr>
              <a:spLocks noChangeShapeType="1"/>
            </p:cNvSpPr>
            <p:nvPr/>
          </p:nvSpPr>
          <p:spPr bwMode="auto">
            <a:xfrm flipH="1">
              <a:off x="592" y="3112"/>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59" name="Line 155"/>
            <p:cNvSpPr>
              <a:spLocks noChangeShapeType="1"/>
            </p:cNvSpPr>
            <p:nvPr/>
          </p:nvSpPr>
          <p:spPr bwMode="auto">
            <a:xfrm flipV="1">
              <a:off x="691" y="3245"/>
              <a:ext cx="6" cy="4"/>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60" name="Line 156"/>
            <p:cNvSpPr>
              <a:spLocks noChangeShapeType="1"/>
            </p:cNvSpPr>
            <p:nvPr/>
          </p:nvSpPr>
          <p:spPr bwMode="auto">
            <a:xfrm>
              <a:off x="696" y="3112"/>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61" name="Line 157"/>
            <p:cNvSpPr>
              <a:spLocks noChangeShapeType="1"/>
            </p:cNvSpPr>
            <p:nvPr/>
          </p:nvSpPr>
          <p:spPr bwMode="auto">
            <a:xfrm>
              <a:off x="597" y="3245"/>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12" name="Group 158"/>
          <p:cNvGrpSpPr>
            <a:grpSpLocks/>
          </p:cNvGrpSpPr>
          <p:nvPr/>
        </p:nvGrpSpPr>
        <p:grpSpPr bwMode="auto">
          <a:xfrm>
            <a:off x="798513" y="4987959"/>
            <a:ext cx="401637" cy="200025"/>
            <a:chOff x="592" y="3362"/>
            <a:chExt cx="257" cy="142"/>
          </a:xfrm>
        </p:grpSpPr>
        <p:grpSp>
          <p:nvGrpSpPr>
            <p:cNvPr id="13" name="Group 159"/>
            <p:cNvGrpSpPr>
              <a:grpSpLocks/>
            </p:cNvGrpSpPr>
            <p:nvPr/>
          </p:nvGrpSpPr>
          <p:grpSpPr bwMode="auto">
            <a:xfrm>
              <a:off x="722" y="3363"/>
              <a:ext cx="127" cy="141"/>
              <a:chOff x="722" y="3363"/>
              <a:chExt cx="127" cy="141"/>
            </a:xfrm>
          </p:grpSpPr>
          <p:sp>
            <p:nvSpPr>
              <p:cNvPr id="167140" name="Freeform 160"/>
              <p:cNvSpPr>
                <a:spLocks/>
              </p:cNvSpPr>
              <p:nvPr/>
            </p:nvSpPr>
            <p:spPr bwMode="auto">
              <a:xfrm>
                <a:off x="722" y="3393"/>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41" name="Line 161"/>
              <p:cNvSpPr>
                <a:spLocks noChangeShapeType="1"/>
              </p:cNvSpPr>
              <p:nvPr/>
            </p:nvSpPr>
            <p:spPr bwMode="auto">
              <a:xfrm flipH="1">
                <a:off x="755" y="3381"/>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42" name="Line 162"/>
              <p:cNvSpPr>
                <a:spLocks noChangeShapeType="1"/>
              </p:cNvSpPr>
              <p:nvPr/>
            </p:nvSpPr>
            <p:spPr bwMode="auto">
              <a:xfrm>
                <a:off x="805" y="3363"/>
                <a:ext cx="8"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43" name="Freeform 163"/>
              <p:cNvSpPr>
                <a:spLocks/>
              </p:cNvSpPr>
              <p:nvPr/>
            </p:nvSpPr>
            <p:spPr bwMode="auto">
              <a:xfrm>
                <a:off x="830" y="3372"/>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44" name="Line 164"/>
              <p:cNvSpPr>
                <a:spLocks noChangeShapeType="1"/>
              </p:cNvSpPr>
              <p:nvPr/>
            </p:nvSpPr>
            <p:spPr bwMode="auto">
              <a:xfrm>
                <a:off x="833" y="3372"/>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45" name="Freeform 165"/>
              <p:cNvSpPr>
                <a:spLocks/>
              </p:cNvSpPr>
              <p:nvPr/>
            </p:nvSpPr>
            <p:spPr bwMode="auto">
              <a:xfrm>
                <a:off x="722" y="3363"/>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14" name="Group 166"/>
            <p:cNvGrpSpPr>
              <a:grpSpLocks/>
            </p:cNvGrpSpPr>
            <p:nvPr/>
          </p:nvGrpSpPr>
          <p:grpSpPr bwMode="auto">
            <a:xfrm>
              <a:off x="592" y="3362"/>
              <a:ext cx="106" cy="138"/>
              <a:chOff x="592" y="3362"/>
              <a:chExt cx="106" cy="138"/>
            </a:xfrm>
          </p:grpSpPr>
          <p:sp>
            <p:nvSpPr>
              <p:cNvPr id="167124" name="Freeform 167"/>
              <p:cNvSpPr>
                <a:spLocks/>
              </p:cNvSpPr>
              <p:nvPr/>
            </p:nvSpPr>
            <p:spPr bwMode="auto">
              <a:xfrm>
                <a:off x="592" y="3493"/>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25" name="Freeform 168"/>
              <p:cNvSpPr>
                <a:spLocks/>
              </p:cNvSpPr>
              <p:nvPr/>
            </p:nvSpPr>
            <p:spPr bwMode="auto">
              <a:xfrm>
                <a:off x="592" y="3362"/>
                <a:ext cx="7" cy="138"/>
              </a:xfrm>
              <a:custGeom>
                <a:avLst/>
                <a:gdLst>
                  <a:gd name="T0" fmla="*/ 6 w 7"/>
                  <a:gd name="T1" fmla="*/ 0 h 138"/>
                  <a:gd name="T2" fmla="*/ 6 w 7"/>
                  <a:gd name="T3" fmla="*/ 0 h 138"/>
                  <a:gd name="T4" fmla="*/ 0 w 7"/>
                  <a:gd name="T5" fmla="*/ 4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4"/>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26" name="AutoShape 169"/>
              <p:cNvSpPr>
                <a:spLocks noChangeArrowheads="1"/>
              </p:cNvSpPr>
              <p:nvPr/>
            </p:nvSpPr>
            <p:spPr bwMode="auto">
              <a:xfrm flipV="1">
                <a:off x="598" y="3362"/>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127" name="Line 170"/>
              <p:cNvSpPr>
                <a:spLocks noChangeShapeType="1"/>
              </p:cNvSpPr>
              <p:nvPr/>
            </p:nvSpPr>
            <p:spPr bwMode="auto">
              <a:xfrm>
                <a:off x="597" y="3363"/>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28" name="Line 171"/>
              <p:cNvSpPr>
                <a:spLocks noChangeShapeType="1"/>
              </p:cNvSpPr>
              <p:nvPr/>
            </p:nvSpPr>
            <p:spPr bwMode="auto">
              <a:xfrm>
                <a:off x="595" y="3365"/>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29" name="Line 172"/>
              <p:cNvSpPr>
                <a:spLocks noChangeShapeType="1"/>
              </p:cNvSpPr>
              <p:nvPr/>
            </p:nvSpPr>
            <p:spPr bwMode="auto">
              <a:xfrm>
                <a:off x="594" y="3366"/>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0" name="Line 173"/>
              <p:cNvSpPr>
                <a:spLocks noChangeShapeType="1"/>
              </p:cNvSpPr>
              <p:nvPr/>
            </p:nvSpPr>
            <p:spPr bwMode="auto">
              <a:xfrm flipH="1">
                <a:off x="592" y="3362"/>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1" name="Line 174"/>
              <p:cNvSpPr>
                <a:spLocks noChangeShapeType="1"/>
              </p:cNvSpPr>
              <p:nvPr/>
            </p:nvSpPr>
            <p:spPr bwMode="auto">
              <a:xfrm>
                <a:off x="595" y="3497"/>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2" name="Line 175"/>
              <p:cNvSpPr>
                <a:spLocks noChangeShapeType="1"/>
              </p:cNvSpPr>
              <p:nvPr/>
            </p:nvSpPr>
            <p:spPr bwMode="auto">
              <a:xfrm>
                <a:off x="595" y="3496"/>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3" name="Line 176"/>
              <p:cNvSpPr>
                <a:spLocks noChangeShapeType="1"/>
              </p:cNvSpPr>
              <p:nvPr/>
            </p:nvSpPr>
            <p:spPr bwMode="auto">
              <a:xfrm>
                <a:off x="597" y="3495"/>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4" name="Line 177"/>
              <p:cNvSpPr>
                <a:spLocks noChangeShapeType="1"/>
              </p:cNvSpPr>
              <p:nvPr/>
            </p:nvSpPr>
            <p:spPr bwMode="auto">
              <a:xfrm>
                <a:off x="592" y="3499"/>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5" name="Line 178"/>
              <p:cNvSpPr>
                <a:spLocks noChangeShapeType="1"/>
              </p:cNvSpPr>
              <p:nvPr/>
            </p:nvSpPr>
            <p:spPr bwMode="auto">
              <a:xfrm>
                <a:off x="592" y="3366"/>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6" name="Line 179"/>
              <p:cNvSpPr>
                <a:spLocks noChangeShapeType="1"/>
              </p:cNvSpPr>
              <p:nvPr/>
            </p:nvSpPr>
            <p:spPr bwMode="auto">
              <a:xfrm flipH="1">
                <a:off x="592" y="3362"/>
                <a:ext cx="6" cy="4"/>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7" name="Line 180"/>
              <p:cNvSpPr>
                <a:spLocks noChangeShapeType="1"/>
              </p:cNvSpPr>
              <p:nvPr/>
            </p:nvSpPr>
            <p:spPr bwMode="auto">
              <a:xfrm flipV="1">
                <a:off x="691" y="3494"/>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8" name="Line 181"/>
              <p:cNvSpPr>
                <a:spLocks noChangeShapeType="1"/>
              </p:cNvSpPr>
              <p:nvPr/>
            </p:nvSpPr>
            <p:spPr bwMode="auto">
              <a:xfrm>
                <a:off x="696" y="3362"/>
                <a:ext cx="0" cy="129"/>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39" name="Line 182"/>
              <p:cNvSpPr>
                <a:spLocks noChangeShapeType="1"/>
              </p:cNvSpPr>
              <p:nvPr/>
            </p:nvSpPr>
            <p:spPr bwMode="auto">
              <a:xfrm>
                <a:off x="597" y="3494"/>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grpSp>
        <p:nvGrpSpPr>
          <p:cNvPr id="15" name="Group 183"/>
          <p:cNvGrpSpPr>
            <a:grpSpLocks/>
          </p:cNvGrpSpPr>
          <p:nvPr/>
        </p:nvGrpSpPr>
        <p:grpSpPr bwMode="auto">
          <a:xfrm>
            <a:off x="798531" y="4673634"/>
            <a:ext cx="166687" cy="193675"/>
            <a:chOff x="592" y="3599"/>
            <a:chExt cx="106" cy="139"/>
          </a:xfrm>
        </p:grpSpPr>
        <p:sp>
          <p:nvSpPr>
            <p:cNvPr id="167106" name="Freeform 184"/>
            <p:cNvSpPr>
              <a:spLocks/>
            </p:cNvSpPr>
            <p:nvPr/>
          </p:nvSpPr>
          <p:spPr bwMode="auto">
            <a:xfrm>
              <a:off x="592" y="3731"/>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07" name="Freeform 185"/>
            <p:cNvSpPr>
              <a:spLocks/>
            </p:cNvSpPr>
            <p:nvPr/>
          </p:nvSpPr>
          <p:spPr bwMode="auto">
            <a:xfrm>
              <a:off x="592" y="3599"/>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08" name="AutoShape 186"/>
            <p:cNvSpPr>
              <a:spLocks noChangeArrowheads="1"/>
            </p:cNvSpPr>
            <p:nvPr/>
          </p:nvSpPr>
          <p:spPr bwMode="auto">
            <a:xfrm flipV="1">
              <a:off x="598" y="3599"/>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109" name="Line 187"/>
            <p:cNvSpPr>
              <a:spLocks noChangeShapeType="1"/>
            </p:cNvSpPr>
            <p:nvPr/>
          </p:nvSpPr>
          <p:spPr bwMode="auto">
            <a:xfrm>
              <a:off x="597" y="3601"/>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0" name="Line 188"/>
            <p:cNvSpPr>
              <a:spLocks noChangeShapeType="1"/>
            </p:cNvSpPr>
            <p:nvPr/>
          </p:nvSpPr>
          <p:spPr bwMode="auto">
            <a:xfrm>
              <a:off x="595" y="3603"/>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1" name="Line 189"/>
            <p:cNvSpPr>
              <a:spLocks noChangeShapeType="1"/>
            </p:cNvSpPr>
            <p:nvPr/>
          </p:nvSpPr>
          <p:spPr bwMode="auto">
            <a:xfrm>
              <a:off x="594" y="3604"/>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2" name="Line 190"/>
            <p:cNvSpPr>
              <a:spLocks noChangeShapeType="1"/>
            </p:cNvSpPr>
            <p:nvPr/>
          </p:nvSpPr>
          <p:spPr bwMode="auto">
            <a:xfrm flipH="1">
              <a:off x="592" y="3599"/>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3" name="Line 191"/>
            <p:cNvSpPr>
              <a:spLocks noChangeShapeType="1"/>
            </p:cNvSpPr>
            <p:nvPr/>
          </p:nvSpPr>
          <p:spPr bwMode="auto">
            <a:xfrm>
              <a:off x="595" y="3735"/>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4" name="Line 192"/>
            <p:cNvSpPr>
              <a:spLocks noChangeShapeType="1"/>
            </p:cNvSpPr>
            <p:nvPr/>
          </p:nvSpPr>
          <p:spPr bwMode="auto">
            <a:xfrm>
              <a:off x="595" y="3734"/>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5" name="Line 193"/>
            <p:cNvSpPr>
              <a:spLocks noChangeShapeType="1"/>
            </p:cNvSpPr>
            <p:nvPr/>
          </p:nvSpPr>
          <p:spPr bwMode="auto">
            <a:xfrm>
              <a:off x="597" y="3733"/>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6" name="Line 194"/>
            <p:cNvSpPr>
              <a:spLocks noChangeShapeType="1"/>
            </p:cNvSpPr>
            <p:nvPr/>
          </p:nvSpPr>
          <p:spPr bwMode="auto">
            <a:xfrm>
              <a:off x="592" y="373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7" name="Line 195"/>
            <p:cNvSpPr>
              <a:spLocks noChangeShapeType="1"/>
            </p:cNvSpPr>
            <p:nvPr/>
          </p:nvSpPr>
          <p:spPr bwMode="auto">
            <a:xfrm>
              <a:off x="592" y="3604"/>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8" name="Line 196"/>
            <p:cNvSpPr>
              <a:spLocks noChangeShapeType="1"/>
            </p:cNvSpPr>
            <p:nvPr/>
          </p:nvSpPr>
          <p:spPr bwMode="auto">
            <a:xfrm flipH="1">
              <a:off x="592" y="3599"/>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19" name="Line 197"/>
            <p:cNvSpPr>
              <a:spLocks noChangeShapeType="1"/>
            </p:cNvSpPr>
            <p:nvPr/>
          </p:nvSpPr>
          <p:spPr bwMode="auto">
            <a:xfrm flipV="1">
              <a:off x="691" y="3732"/>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20" name="Line 198"/>
            <p:cNvSpPr>
              <a:spLocks noChangeShapeType="1"/>
            </p:cNvSpPr>
            <p:nvPr/>
          </p:nvSpPr>
          <p:spPr bwMode="auto">
            <a:xfrm>
              <a:off x="696" y="3599"/>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21" name="Line 199"/>
            <p:cNvSpPr>
              <a:spLocks noChangeShapeType="1"/>
            </p:cNvSpPr>
            <p:nvPr/>
          </p:nvSpPr>
          <p:spPr bwMode="auto">
            <a:xfrm>
              <a:off x="597" y="3732"/>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16" name="Group 200"/>
          <p:cNvGrpSpPr>
            <a:grpSpLocks/>
          </p:cNvGrpSpPr>
          <p:nvPr/>
        </p:nvGrpSpPr>
        <p:grpSpPr bwMode="auto">
          <a:xfrm>
            <a:off x="1001731" y="5386422"/>
            <a:ext cx="198437" cy="198437"/>
            <a:chOff x="722" y="3845"/>
            <a:chExt cx="127" cy="142"/>
          </a:xfrm>
        </p:grpSpPr>
        <p:sp>
          <p:nvSpPr>
            <p:cNvPr id="167100" name="Freeform 201"/>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01" name="Line 202"/>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02" name="Line 203"/>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03" name="Freeform 204"/>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104" name="Line 205"/>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105" name="Freeform 206"/>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17" name="Group 207"/>
          <p:cNvGrpSpPr>
            <a:grpSpLocks/>
          </p:cNvGrpSpPr>
          <p:nvPr/>
        </p:nvGrpSpPr>
        <p:grpSpPr bwMode="auto">
          <a:xfrm>
            <a:off x="798531" y="5384834"/>
            <a:ext cx="166687" cy="193675"/>
            <a:chOff x="592" y="3844"/>
            <a:chExt cx="106" cy="138"/>
          </a:xfrm>
        </p:grpSpPr>
        <p:sp>
          <p:nvSpPr>
            <p:cNvPr id="167084" name="Freeform 208"/>
            <p:cNvSpPr>
              <a:spLocks/>
            </p:cNvSpPr>
            <p:nvPr/>
          </p:nvSpPr>
          <p:spPr bwMode="auto">
            <a:xfrm>
              <a:off x="592" y="3976"/>
              <a:ext cx="106" cy="6"/>
            </a:xfrm>
            <a:custGeom>
              <a:avLst/>
              <a:gdLst>
                <a:gd name="T0" fmla="*/ 105 w 106"/>
                <a:gd name="T1" fmla="*/ 1 h 6"/>
                <a:gd name="T2" fmla="*/ 105 w 106"/>
                <a:gd name="T3" fmla="*/ 1 h 6"/>
                <a:gd name="T4" fmla="*/ 99 w 106"/>
                <a:gd name="T5" fmla="*/ 5 h 6"/>
                <a:gd name="T6" fmla="*/ 0 w 106"/>
                <a:gd name="T7" fmla="*/ 5 h 6"/>
                <a:gd name="T8" fmla="*/ 0 w 106"/>
                <a:gd name="T9" fmla="*/ 0 h 6"/>
                <a:gd name="T10" fmla="*/ 105 w 106"/>
                <a:gd name="T11" fmla="*/ 1 h 6"/>
                <a:gd name="T12" fmla="*/ 105 w 106"/>
                <a:gd name="T13" fmla="*/ 1 h 6"/>
                <a:gd name="T14" fmla="*/ 0 60000 65536"/>
                <a:gd name="T15" fmla="*/ 0 60000 65536"/>
                <a:gd name="T16" fmla="*/ 0 60000 65536"/>
                <a:gd name="T17" fmla="*/ 0 60000 65536"/>
                <a:gd name="T18" fmla="*/ 0 60000 65536"/>
                <a:gd name="T19" fmla="*/ 0 60000 65536"/>
                <a:gd name="T20" fmla="*/ 0 60000 65536"/>
                <a:gd name="T21" fmla="*/ 0 w 106"/>
                <a:gd name="T22" fmla="*/ 0 h 6"/>
                <a:gd name="T23" fmla="*/ 106 w 10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6">
                  <a:moveTo>
                    <a:pt x="105" y="1"/>
                  </a:moveTo>
                  <a:lnTo>
                    <a:pt x="105" y="1"/>
                  </a:lnTo>
                  <a:lnTo>
                    <a:pt x="99" y="5"/>
                  </a:lnTo>
                  <a:lnTo>
                    <a:pt x="0" y="5"/>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85" name="Freeform 209"/>
            <p:cNvSpPr>
              <a:spLocks/>
            </p:cNvSpPr>
            <p:nvPr/>
          </p:nvSpPr>
          <p:spPr bwMode="auto">
            <a:xfrm>
              <a:off x="592" y="3844"/>
              <a:ext cx="7" cy="138"/>
            </a:xfrm>
            <a:custGeom>
              <a:avLst/>
              <a:gdLst>
                <a:gd name="T0" fmla="*/ 6 w 7"/>
                <a:gd name="T1" fmla="*/ 0 h 138"/>
                <a:gd name="T2" fmla="*/ 6 w 7"/>
                <a:gd name="T3" fmla="*/ 0 h 138"/>
                <a:gd name="T4" fmla="*/ 0 w 7"/>
                <a:gd name="T5" fmla="*/ 5 h 138"/>
                <a:gd name="T6" fmla="*/ 0 w 7"/>
                <a:gd name="T7" fmla="*/ 137 h 138"/>
                <a:gd name="T8" fmla="*/ 6 w 7"/>
                <a:gd name="T9" fmla="*/ 132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86" name="AutoShape 210"/>
            <p:cNvSpPr>
              <a:spLocks noChangeArrowheads="1"/>
            </p:cNvSpPr>
            <p:nvPr/>
          </p:nvSpPr>
          <p:spPr bwMode="auto">
            <a:xfrm flipV="1">
              <a:off x="598" y="3844"/>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087" name="Line 211"/>
            <p:cNvSpPr>
              <a:spLocks noChangeShapeType="1"/>
            </p:cNvSpPr>
            <p:nvPr/>
          </p:nvSpPr>
          <p:spPr bwMode="auto">
            <a:xfrm>
              <a:off x="597" y="3846"/>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8" name="Line 212"/>
            <p:cNvSpPr>
              <a:spLocks noChangeShapeType="1"/>
            </p:cNvSpPr>
            <p:nvPr/>
          </p:nvSpPr>
          <p:spPr bwMode="auto">
            <a:xfrm>
              <a:off x="595" y="3848"/>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9" name="Line 213"/>
            <p:cNvSpPr>
              <a:spLocks noChangeShapeType="1"/>
            </p:cNvSpPr>
            <p:nvPr/>
          </p:nvSpPr>
          <p:spPr bwMode="auto">
            <a:xfrm>
              <a:off x="594" y="3849"/>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0" name="Line 214"/>
            <p:cNvSpPr>
              <a:spLocks noChangeShapeType="1"/>
            </p:cNvSpPr>
            <p:nvPr/>
          </p:nvSpPr>
          <p:spPr bwMode="auto">
            <a:xfrm flipH="1">
              <a:off x="592" y="3844"/>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1" name="Line 215"/>
            <p:cNvSpPr>
              <a:spLocks noChangeShapeType="1"/>
            </p:cNvSpPr>
            <p:nvPr/>
          </p:nvSpPr>
          <p:spPr bwMode="auto">
            <a:xfrm>
              <a:off x="595" y="398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2" name="Line 216"/>
            <p:cNvSpPr>
              <a:spLocks noChangeShapeType="1"/>
            </p:cNvSpPr>
            <p:nvPr/>
          </p:nvSpPr>
          <p:spPr bwMode="auto">
            <a:xfrm>
              <a:off x="595" y="3979"/>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3" name="Line 217"/>
            <p:cNvSpPr>
              <a:spLocks noChangeShapeType="1"/>
            </p:cNvSpPr>
            <p:nvPr/>
          </p:nvSpPr>
          <p:spPr bwMode="auto">
            <a:xfrm>
              <a:off x="597" y="3978"/>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4" name="Line 218"/>
            <p:cNvSpPr>
              <a:spLocks noChangeShapeType="1"/>
            </p:cNvSpPr>
            <p:nvPr/>
          </p:nvSpPr>
          <p:spPr bwMode="auto">
            <a:xfrm>
              <a:off x="592" y="3981"/>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5" name="Line 219"/>
            <p:cNvSpPr>
              <a:spLocks noChangeShapeType="1"/>
            </p:cNvSpPr>
            <p:nvPr/>
          </p:nvSpPr>
          <p:spPr bwMode="auto">
            <a:xfrm>
              <a:off x="592" y="3849"/>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6" name="Line 220"/>
            <p:cNvSpPr>
              <a:spLocks noChangeShapeType="1"/>
            </p:cNvSpPr>
            <p:nvPr/>
          </p:nvSpPr>
          <p:spPr bwMode="auto">
            <a:xfrm flipH="1">
              <a:off x="592" y="3844"/>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7" name="Line 221"/>
            <p:cNvSpPr>
              <a:spLocks noChangeShapeType="1"/>
            </p:cNvSpPr>
            <p:nvPr/>
          </p:nvSpPr>
          <p:spPr bwMode="auto">
            <a:xfrm flipV="1">
              <a:off x="691" y="3977"/>
              <a:ext cx="6" cy="4"/>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8" name="Line 222"/>
            <p:cNvSpPr>
              <a:spLocks noChangeShapeType="1"/>
            </p:cNvSpPr>
            <p:nvPr/>
          </p:nvSpPr>
          <p:spPr bwMode="auto">
            <a:xfrm>
              <a:off x="696" y="3844"/>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99" name="Line 223"/>
            <p:cNvSpPr>
              <a:spLocks noChangeShapeType="1"/>
            </p:cNvSpPr>
            <p:nvPr/>
          </p:nvSpPr>
          <p:spPr bwMode="auto">
            <a:xfrm>
              <a:off x="597" y="397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18" name="Group 224"/>
          <p:cNvGrpSpPr>
            <a:grpSpLocks/>
          </p:cNvGrpSpPr>
          <p:nvPr/>
        </p:nvGrpSpPr>
        <p:grpSpPr bwMode="auto">
          <a:xfrm>
            <a:off x="798531" y="5738813"/>
            <a:ext cx="166687" cy="195262"/>
            <a:chOff x="592" y="4097"/>
            <a:chExt cx="106" cy="139"/>
          </a:xfrm>
        </p:grpSpPr>
        <p:sp>
          <p:nvSpPr>
            <p:cNvPr id="167068" name="Freeform 225"/>
            <p:cNvSpPr>
              <a:spLocks/>
            </p:cNvSpPr>
            <p:nvPr/>
          </p:nvSpPr>
          <p:spPr bwMode="auto">
            <a:xfrm>
              <a:off x="592" y="4229"/>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69" name="Freeform 226"/>
            <p:cNvSpPr>
              <a:spLocks/>
            </p:cNvSpPr>
            <p:nvPr/>
          </p:nvSpPr>
          <p:spPr bwMode="auto">
            <a:xfrm>
              <a:off x="592" y="4097"/>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70" name="AutoShape 227"/>
            <p:cNvSpPr>
              <a:spLocks noChangeArrowheads="1"/>
            </p:cNvSpPr>
            <p:nvPr/>
          </p:nvSpPr>
          <p:spPr bwMode="auto">
            <a:xfrm flipV="1">
              <a:off x="598" y="4097"/>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071" name="Line 228"/>
            <p:cNvSpPr>
              <a:spLocks noChangeShapeType="1"/>
            </p:cNvSpPr>
            <p:nvPr/>
          </p:nvSpPr>
          <p:spPr bwMode="auto">
            <a:xfrm>
              <a:off x="597" y="4099"/>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2" name="Line 229"/>
            <p:cNvSpPr>
              <a:spLocks noChangeShapeType="1"/>
            </p:cNvSpPr>
            <p:nvPr/>
          </p:nvSpPr>
          <p:spPr bwMode="auto">
            <a:xfrm>
              <a:off x="595" y="4101"/>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3" name="Line 230"/>
            <p:cNvSpPr>
              <a:spLocks noChangeShapeType="1"/>
            </p:cNvSpPr>
            <p:nvPr/>
          </p:nvSpPr>
          <p:spPr bwMode="auto">
            <a:xfrm>
              <a:off x="594" y="4102"/>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4" name="Line 231"/>
            <p:cNvSpPr>
              <a:spLocks noChangeShapeType="1"/>
            </p:cNvSpPr>
            <p:nvPr/>
          </p:nvSpPr>
          <p:spPr bwMode="auto">
            <a:xfrm flipH="1">
              <a:off x="592" y="4097"/>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5" name="Line 232"/>
            <p:cNvSpPr>
              <a:spLocks noChangeShapeType="1"/>
            </p:cNvSpPr>
            <p:nvPr/>
          </p:nvSpPr>
          <p:spPr bwMode="auto">
            <a:xfrm>
              <a:off x="595" y="4233"/>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6" name="Line 233"/>
            <p:cNvSpPr>
              <a:spLocks noChangeShapeType="1"/>
            </p:cNvSpPr>
            <p:nvPr/>
          </p:nvSpPr>
          <p:spPr bwMode="auto">
            <a:xfrm>
              <a:off x="595" y="4232"/>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7" name="Line 234"/>
            <p:cNvSpPr>
              <a:spLocks noChangeShapeType="1"/>
            </p:cNvSpPr>
            <p:nvPr/>
          </p:nvSpPr>
          <p:spPr bwMode="auto">
            <a:xfrm>
              <a:off x="597" y="4231"/>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8" name="Line 235"/>
            <p:cNvSpPr>
              <a:spLocks noChangeShapeType="1"/>
            </p:cNvSpPr>
            <p:nvPr/>
          </p:nvSpPr>
          <p:spPr bwMode="auto">
            <a:xfrm>
              <a:off x="592" y="4235"/>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79" name="Line 236"/>
            <p:cNvSpPr>
              <a:spLocks noChangeShapeType="1"/>
            </p:cNvSpPr>
            <p:nvPr/>
          </p:nvSpPr>
          <p:spPr bwMode="auto">
            <a:xfrm>
              <a:off x="592" y="4102"/>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0" name="Line 237"/>
            <p:cNvSpPr>
              <a:spLocks noChangeShapeType="1"/>
            </p:cNvSpPr>
            <p:nvPr/>
          </p:nvSpPr>
          <p:spPr bwMode="auto">
            <a:xfrm flipH="1">
              <a:off x="592" y="4097"/>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1" name="Line 238"/>
            <p:cNvSpPr>
              <a:spLocks noChangeShapeType="1"/>
            </p:cNvSpPr>
            <p:nvPr/>
          </p:nvSpPr>
          <p:spPr bwMode="auto">
            <a:xfrm flipV="1">
              <a:off x="691" y="4230"/>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2" name="Line 239"/>
            <p:cNvSpPr>
              <a:spLocks noChangeShapeType="1"/>
            </p:cNvSpPr>
            <p:nvPr/>
          </p:nvSpPr>
          <p:spPr bwMode="auto">
            <a:xfrm>
              <a:off x="696" y="4097"/>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83" name="Line 240"/>
            <p:cNvSpPr>
              <a:spLocks noChangeShapeType="1"/>
            </p:cNvSpPr>
            <p:nvPr/>
          </p:nvSpPr>
          <p:spPr bwMode="auto">
            <a:xfrm>
              <a:off x="597" y="4230"/>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sp>
        <p:nvSpPr>
          <p:cNvPr id="166954" name="Text Box 347"/>
          <p:cNvSpPr txBox="1">
            <a:spLocks noChangeArrowheads="1"/>
          </p:cNvSpPr>
          <p:nvPr/>
        </p:nvSpPr>
        <p:spPr bwMode="auto">
          <a:xfrm>
            <a:off x="180983" y="6237288"/>
            <a:ext cx="2319338" cy="374650"/>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Baseline survey</a:t>
            </a:r>
            <a:endParaRPr lang="ja-JP" altLang="en-US" dirty="0" smtClean="0">
              <a:solidFill>
                <a:srgbClr val="000000"/>
              </a:solidFill>
              <a:cs typeface="Arial" pitchFamily="34" charset="0"/>
            </a:endParaRPr>
          </a:p>
        </p:txBody>
      </p:sp>
      <p:sp>
        <p:nvSpPr>
          <p:cNvPr id="166955" name="Text Box 349"/>
          <p:cNvSpPr txBox="1">
            <a:spLocks noChangeArrowheads="1"/>
          </p:cNvSpPr>
          <p:nvPr/>
        </p:nvSpPr>
        <p:spPr bwMode="auto">
          <a:xfrm>
            <a:off x="7647005" y="6308725"/>
            <a:ext cx="1755775" cy="215900"/>
          </a:xfrm>
          <a:prstGeom prst="rect">
            <a:avLst/>
          </a:prstGeom>
          <a:noFill/>
          <a:ln w="9525">
            <a:noFill/>
            <a:miter lim="800000"/>
            <a:headEnd/>
            <a:tailEnd/>
          </a:ln>
        </p:spPr>
        <p:txBody>
          <a:bodyPr lIns="0" tIns="0" rIns="0" bIns="0"/>
          <a:lstStyle/>
          <a:p>
            <a:pPr algn="ct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Follow-up</a:t>
            </a:r>
            <a:endParaRPr lang="ja-JP" altLang="en-US" dirty="0" smtClean="0">
              <a:solidFill>
                <a:srgbClr val="000000"/>
              </a:solidFill>
              <a:cs typeface="Arial" pitchFamily="34" charset="0"/>
            </a:endParaRPr>
          </a:p>
        </p:txBody>
      </p:sp>
      <p:grpSp>
        <p:nvGrpSpPr>
          <p:cNvPr id="19" name="Group 350"/>
          <p:cNvGrpSpPr>
            <a:grpSpLocks/>
          </p:cNvGrpSpPr>
          <p:nvPr/>
        </p:nvGrpSpPr>
        <p:grpSpPr bwMode="auto">
          <a:xfrm>
            <a:off x="6243638" y="1558925"/>
            <a:ext cx="195262" cy="198438"/>
            <a:chOff x="4074" y="1748"/>
            <a:chExt cx="126" cy="141"/>
          </a:xfrm>
        </p:grpSpPr>
        <p:sp>
          <p:nvSpPr>
            <p:cNvPr id="167062" name="Freeform 351"/>
            <p:cNvSpPr>
              <a:spLocks/>
            </p:cNvSpPr>
            <p:nvPr/>
          </p:nvSpPr>
          <p:spPr bwMode="auto">
            <a:xfrm>
              <a:off x="4074" y="1778"/>
              <a:ext cx="100" cy="111"/>
            </a:xfrm>
            <a:custGeom>
              <a:avLst/>
              <a:gdLst>
                <a:gd name="T0" fmla="*/ 35 w 100"/>
                <a:gd name="T1" fmla="*/ 103 h 111"/>
                <a:gd name="T2" fmla="*/ 35 w 100"/>
                <a:gd name="T3" fmla="*/ 103 h 111"/>
                <a:gd name="T4" fmla="*/ 25 w 100"/>
                <a:gd name="T5" fmla="*/ 110 h 111"/>
                <a:gd name="T6" fmla="*/ 8 w 100"/>
                <a:gd name="T7" fmla="*/ 108 h 111"/>
                <a:gd name="T8" fmla="*/ 8 w 100"/>
                <a:gd name="T9" fmla="*/ 108 h 111"/>
                <a:gd name="T10" fmla="*/ 0 w 100"/>
                <a:gd name="T11" fmla="*/ 101 h 111"/>
                <a:gd name="T12" fmla="*/ 0 w 100"/>
                <a:gd name="T13" fmla="*/ 90 h 111"/>
                <a:gd name="T14" fmla="*/ 0 w 100"/>
                <a:gd name="T15" fmla="*/ 87 h 111"/>
                <a:gd name="T16" fmla="*/ 61 w 100"/>
                <a:gd name="T17" fmla="*/ 0 h 111"/>
                <a:gd name="T18" fmla="*/ 99 w 100"/>
                <a:gd name="T19" fmla="*/ 15 h 111"/>
                <a:gd name="T20" fmla="*/ 35 w 100"/>
                <a:gd name="T21" fmla="*/ 103 h 111"/>
                <a:gd name="T22" fmla="*/ 35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5" y="103"/>
                  </a:moveTo>
                  <a:lnTo>
                    <a:pt x="35" y="103"/>
                  </a:lnTo>
                  <a:lnTo>
                    <a:pt x="25" y="110"/>
                  </a:lnTo>
                  <a:lnTo>
                    <a:pt x="8" y="108"/>
                  </a:lnTo>
                  <a:lnTo>
                    <a:pt x="0" y="101"/>
                  </a:lnTo>
                  <a:lnTo>
                    <a:pt x="0" y="90"/>
                  </a:lnTo>
                  <a:lnTo>
                    <a:pt x="0" y="87"/>
                  </a:lnTo>
                  <a:lnTo>
                    <a:pt x="61" y="0"/>
                  </a:lnTo>
                  <a:lnTo>
                    <a:pt x="99" y="15"/>
                  </a:lnTo>
                  <a:lnTo>
                    <a:pt x="35"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63" name="Line 352"/>
            <p:cNvSpPr>
              <a:spLocks noChangeShapeType="1"/>
            </p:cNvSpPr>
            <p:nvPr/>
          </p:nvSpPr>
          <p:spPr bwMode="auto">
            <a:xfrm flipH="1">
              <a:off x="4107" y="1766"/>
              <a:ext cx="80"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64" name="Line 353"/>
            <p:cNvSpPr>
              <a:spLocks noChangeShapeType="1"/>
            </p:cNvSpPr>
            <p:nvPr/>
          </p:nvSpPr>
          <p:spPr bwMode="auto">
            <a:xfrm>
              <a:off x="4157" y="1748"/>
              <a:ext cx="7" cy="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65" name="Freeform 354"/>
            <p:cNvSpPr>
              <a:spLocks/>
            </p:cNvSpPr>
            <p:nvPr/>
          </p:nvSpPr>
          <p:spPr bwMode="auto">
            <a:xfrm>
              <a:off x="4182" y="1757"/>
              <a:ext cx="14" cy="11"/>
            </a:xfrm>
            <a:custGeom>
              <a:avLst/>
              <a:gdLst>
                <a:gd name="T0" fmla="*/ 0 w 14"/>
                <a:gd name="T1" fmla="*/ 0 h 11"/>
                <a:gd name="T2" fmla="*/ 0 w 14"/>
                <a:gd name="T3" fmla="*/ 0 h 11"/>
                <a:gd name="T4" fmla="*/ 5 w 14"/>
                <a:gd name="T5" fmla="*/ 5 h 11"/>
                <a:gd name="T6" fmla="*/ 8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5" y="5"/>
                  </a:lnTo>
                  <a:lnTo>
                    <a:pt x="8"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66" name="Line 355"/>
            <p:cNvSpPr>
              <a:spLocks noChangeShapeType="1"/>
            </p:cNvSpPr>
            <p:nvPr/>
          </p:nvSpPr>
          <p:spPr bwMode="auto">
            <a:xfrm>
              <a:off x="4184" y="1757"/>
              <a:ext cx="11"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67" name="Freeform 356"/>
            <p:cNvSpPr>
              <a:spLocks/>
            </p:cNvSpPr>
            <p:nvPr/>
          </p:nvSpPr>
          <p:spPr bwMode="auto">
            <a:xfrm>
              <a:off x="4074" y="1748"/>
              <a:ext cx="126" cy="141"/>
            </a:xfrm>
            <a:custGeom>
              <a:avLst/>
              <a:gdLst>
                <a:gd name="T0" fmla="*/ 35 w 126"/>
                <a:gd name="T1" fmla="*/ 133 h 141"/>
                <a:gd name="T2" fmla="*/ 35 w 126"/>
                <a:gd name="T3" fmla="*/ 133 h 141"/>
                <a:gd name="T4" fmla="*/ 25 w 126"/>
                <a:gd name="T5" fmla="*/ 140 h 141"/>
                <a:gd name="T6" fmla="*/ 8 w 126"/>
                <a:gd name="T7" fmla="*/ 138 h 141"/>
                <a:gd name="T8" fmla="*/ 8 w 126"/>
                <a:gd name="T9" fmla="*/ 138 h 141"/>
                <a:gd name="T10" fmla="*/ 0 w 126"/>
                <a:gd name="T11" fmla="*/ 131 h 141"/>
                <a:gd name="T12" fmla="*/ 0 w 126"/>
                <a:gd name="T13" fmla="*/ 120 h 141"/>
                <a:gd name="T14" fmla="*/ 0 w 126"/>
                <a:gd name="T15" fmla="*/ 117 h 141"/>
                <a:gd name="T16" fmla="*/ 83 w 126"/>
                <a:gd name="T17" fmla="*/ 0 h 141"/>
                <a:gd name="T18" fmla="*/ 83 w 126"/>
                <a:gd name="T19" fmla="*/ 0 h 141"/>
                <a:gd name="T20" fmla="*/ 83 w 126"/>
                <a:gd name="T21" fmla="*/ 0 h 141"/>
                <a:gd name="T22" fmla="*/ 125 w 126"/>
                <a:gd name="T23" fmla="*/ 14 h 141"/>
                <a:gd name="T24" fmla="*/ 125 w 126"/>
                <a:gd name="T25" fmla="*/ 14 h 141"/>
                <a:gd name="T26" fmla="*/ 121 w 126"/>
                <a:gd name="T27" fmla="*/ 14 h 141"/>
                <a:gd name="T28" fmla="*/ 35 w 126"/>
                <a:gd name="T29" fmla="*/ 133 h 141"/>
                <a:gd name="T30" fmla="*/ 35 w 126"/>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6"/>
                <a:gd name="T49" fmla="*/ 0 h 141"/>
                <a:gd name="T50" fmla="*/ 126 w 126"/>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6" h="141">
                  <a:moveTo>
                    <a:pt x="35" y="133"/>
                  </a:moveTo>
                  <a:lnTo>
                    <a:pt x="35" y="133"/>
                  </a:lnTo>
                  <a:lnTo>
                    <a:pt x="25" y="140"/>
                  </a:lnTo>
                  <a:lnTo>
                    <a:pt x="8" y="138"/>
                  </a:lnTo>
                  <a:lnTo>
                    <a:pt x="0" y="131"/>
                  </a:lnTo>
                  <a:lnTo>
                    <a:pt x="0" y="120"/>
                  </a:lnTo>
                  <a:lnTo>
                    <a:pt x="0" y="117"/>
                  </a:lnTo>
                  <a:lnTo>
                    <a:pt x="83" y="0"/>
                  </a:lnTo>
                  <a:lnTo>
                    <a:pt x="125" y="14"/>
                  </a:lnTo>
                  <a:lnTo>
                    <a:pt x="121" y="14"/>
                  </a:lnTo>
                  <a:lnTo>
                    <a:pt x="35"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20" name="Group 357"/>
          <p:cNvGrpSpPr>
            <a:grpSpLocks/>
          </p:cNvGrpSpPr>
          <p:nvPr/>
        </p:nvGrpSpPr>
        <p:grpSpPr bwMode="auto">
          <a:xfrm>
            <a:off x="6243638" y="1187484"/>
            <a:ext cx="165100" cy="193675"/>
            <a:chOff x="4074" y="1482"/>
            <a:chExt cx="106" cy="139"/>
          </a:xfrm>
        </p:grpSpPr>
        <p:sp>
          <p:nvSpPr>
            <p:cNvPr id="167046" name="Freeform 358"/>
            <p:cNvSpPr>
              <a:spLocks/>
            </p:cNvSpPr>
            <p:nvPr/>
          </p:nvSpPr>
          <p:spPr bwMode="auto">
            <a:xfrm>
              <a:off x="4074" y="1614"/>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47" name="Freeform 359"/>
            <p:cNvSpPr>
              <a:spLocks/>
            </p:cNvSpPr>
            <p:nvPr/>
          </p:nvSpPr>
          <p:spPr bwMode="auto">
            <a:xfrm>
              <a:off x="4074" y="1482"/>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48" name="AutoShape 360"/>
            <p:cNvSpPr>
              <a:spLocks noChangeArrowheads="1"/>
            </p:cNvSpPr>
            <p:nvPr/>
          </p:nvSpPr>
          <p:spPr bwMode="auto">
            <a:xfrm flipV="1">
              <a:off x="4080" y="1482"/>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049" name="Line 361"/>
            <p:cNvSpPr>
              <a:spLocks noChangeShapeType="1"/>
            </p:cNvSpPr>
            <p:nvPr/>
          </p:nvSpPr>
          <p:spPr bwMode="auto">
            <a:xfrm>
              <a:off x="4079" y="1484"/>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0" name="Line 362"/>
            <p:cNvSpPr>
              <a:spLocks noChangeShapeType="1"/>
            </p:cNvSpPr>
            <p:nvPr/>
          </p:nvSpPr>
          <p:spPr bwMode="auto">
            <a:xfrm>
              <a:off x="4077" y="1486"/>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1" name="Line 363"/>
            <p:cNvSpPr>
              <a:spLocks noChangeShapeType="1"/>
            </p:cNvSpPr>
            <p:nvPr/>
          </p:nvSpPr>
          <p:spPr bwMode="auto">
            <a:xfrm>
              <a:off x="4076" y="1487"/>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2" name="Line 364"/>
            <p:cNvSpPr>
              <a:spLocks noChangeShapeType="1"/>
            </p:cNvSpPr>
            <p:nvPr/>
          </p:nvSpPr>
          <p:spPr bwMode="auto">
            <a:xfrm flipH="1">
              <a:off x="4074" y="1482"/>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3" name="Line 365"/>
            <p:cNvSpPr>
              <a:spLocks noChangeShapeType="1"/>
            </p:cNvSpPr>
            <p:nvPr/>
          </p:nvSpPr>
          <p:spPr bwMode="auto">
            <a:xfrm>
              <a:off x="4077" y="1618"/>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4" name="Line 366"/>
            <p:cNvSpPr>
              <a:spLocks noChangeShapeType="1"/>
            </p:cNvSpPr>
            <p:nvPr/>
          </p:nvSpPr>
          <p:spPr bwMode="auto">
            <a:xfrm>
              <a:off x="4077" y="1618"/>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5" name="Line 367"/>
            <p:cNvSpPr>
              <a:spLocks noChangeShapeType="1"/>
            </p:cNvSpPr>
            <p:nvPr/>
          </p:nvSpPr>
          <p:spPr bwMode="auto">
            <a:xfrm>
              <a:off x="4079" y="1616"/>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6" name="Line 368"/>
            <p:cNvSpPr>
              <a:spLocks noChangeShapeType="1"/>
            </p:cNvSpPr>
            <p:nvPr/>
          </p:nvSpPr>
          <p:spPr bwMode="auto">
            <a:xfrm>
              <a:off x="4074" y="1620"/>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7" name="Line 369"/>
            <p:cNvSpPr>
              <a:spLocks noChangeShapeType="1"/>
            </p:cNvSpPr>
            <p:nvPr/>
          </p:nvSpPr>
          <p:spPr bwMode="auto">
            <a:xfrm>
              <a:off x="4074" y="1487"/>
              <a:ext cx="0" cy="13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8" name="Line 370"/>
            <p:cNvSpPr>
              <a:spLocks noChangeShapeType="1"/>
            </p:cNvSpPr>
            <p:nvPr/>
          </p:nvSpPr>
          <p:spPr bwMode="auto">
            <a:xfrm flipH="1">
              <a:off x="4074" y="1482"/>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59" name="Line 371"/>
            <p:cNvSpPr>
              <a:spLocks noChangeShapeType="1"/>
            </p:cNvSpPr>
            <p:nvPr/>
          </p:nvSpPr>
          <p:spPr bwMode="auto">
            <a:xfrm flipV="1">
              <a:off x="4173" y="1615"/>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60" name="Line 372"/>
            <p:cNvSpPr>
              <a:spLocks noChangeShapeType="1"/>
            </p:cNvSpPr>
            <p:nvPr/>
          </p:nvSpPr>
          <p:spPr bwMode="auto">
            <a:xfrm>
              <a:off x="4178" y="1482"/>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61" name="Line 373"/>
            <p:cNvSpPr>
              <a:spLocks noChangeShapeType="1"/>
            </p:cNvSpPr>
            <p:nvPr/>
          </p:nvSpPr>
          <p:spPr bwMode="auto">
            <a:xfrm>
              <a:off x="4079" y="1615"/>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sp>
        <p:nvSpPr>
          <p:cNvPr id="166958" name="Text Box 374"/>
          <p:cNvSpPr txBox="1">
            <a:spLocks noChangeArrowheads="1"/>
          </p:cNvSpPr>
          <p:nvPr/>
        </p:nvSpPr>
        <p:spPr bwMode="auto">
          <a:xfrm>
            <a:off x="6570663" y="1139859"/>
            <a:ext cx="1619250" cy="225425"/>
          </a:xfrm>
          <a:prstGeom prst="rect">
            <a:avLst/>
          </a:prstGeom>
          <a:noFill/>
          <a:ln w="9525">
            <a:noFill/>
            <a:miter lim="800000"/>
            <a:headEnd/>
            <a:tailEnd/>
          </a:ln>
        </p:spPr>
        <p:txBody>
          <a:bodyPr lIns="0" tIns="0" rIns="0" bIns="0"/>
          <a:lstStyle/>
          <a:p>
            <a:pPr defTabSz="434975">
              <a:buClr>
                <a:srgbClr val="C20041"/>
              </a:buClr>
              <a:buSzPct val="90000"/>
              <a:buFont typeface="Monotype Sorts" pitchFamily="2" charset="2"/>
              <a:buNone/>
            </a:pPr>
            <a:r>
              <a:rPr lang="en-US" altLang="ja-JP" sz="1900" dirty="0" smtClean="0">
                <a:solidFill>
                  <a:srgbClr val="000000"/>
                </a:solidFill>
                <a:cs typeface="Arial" pitchFamily="34" charset="0"/>
              </a:rPr>
              <a:t>Questionnaire</a:t>
            </a:r>
            <a:endParaRPr lang="ja-JP" altLang="en-US" dirty="0" smtClean="0">
              <a:solidFill>
                <a:srgbClr val="000000"/>
              </a:solidFill>
              <a:cs typeface="Arial" pitchFamily="34" charset="0"/>
            </a:endParaRPr>
          </a:p>
        </p:txBody>
      </p:sp>
      <p:sp>
        <p:nvSpPr>
          <p:cNvPr id="166959" name="Text Box 375"/>
          <p:cNvSpPr txBox="1">
            <a:spLocks noChangeArrowheads="1"/>
          </p:cNvSpPr>
          <p:nvPr/>
        </p:nvSpPr>
        <p:spPr bwMode="auto">
          <a:xfrm>
            <a:off x="6570673" y="1525612"/>
            <a:ext cx="1766508" cy="249400"/>
          </a:xfrm>
          <a:prstGeom prst="rect">
            <a:avLst/>
          </a:prstGeom>
          <a:noFill/>
          <a:ln w="9525">
            <a:noFill/>
            <a:miter lim="800000"/>
            <a:headEnd/>
            <a:tailEnd/>
          </a:ln>
        </p:spPr>
        <p:txBody>
          <a:bodyPr lIns="0" tIns="0" rIns="0" bIns="0"/>
          <a:lstStyle/>
          <a:p>
            <a:pPr defTabSz="434975">
              <a:buClr>
                <a:srgbClr val="C20041"/>
              </a:buClr>
              <a:buSzPct val="90000"/>
              <a:buFont typeface="Monotype Sorts" pitchFamily="2" charset="2"/>
              <a:buNone/>
            </a:pPr>
            <a:r>
              <a:rPr lang="en-US" altLang="ja-JP" sz="1900" dirty="0" smtClean="0">
                <a:solidFill>
                  <a:srgbClr val="000000"/>
                </a:solidFill>
                <a:cs typeface="Arial" pitchFamily="34" charset="0"/>
              </a:rPr>
              <a:t>Blood sample</a:t>
            </a:r>
            <a:endParaRPr lang="ja-JP" altLang="en-US" dirty="0" smtClean="0">
              <a:solidFill>
                <a:srgbClr val="000000"/>
              </a:solidFill>
              <a:cs typeface="Arial" pitchFamily="34" charset="0"/>
            </a:endParaRPr>
          </a:p>
        </p:txBody>
      </p:sp>
      <p:sp>
        <p:nvSpPr>
          <p:cNvPr id="166960" name="Line 376"/>
          <p:cNvSpPr>
            <a:spLocks noChangeShapeType="1"/>
          </p:cNvSpPr>
          <p:nvPr/>
        </p:nvSpPr>
        <p:spPr bwMode="auto">
          <a:xfrm>
            <a:off x="2908300" y="1965332"/>
            <a:ext cx="0" cy="4200525"/>
          </a:xfrm>
          <a:prstGeom prst="line">
            <a:avLst/>
          </a:prstGeom>
          <a:noFill/>
          <a:ln w="31448">
            <a:solidFill>
              <a:srgbClr val="00C200"/>
            </a:solidFill>
            <a:prstDash val="dash"/>
            <a:round/>
            <a:headEnd/>
            <a:tailEnd/>
          </a:ln>
        </p:spPr>
        <p:txBody>
          <a:bodyPr/>
          <a:lstStyle/>
          <a:p>
            <a:pPr algn="ctr"/>
            <a:endParaRPr lang="ja-JP" altLang="en-US" b="1" dirty="0" smtClean="0">
              <a:solidFill>
                <a:srgbClr val="3333CC"/>
              </a:solidFill>
              <a:cs typeface="Arial" pitchFamily="34" charset="0"/>
            </a:endParaRPr>
          </a:p>
        </p:txBody>
      </p:sp>
      <p:sp>
        <p:nvSpPr>
          <p:cNvPr id="166961" name="Line 377"/>
          <p:cNvSpPr>
            <a:spLocks noChangeShapeType="1"/>
          </p:cNvSpPr>
          <p:nvPr/>
        </p:nvSpPr>
        <p:spPr bwMode="auto">
          <a:xfrm>
            <a:off x="4054475" y="2971800"/>
            <a:ext cx="0" cy="3194050"/>
          </a:xfrm>
          <a:prstGeom prst="line">
            <a:avLst/>
          </a:prstGeom>
          <a:noFill/>
          <a:ln w="31448">
            <a:solidFill>
              <a:srgbClr val="00C200"/>
            </a:solidFill>
            <a:prstDash val="dash"/>
            <a:round/>
            <a:headEnd/>
            <a:tailEnd/>
          </a:ln>
        </p:spPr>
        <p:txBody>
          <a:bodyPr/>
          <a:lstStyle/>
          <a:p>
            <a:pPr algn="ctr"/>
            <a:endParaRPr lang="ja-JP" altLang="en-US" b="1" dirty="0" smtClean="0">
              <a:solidFill>
                <a:srgbClr val="3333CC"/>
              </a:solidFill>
              <a:cs typeface="Arial" pitchFamily="34" charset="0"/>
            </a:endParaRPr>
          </a:p>
        </p:txBody>
      </p:sp>
      <p:sp>
        <p:nvSpPr>
          <p:cNvPr id="166962" name="Line 378"/>
          <p:cNvSpPr>
            <a:spLocks noChangeShapeType="1"/>
          </p:cNvSpPr>
          <p:nvPr/>
        </p:nvSpPr>
        <p:spPr bwMode="auto">
          <a:xfrm>
            <a:off x="6350001" y="4429159"/>
            <a:ext cx="25400" cy="1736725"/>
          </a:xfrm>
          <a:prstGeom prst="line">
            <a:avLst/>
          </a:prstGeom>
          <a:noFill/>
          <a:ln w="31448">
            <a:solidFill>
              <a:srgbClr val="00C200"/>
            </a:solidFill>
            <a:prstDash val="dash"/>
            <a:round/>
            <a:headEnd/>
            <a:tailEnd/>
          </a:ln>
        </p:spPr>
        <p:txBody>
          <a:bodyPr/>
          <a:lstStyle/>
          <a:p>
            <a:pPr algn="ctr"/>
            <a:endParaRPr lang="ja-JP" altLang="en-US" b="1" dirty="0" smtClean="0">
              <a:solidFill>
                <a:srgbClr val="3333CC"/>
              </a:solidFill>
              <a:cs typeface="Arial" pitchFamily="34" charset="0"/>
            </a:endParaRPr>
          </a:p>
        </p:txBody>
      </p:sp>
      <p:sp>
        <p:nvSpPr>
          <p:cNvPr id="166963" name="Line 379"/>
          <p:cNvSpPr>
            <a:spLocks noChangeShapeType="1"/>
          </p:cNvSpPr>
          <p:nvPr/>
        </p:nvSpPr>
        <p:spPr bwMode="auto">
          <a:xfrm flipH="1">
            <a:off x="7150100" y="5094288"/>
            <a:ext cx="12700" cy="1071562"/>
          </a:xfrm>
          <a:prstGeom prst="line">
            <a:avLst/>
          </a:prstGeom>
          <a:noFill/>
          <a:ln w="31448">
            <a:solidFill>
              <a:srgbClr val="00C200"/>
            </a:solidFill>
            <a:prstDash val="dash"/>
            <a:round/>
            <a:headEnd/>
            <a:tailEnd/>
          </a:ln>
        </p:spPr>
        <p:txBody>
          <a:bodyPr/>
          <a:lstStyle/>
          <a:p>
            <a:pPr algn="ctr"/>
            <a:endParaRPr lang="ja-JP" altLang="en-US" b="1" dirty="0" smtClean="0">
              <a:solidFill>
                <a:srgbClr val="3333CC"/>
              </a:solidFill>
              <a:cs typeface="Arial" pitchFamily="34" charset="0"/>
            </a:endParaRPr>
          </a:p>
        </p:txBody>
      </p:sp>
      <p:sp>
        <p:nvSpPr>
          <p:cNvPr id="166964" name="Rectangle 380"/>
          <p:cNvSpPr>
            <a:spLocks noGrp="1" noChangeArrowheads="1"/>
          </p:cNvSpPr>
          <p:nvPr>
            <p:ph type="title" idx="4294967295"/>
          </p:nvPr>
        </p:nvSpPr>
        <p:spPr>
          <a:xfrm>
            <a:off x="742950" y="160338"/>
            <a:ext cx="8420100" cy="579437"/>
          </a:xfrm>
          <a:noFill/>
        </p:spPr>
        <p:txBody>
          <a:bodyPr>
            <a:spAutoFit/>
          </a:bodyPr>
          <a:lstStyle/>
          <a:p>
            <a:r>
              <a:rPr lang="en-US" altLang="ja-JP" sz="3200" b="1" dirty="0" smtClean="0">
                <a:solidFill>
                  <a:srgbClr val="000066"/>
                </a:solidFill>
                <a:latin typeface="Arial" pitchFamily="34" charset="0"/>
                <a:cs typeface="Arial" pitchFamily="34" charset="0"/>
              </a:rPr>
              <a:t>Nested case-control design</a:t>
            </a:r>
            <a:endParaRPr lang="ja-JP" altLang="en-US" sz="3200" b="1" dirty="0" smtClean="0">
              <a:solidFill>
                <a:srgbClr val="000066"/>
              </a:solidFill>
              <a:latin typeface="Arial" pitchFamily="34" charset="0"/>
              <a:cs typeface="Arial" pitchFamily="34" charset="0"/>
            </a:endParaRPr>
          </a:p>
        </p:txBody>
      </p:sp>
      <p:sp>
        <p:nvSpPr>
          <p:cNvPr id="166965" name="Line 381"/>
          <p:cNvSpPr>
            <a:spLocks noChangeShapeType="1"/>
          </p:cNvSpPr>
          <p:nvPr/>
        </p:nvSpPr>
        <p:spPr bwMode="auto">
          <a:xfrm>
            <a:off x="947753" y="2352675"/>
            <a:ext cx="7673975" cy="0"/>
          </a:xfrm>
          <a:prstGeom prst="line">
            <a:avLst/>
          </a:prstGeom>
          <a:noFill/>
          <a:ln w="18748">
            <a:solidFill>
              <a:srgbClr val="819FE2"/>
            </a:solidFill>
            <a:round/>
            <a:headEnd/>
            <a:tailEnd/>
          </a:ln>
        </p:spPr>
        <p:txBody>
          <a:bodyPr/>
          <a:lstStyle/>
          <a:p>
            <a:pPr algn="ctr"/>
            <a:endParaRPr lang="ja-JP" altLang="en-US" b="1" dirty="0" smtClean="0">
              <a:solidFill>
                <a:srgbClr val="3333CC"/>
              </a:solidFill>
              <a:cs typeface="Arial" pitchFamily="34" charset="0"/>
            </a:endParaRPr>
          </a:p>
        </p:txBody>
      </p:sp>
      <p:sp>
        <p:nvSpPr>
          <p:cNvPr id="166966" name="Text Box 382"/>
          <p:cNvSpPr txBox="1">
            <a:spLocks noChangeArrowheads="1"/>
          </p:cNvSpPr>
          <p:nvPr/>
        </p:nvSpPr>
        <p:spPr bwMode="auto">
          <a:xfrm>
            <a:off x="8724903" y="2246313"/>
            <a:ext cx="795618" cy="227946"/>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cs typeface="Arial" pitchFamily="34" charset="0"/>
              </a:rPr>
              <a:t>Alive</a:t>
            </a:r>
            <a:endParaRPr lang="ja-JP" altLang="en-US" dirty="0" smtClean="0">
              <a:solidFill>
                <a:srgbClr val="000000"/>
              </a:solidFill>
              <a:cs typeface="Arial" pitchFamily="34" charset="0"/>
            </a:endParaRPr>
          </a:p>
        </p:txBody>
      </p:sp>
      <p:grpSp>
        <p:nvGrpSpPr>
          <p:cNvPr id="21" name="Group 383"/>
          <p:cNvGrpSpPr>
            <a:grpSpLocks/>
          </p:cNvGrpSpPr>
          <p:nvPr/>
        </p:nvGrpSpPr>
        <p:grpSpPr bwMode="auto">
          <a:xfrm>
            <a:off x="963631" y="2249522"/>
            <a:ext cx="198437" cy="198437"/>
            <a:chOff x="722" y="3845"/>
            <a:chExt cx="127" cy="142"/>
          </a:xfrm>
        </p:grpSpPr>
        <p:sp>
          <p:nvSpPr>
            <p:cNvPr id="167040" name="Freeform 384"/>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41" name="Line 385"/>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42" name="Line 386"/>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43" name="Freeform 387"/>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44" name="Line 388"/>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45" name="Freeform 389"/>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22" name="Group 390"/>
          <p:cNvGrpSpPr>
            <a:grpSpLocks/>
          </p:cNvGrpSpPr>
          <p:nvPr/>
        </p:nvGrpSpPr>
        <p:grpSpPr bwMode="auto">
          <a:xfrm>
            <a:off x="798531" y="2244759"/>
            <a:ext cx="166687" cy="193675"/>
            <a:chOff x="592" y="1875"/>
            <a:chExt cx="106" cy="138"/>
          </a:xfrm>
        </p:grpSpPr>
        <p:sp>
          <p:nvSpPr>
            <p:cNvPr id="167024" name="Freeform 391"/>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25" name="Freeform 392"/>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26" name="AutoShape 393"/>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7027" name="Line 394"/>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28" name="Line 395"/>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29" name="Line 396"/>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0" name="Line 397"/>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1" name="Line 398"/>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2" name="Line 399"/>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3" name="Line 400"/>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4" name="Line 401"/>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5" name="Line 402"/>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6" name="Line 403"/>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7" name="Line 404"/>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8" name="Line 405"/>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39" name="Line 406"/>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grpSp>
        <p:nvGrpSpPr>
          <p:cNvPr id="23" name="Group 407"/>
          <p:cNvGrpSpPr>
            <a:grpSpLocks/>
          </p:cNvGrpSpPr>
          <p:nvPr/>
        </p:nvGrpSpPr>
        <p:grpSpPr bwMode="auto">
          <a:xfrm>
            <a:off x="989031" y="2897222"/>
            <a:ext cx="198437" cy="198437"/>
            <a:chOff x="722" y="3845"/>
            <a:chExt cx="127" cy="142"/>
          </a:xfrm>
        </p:grpSpPr>
        <p:sp>
          <p:nvSpPr>
            <p:cNvPr id="167018" name="Freeform 408"/>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19" name="Line 409"/>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20" name="Line 410"/>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21" name="Freeform 411"/>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22" name="Line 412"/>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23" name="Freeform 413"/>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sp>
        <p:nvSpPr>
          <p:cNvPr id="166970" name="Line 414"/>
          <p:cNvSpPr>
            <a:spLocks noChangeShapeType="1"/>
          </p:cNvSpPr>
          <p:nvPr/>
        </p:nvSpPr>
        <p:spPr bwMode="auto">
          <a:xfrm>
            <a:off x="947753" y="3381375"/>
            <a:ext cx="7673975" cy="0"/>
          </a:xfrm>
          <a:prstGeom prst="line">
            <a:avLst/>
          </a:prstGeom>
          <a:noFill/>
          <a:ln w="18748">
            <a:solidFill>
              <a:srgbClr val="819FE2"/>
            </a:solidFill>
            <a:round/>
            <a:headEnd/>
            <a:tailEnd/>
          </a:ln>
        </p:spPr>
        <p:txBody>
          <a:bodyPr/>
          <a:lstStyle/>
          <a:p>
            <a:pPr algn="ctr"/>
            <a:endParaRPr lang="ja-JP" altLang="en-US" b="1" dirty="0" smtClean="0">
              <a:solidFill>
                <a:srgbClr val="3333CC"/>
              </a:solidFill>
              <a:cs typeface="Arial" pitchFamily="34" charset="0"/>
            </a:endParaRPr>
          </a:p>
        </p:txBody>
      </p:sp>
      <p:grpSp>
        <p:nvGrpSpPr>
          <p:cNvPr id="24" name="Group 415"/>
          <p:cNvGrpSpPr>
            <a:grpSpLocks/>
          </p:cNvGrpSpPr>
          <p:nvPr/>
        </p:nvGrpSpPr>
        <p:grpSpPr bwMode="auto">
          <a:xfrm>
            <a:off x="963631" y="3278222"/>
            <a:ext cx="198437" cy="198437"/>
            <a:chOff x="722" y="3845"/>
            <a:chExt cx="127" cy="142"/>
          </a:xfrm>
        </p:grpSpPr>
        <p:sp>
          <p:nvSpPr>
            <p:cNvPr id="167012" name="Freeform 416"/>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13" name="Line 417"/>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14" name="Line 418"/>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15" name="Freeform 419"/>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7016" name="Line 420"/>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17" name="Freeform 421"/>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grpSp>
        <p:nvGrpSpPr>
          <p:cNvPr id="25" name="Group 422"/>
          <p:cNvGrpSpPr>
            <a:grpSpLocks/>
          </p:cNvGrpSpPr>
          <p:nvPr/>
        </p:nvGrpSpPr>
        <p:grpSpPr bwMode="auto">
          <a:xfrm>
            <a:off x="798531" y="3273459"/>
            <a:ext cx="166687" cy="193675"/>
            <a:chOff x="592" y="1875"/>
            <a:chExt cx="106" cy="138"/>
          </a:xfrm>
        </p:grpSpPr>
        <p:sp>
          <p:nvSpPr>
            <p:cNvPr id="166996" name="Freeform 423"/>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6997" name="Freeform 424"/>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6998" name="AutoShape 425"/>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3333CC"/>
                </a:solidFill>
                <a:cs typeface="Arial" pitchFamily="34" charset="0"/>
              </a:endParaRPr>
            </a:p>
          </p:txBody>
        </p:sp>
        <p:sp>
          <p:nvSpPr>
            <p:cNvPr id="166999" name="Line 426"/>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0" name="Line 427"/>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1" name="Line 428"/>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2" name="Line 429"/>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3" name="Line 430"/>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4" name="Line 431"/>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5" name="Line 432"/>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6" name="Line 433"/>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7" name="Line 434"/>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8" name="Line 435"/>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09" name="Line 436"/>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10" name="Line 437"/>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7011" name="Line 438"/>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grpSp>
      <p:sp>
        <p:nvSpPr>
          <p:cNvPr id="166973" name="Text Box 439"/>
          <p:cNvSpPr txBox="1">
            <a:spLocks noChangeArrowheads="1"/>
          </p:cNvSpPr>
          <p:nvPr/>
        </p:nvSpPr>
        <p:spPr bwMode="auto">
          <a:xfrm>
            <a:off x="8724901" y="3236923"/>
            <a:ext cx="903195" cy="223463"/>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Alive</a:t>
            </a:r>
            <a:endParaRPr lang="ja-JP" altLang="en-US" dirty="0" smtClean="0">
              <a:solidFill>
                <a:srgbClr val="000000"/>
              </a:solidFill>
              <a:cs typeface="Arial" pitchFamily="34" charset="0"/>
            </a:endParaRPr>
          </a:p>
        </p:txBody>
      </p:sp>
      <p:sp>
        <p:nvSpPr>
          <p:cNvPr id="166974" name="AutoShape 441"/>
          <p:cNvSpPr>
            <a:spLocks noChangeArrowheads="1"/>
          </p:cNvSpPr>
          <p:nvPr/>
        </p:nvSpPr>
        <p:spPr bwMode="auto">
          <a:xfrm>
            <a:off x="2819400" y="1607229"/>
            <a:ext cx="177800" cy="519351"/>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75" name="AutoShape 442"/>
          <p:cNvSpPr>
            <a:spLocks noChangeArrowheads="1"/>
          </p:cNvSpPr>
          <p:nvPr/>
        </p:nvSpPr>
        <p:spPr bwMode="auto">
          <a:xfrm>
            <a:off x="3949707" y="2775658"/>
            <a:ext cx="177800" cy="519351"/>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76" name="AutoShape 443"/>
          <p:cNvSpPr>
            <a:spLocks noChangeArrowheads="1"/>
          </p:cNvSpPr>
          <p:nvPr/>
        </p:nvSpPr>
        <p:spPr bwMode="auto">
          <a:xfrm>
            <a:off x="6273808" y="4172635"/>
            <a:ext cx="177800" cy="519351"/>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77" name="AutoShape 444"/>
          <p:cNvSpPr>
            <a:spLocks noChangeArrowheads="1"/>
          </p:cNvSpPr>
          <p:nvPr/>
        </p:nvSpPr>
        <p:spPr bwMode="auto">
          <a:xfrm>
            <a:off x="7061205" y="4820358"/>
            <a:ext cx="177800" cy="519351"/>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78" name="AutoShape 445"/>
          <p:cNvSpPr>
            <a:spLocks noChangeArrowheads="1"/>
          </p:cNvSpPr>
          <p:nvPr/>
        </p:nvSpPr>
        <p:spPr bwMode="auto">
          <a:xfrm>
            <a:off x="7073906" y="5226758"/>
            <a:ext cx="177800" cy="519351"/>
          </a:xfrm>
          <a:prstGeom prst="flowChartConnector">
            <a:avLst/>
          </a:prstGeom>
          <a:solidFill>
            <a:schemeClr val="accent2"/>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79" name="AutoShape 446"/>
          <p:cNvSpPr>
            <a:spLocks noChangeArrowheads="1"/>
          </p:cNvSpPr>
          <p:nvPr/>
        </p:nvSpPr>
        <p:spPr bwMode="auto">
          <a:xfrm>
            <a:off x="6273808" y="4528258"/>
            <a:ext cx="177800" cy="519351"/>
          </a:xfrm>
          <a:prstGeom prst="flowChartConnector">
            <a:avLst/>
          </a:prstGeom>
          <a:solidFill>
            <a:schemeClr val="accent2"/>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0" name="AutoShape 447"/>
          <p:cNvSpPr>
            <a:spLocks noChangeArrowheads="1"/>
          </p:cNvSpPr>
          <p:nvPr/>
        </p:nvSpPr>
        <p:spPr bwMode="auto">
          <a:xfrm>
            <a:off x="3962408" y="3118558"/>
            <a:ext cx="177800" cy="519351"/>
          </a:xfrm>
          <a:prstGeom prst="flowChartConnector">
            <a:avLst/>
          </a:prstGeom>
          <a:solidFill>
            <a:schemeClr val="accent2"/>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1" name="AutoShape 448"/>
          <p:cNvSpPr>
            <a:spLocks noChangeArrowheads="1"/>
          </p:cNvSpPr>
          <p:nvPr/>
        </p:nvSpPr>
        <p:spPr bwMode="auto">
          <a:xfrm>
            <a:off x="2819400" y="2102558"/>
            <a:ext cx="177800" cy="519351"/>
          </a:xfrm>
          <a:prstGeom prst="flowChartConnector">
            <a:avLst/>
          </a:prstGeom>
          <a:solidFill>
            <a:schemeClr val="accent2"/>
          </a:solidFill>
          <a:ln w="9525" algn="ctr">
            <a:no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2" name="Text Box 449"/>
          <p:cNvSpPr txBox="1">
            <a:spLocks noChangeArrowheads="1"/>
          </p:cNvSpPr>
          <p:nvPr/>
        </p:nvSpPr>
        <p:spPr bwMode="auto">
          <a:xfrm>
            <a:off x="3162300" y="1981205"/>
            <a:ext cx="6616700" cy="369332"/>
          </a:xfrm>
          <a:prstGeom prst="rect">
            <a:avLst/>
          </a:prstGeom>
          <a:noFill/>
          <a:ln w="9525" algn="ctr">
            <a:noFill/>
            <a:miter lim="800000"/>
            <a:headEnd/>
            <a:tailEnd/>
          </a:ln>
        </p:spPr>
        <p:txBody>
          <a:bodyPr>
            <a:spAutoFit/>
          </a:bodyPr>
          <a:lstStyle/>
          <a:p>
            <a:pPr>
              <a:spcBef>
                <a:spcPct val="50000"/>
              </a:spcBef>
            </a:pPr>
            <a:r>
              <a:rPr lang="en-US" altLang="ja-JP" b="1" dirty="0" smtClean="0">
                <a:solidFill>
                  <a:srgbClr val="FF0000"/>
                </a:solidFill>
                <a:cs typeface="Arial" pitchFamily="34" charset="0"/>
              </a:rPr>
              <a:t>Control is selected at the time of occurrence of case</a:t>
            </a:r>
            <a:endParaRPr lang="ja-JP" altLang="en-US" b="1" dirty="0" smtClean="0">
              <a:solidFill>
                <a:srgbClr val="FF0000"/>
              </a:solidFill>
              <a:cs typeface="Arial" pitchFamily="34" charset="0"/>
            </a:endParaRPr>
          </a:p>
        </p:txBody>
      </p:sp>
      <p:sp>
        <p:nvSpPr>
          <p:cNvPr id="166983" name="Oval 450"/>
          <p:cNvSpPr>
            <a:spLocks noChangeArrowheads="1"/>
          </p:cNvSpPr>
          <p:nvPr/>
        </p:nvSpPr>
        <p:spPr bwMode="auto">
          <a:xfrm>
            <a:off x="2635250" y="1842189"/>
            <a:ext cx="571500" cy="519351"/>
          </a:xfrm>
          <a:prstGeom prst="ellipse">
            <a:avLst/>
          </a:prstGeom>
          <a:noFill/>
          <a:ln w="9525" algn="ctr">
            <a:solidFill>
              <a:schemeClr val="tx1"/>
            </a:solid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4" name="Oval 451"/>
          <p:cNvSpPr>
            <a:spLocks noChangeArrowheads="1"/>
          </p:cNvSpPr>
          <p:nvPr/>
        </p:nvSpPr>
        <p:spPr bwMode="auto">
          <a:xfrm>
            <a:off x="3765551" y="2966157"/>
            <a:ext cx="571500" cy="519351"/>
          </a:xfrm>
          <a:prstGeom prst="ellipse">
            <a:avLst/>
          </a:prstGeom>
          <a:noFill/>
          <a:ln w="9525" algn="ctr">
            <a:solidFill>
              <a:schemeClr val="tx1"/>
            </a:solid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5" name="Oval 452"/>
          <p:cNvSpPr>
            <a:spLocks noChangeArrowheads="1"/>
          </p:cNvSpPr>
          <p:nvPr/>
        </p:nvSpPr>
        <p:spPr bwMode="auto">
          <a:xfrm>
            <a:off x="6076951" y="4363157"/>
            <a:ext cx="558800" cy="519351"/>
          </a:xfrm>
          <a:prstGeom prst="ellipse">
            <a:avLst/>
          </a:prstGeom>
          <a:noFill/>
          <a:ln w="9525" algn="ctr">
            <a:solidFill>
              <a:schemeClr val="tx1"/>
            </a:solid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6" name="Oval 453"/>
          <p:cNvSpPr>
            <a:spLocks noChangeArrowheads="1"/>
          </p:cNvSpPr>
          <p:nvPr/>
        </p:nvSpPr>
        <p:spPr bwMode="auto">
          <a:xfrm>
            <a:off x="6877050" y="5048957"/>
            <a:ext cx="558800" cy="519351"/>
          </a:xfrm>
          <a:prstGeom prst="ellipse">
            <a:avLst/>
          </a:prstGeom>
          <a:noFill/>
          <a:ln w="9525" algn="ctr">
            <a:solidFill>
              <a:schemeClr val="tx1"/>
            </a:solidFill>
            <a:round/>
            <a:headEnd/>
            <a:tailEnd/>
          </a:ln>
        </p:spPr>
        <p:txBody>
          <a:bodyPr anchor="ctr">
            <a:spAutoFit/>
          </a:bodyPr>
          <a:lstStyle/>
          <a:p>
            <a:pPr algn="ctr"/>
            <a:endParaRPr lang="ja-JP" altLang="en-US" b="1" dirty="0" smtClean="0">
              <a:solidFill>
                <a:srgbClr val="3333CC"/>
              </a:solidFill>
              <a:cs typeface="Arial" pitchFamily="34" charset="0"/>
            </a:endParaRPr>
          </a:p>
        </p:txBody>
      </p:sp>
      <p:sp>
        <p:nvSpPr>
          <p:cNvPr id="166987" name="Text Box 454"/>
          <p:cNvSpPr txBox="1">
            <a:spLocks noChangeArrowheads="1"/>
          </p:cNvSpPr>
          <p:nvPr/>
        </p:nvSpPr>
        <p:spPr bwMode="auto">
          <a:xfrm>
            <a:off x="6175941" y="2503408"/>
            <a:ext cx="3568700" cy="923330"/>
          </a:xfrm>
          <a:prstGeom prst="rect">
            <a:avLst/>
          </a:prstGeom>
          <a:noFill/>
          <a:ln w="9525" algn="ctr">
            <a:noFill/>
            <a:miter lim="800000"/>
            <a:headEnd/>
            <a:tailEnd/>
          </a:ln>
        </p:spPr>
        <p:txBody>
          <a:bodyPr>
            <a:spAutoFit/>
          </a:bodyPr>
          <a:lstStyle/>
          <a:p>
            <a:pPr>
              <a:spcBef>
                <a:spcPct val="50000"/>
              </a:spcBef>
            </a:pPr>
            <a:r>
              <a:rPr lang="en-US" altLang="ja-JP" b="1" dirty="0" smtClean="0">
                <a:solidFill>
                  <a:srgbClr val="FF0000"/>
                </a:solidFill>
                <a:cs typeface="Arial" pitchFamily="34" charset="0"/>
              </a:rPr>
              <a:t>Only case-control pairs are used for measuring blood samples</a:t>
            </a:r>
            <a:endParaRPr lang="ja-JP" altLang="en-US" b="1" dirty="0" smtClean="0">
              <a:solidFill>
                <a:srgbClr val="FF0000"/>
              </a:solidFill>
              <a:cs typeface="Arial" pitchFamily="34" charset="0"/>
            </a:endParaRPr>
          </a:p>
        </p:txBody>
      </p:sp>
      <p:grpSp>
        <p:nvGrpSpPr>
          <p:cNvPr id="26" name="Group 455"/>
          <p:cNvGrpSpPr>
            <a:grpSpLocks/>
          </p:cNvGrpSpPr>
          <p:nvPr/>
        </p:nvGrpSpPr>
        <p:grpSpPr bwMode="auto">
          <a:xfrm>
            <a:off x="1031878" y="4659347"/>
            <a:ext cx="198439" cy="198437"/>
            <a:chOff x="722" y="3845"/>
            <a:chExt cx="127" cy="142"/>
          </a:xfrm>
        </p:grpSpPr>
        <p:sp>
          <p:nvSpPr>
            <p:cNvPr id="166990" name="Freeform 456"/>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6991" name="Line 457"/>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6992" name="Line 458"/>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6993" name="Freeform 459"/>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sp>
          <p:nvSpPr>
            <p:cNvPr id="166994" name="Line 460"/>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3333CC"/>
                </a:solidFill>
                <a:cs typeface="Arial" pitchFamily="34" charset="0"/>
              </a:endParaRPr>
            </a:p>
          </p:txBody>
        </p:sp>
        <p:sp>
          <p:nvSpPr>
            <p:cNvPr id="166995" name="Freeform 461"/>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3333CC"/>
                </a:solidFill>
                <a:cs typeface="Arial" pitchFamily="34" charset="0"/>
              </a:endParaRPr>
            </a:p>
          </p:txBody>
        </p:sp>
      </p:grpSp>
      <p:sp>
        <p:nvSpPr>
          <p:cNvPr id="354"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4</a:t>
            </a:fld>
            <a:endParaRPr lang="en-US" altLang="ja-JP" sz="1600" dirty="0" smtClean="0">
              <a:solidFill>
                <a:srgbClr val="000000"/>
              </a:solidFill>
            </a:endParaRPr>
          </a:p>
        </p:txBody>
      </p:sp>
    </p:spTree>
    <p:extLst>
      <p:ext uri="{BB962C8B-B14F-4D97-AF65-F5344CB8AC3E}">
        <p14:creationId xmlns:p14="http://schemas.microsoft.com/office/powerpoint/2010/main" val="3264162108"/>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793800" y="6279762"/>
            <a:ext cx="1648804"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prstClr val="black"/>
                </a:solidFill>
                <a:latin typeface="Times New Roman" pitchFamily="18" charset="0"/>
                <a:ea typeface="ＭＳ Ｐゴシック"/>
                <a:cs typeface="Times New Roman" pitchFamily="18" charset="0"/>
              </a:rPr>
              <a:t>ADH1C </a:t>
            </a:r>
            <a:r>
              <a:rPr lang="en-US" altLang="ja-JP" sz="1600" b="1" dirty="0">
                <a:solidFill>
                  <a:prstClr val="black"/>
                </a:solidFill>
                <a:latin typeface="Times New Roman" panose="02020603050405020304" pitchFamily="18" charset="0"/>
                <a:cs typeface="Times New Roman" panose="02020603050405020304" pitchFamily="18" charset="0"/>
              </a:rPr>
              <a:t>(rs698</a:t>
            </a:r>
            <a:r>
              <a:rPr lang="en-US" altLang="ja-JP" sz="1600" b="1" dirty="0" smtClean="0">
                <a:solidFill>
                  <a:prstClr val="black"/>
                </a:solidFill>
                <a:latin typeface="Times New Roman" panose="02020603050405020304" pitchFamily="18" charset="0"/>
                <a:cs typeface="Times New Roman" panose="02020603050405020304" pitchFamily="18" charset="0"/>
              </a:rPr>
              <a:t>)</a:t>
            </a:r>
            <a:endParaRPr lang="ja-JP" altLang="en-US" sz="1600" b="1" i="1" dirty="0">
              <a:solidFill>
                <a:prstClr val="black"/>
              </a:solidFill>
              <a:latin typeface="Times New Roman" pitchFamily="18" charset="0"/>
              <a:ea typeface="ＭＳ Ｐゴシック"/>
              <a:cs typeface="Times New Roman" pitchFamily="18" charset="0"/>
            </a:endParaRPr>
          </a:p>
        </p:txBody>
      </p:sp>
      <p:sp>
        <p:nvSpPr>
          <p:cNvPr id="12" name="テキスト ボックス 11"/>
          <p:cNvSpPr txBox="1"/>
          <p:nvPr/>
        </p:nvSpPr>
        <p:spPr>
          <a:xfrm>
            <a:off x="6729611" y="6258496"/>
            <a:ext cx="1549576"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prstClr val="black"/>
                </a:solidFill>
                <a:latin typeface="Times New Roman" pitchFamily="18" charset="0"/>
                <a:ea typeface="ＭＳ Ｐゴシック"/>
                <a:cs typeface="Times New Roman" pitchFamily="18" charset="0"/>
              </a:rPr>
              <a:t>ALDH2 </a:t>
            </a:r>
            <a:r>
              <a:rPr lang="en-US" altLang="ja-JP" sz="1600" b="1" dirty="0">
                <a:solidFill>
                  <a:prstClr val="black"/>
                </a:solidFill>
                <a:latin typeface="Times New Roman" panose="02020603050405020304" pitchFamily="18" charset="0"/>
                <a:cs typeface="Times New Roman" panose="02020603050405020304" pitchFamily="18" charset="0"/>
              </a:rPr>
              <a:t>(rs671)</a:t>
            </a:r>
            <a:endParaRPr lang="ja-JP" altLang="en-US" sz="1600" b="1" i="1" dirty="0">
              <a:solidFill>
                <a:prstClr val="black"/>
              </a:solidFill>
              <a:latin typeface="Times New Roman" pitchFamily="18" charset="0"/>
              <a:ea typeface="ＭＳ Ｐゴシック"/>
              <a:cs typeface="Times New Roman" pitchFamily="18" charset="0"/>
            </a:endParaRPr>
          </a:p>
        </p:txBody>
      </p:sp>
      <p:sp>
        <p:nvSpPr>
          <p:cNvPr id="16" name="テキスト ボックス 15"/>
          <p:cNvSpPr txBox="1"/>
          <p:nvPr/>
        </p:nvSpPr>
        <p:spPr>
          <a:xfrm>
            <a:off x="1754666" y="858198"/>
            <a:ext cx="1560173"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 trend =0.64</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17" name="テキスト ボックス 16"/>
          <p:cNvSpPr txBox="1"/>
          <p:nvPr/>
        </p:nvSpPr>
        <p:spPr>
          <a:xfrm>
            <a:off x="1364616" y="2636912"/>
            <a:ext cx="758867" cy="400110"/>
          </a:xfrm>
          <a:prstGeom prst="rect">
            <a:avLst/>
          </a:prstGeom>
          <a:noFill/>
        </p:spPr>
        <p:txBody>
          <a:bodyPr wrap="square" rtlCol="0">
            <a:spAutoFit/>
          </a:bodyPr>
          <a:lstStyle/>
          <a:p>
            <a:pPr fontAlgn="auto">
              <a:spcBef>
                <a:spcPts val="0"/>
              </a:spcBef>
              <a:spcAft>
                <a:spcPts val="0"/>
              </a:spcAft>
            </a:pPr>
            <a:r>
              <a:rPr lang="en-US" altLang="ja-JP" sz="2000" b="1" dirty="0" smtClean="0">
                <a:solidFill>
                  <a:prstClr val="white"/>
                </a:solidFill>
                <a:latin typeface="Times New Roman" panose="02020603050405020304" pitchFamily="18" charset="0"/>
                <a:ea typeface="ＭＳ Ｐゴシック"/>
                <a:cs typeface="Times New Roman" panose="02020603050405020304" pitchFamily="18" charset="0"/>
              </a:rPr>
              <a:t>1.00</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18" name="テキスト ボックス 17"/>
          <p:cNvSpPr txBox="1"/>
          <p:nvPr/>
        </p:nvSpPr>
        <p:spPr>
          <a:xfrm>
            <a:off x="2612755" y="2636912"/>
            <a:ext cx="758867" cy="400110"/>
          </a:xfrm>
          <a:prstGeom prst="rect">
            <a:avLst/>
          </a:prstGeom>
          <a:noFill/>
        </p:spPr>
        <p:txBody>
          <a:bodyPr wrap="square" rtlCol="0">
            <a:spAutoFit/>
          </a:bodyPr>
          <a:lstStyle/>
          <a:p>
            <a:pPr fontAlgn="auto">
              <a:spcBef>
                <a:spcPts val="0"/>
              </a:spcBef>
              <a:spcAft>
                <a:spcPts val="0"/>
              </a:spcAft>
            </a:pPr>
            <a:r>
              <a:rPr lang="en-US" altLang="ja-JP" sz="2000" b="1" dirty="0">
                <a:solidFill>
                  <a:prstClr val="white"/>
                </a:solidFill>
                <a:latin typeface="Times New Roman" panose="02020603050405020304" pitchFamily="18" charset="0"/>
                <a:ea typeface="ＭＳ Ｐゴシック"/>
                <a:cs typeface="Times New Roman" panose="02020603050405020304" pitchFamily="18" charset="0"/>
              </a:rPr>
              <a:t>0.73</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1" name="テキスト ボックス 20"/>
          <p:cNvSpPr txBox="1"/>
          <p:nvPr/>
        </p:nvSpPr>
        <p:spPr>
          <a:xfrm>
            <a:off x="6435180" y="2762344"/>
            <a:ext cx="758867" cy="400110"/>
          </a:xfrm>
          <a:prstGeom prst="rect">
            <a:avLst/>
          </a:prstGeom>
          <a:noFill/>
        </p:spPr>
        <p:txBody>
          <a:bodyPr wrap="square" rtlCol="0">
            <a:spAutoFit/>
          </a:bodyPr>
          <a:lstStyle/>
          <a:p>
            <a:pPr fontAlgn="auto">
              <a:spcBef>
                <a:spcPts val="0"/>
              </a:spcBef>
              <a:spcAft>
                <a:spcPts val="0"/>
              </a:spcAft>
            </a:pPr>
            <a:r>
              <a:rPr lang="en-US" altLang="ja-JP" sz="2000" b="1" dirty="0" smtClean="0">
                <a:solidFill>
                  <a:prstClr val="white"/>
                </a:solidFill>
                <a:latin typeface="Times New Roman" panose="02020603050405020304" pitchFamily="18" charset="0"/>
                <a:ea typeface="ＭＳ Ｐゴシック"/>
                <a:cs typeface="Times New Roman" panose="02020603050405020304" pitchFamily="18" charset="0"/>
              </a:rPr>
              <a:t>1.00</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2" name="テキスト ボックス 21"/>
          <p:cNvSpPr txBox="1"/>
          <p:nvPr/>
        </p:nvSpPr>
        <p:spPr>
          <a:xfrm>
            <a:off x="8229379" y="2762344"/>
            <a:ext cx="758867" cy="400110"/>
          </a:xfrm>
          <a:prstGeom prst="rect">
            <a:avLst/>
          </a:prstGeom>
          <a:noFill/>
        </p:spPr>
        <p:txBody>
          <a:bodyPr wrap="square" rtlCol="0">
            <a:spAutoFit/>
          </a:bodyPr>
          <a:lstStyle/>
          <a:p>
            <a:pPr fontAlgn="auto">
              <a:spcBef>
                <a:spcPts val="0"/>
              </a:spcBef>
              <a:spcAft>
                <a:spcPts val="0"/>
              </a:spcAft>
            </a:pPr>
            <a:r>
              <a:rPr lang="en-US" altLang="ja-JP" sz="2000" b="1" dirty="0" smtClean="0">
                <a:solidFill>
                  <a:prstClr val="white"/>
                </a:solidFill>
                <a:latin typeface="Times New Roman" panose="02020603050405020304" pitchFamily="18" charset="0"/>
                <a:ea typeface="ＭＳ Ｐゴシック"/>
                <a:cs typeface="Times New Roman" panose="02020603050405020304" pitchFamily="18" charset="0"/>
              </a:rPr>
              <a:t>0.91</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6" name="テキスト ボックス 25"/>
          <p:cNvSpPr txBox="1"/>
          <p:nvPr/>
        </p:nvSpPr>
        <p:spPr>
          <a:xfrm>
            <a:off x="6456397" y="5365084"/>
            <a:ext cx="758867" cy="400110"/>
          </a:xfrm>
          <a:prstGeom prst="rect">
            <a:avLst/>
          </a:prstGeom>
          <a:noFill/>
        </p:spPr>
        <p:txBody>
          <a:bodyPr wrap="square" rtlCol="0">
            <a:spAutoFit/>
          </a:bodyPr>
          <a:lstStyle/>
          <a:p>
            <a:pPr fontAlgn="auto">
              <a:spcBef>
                <a:spcPts val="0"/>
              </a:spcBef>
              <a:spcAft>
                <a:spcPts val="0"/>
              </a:spcAft>
            </a:pPr>
            <a:r>
              <a:rPr lang="en-US" altLang="ja-JP" sz="2000" b="1" dirty="0" smtClean="0">
                <a:solidFill>
                  <a:prstClr val="white"/>
                </a:solidFill>
                <a:latin typeface="Times New Roman" panose="02020603050405020304" pitchFamily="18" charset="0"/>
                <a:ea typeface="ＭＳ Ｐゴシック"/>
                <a:cs typeface="Times New Roman" panose="02020603050405020304" pitchFamily="18" charset="0"/>
              </a:rPr>
              <a:t>1.00</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7" name="テキスト ボックス 26"/>
          <p:cNvSpPr txBox="1"/>
          <p:nvPr/>
        </p:nvSpPr>
        <p:spPr>
          <a:xfrm>
            <a:off x="8172587" y="5365084"/>
            <a:ext cx="758867" cy="400110"/>
          </a:xfrm>
          <a:prstGeom prst="rect">
            <a:avLst/>
          </a:prstGeom>
          <a:noFill/>
        </p:spPr>
        <p:txBody>
          <a:bodyPr wrap="square" rtlCol="0">
            <a:spAutoFit/>
          </a:bodyPr>
          <a:lstStyle/>
          <a:p>
            <a:pPr fontAlgn="auto">
              <a:spcBef>
                <a:spcPts val="0"/>
              </a:spcBef>
              <a:spcAft>
                <a:spcPts val="0"/>
              </a:spcAft>
            </a:pPr>
            <a:r>
              <a:rPr lang="en-US" altLang="ja-JP" sz="2000" b="1" dirty="0">
                <a:solidFill>
                  <a:prstClr val="white"/>
                </a:solidFill>
                <a:latin typeface="Times New Roman" panose="02020603050405020304" pitchFamily="18" charset="0"/>
                <a:ea typeface="ＭＳ Ｐゴシック"/>
                <a:cs typeface="Times New Roman" panose="02020603050405020304" pitchFamily="18" charset="0"/>
              </a:rPr>
              <a:t>1.16</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8" name="テキスト ボックス 27"/>
          <p:cNvSpPr txBox="1"/>
          <p:nvPr/>
        </p:nvSpPr>
        <p:spPr>
          <a:xfrm>
            <a:off x="1676651" y="5405154"/>
            <a:ext cx="758867" cy="400110"/>
          </a:xfrm>
          <a:prstGeom prst="rect">
            <a:avLst/>
          </a:prstGeom>
          <a:noFill/>
        </p:spPr>
        <p:txBody>
          <a:bodyPr wrap="square" rtlCol="0">
            <a:spAutoFit/>
          </a:bodyPr>
          <a:lstStyle/>
          <a:p>
            <a:pPr fontAlgn="auto">
              <a:spcBef>
                <a:spcPts val="0"/>
              </a:spcBef>
              <a:spcAft>
                <a:spcPts val="0"/>
              </a:spcAft>
            </a:pPr>
            <a:r>
              <a:rPr lang="en-US" altLang="ja-JP" sz="2000" b="1" dirty="0" smtClean="0">
                <a:solidFill>
                  <a:prstClr val="white"/>
                </a:solidFill>
                <a:latin typeface="Times New Roman" panose="02020603050405020304" pitchFamily="18" charset="0"/>
                <a:ea typeface="ＭＳ Ｐゴシック"/>
                <a:cs typeface="Times New Roman" panose="02020603050405020304" pitchFamily="18" charset="0"/>
              </a:rPr>
              <a:t>1.00</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29" name="テキスト ボックス 28"/>
          <p:cNvSpPr txBox="1"/>
          <p:nvPr/>
        </p:nvSpPr>
        <p:spPr>
          <a:xfrm>
            <a:off x="3414059" y="5405154"/>
            <a:ext cx="758867" cy="400110"/>
          </a:xfrm>
          <a:prstGeom prst="rect">
            <a:avLst/>
          </a:prstGeom>
          <a:noFill/>
        </p:spPr>
        <p:txBody>
          <a:bodyPr wrap="square" rtlCol="0">
            <a:spAutoFit/>
          </a:bodyPr>
          <a:lstStyle/>
          <a:p>
            <a:pPr fontAlgn="auto">
              <a:spcBef>
                <a:spcPts val="0"/>
              </a:spcBef>
              <a:spcAft>
                <a:spcPts val="0"/>
              </a:spcAft>
            </a:pPr>
            <a:r>
              <a:rPr lang="en-US" altLang="ja-JP" sz="2000" b="1" dirty="0">
                <a:solidFill>
                  <a:prstClr val="white"/>
                </a:solidFill>
                <a:latin typeface="Times New Roman" panose="02020603050405020304" pitchFamily="18" charset="0"/>
                <a:ea typeface="ＭＳ Ｐゴシック"/>
                <a:cs typeface="Times New Roman" panose="02020603050405020304" pitchFamily="18" charset="0"/>
              </a:rPr>
              <a:t>0.79</a:t>
            </a:r>
            <a:endParaRPr lang="ja-JP" altLang="en-US" sz="2000" b="1" dirty="0">
              <a:solidFill>
                <a:prstClr val="white"/>
              </a:solidFill>
              <a:latin typeface="Times New Roman" panose="02020603050405020304" pitchFamily="18" charset="0"/>
              <a:ea typeface="ＭＳ Ｐゴシック"/>
              <a:cs typeface="Times New Roman" panose="02020603050405020304" pitchFamily="18" charset="0"/>
            </a:endParaRPr>
          </a:p>
        </p:txBody>
      </p:sp>
      <p:sp>
        <p:nvSpPr>
          <p:cNvPr id="9" name="テキスト ボックス 8"/>
          <p:cNvSpPr txBox="1"/>
          <p:nvPr/>
        </p:nvSpPr>
        <p:spPr>
          <a:xfrm>
            <a:off x="6665813" y="3348782"/>
            <a:ext cx="2116664"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prstClr val="black"/>
                </a:solidFill>
                <a:latin typeface="Times New Roman" pitchFamily="18" charset="0"/>
                <a:ea typeface="ＭＳ Ｐゴシック"/>
                <a:cs typeface="Times New Roman" pitchFamily="18" charset="0"/>
              </a:rPr>
              <a:t>ADH1B </a:t>
            </a:r>
            <a:r>
              <a:rPr lang="en-US" altLang="ja-JP" sz="1600" b="1" dirty="0">
                <a:solidFill>
                  <a:prstClr val="black"/>
                </a:solidFill>
                <a:latin typeface="Times New Roman" panose="02020603050405020304" pitchFamily="18" charset="0"/>
                <a:cs typeface="Times New Roman" panose="02020603050405020304" pitchFamily="18" charset="0"/>
              </a:rPr>
              <a:t>(rs1229984)</a:t>
            </a:r>
            <a:endParaRPr lang="ja-JP" altLang="en-US" sz="1600" b="1" i="1" dirty="0">
              <a:solidFill>
                <a:prstClr val="black"/>
              </a:solidFill>
              <a:latin typeface="Times New Roman" pitchFamily="18" charset="0"/>
              <a:ea typeface="ＭＳ Ｐゴシック"/>
              <a:cs typeface="Times New Roman" pitchFamily="18" charset="0"/>
            </a:endParaRPr>
          </a:p>
        </p:txBody>
      </p:sp>
      <p:sp>
        <p:nvSpPr>
          <p:cNvPr id="8" name="テキスト ボックス 7"/>
          <p:cNvSpPr txBox="1"/>
          <p:nvPr/>
        </p:nvSpPr>
        <p:spPr>
          <a:xfrm>
            <a:off x="1676656" y="3284984"/>
            <a:ext cx="2262251" cy="338554"/>
          </a:xfrm>
          <a:prstGeom prst="rect">
            <a:avLst/>
          </a:prstGeom>
          <a:noFill/>
        </p:spPr>
        <p:txBody>
          <a:bodyPr wrap="square" rtlCol="0">
            <a:spAutoFit/>
          </a:bodyPr>
          <a:lstStyle/>
          <a:p>
            <a:pPr fontAlgn="auto">
              <a:spcBef>
                <a:spcPts val="0"/>
              </a:spcBef>
              <a:spcAft>
                <a:spcPts val="0"/>
              </a:spcAft>
            </a:pPr>
            <a:r>
              <a:rPr lang="en-US" altLang="ja-JP" sz="1600" b="1" dirty="0" smtClean="0">
                <a:solidFill>
                  <a:prstClr val="black"/>
                </a:solidFill>
                <a:latin typeface="Times New Roman" pitchFamily="18" charset="0"/>
                <a:ea typeface="ＭＳ Ｐゴシック"/>
                <a:cs typeface="Times New Roman" pitchFamily="18" charset="0"/>
              </a:rPr>
              <a:t>Alcohol consumption</a:t>
            </a:r>
            <a:endParaRPr lang="ja-JP" altLang="en-US" sz="1600" b="1" dirty="0">
              <a:solidFill>
                <a:prstClr val="black"/>
              </a:solidFill>
              <a:latin typeface="Times New Roman" pitchFamily="18" charset="0"/>
              <a:ea typeface="ＭＳ Ｐゴシック"/>
              <a:cs typeface="Times New Roman" pitchFamily="18" charset="0"/>
            </a:endParaRPr>
          </a:p>
        </p:txBody>
      </p:sp>
      <p:sp>
        <p:nvSpPr>
          <p:cNvPr id="30" name="テキスト ボックス 29"/>
          <p:cNvSpPr txBox="1"/>
          <p:nvPr/>
        </p:nvSpPr>
        <p:spPr>
          <a:xfrm>
            <a:off x="350515" y="0"/>
            <a:ext cx="9205023" cy="769441"/>
          </a:xfrm>
          <a:prstGeom prst="rect">
            <a:avLst/>
          </a:prstGeom>
          <a:noFill/>
        </p:spPr>
        <p:txBody>
          <a:bodyPr wrap="square" rtlCol="0">
            <a:spAutoFit/>
          </a:bodyPr>
          <a:lstStyle/>
          <a:p>
            <a:pPr algn="ctr" fontAlgn="auto">
              <a:spcBef>
                <a:spcPts val="0"/>
              </a:spcBef>
              <a:spcAft>
                <a:spcPts val="0"/>
              </a:spcAft>
            </a:pPr>
            <a:r>
              <a:rPr lang="ja-JP" altLang="en-US" sz="2400" b="1"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2400" b="1" dirty="0" smtClean="0">
                <a:solidFill>
                  <a:srgbClr val="002060"/>
                </a:solidFill>
                <a:latin typeface="Times New Roman" pitchFamily="18" charset="0"/>
                <a:ea typeface="ＭＳ Ｐゴシック"/>
                <a:cs typeface="Times New Roman" pitchFamily="18" charset="0"/>
              </a:rPr>
              <a:t> </a:t>
            </a:r>
            <a:r>
              <a:rPr lang="en-US" altLang="ja-JP" sz="2000" b="1" dirty="0" smtClean="0">
                <a:solidFill>
                  <a:srgbClr val="002060"/>
                </a:solidFill>
                <a:latin typeface="Times New Roman" pitchFamily="18" charset="0"/>
                <a:ea typeface="ＭＳ Ｐゴシック"/>
                <a:cs typeface="Times New Roman" pitchFamily="18" charset="0"/>
              </a:rPr>
              <a:t>Association between alcohol consumption, </a:t>
            </a:r>
            <a:r>
              <a:rPr lang="en-US" altLang="ja-JP" sz="2000" b="1" i="1" dirty="0" smtClean="0">
                <a:solidFill>
                  <a:srgbClr val="002060"/>
                </a:solidFill>
                <a:latin typeface="Times New Roman" pitchFamily="18" charset="0"/>
                <a:ea typeface="ＭＳ Ｐゴシック"/>
                <a:cs typeface="Times New Roman" pitchFamily="18" charset="0"/>
              </a:rPr>
              <a:t>ADH1B</a:t>
            </a:r>
            <a:r>
              <a:rPr lang="en-US" altLang="ja-JP" sz="2000" b="1" dirty="0" smtClean="0">
                <a:solidFill>
                  <a:srgbClr val="002060"/>
                </a:solidFill>
                <a:latin typeface="Times New Roman" pitchFamily="18" charset="0"/>
                <a:ea typeface="ＭＳ Ｐゴシック"/>
                <a:cs typeface="Times New Roman" pitchFamily="18" charset="0"/>
              </a:rPr>
              <a:t>,</a:t>
            </a:r>
            <a:r>
              <a:rPr lang="en-US" altLang="ja-JP" sz="2000" b="1" i="1" dirty="0" smtClean="0">
                <a:solidFill>
                  <a:srgbClr val="002060"/>
                </a:solidFill>
                <a:latin typeface="Times New Roman" pitchFamily="18" charset="0"/>
                <a:ea typeface="ＭＳ Ｐゴシック"/>
                <a:cs typeface="Times New Roman" pitchFamily="18" charset="0"/>
              </a:rPr>
              <a:t> ADH1C </a:t>
            </a:r>
            <a:r>
              <a:rPr lang="en-US" altLang="ja-JP" sz="2000" b="1" dirty="0" smtClean="0">
                <a:solidFill>
                  <a:srgbClr val="002060"/>
                </a:solidFill>
                <a:latin typeface="Times New Roman" pitchFamily="18" charset="0"/>
                <a:ea typeface="ＭＳ Ｐゴシック"/>
                <a:cs typeface="Times New Roman" pitchFamily="18" charset="0"/>
              </a:rPr>
              <a:t>and</a:t>
            </a:r>
            <a:r>
              <a:rPr lang="en-US" altLang="ja-JP" sz="2000" b="1" i="1" dirty="0" smtClean="0">
                <a:solidFill>
                  <a:srgbClr val="002060"/>
                </a:solidFill>
                <a:latin typeface="Times New Roman" pitchFamily="18" charset="0"/>
                <a:ea typeface="ＭＳ Ｐゴシック"/>
                <a:cs typeface="Times New Roman" pitchFamily="18" charset="0"/>
              </a:rPr>
              <a:t> ALDH2 </a:t>
            </a:r>
            <a:r>
              <a:rPr lang="en-US" altLang="ja-JP" sz="2000" b="1" dirty="0" smtClean="0">
                <a:solidFill>
                  <a:srgbClr val="002060"/>
                </a:solidFill>
                <a:latin typeface="Times New Roman" pitchFamily="18" charset="0"/>
                <a:ea typeface="ＭＳ Ｐゴシック"/>
                <a:cs typeface="Times New Roman" pitchFamily="18" charset="0"/>
              </a:rPr>
              <a:t>polymorphisms, and gastric cancer risk </a:t>
            </a:r>
            <a:endParaRPr lang="ja-JP" altLang="en-US" sz="2000" b="1" dirty="0">
              <a:solidFill>
                <a:srgbClr val="002060"/>
              </a:solidFill>
              <a:latin typeface="Times New Roman" panose="02020603050405020304" pitchFamily="18" charset="0"/>
              <a:ea typeface="ＭＳ Ｐゴシック"/>
              <a:cs typeface="Times New Roman" panose="02020603050405020304" pitchFamily="18" charset="0"/>
            </a:endParaRPr>
          </a:p>
        </p:txBody>
      </p:sp>
      <p:graphicFrame>
        <p:nvGraphicFramePr>
          <p:cNvPr id="35" name="グラフ 34"/>
          <p:cNvGraphicFramePr/>
          <p:nvPr/>
        </p:nvGraphicFramePr>
        <p:xfrm>
          <a:off x="194484" y="980728"/>
          <a:ext cx="4507225" cy="24829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グラフ 36"/>
          <p:cNvGraphicFramePr/>
          <p:nvPr/>
        </p:nvGraphicFramePr>
        <p:xfrm>
          <a:off x="4953022" y="858198"/>
          <a:ext cx="4758529" cy="2599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グラフ 38"/>
          <p:cNvGraphicFramePr/>
          <p:nvPr>
            <p:extLst>
              <p:ext uri="{D42A27DB-BD31-4B8C-83A1-F6EECF244321}">
                <p14:modId xmlns:p14="http://schemas.microsoft.com/office/powerpoint/2010/main" val="2949677641"/>
              </p:ext>
            </p:extLst>
          </p:nvPr>
        </p:nvGraphicFramePr>
        <p:xfrm>
          <a:off x="194477" y="3638912"/>
          <a:ext cx="4524502"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グラフ 40"/>
          <p:cNvGraphicFramePr/>
          <p:nvPr>
            <p:extLst>
              <p:ext uri="{D42A27DB-BD31-4B8C-83A1-F6EECF244321}">
                <p14:modId xmlns:p14="http://schemas.microsoft.com/office/powerpoint/2010/main" val="1158581826"/>
              </p:ext>
            </p:extLst>
          </p:nvPr>
        </p:nvGraphicFramePr>
        <p:xfrm>
          <a:off x="4953022" y="3638912"/>
          <a:ext cx="4758529" cy="2743200"/>
        </p:xfrm>
        <a:graphic>
          <a:graphicData uri="http://schemas.openxmlformats.org/drawingml/2006/chart">
            <c:chart xmlns:c="http://schemas.openxmlformats.org/drawingml/2006/chart" xmlns:r="http://schemas.openxmlformats.org/officeDocument/2006/relationships" r:id="rId6"/>
          </a:graphicData>
        </a:graphic>
      </p:graphicFrame>
      <p:pic>
        <p:nvPicPr>
          <p:cNvPr id="23" name="Picture 2" descr="カラー"/>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 y="9"/>
            <a:ext cx="1116912" cy="58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5456836" y="6528850"/>
            <a:ext cx="4287484" cy="307777"/>
          </a:xfrm>
          <a:prstGeom prst="rect">
            <a:avLst/>
          </a:prstGeom>
          <a:noFill/>
        </p:spPr>
        <p:txBody>
          <a:bodyPr wrap="square" rtlCol="0">
            <a:spAutoFit/>
          </a:bodyPr>
          <a:lstStyle/>
          <a:p>
            <a:r>
              <a:rPr lang="it-IT" altLang="ja-JP" sz="1400" dirty="0">
                <a:solidFill>
                  <a:prstClr val="black"/>
                </a:solidFill>
              </a:rPr>
              <a:t>Hidaka A, et al. Carcinogenesis 2015;36:223-31.</a:t>
            </a:r>
            <a:endParaRPr lang="ja-JP" altLang="en-US" sz="1400" dirty="0">
              <a:solidFill>
                <a:prstClr val="black"/>
              </a:solidFill>
            </a:endParaRPr>
          </a:p>
        </p:txBody>
      </p:sp>
      <p:sp>
        <p:nvSpPr>
          <p:cNvPr id="24"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5</a:t>
            </a:fld>
            <a:endParaRPr lang="en-US" altLang="ja-JP" sz="1600" dirty="0" smtClean="0">
              <a:solidFill>
                <a:srgbClr val="000000"/>
              </a:solidFill>
            </a:endParaRPr>
          </a:p>
        </p:txBody>
      </p:sp>
    </p:spTree>
    <p:extLst>
      <p:ext uri="{BB962C8B-B14F-4D97-AF65-F5344CB8AC3E}">
        <p14:creationId xmlns:p14="http://schemas.microsoft.com/office/powerpoint/2010/main" val="2007380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009933" y="159023"/>
            <a:ext cx="8467571" cy="769441"/>
          </a:xfrm>
          <a:prstGeom prst="rect">
            <a:avLst/>
          </a:prstGeom>
          <a:noFill/>
        </p:spPr>
        <p:txBody>
          <a:bodyPr wrap="square" rtlCol="0">
            <a:spAutoFit/>
          </a:bodyPr>
          <a:lstStyle/>
          <a:p>
            <a:pPr algn="ctr" fontAlgn="auto">
              <a:spcBef>
                <a:spcPts val="0"/>
              </a:spcBef>
              <a:spcAft>
                <a:spcPts val="0"/>
              </a:spcAft>
            </a:pPr>
            <a:r>
              <a:rPr lang="ja-JP" altLang="en-US" sz="2400" b="1"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2400" b="1" dirty="0" smtClean="0">
                <a:solidFill>
                  <a:srgbClr val="002060"/>
                </a:solidFill>
                <a:latin typeface="Times New Roman" pitchFamily="18" charset="0"/>
                <a:ea typeface="ＭＳ Ｐゴシック"/>
                <a:cs typeface="Times New Roman" pitchFamily="18" charset="0"/>
              </a:rPr>
              <a:t> </a:t>
            </a:r>
            <a:r>
              <a:rPr lang="en-US" altLang="ja-JP" sz="2000" b="1" dirty="0" smtClean="0">
                <a:solidFill>
                  <a:srgbClr val="002060"/>
                </a:solidFill>
                <a:latin typeface="Times New Roman" pitchFamily="18" charset="0"/>
                <a:ea typeface="ＭＳ Ｐゴシック"/>
                <a:cs typeface="Times New Roman" pitchFamily="18" charset="0"/>
              </a:rPr>
              <a:t>Effect modification of </a:t>
            </a:r>
            <a:r>
              <a:rPr lang="en-US" altLang="ja-JP" sz="2000" b="1" i="1" dirty="0" smtClean="0">
                <a:solidFill>
                  <a:srgbClr val="002060"/>
                </a:solidFill>
                <a:latin typeface="Times New Roman" pitchFamily="18" charset="0"/>
                <a:ea typeface="ＭＳ Ｐゴシック"/>
                <a:cs typeface="Times New Roman" pitchFamily="18" charset="0"/>
              </a:rPr>
              <a:t>ADH1B</a:t>
            </a:r>
            <a:r>
              <a:rPr lang="en-US" altLang="ja-JP" sz="2000" b="1" dirty="0" smtClean="0">
                <a:solidFill>
                  <a:srgbClr val="002060"/>
                </a:solidFill>
                <a:latin typeface="Times New Roman" pitchFamily="18" charset="0"/>
                <a:ea typeface="ＭＳ Ｐゴシック"/>
                <a:cs typeface="Times New Roman" pitchFamily="18" charset="0"/>
              </a:rPr>
              <a:t>,</a:t>
            </a:r>
            <a:r>
              <a:rPr lang="en-US" altLang="ja-JP" sz="2000" b="1" i="1" dirty="0" smtClean="0">
                <a:solidFill>
                  <a:srgbClr val="002060"/>
                </a:solidFill>
                <a:latin typeface="Times New Roman" pitchFamily="18" charset="0"/>
                <a:ea typeface="ＭＳ Ｐゴシック"/>
                <a:cs typeface="Times New Roman" pitchFamily="18" charset="0"/>
              </a:rPr>
              <a:t> ADH1C </a:t>
            </a:r>
            <a:r>
              <a:rPr lang="en-US" altLang="ja-JP" sz="2000" b="1" dirty="0" smtClean="0">
                <a:solidFill>
                  <a:srgbClr val="002060"/>
                </a:solidFill>
                <a:latin typeface="Times New Roman" pitchFamily="18" charset="0"/>
                <a:ea typeface="ＭＳ Ｐゴシック"/>
                <a:cs typeface="Times New Roman" pitchFamily="18" charset="0"/>
              </a:rPr>
              <a:t>and</a:t>
            </a:r>
            <a:r>
              <a:rPr lang="en-US" altLang="ja-JP" sz="2000" b="1" i="1" dirty="0" smtClean="0">
                <a:solidFill>
                  <a:srgbClr val="002060"/>
                </a:solidFill>
                <a:latin typeface="Times New Roman" pitchFamily="18" charset="0"/>
                <a:ea typeface="ＭＳ Ｐゴシック"/>
                <a:cs typeface="Times New Roman" pitchFamily="18" charset="0"/>
              </a:rPr>
              <a:t> ALDH2 </a:t>
            </a:r>
            <a:r>
              <a:rPr lang="en-US" altLang="ja-JP" sz="2000" b="1" dirty="0" smtClean="0">
                <a:solidFill>
                  <a:srgbClr val="002060"/>
                </a:solidFill>
                <a:latin typeface="Times New Roman" pitchFamily="18" charset="0"/>
                <a:ea typeface="ＭＳ Ｐゴシック"/>
                <a:cs typeface="Times New Roman" pitchFamily="18" charset="0"/>
              </a:rPr>
              <a:t>polymorphisms on gastric cancer risk associated with alcohol consumption</a:t>
            </a:r>
            <a:endParaRPr lang="ja-JP" altLang="en-US" sz="2000" b="1" dirty="0">
              <a:solidFill>
                <a:srgbClr val="002060"/>
              </a:solidFill>
              <a:latin typeface="Times New Roman" panose="02020603050405020304" pitchFamily="18" charset="0"/>
              <a:ea typeface="ＭＳ Ｐゴシック"/>
              <a:cs typeface="Times New Roman" panose="02020603050405020304" pitchFamily="18" charset="0"/>
            </a:endParaRPr>
          </a:p>
        </p:txBody>
      </p:sp>
      <p:sp>
        <p:nvSpPr>
          <p:cNvPr id="6" name="テキスト ボックス 5"/>
          <p:cNvSpPr txBox="1"/>
          <p:nvPr/>
        </p:nvSpPr>
        <p:spPr>
          <a:xfrm>
            <a:off x="740540" y="5900961"/>
            <a:ext cx="2576819" cy="400110"/>
          </a:xfrm>
          <a:prstGeom prst="rect">
            <a:avLst/>
          </a:prstGeom>
          <a:noFill/>
        </p:spPr>
        <p:txBody>
          <a:bodyPr wrap="square" rtlCol="0">
            <a:spAutoFit/>
          </a:bodyPr>
          <a:lstStyle/>
          <a:p>
            <a:pPr algn="ctr" fontAlgn="auto">
              <a:spcBef>
                <a:spcPts val="0"/>
              </a:spcBef>
              <a:spcAft>
                <a:spcPts val="0"/>
              </a:spcAft>
            </a:pPr>
            <a:r>
              <a:rPr lang="en-US" altLang="ja-JP" sz="2000" b="1" i="1" dirty="0" smtClean="0">
                <a:solidFill>
                  <a:prstClr val="black"/>
                </a:solidFill>
                <a:latin typeface="Times New Roman" pitchFamily="18" charset="0"/>
                <a:ea typeface="ＭＳ Ｐゴシック"/>
                <a:cs typeface="Times New Roman" pitchFamily="18" charset="0"/>
              </a:rPr>
              <a:t>ADH1B </a:t>
            </a:r>
            <a:r>
              <a:rPr lang="en-US" altLang="ja-JP" sz="2000" b="1" dirty="0">
                <a:solidFill>
                  <a:prstClr val="black"/>
                </a:solidFill>
                <a:latin typeface="Times New Roman" panose="02020603050405020304" pitchFamily="18" charset="0"/>
                <a:cs typeface="Times New Roman" panose="02020603050405020304" pitchFamily="18" charset="0"/>
              </a:rPr>
              <a:t>(rs1229984)</a:t>
            </a:r>
            <a:endParaRPr lang="ja-JP" altLang="en-US" sz="2000" b="1" i="1" dirty="0">
              <a:solidFill>
                <a:prstClr val="black"/>
              </a:solidFill>
              <a:latin typeface="Times New Roman" pitchFamily="18" charset="0"/>
              <a:ea typeface="ＭＳ Ｐゴシック"/>
              <a:cs typeface="Times New Roman" pitchFamily="18" charset="0"/>
            </a:endParaRPr>
          </a:p>
        </p:txBody>
      </p:sp>
      <p:sp>
        <p:nvSpPr>
          <p:cNvPr id="7" name="テキスト ボックス 6"/>
          <p:cNvSpPr txBox="1"/>
          <p:nvPr/>
        </p:nvSpPr>
        <p:spPr>
          <a:xfrm>
            <a:off x="4063212" y="5877272"/>
            <a:ext cx="2114284" cy="400110"/>
          </a:xfrm>
          <a:prstGeom prst="rect">
            <a:avLst/>
          </a:prstGeom>
          <a:noFill/>
        </p:spPr>
        <p:txBody>
          <a:bodyPr wrap="square" rtlCol="0">
            <a:spAutoFit/>
          </a:bodyPr>
          <a:lstStyle/>
          <a:p>
            <a:pPr algn="ctr" fontAlgn="auto">
              <a:spcBef>
                <a:spcPts val="0"/>
              </a:spcBef>
              <a:spcAft>
                <a:spcPts val="0"/>
              </a:spcAft>
            </a:pPr>
            <a:r>
              <a:rPr lang="en-US" altLang="ja-JP" sz="2000" b="1" i="1" dirty="0" smtClean="0">
                <a:solidFill>
                  <a:prstClr val="black"/>
                </a:solidFill>
                <a:latin typeface="Times New Roman" pitchFamily="18" charset="0"/>
                <a:ea typeface="ＭＳ Ｐゴシック"/>
                <a:cs typeface="Times New Roman" pitchFamily="18" charset="0"/>
              </a:rPr>
              <a:t>ADH1C </a:t>
            </a:r>
            <a:r>
              <a:rPr lang="en-US" altLang="ja-JP" sz="2000" b="1" dirty="0">
                <a:solidFill>
                  <a:prstClr val="black"/>
                </a:solidFill>
                <a:latin typeface="Times New Roman" panose="02020603050405020304" pitchFamily="18" charset="0"/>
                <a:cs typeface="Times New Roman" panose="02020603050405020304" pitchFamily="18" charset="0"/>
              </a:rPr>
              <a:t>(rs698)</a:t>
            </a:r>
            <a:endParaRPr lang="ja-JP" altLang="en-US" sz="2000" b="1" i="1" dirty="0">
              <a:solidFill>
                <a:prstClr val="black"/>
              </a:solidFill>
              <a:latin typeface="Times New Roman" pitchFamily="18" charset="0"/>
              <a:ea typeface="ＭＳ Ｐゴシック"/>
              <a:cs typeface="Times New Roman" pitchFamily="18" charset="0"/>
            </a:endParaRPr>
          </a:p>
        </p:txBody>
      </p:sp>
      <p:sp>
        <p:nvSpPr>
          <p:cNvPr id="8" name="テキスト ボックス 7"/>
          <p:cNvSpPr txBox="1"/>
          <p:nvPr/>
        </p:nvSpPr>
        <p:spPr>
          <a:xfrm>
            <a:off x="7304567" y="5871485"/>
            <a:ext cx="2360428" cy="400110"/>
          </a:xfrm>
          <a:prstGeom prst="rect">
            <a:avLst/>
          </a:prstGeom>
          <a:noFill/>
        </p:spPr>
        <p:txBody>
          <a:bodyPr wrap="square" rtlCol="0">
            <a:spAutoFit/>
          </a:bodyPr>
          <a:lstStyle/>
          <a:p>
            <a:pPr algn="ctr" fontAlgn="auto">
              <a:spcBef>
                <a:spcPts val="0"/>
              </a:spcBef>
              <a:spcAft>
                <a:spcPts val="0"/>
              </a:spcAft>
            </a:pPr>
            <a:r>
              <a:rPr lang="en-US" altLang="ja-JP" sz="2000" b="1" i="1" dirty="0" smtClean="0">
                <a:solidFill>
                  <a:prstClr val="black"/>
                </a:solidFill>
                <a:latin typeface="Times New Roman" pitchFamily="18" charset="0"/>
                <a:ea typeface="ＭＳ Ｐゴシック"/>
                <a:cs typeface="Times New Roman" pitchFamily="18" charset="0"/>
              </a:rPr>
              <a:t>ALDH2 </a:t>
            </a:r>
            <a:r>
              <a:rPr lang="en-US" altLang="ja-JP" sz="2000" b="1" dirty="0">
                <a:solidFill>
                  <a:prstClr val="black"/>
                </a:solidFill>
                <a:latin typeface="Times New Roman" panose="02020603050405020304" pitchFamily="18" charset="0"/>
                <a:cs typeface="Times New Roman" panose="02020603050405020304" pitchFamily="18" charset="0"/>
              </a:rPr>
              <a:t>(rs671)</a:t>
            </a:r>
            <a:endParaRPr lang="ja-JP" altLang="en-US" sz="2000" b="1" i="1" dirty="0">
              <a:solidFill>
                <a:prstClr val="black"/>
              </a:solidFill>
              <a:latin typeface="Times New Roman" pitchFamily="18" charset="0"/>
              <a:ea typeface="ＭＳ Ｐゴシック"/>
              <a:cs typeface="Times New Roman" pitchFamily="18" charset="0"/>
            </a:endParaRPr>
          </a:p>
        </p:txBody>
      </p:sp>
      <p:sp>
        <p:nvSpPr>
          <p:cNvPr id="25" name="テキスト ボックス 24"/>
          <p:cNvSpPr txBox="1"/>
          <p:nvPr/>
        </p:nvSpPr>
        <p:spPr>
          <a:xfrm>
            <a:off x="4094927" y="1218238"/>
            <a:ext cx="2496277"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srgbClr val="FF0000"/>
                </a:solidFill>
                <a:latin typeface="Times New Roman" panose="02020603050405020304" pitchFamily="18" charset="0"/>
                <a:ea typeface="ＭＳ Ｐゴシック"/>
                <a:cs typeface="Times New Roman" panose="02020603050405020304" pitchFamily="18" charset="0"/>
              </a:rPr>
              <a:t>P for interaction </a:t>
            </a:r>
            <a:r>
              <a:rPr lang="en-US" altLang="ja-JP" sz="1600" b="1" dirty="0">
                <a:solidFill>
                  <a:srgbClr val="FF0000"/>
                </a:solidFill>
                <a:latin typeface="Times New Roman" panose="02020603050405020304" pitchFamily="18" charset="0"/>
                <a:ea typeface="ＭＳ Ｐゴシック"/>
                <a:cs typeface="Times New Roman" panose="02020603050405020304" pitchFamily="18" charset="0"/>
              </a:rPr>
              <a:t>=</a:t>
            </a:r>
            <a:r>
              <a:rPr lang="en-US" altLang="ja-JP" sz="1600" b="1" dirty="0" smtClean="0">
                <a:solidFill>
                  <a:srgbClr val="FF0000"/>
                </a:solidFill>
                <a:latin typeface="Times New Roman" panose="02020603050405020304" pitchFamily="18" charset="0"/>
                <a:ea typeface="ＭＳ Ｐゴシック"/>
                <a:cs typeface="Times New Roman" panose="02020603050405020304" pitchFamily="18" charset="0"/>
              </a:rPr>
              <a:t>0.02</a:t>
            </a:r>
            <a:r>
              <a:rPr lang="ja-JP" altLang="en-US" sz="1600" b="1" dirty="0" smtClean="0">
                <a:solidFill>
                  <a:srgbClr val="FF0000"/>
                </a:solidFill>
                <a:latin typeface="Times New Roman" panose="02020603050405020304" pitchFamily="18" charset="0"/>
                <a:ea typeface="ＭＳ Ｐゴシック"/>
                <a:cs typeface="Times New Roman" panose="02020603050405020304" pitchFamily="18" charset="0"/>
              </a:rPr>
              <a:t>*</a:t>
            </a:r>
            <a:endParaRPr lang="ja-JP" altLang="en-US" sz="1600" b="1" dirty="0">
              <a:solidFill>
                <a:srgbClr val="FF0000"/>
              </a:solidFill>
              <a:latin typeface="Times New Roman" panose="02020603050405020304" pitchFamily="18" charset="0"/>
              <a:ea typeface="ＭＳ Ｐゴシック"/>
              <a:cs typeface="Times New Roman" panose="02020603050405020304" pitchFamily="18" charset="0"/>
            </a:endParaRPr>
          </a:p>
        </p:txBody>
      </p:sp>
      <p:sp>
        <p:nvSpPr>
          <p:cNvPr id="26" name="テキスト ボックス 25"/>
          <p:cNvSpPr txBox="1"/>
          <p:nvPr/>
        </p:nvSpPr>
        <p:spPr>
          <a:xfrm>
            <a:off x="740540" y="1196752"/>
            <a:ext cx="2274598"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prstClr val="black"/>
                </a:solidFill>
                <a:latin typeface="Times New Roman" panose="02020603050405020304" pitchFamily="18" charset="0"/>
                <a:ea typeface="ＭＳ Ｐゴシック"/>
                <a:cs typeface="Times New Roman" panose="02020603050405020304" pitchFamily="18" charset="0"/>
              </a:rPr>
              <a:t>P for interaction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=0.76</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27" name="テキスト ボックス 26"/>
          <p:cNvSpPr txBox="1"/>
          <p:nvPr/>
        </p:nvSpPr>
        <p:spPr>
          <a:xfrm>
            <a:off x="7202905" y="1218238"/>
            <a:ext cx="2274598" cy="338554"/>
          </a:xfrm>
          <a:prstGeom prst="rect">
            <a:avLst/>
          </a:prstGeom>
          <a:noFill/>
        </p:spPr>
        <p:txBody>
          <a:bodyPr wrap="square" rtlCol="0">
            <a:spAutoFit/>
          </a:bodyPr>
          <a:lstStyle/>
          <a:p>
            <a:pPr fontAlgn="auto">
              <a:spcBef>
                <a:spcPts val="0"/>
              </a:spcBef>
              <a:spcAft>
                <a:spcPts val="0"/>
              </a:spcAft>
            </a:pPr>
            <a:r>
              <a:rPr lang="en-US" altLang="ja-JP" sz="1600" b="1" i="1" dirty="0" smtClean="0">
                <a:solidFill>
                  <a:srgbClr val="FF0000"/>
                </a:solidFill>
                <a:latin typeface="Times New Roman" panose="02020603050405020304" pitchFamily="18" charset="0"/>
                <a:ea typeface="ＭＳ Ｐゴシック"/>
                <a:cs typeface="Times New Roman" panose="02020603050405020304" pitchFamily="18" charset="0"/>
              </a:rPr>
              <a:t>P for interaction </a:t>
            </a:r>
            <a:r>
              <a:rPr lang="en-US" altLang="ja-JP" sz="1600" b="1" dirty="0" smtClean="0">
                <a:solidFill>
                  <a:srgbClr val="FF0000"/>
                </a:solidFill>
                <a:latin typeface="Times New Roman" panose="02020603050405020304" pitchFamily="18" charset="0"/>
                <a:ea typeface="ＭＳ Ｐゴシック"/>
                <a:cs typeface="Times New Roman" panose="02020603050405020304" pitchFamily="18" charset="0"/>
              </a:rPr>
              <a:t>=0.08</a:t>
            </a:r>
            <a:endParaRPr lang="ja-JP" altLang="en-US" sz="1600" b="1" dirty="0">
              <a:solidFill>
                <a:srgbClr val="FF0000"/>
              </a:solidFill>
              <a:latin typeface="Times New Roman" panose="02020603050405020304" pitchFamily="18" charset="0"/>
              <a:ea typeface="ＭＳ Ｐゴシック"/>
              <a:cs typeface="Times New Roman" panose="02020603050405020304" pitchFamily="18" charset="0"/>
            </a:endParaRPr>
          </a:p>
        </p:txBody>
      </p:sp>
      <p:graphicFrame>
        <p:nvGraphicFramePr>
          <p:cNvPr id="31" name="グラフ 30"/>
          <p:cNvGraphicFramePr/>
          <p:nvPr/>
        </p:nvGraphicFramePr>
        <p:xfrm>
          <a:off x="272480" y="1484784"/>
          <a:ext cx="9361040"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33" name="テキスト ボックス 26"/>
          <p:cNvSpPr txBox="1"/>
          <p:nvPr/>
        </p:nvSpPr>
        <p:spPr>
          <a:xfrm>
            <a:off x="8735874" y="6237312"/>
            <a:ext cx="1170126"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pPr>
            <a:r>
              <a:rPr lang="en-US" altLang="ja-JP" sz="1600" dirty="0" smtClean="0">
                <a:solidFill>
                  <a:srgbClr val="FF0000"/>
                </a:solidFill>
                <a:latin typeface="Times New Roman" panose="02020603050405020304" pitchFamily="18" charset="0"/>
                <a:cs typeface="Times New Roman" panose="02020603050405020304" pitchFamily="18" charset="0"/>
              </a:rPr>
              <a:t>*&lt;0.05</a:t>
            </a:r>
          </a:p>
        </p:txBody>
      </p:sp>
      <p:pic>
        <p:nvPicPr>
          <p:cNvPr id="12" name="Picture 2" descr="カラー"/>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 y="9"/>
            <a:ext cx="1116912" cy="58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p:cNvSpPr txBox="1"/>
          <p:nvPr/>
        </p:nvSpPr>
        <p:spPr>
          <a:xfrm>
            <a:off x="5418734" y="6528850"/>
            <a:ext cx="4287484" cy="307777"/>
          </a:xfrm>
          <a:prstGeom prst="rect">
            <a:avLst/>
          </a:prstGeom>
          <a:noFill/>
        </p:spPr>
        <p:txBody>
          <a:bodyPr wrap="square" rtlCol="0">
            <a:spAutoFit/>
          </a:bodyPr>
          <a:lstStyle/>
          <a:p>
            <a:r>
              <a:rPr lang="it-IT" altLang="ja-JP" sz="1400" dirty="0">
                <a:solidFill>
                  <a:prstClr val="black"/>
                </a:solidFill>
              </a:rPr>
              <a:t>Hidaka A, et al. Carcinogenesis 2015;36:223-31.</a:t>
            </a:r>
            <a:endParaRPr lang="ja-JP" altLang="en-US" sz="1400" dirty="0">
              <a:solidFill>
                <a:prstClr val="black"/>
              </a:solidFill>
            </a:endParaRPr>
          </a:p>
        </p:txBody>
      </p:sp>
      <p:sp>
        <p:nvSpPr>
          <p:cNvPr id="14"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6</a:t>
            </a:fld>
            <a:endParaRPr lang="en-US" altLang="ja-JP" sz="1600" dirty="0" smtClean="0">
              <a:solidFill>
                <a:srgbClr val="000000"/>
              </a:solidFill>
            </a:endParaRPr>
          </a:p>
        </p:txBody>
      </p:sp>
    </p:spTree>
    <p:extLst>
      <p:ext uri="{BB962C8B-B14F-4D97-AF65-F5344CB8AC3E}">
        <p14:creationId xmlns:p14="http://schemas.microsoft.com/office/powerpoint/2010/main" val="3404058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85739" y="127000"/>
            <a:ext cx="9431228" cy="992352"/>
          </a:xfrm>
        </p:spPr>
        <p:txBody>
          <a:bodyPr/>
          <a:lstStyle/>
          <a:p>
            <a:pPr eaLnBrk="1" hangingPunct="1"/>
            <a:r>
              <a:rPr lang="en-US" altLang="ja-JP" sz="2800" b="1" dirty="0" smtClean="0">
                <a:solidFill>
                  <a:schemeClr val="accent2"/>
                </a:solidFill>
              </a:rPr>
              <a:t>Genome-wide association study of colorectal cancer</a:t>
            </a:r>
            <a:br>
              <a:rPr lang="en-US" altLang="ja-JP" sz="2800" b="1" dirty="0" smtClean="0">
                <a:solidFill>
                  <a:schemeClr val="accent2"/>
                </a:solidFill>
              </a:rPr>
            </a:br>
            <a:r>
              <a:rPr lang="en-US" altLang="ja-JP" sz="2400" b="1" dirty="0" smtClean="0">
                <a:solidFill>
                  <a:schemeClr val="accent2"/>
                </a:solidFill>
              </a:rPr>
              <a:t>collaboration with Dr. Le </a:t>
            </a:r>
            <a:r>
              <a:rPr lang="en-US" altLang="ja-JP" sz="2400" b="1" dirty="0" err="1" smtClean="0">
                <a:solidFill>
                  <a:schemeClr val="accent2"/>
                </a:solidFill>
              </a:rPr>
              <a:t>Marchand</a:t>
            </a:r>
            <a:r>
              <a:rPr lang="en-US" altLang="ja-JP" sz="2400" b="1" dirty="0" smtClean="0">
                <a:solidFill>
                  <a:schemeClr val="accent2"/>
                </a:solidFill>
              </a:rPr>
              <a:t> (Univ. of Hawaii)</a:t>
            </a:r>
          </a:p>
        </p:txBody>
      </p:sp>
      <p:pic>
        <p:nvPicPr>
          <p:cNvPr id="8366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2" y="1137892"/>
            <a:ext cx="8105451" cy="428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66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03" y="3527525"/>
            <a:ext cx="9921765" cy="32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7"/>
          <p:cNvSpPr txBox="1">
            <a:spLocks noChangeArrowheads="1"/>
          </p:cNvSpPr>
          <p:nvPr/>
        </p:nvSpPr>
        <p:spPr bwMode="auto">
          <a:xfrm>
            <a:off x="5956730" y="6514679"/>
            <a:ext cx="3560334" cy="307777"/>
          </a:xfrm>
          <a:prstGeom prst="rect">
            <a:avLst/>
          </a:prstGeom>
          <a:noFill/>
          <a:ln w="9525">
            <a:noFill/>
            <a:miter lim="800000"/>
            <a:headEnd/>
            <a:tailEnd/>
          </a:ln>
        </p:spPr>
        <p:txBody>
          <a:bodyPr wrap="none">
            <a:spAutoFit/>
          </a:bodyPr>
          <a:lstStyle/>
          <a:p>
            <a:r>
              <a:rPr lang="en-US" altLang="ja-JP" sz="1400" dirty="0" smtClean="0">
                <a:solidFill>
                  <a:srgbClr val="000000"/>
                </a:solidFill>
              </a:rPr>
              <a:t>Wang H, </a:t>
            </a:r>
            <a:r>
              <a:rPr lang="en-US" altLang="ja-JP" sz="1400" dirty="0">
                <a:solidFill>
                  <a:srgbClr val="000000"/>
                </a:solidFill>
              </a:rPr>
              <a:t>et al. Nat </a:t>
            </a:r>
            <a:r>
              <a:rPr lang="en-US" altLang="ja-JP" sz="1400" dirty="0" err="1">
                <a:solidFill>
                  <a:srgbClr val="000000"/>
                </a:solidFill>
              </a:rPr>
              <a:t>Commun</a:t>
            </a:r>
            <a:r>
              <a:rPr lang="en-US" altLang="ja-JP" sz="1400" dirty="0">
                <a:solidFill>
                  <a:srgbClr val="000000"/>
                </a:solidFill>
              </a:rPr>
              <a:t>. </a:t>
            </a:r>
            <a:r>
              <a:rPr lang="en-US" altLang="ja-JP" sz="1400" dirty="0" smtClean="0">
                <a:solidFill>
                  <a:srgbClr val="000000"/>
                </a:solidFill>
              </a:rPr>
              <a:t>2014;5:4613.</a:t>
            </a:r>
            <a:endParaRPr lang="en-US" altLang="ja-JP" sz="1400" dirty="0">
              <a:solidFill>
                <a:srgbClr val="000000"/>
              </a:solidFill>
            </a:endParaRPr>
          </a:p>
        </p:txBody>
      </p:sp>
      <p:sp>
        <p:nvSpPr>
          <p:cNvPr id="7"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7</a:t>
            </a:fld>
            <a:endParaRPr lang="en-US" altLang="ja-JP" sz="1600" dirty="0" smtClean="0">
              <a:solidFill>
                <a:srgbClr val="000000"/>
              </a:solidFill>
            </a:endParaRPr>
          </a:p>
        </p:txBody>
      </p:sp>
    </p:spTree>
    <p:extLst>
      <p:ext uri="{BB962C8B-B14F-4D97-AF65-F5344CB8AC3E}">
        <p14:creationId xmlns:p14="http://schemas.microsoft.com/office/powerpoint/2010/main" val="1628924833"/>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0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5798"/>
            <a:ext cx="628058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0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424" y="1655379"/>
            <a:ext cx="8073575" cy="5237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7"/>
          <p:cNvSpPr txBox="1">
            <a:spLocks noChangeArrowheads="1"/>
          </p:cNvSpPr>
          <p:nvPr/>
        </p:nvSpPr>
        <p:spPr bwMode="auto">
          <a:xfrm>
            <a:off x="5698233" y="6483147"/>
            <a:ext cx="3779946" cy="307777"/>
          </a:xfrm>
          <a:prstGeom prst="rect">
            <a:avLst/>
          </a:prstGeom>
          <a:noFill/>
          <a:ln w="9525">
            <a:noFill/>
            <a:miter lim="800000"/>
            <a:headEnd/>
            <a:tailEnd/>
          </a:ln>
        </p:spPr>
        <p:txBody>
          <a:bodyPr wrap="none">
            <a:spAutoFit/>
          </a:bodyPr>
          <a:lstStyle/>
          <a:p>
            <a:r>
              <a:rPr lang="en-US" altLang="ja-JP" sz="1400" dirty="0" smtClean="0">
                <a:solidFill>
                  <a:srgbClr val="000000"/>
                </a:solidFill>
              </a:rPr>
              <a:t>Wang H, </a:t>
            </a:r>
            <a:r>
              <a:rPr lang="en-US" altLang="ja-JP" sz="1400" dirty="0">
                <a:solidFill>
                  <a:srgbClr val="000000"/>
                </a:solidFill>
              </a:rPr>
              <a:t>et al. </a:t>
            </a:r>
            <a:r>
              <a:rPr lang="pt-BR" altLang="ja-JP" sz="1400" dirty="0">
                <a:solidFill>
                  <a:srgbClr val="000000"/>
                </a:solidFill>
              </a:rPr>
              <a:t>PLoS One. </a:t>
            </a:r>
            <a:r>
              <a:rPr lang="pt-BR" altLang="ja-JP" sz="1400" dirty="0" smtClean="0">
                <a:solidFill>
                  <a:srgbClr val="000000"/>
                </a:solidFill>
              </a:rPr>
              <a:t>2015;10:e0144955</a:t>
            </a:r>
            <a:endParaRPr lang="en-US" altLang="ja-JP" sz="1400" dirty="0">
              <a:solidFill>
                <a:srgbClr val="000000"/>
              </a:solidFill>
            </a:endParaRPr>
          </a:p>
        </p:txBody>
      </p:sp>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4389" y="65021"/>
            <a:ext cx="2388947" cy="45944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線コネクタ 5"/>
          <p:cNvCxnSpPr/>
          <p:nvPr/>
        </p:nvCxnSpPr>
        <p:spPr bwMode="auto">
          <a:xfrm>
            <a:off x="2003462" y="5979560"/>
            <a:ext cx="7715892" cy="0"/>
          </a:xfrm>
          <a:prstGeom prst="line">
            <a:avLst/>
          </a:prstGeom>
          <a:gradFill rotWithShape="0">
            <a:gsLst>
              <a:gs pos="0">
                <a:schemeClr val="accent1"/>
              </a:gs>
              <a:gs pos="100000">
                <a:schemeClr val="bg1"/>
              </a:gs>
            </a:gsLst>
            <a:lin ang="2700000" scaled="1"/>
          </a:gradFill>
          <a:ln w="15875" cap="flat" cmpd="sng" algn="ctr">
            <a:solidFill>
              <a:srgbClr val="FF0000"/>
            </a:solidFill>
            <a:prstDash val="solid"/>
            <a:round/>
            <a:headEnd type="none" w="med" len="med"/>
            <a:tailEnd type="none" w="med" len="med"/>
          </a:ln>
          <a:effectLst/>
        </p:spPr>
      </p:cxnSp>
      <p:cxnSp>
        <p:nvCxnSpPr>
          <p:cNvPr id="12" name="直線コネクタ 11"/>
          <p:cNvCxnSpPr/>
          <p:nvPr/>
        </p:nvCxnSpPr>
        <p:spPr bwMode="auto">
          <a:xfrm>
            <a:off x="1919555" y="3994950"/>
            <a:ext cx="7872950" cy="0"/>
          </a:xfrm>
          <a:prstGeom prst="line">
            <a:avLst/>
          </a:prstGeom>
          <a:gradFill rotWithShape="0">
            <a:gsLst>
              <a:gs pos="0">
                <a:schemeClr val="accent1"/>
              </a:gs>
              <a:gs pos="100000">
                <a:schemeClr val="bg1"/>
              </a:gs>
            </a:gsLst>
            <a:lin ang="2700000" scaled="1"/>
          </a:gradFill>
          <a:ln w="15875" cap="flat" cmpd="sng" algn="ctr">
            <a:solidFill>
              <a:srgbClr val="FF0000"/>
            </a:solidFill>
            <a:prstDash val="solid"/>
            <a:round/>
            <a:headEnd type="none" w="med" len="med"/>
            <a:tailEnd type="none" w="med" len="med"/>
          </a:ln>
          <a:effectLst/>
        </p:spPr>
      </p:cxnSp>
      <p:sp>
        <p:nvSpPr>
          <p:cNvPr id="9"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8</a:t>
            </a:fld>
            <a:endParaRPr lang="en-US" altLang="ja-JP" sz="1600" dirty="0" smtClean="0">
              <a:solidFill>
                <a:srgbClr val="000000"/>
              </a:solidFill>
            </a:endParaRPr>
          </a:p>
        </p:txBody>
      </p:sp>
    </p:spTree>
    <p:extLst>
      <p:ext uri="{BB962C8B-B14F-4D97-AF65-F5344CB8AC3E}">
        <p14:creationId xmlns:p14="http://schemas.microsoft.com/office/powerpoint/2010/main" val="3814889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2138997897"/>
              </p:ext>
            </p:extLst>
          </p:nvPr>
        </p:nvGraphicFramePr>
        <p:xfrm>
          <a:off x="409343" y="1988067"/>
          <a:ext cx="4576544" cy="4268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203459266"/>
              </p:ext>
            </p:extLst>
          </p:nvPr>
        </p:nvGraphicFramePr>
        <p:xfrm>
          <a:off x="5095242" y="1988067"/>
          <a:ext cx="4576544" cy="426836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218309" y="365772"/>
            <a:ext cx="9487666" cy="954107"/>
          </a:xfrm>
          <a:prstGeom prst="rect">
            <a:avLst/>
          </a:prstGeom>
          <a:noFill/>
        </p:spPr>
        <p:txBody>
          <a:bodyPr wrap="square" rtlCol="0">
            <a:spAutoFit/>
          </a:bodyPr>
          <a:lstStyle/>
          <a:p>
            <a:pPr algn="ctr"/>
            <a:r>
              <a:rPr lang="en-US" altLang="ja-JP" sz="2800" b="1" dirty="0" smtClean="0">
                <a:solidFill>
                  <a:srgbClr val="002060"/>
                </a:solidFill>
                <a:latin typeface="Arial"/>
              </a:rPr>
              <a:t>Association of Processed meat intake with Colorectal Cancer</a:t>
            </a:r>
            <a:r>
              <a:rPr lang="ja-JP" altLang="en-US" sz="2800" b="1" dirty="0">
                <a:solidFill>
                  <a:srgbClr val="002060"/>
                </a:solidFill>
                <a:latin typeface="Arial"/>
              </a:rPr>
              <a:t> </a:t>
            </a:r>
            <a:r>
              <a:rPr lang="en-US" altLang="ja-JP" sz="2800" b="1" dirty="0" smtClean="0">
                <a:solidFill>
                  <a:srgbClr val="002060"/>
                </a:solidFill>
                <a:latin typeface="Arial"/>
              </a:rPr>
              <a:t>Risk, Stratified by NAT2 genotypes</a:t>
            </a:r>
            <a:endParaRPr lang="ja-JP" altLang="en-US" sz="2800" b="1" dirty="0">
              <a:solidFill>
                <a:srgbClr val="002060"/>
              </a:solidFill>
              <a:latin typeface="Arial"/>
            </a:endParaRPr>
          </a:p>
        </p:txBody>
      </p:sp>
      <p:sp>
        <p:nvSpPr>
          <p:cNvPr id="9" name="TextBox 8"/>
          <p:cNvSpPr txBox="1"/>
          <p:nvPr/>
        </p:nvSpPr>
        <p:spPr>
          <a:xfrm>
            <a:off x="1263470" y="2368778"/>
            <a:ext cx="2868329" cy="369332"/>
          </a:xfrm>
          <a:prstGeom prst="rect">
            <a:avLst/>
          </a:prstGeom>
          <a:noFill/>
        </p:spPr>
        <p:txBody>
          <a:bodyPr wrap="square" rtlCol="0">
            <a:spAutoFit/>
          </a:bodyPr>
          <a:lstStyle/>
          <a:p>
            <a:pPr algn="ctr"/>
            <a:r>
              <a:rPr lang="en-US" altLang="ja-JP" b="1" i="1" dirty="0" err="1" smtClean="0">
                <a:solidFill>
                  <a:srgbClr val="000000"/>
                </a:solidFill>
              </a:rPr>
              <a:t>P</a:t>
            </a:r>
            <a:r>
              <a:rPr lang="en-US" altLang="ja-JP" b="1" i="1" baseline="-25000" dirty="0" err="1" smtClean="0">
                <a:solidFill>
                  <a:srgbClr val="000000"/>
                </a:solidFill>
              </a:rPr>
              <a:t>interaction</a:t>
            </a:r>
            <a:r>
              <a:rPr lang="en-US" altLang="ja-JP" dirty="0" smtClean="0">
                <a:solidFill>
                  <a:srgbClr val="000000"/>
                </a:solidFill>
              </a:rPr>
              <a:t> =0.044</a:t>
            </a:r>
            <a:endParaRPr lang="ja-JP" altLang="en-US" dirty="0">
              <a:solidFill>
                <a:srgbClr val="000000"/>
              </a:solidFill>
            </a:endParaRPr>
          </a:p>
        </p:txBody>
      </p:sp>
      <p:sp>
        <p:nvSpPr>
          <p:cNvPr id="10" name="TextBox 9"/>
          <p:cNvSpPr txBox="1"/>
          <p:nvPr/>
        </p:nvSpPr>
        <p:spPr>
          <a:xfrm>
            <a:off x="5949369" y="2347680"/>
            <a:ext cx="2868329" cy="369332"/>
          </a:xfrm>
          <a:prstGeom prst="rect">
            <a:avLst/>
          </a:prstGeom>
          <a:noFill/>
        </p:spPr>
        <p:txBody>
          <a:bodyPr wrap="square" rtlCol="0">
            <a:spAutoFit/>
          </a:bodyPr>
          <a:lstStyle/>
          <a:p>
            <a:pPr algn="ctr"/>
            <a:r>
              <a:rPr lang="en-US" altLang="ja-JP" b="1" i="1" dirty="0" err="1" smtClean="0">
                <a:solidFill>
                  <a:srgbClr val="000000"/>
                </a:solidFill>
              </a:rPr>
              <a:t>P</a:t>
            </a:r>
            <a:r>
              <a:rPr lang="en-US" altLang="ja-JP" b="1" i="1" baseline="-25000" dirty="0" err="1" smtClean="0">
                <a:solidFill>
                  <a:srgbClr val="000000"/>
                </a:solidFill>
              </a:rPr>
              <a:t>interaction</a:t>
            </a:r>
            <a:r>
              <a:rPr lang="en-US" altLang="ja-JP" dirty="0" smtClean="0">
                <a:solidFill>
                  <a:srgbClr val="000000"/>
                </a:solidFill>
              </a:rPr>
              <a:t> =0.018</a:t>
            </a:r>
            <a:endParaRPr lang="ja-JP" altLang="en-US" dirty="0">
              <a:solidFill>
                <a:srgbClr val="000000"/>
              </a:solidFill>
            </a:endParaRPr>
          </a:p>
        </p:txBody>
      </p:sp>
      <p:sp>
        <p:nvSpPr>
          <p:cNvPr id="11" name="TextBox 10"/>
          <p:cNvSpPr txBox="1"/>
          <p:nvPr/>
        </p:nvSpPr>
        <p:spPr>
          <a:xfrm>
            <a:off x="1754346" y="2008169"/>
            <a:ext cx="2348564" cy="369332"/>
          </a:xfrm>
          <a:prstGeom prst="rect">
            <a:avLst/>
          </a:prstGeom>
          <a:noFill/>
        </p:spPr>
        <p:txBody>
          <a:bodyPr wrap="square" rtlCol="0">
            <a:spAutoFit/>
          </a:bodyPr>
          <a:lstStyle/>
          <a:p>
            <a:pPr algn="ctr"/>
            <a:r>
              <a:rPr lang="en-US" altLang="ja-JP" b="1" dirty="0" smtClean="0">
                <a:solidFill>
                  <a:srgbClr val="FF0000"/>
                </a:solidFill>
              </a:rPr>
              <a:t>Japanese</a:t>
            </a:r>
            <a:endParaRPr lang="ja-JP" altLang="en-US" b="1" dirty="0">
              <a:solidFill>
                <a:srgbClr val="FF0000"/>
              </a:solidFill>
            </a:endParaRPr>
          </a:p>
        </p:txBody>
      </p:sp>
      <p:sp>
        <p:nvSpPr>
          <p:cNvPr id="12" name="TextBox 11"/>
          <p:cNvSpPr txBox="1"/>
          <p:nvPr/>
        </p:nvSpPr>
        <p:spPr>
          <a:xfrm>
            <a:off x="6093733" y="2008169"/>
            <a:ext cx="2348564" cy="369332"/>
          </a:xfrm>
          <a:prstGeom prst="rect">
            <a:avLst/>
          </a:prstGeom>
          <a:noFill/>
        </p:spPr>
        <p:txBody>
          <a:bodyPr wrap="square" rtlCol="0">
            <a:spAutoFit/>
          </a:bodyPr>
          <a:lstStyle/>
          <a:p>
            <a:pPr algn="ctr"/>
            <a:r>
              <a:rPr lang="en-US" altLang="ja-JP" b="1" dirty="0" smtClean="0">
                <a:solidFill>
                  <a:srgbClr val="FF0000"/>
                </a:solidFill>
              </a:rPr>
              <a:t>African American</a:t>
            </a:r>
            <a:endParaRPr lang="ja-JP" altLang="en-US" b="1" dirty="0">
              <a:solidFill>
                <a:srgbClr val="FF0000"/>
              </a:solidFill>
            </a:endParaRPr>
          </a:p>
        </p:txBody>
      </p:sp>
      <p:sp>
        <p:nvSpPr>
          <p:cNvPr id="13" name="TextBox 12"/>
          <p:cNvSpPr txBox="1"/>
          <p:nvPr/>
        </p:nvSpPr>
        <p:spPr>
          <a:xfrm>
            <a:off x="3284724" y="6436724"/>
            <a:ext cx="6025414" cy="307777"/>
          </a:xfrm>
          <a:prstGeom prst="rect">
            <a:avLst/>
          </a:prstGeom>
          <a:noFill/>
        </p:spPr>
        <p:txBody>
          <a:bodyPr wrap="square" rtlCol="0">
            <a:spAutoFit/>
          </a:bodyPr>
          <a:lstStyle/>
          <a:p>
            <a:pPr algn="r"/>
            <a:r>
              <a:rPr lang="en-US" altLang="ja-JP" sz="1400" b="1" i="1" dirty="0" smtClean="0">
                <a:solidFill>
                  <a:srgbClr val="000000"/>
                </a:solidFill>
                <a:latin typeface="Arial"/>
              </a:rPr>
              <a:t>Wang et al. </a:t>
            </a:r>
            <a:r>
              <a:rPr lang="pt-BR" altLang="ja-JP" sz="1400" b="1" i="1" dirty="0">
                <a:solidFill>
                  <a:srgbClr val="000000"/>
                </a:solidFill>
                <a:latin typeface="Arial"/>
              </a:rPr>
              <a:t>PLoS One. </a:t>
            </a:r>
            <a:r>
              <a:rPr lang="pt-BR" altLang="ja-JP" sz="1400" b="1" i="1" dirty="0" smtClean="0">
                <a:solidFill>
                  <a:srgbClr val="000000"/>
                </a:solidFill>
                <a:latin typeface="Arial"/>
              </a:rPr>
              <a:t>2015;10(12</a:t>
            </a:r>
            <a:r>
              <a:rPr lang="pt-BR" altLang="ja-JP" sz="1400" b="1" i="1" dirty="0">
                <a:solidFill>
                  <a:srgbClr val="000000"/>
                </a:solidFill>
                <a:latin typeface="Arial"/>
              </a:rPr>
              <a:t>):e0144955. </a:t>
            </a:r>
            <a:endParaRPr lang="ja-JP" altLang="en-US" sz="1400" b="1" i="1" dirty="0">
              <a:solidFill>
                <a:srgbClr val="000000"/>
              </a:solidFill>
              <a:latin typeface="Arial"/>
            </a:endParaRPr>
          </a:p>
        </p:txBody>
      </p:sp>
      <p:sp>
        <p:nvSpPr>
          <p:cNvPr id="15"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9</a:t>
            </a:fld>
            <a:endParaRPr lang="en-US" altLang="ja-JP" sz="1600" dirty="0" smtClean="0">
              <a:solidFill>
                <a:srgbClr val="000000"/>
              </a:solidFill>
            </a:endParaRPr>
          </a:p>
        </p:txBody>
      </p:sp>
    </p:spTree>
    <p:extLst>
      <p:ext uri="{BB962C8B-B14F-4D97-AF65-F5344CB8AC3E}">
        <p14:creationId xmlns:p14="http://schemas.microsoft.com/office/powerpoint/2010/main" val="919971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円/楕円 2"/>
          <p:cNvSpPr/>
          <p:nvPr/>
        </p:nvSpPr>
        <p:spPr>
          <a:xfrm>
            <a:off x="682625" y="3876682"/>
            <a:ext cx="8540750" cy="1331913"/>
          </a:xfrm>
          <a:prstGeom prst="ellipse">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テキスト ボックス 3"/>
          <p:cNvSpPr txBox="1"/>
          <p:nvPr/>
        </p:nvSpPr>
        <p:spPr>
          <a:xfrm>
            <a:off x="155575" y="5197814"/>
            <a:ext cx="4933950" cy="1477328"/>
          </a:xfrm>
          <a:prstGeom prst="rect">
            <a:avLst/>
          </a:prstGeom>
          <a:noFill/>
        </p:spPr>
        <p:txBody>
          <a:bodyPr anchor="ctr">
            <a:spAutoFit/>
          </a:bodyPr>
          <a:lstStyle/>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The subjects who responded to the questionnaire and provided blood samples at baseline (n = </a:t>
            </a:r>
            <a:r>
              <a:rPr lang="en-US" altLang="ja-JP" dirty="0" smtClean="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33,736</a:t>
            </a: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 subjects)</a:t>
            </a:r>
            <a:r>
              <a:rPr lang="en-US" altLang="ja-JP" dirty="0">
                <a:solidFill>
                  <a:prstClr val="black"/>
                </a:solidFill>
                <a:ea typeface="メイリオ" pitchFamily="50" charset="-128"/>
                <a:cs typeface="メイリオ" pitchFamily="50" charset="-128"/>
              </a:rPr>
              <a:t> </a:t>
            </a:r>
            <a:r>
              <a:rPr lang="en-US" altLang="ja-JP" dirty="0" smtClean="0">
                <a:solidFill>
                  <a:prstClr val="black"/>
                </a:solidFill>
                <a:ea typeface="メイリオ" pitchFamily="50" charset="-128"/>
                <a:cs typeface="メイリオ" pitchFamily="50" charset="-128"/>
              </a:rPr>
              <a:t>after </a:t>
            </a:r>
            <a:r>
              <a:rPr lang="en-US" altLang="ja-JP" dirty="0">
                <a:solidFill>
                  <a:prstClr val="black"/>
                </a:solidFill>
                <a:ea typeface="メイリオ" pitchFamily="50" charset="-128"/>
                <a:cs typeface="メイリオ" pitchFamily="50" charset="-128"/>
              </a:rPr>
              <a:t>exclusion of  subjects in Tokyo and </a:t>
            </a:r>
            <a:r>
              <a:rPr lang="en-US" altLang="ja-JP" dirty="0" smtClean="0">
                <a:solidFill>
                  <a:prstClr val="black"/>
                </a:solidFill>
                <a:ea typeface="メイリオ" pitchFamily="50" charset="-128"/>
                <a:cs typeface="メイリオ" pitchFamily="50" charset="-128"/>
              </a:rPr>
              <a:t>Osaka and </a:t>
            </a:r>
            <a:r>
              <a:rPr lang="en-US" altLang="ja-JP" dirty="0">
                <a:solidFill>
                  <a:prstClr val="black"/>
                </a:solidFill>
                <a:ea typeface="メイリオ" pitchFamily="50" charset="-128"/>
                <a:cs typeface="メイリオ" pitchFamily="50" charset="-128"/>
              </a:rPr>
              <a:t>ineligible subjects</a:t>
            </a:r>
            <a:r>
              <a:rPr lang="en-US" altLang="ja-JP" dirty="0" smtClean="0">
                <a:solidFill>
                  <a:prstClr val="black"/>
                </a:solidFill>
                <a:ea typeface="メイリオ" pitchFamily="50" charset="-128"/>
                <a:cs typeface="メイリオ" pitchFamily="50" charset="-128"/>
              </a:rPr>
              <a:t>.</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円/楕円 4"/>
          <p:cNvSpPr/>
          <p:nvPr/>
        </p:nvSpPr>
        <p:spPr>
          <a:xfrm>
            <a:off x="4427538" y="4016382"/>
            <a:ext cx="4270375" cy="1052513"/>
          </a:xfrm>
          <a:prstGeom prst="ellipse">
            <a:avLst/>
          </a:prstGeom>
          <a:solidFill>
            <a:schemeClr val="tx2">
              <a:lumMod val="40000"/>
              <a:lumOff val="6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円/楕円 8"/>
          <p:cNvSpPr/>
          <p:nvPr/>
        </p:nvSpPr>
        <p:spPr>
          <a:xfrm>
            <a:off x="1911350" y="1273179"/>
            <a:ext cx="6083300" cy="1052513"/>
          </a:xfrm>
          <a:prstGeom prst="ellipse">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上矢印 9"/>
          <p:cNvSpPr/>
          <p:nvPr/>
        </p:nvSpPr>
        <p:spPr>
          <a:xfrm>
            <a:off x="2963863" y="2325694"/>
            <a:ext cx="779462" cy="2217737"/>
          </a:xfrm>
          <a:prstGeom prst="up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上矢印 12"/>
          <p:cNvSpPr/>
          <p:nvPr/>
        </p:nvSpPr>
        <p:spPr>
          <a:xfrm>
            <a:off x="6357939" y="2325694"/>
            <a:ext cx="388937" cy="2217737"/>
          </a:xfrm>
          <a:prstGeom prst="upArrow">
            <a:avLst>
              <a:gd name="adj1" fmla="val 50000"/>
              <a:gd name="adj2" fmla="val 98121"/>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4" name="テキスト ボックス 13"/>
          <p:cNvSpPr txBox="1"/>
          <p:nvPr/>
        </p:nvSpPr>
        <p:spPr>
          <a:xfrm>
            <a:off x="5508625" y="5236687"/>
            <a:ext cx="4241800" cy="923330"/>
          </a:xfrm>
          <a:prstGeom prst="rect">
            <a:avLst/>
          </a:prstGeom>
          <a:noFill/>
        </p:spPr>
        <p:txBody>
          <a:bodyPr anchor="ctr">
            <a:spAutoFit/>
          </a:bodyPr>
          <a:lstStyle/>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We randomly selected </a:t>
            </a:r>
            <a:r>
              <a:rPr lang="en-US" altLang="ja-JP" dirty="0" smtClean="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13,024</a:t>
            </a: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 subjects as a </a:t>
            </a:r>
            <a:r>
              <a:rPr lang="en-US" altLang="ja-JP" dirty="0" err="1"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subcohort</a:t>
            </a: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 stratified by sex, age, and area</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15" name="直線矢印コネクタ 14"/>
          <p:cNvCxnSpPr>
            <a:stCxn id="14" idx="0"/>
          </p:cNvCxnSpPr>
          <p:nvPr/>
        </p:nvCxnSpPr>
        <p:spPr>
          <a:xfrm flipH="1" flipV="1">
            <a:off x="7177091" y="4849854"/>
            <a:ext cx="452434" cy="3868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5226052" y="3109921"/>
            <a:ext cx="4095750" cy="646331"/>
          </a:xfrm>
          <a:prstGeom prst="rect">
            <a:avLst/>
          </a:prstGeom>
          <a:solidFill>
            <a:schemeClr val="bg1"/>
          </a:solidFill>
          <a:ln w="9525">
            <a:solidFill>
              <a:schemeClr val="tx1"/>
            </a:solidFill>
          </a:ln>
        </p:spPr>
        <p:txBody>
          <a:bodyPr>
            <a:spAutoFit/>
          </a:bodyPr>
          <a:lstStyle/>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1,515 cancer cases from the </a:t>
            </a:r>
            <a:r>
              <a:rPr lang="en-US" altLang="ja-JP" dirty="0" err="1"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subcohort</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p:cNvSpPr txBox="1"/>
          <p:nvPr/>
        </p:nvSpPr>
        <p:spPr>
          <a:xfrm>
            <a:off x="585790" y="3109921"/>
            <a:ext cx="4094162" cy="646331"/>
          </a:xfrm>
          <a:prstGeom prst="rect">
            <a:avLst/>
          </a:prstGeom>
          <a:solidFill>
            <a:schemeClr val="bg1"/>
          </a:solidFill>
          <a:ln w="9525">
            <a:solidFill>
              <a:schemeClr val="tx1"/>
            </a:solidFill>
          </a:ln>
        </p:spPr>
        <p:txBody>
          <a:bodyPr>
            <a:spAutoFit/>
          </a:bodyPr>
          <a:lstStyle/>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2,235 cancer cases from the rest of  20,712 subjects</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2" name="テキスト ボックス 21"/>
          <p:cNvSpPr txBox="1"/>
          <p:nvPr/>
        </p:nvSpPr>
        <p:spPr>
          <a:xfrm>
            <a:off x="4222048" y="1515160"/>
            <a:ext cx="3377849" cy="646331"/>
          </a:xfrm>
          <a:prstGeom prst="rect">
            <a:avLst/>
          </a:prstGeom>
          <a:noFill/>
        </p:spPr>
        <p:txBody>
          <a:bodyPr wrap="none" anchor="ctr">
            <a:spAutoFit/>
          </a:bodyPr>
          <a:lstStyle/>
          <a:p>
            <a:pPr algn="ctr" fontAlgn="auto">
              <a:spcBef>
                <a:spcPts val="0"/>
              </a:spcBef>
              <a:spcAft>
                <a:spcPts val="0"/>
              </a:spcAft>
              <a:defRPr/>
            </a:pPr>
            <a:r>
              <a:rPr lang="en-US" altLang="ja-JP" dirty="0" smtClean="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3,750</a:t>
            </a: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 diagnosed cancer cases </a:t>
            </a:r>
          </a:p>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until 31 December 2009</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p:cNvSpPr txBox="1"/>
          <p:nvPr/>
        </p:nvSpPr>
        <p:spPr>
          <a:xfrm>
            <a:off x="3962187" y="2353072"/>
            <a:ext cx="1954382" cy="646331"/>
          </a:xfrm>
          <a:prstGeom prst="rect">
            <a:avLst/>
          </a:prstGeom>
          <a:noFill/>
        </p:spPr>
        <p:txBody>
          <a:bodyPr wrap="none">
            <a:spAutoFit/>
          </a:bodyPr>
          <a:lstStyle/>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Follow-up period:</a:t>
            </a:r>
          </a:p>
          <a:p>
            <a:pPr algn="ctr" fontAlgn="auto">
              <a:spcBef>
                <a:spcPts val="0"/>
              </a:spcBef>
              <a:spcAft>
                <a:spcPts val="0"/>
              </a:spcAft>
              <a:defRPr/>
            </a:pP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19</a:t>
            </a:r>
            <a:r>
              <a:rPr lang="ja-JP" altLang="en-US"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years</a:t>
            </a:r>
            <a:endParaRPr lang="ja-JP" altLang="en-US"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 name="テキスト ボックス 23"/>
          <p:cNvSpPr txBox="1"/>
          <p:nvPr/>
        </p:nvSpPr>
        <p:spPr>
          <a:xfrm>
            <a:off x="1557371" y="4281528"/>
            <a:ext cx="1109599" cy="461665"/>
          </a:xfrm>
          <a:prstGeom prst="rect">
            <a:avLst/>
          </a:prstGeom>
          <a:noFill/>
        </p:spPr>
        <p:txBody>
          <a:bodyPr wrap="none">
            <a:spAutoFit/>
          </a:bodyPr>
          <a:lstStyle/>
          <a:p>
            <a:pPr algn="ctr" fontAlgn="auto">
              <a:spcBef>
                <a:spcPts val="0"/>
              </a:spcBef>
              <a:spcAft>
                <a:spcPts val="0"/>
              </a:spcAft>
              <a:defRPr/>
            </a:pPr>
            <a:r>
              <a:rPr lang="en-US" altLang="ja-JP" sz="2400"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Cohort</a:t>
            </a:r>
            <a:endParaRPr lang="ja-JP" altLang="en-US" sz="2400"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p:cNvSpPr txBox="1"/>
          <p:nvPr/>
        </p:nvSpPr>
        <p:spPr>
          <a:xfrm>
            <a:off x="2197289" y="1576391"/>
            <a:ext cx="2068195" cy="461665"/>
          </a:xfrm>
          <a:prstGeom prst="rect">
            <a:avLst/>
          </a:prstGeom>
          <a:noFill/>
        </p:spPr>
        <p:txBody>
          <a:bodyPr wrap="none">
            <a:spAutoFit/>
          </a:bodyPr>
          <a:lstStyle/>
          <a:p>
            <a:pPr algn="ctr" fontAlgn="auto">
              <a:spcBef>
                <a:spcPts val="0"/>
              </a:spcBef>
              <a:spcAft>
                <a:spcPts val="0"/>
              </a:spcAft>
              <a:defRPr/>
            </a:pPr>
            <a:r>
              <a:rPr lang="en-US" altLang="ja-JP" sz="2400" dirty="0"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Cancer cases</a:t>
            </a:r>
            <a:endParaRPr lang="ja-JP" altLang="en-US" sz="2400"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8" name="直線矢印コネクタ 27"/>
          <p:cNvCxnSpPr/>
          <p:nvPr/>
        </p:nvCxnSpPr>
        <p:spPr>
          <a:xfrm flipV="1">
            <a:off x="2409845" y="4972090"/>
            <a:ext cx="695325" cy="26461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778622" y="368301"/>
            <a:ext cx="8348760" cy="461665"/>
          </a:xfrm>
          <a:prstGeom prst="rect">
            <a:avLst/>
          </a:prstGeom>
          <a:noFill/>
        </p:spPr>
        <p:txBody>
          <a:bodyPr wrap="none">
            <a:spAutoFit/>
          </a:bodyPr>
          <a:lstStyle/>
          <a:p>
            <a:pPr algn="ctr" fontAlgn="auto">
              <a:spcBef>
                <a:spcPts val="0"/>
              </a:spcBef>
              <a:spcAft>
                <a:spcPts val="0"/>
              </a:spcAft>
              <a:defRPr/>
            </a:pPr>
            <a:r>
              <a:rPr lang="en-US" altLang="ja-JP" sz="2400"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Case-cohort study for total cancer</a:t>
            </a:r>
            <a:r>
              <a:rPr lang="ja-JP" altLang="en-US" sz="2400"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400"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risk</a:t>
            </a:r>
            <a:r>
              <a:rPr lang="ja-JP" altLang="en-US" sz="24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400"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(conceptual diagram</a:t>
            </a:r>
            <a:r>
              <a:rPr lang="en-US" altLang="ja-JP" sz="24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lang="ja-JP" altLang="en-US" sz="24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0" name="テキスト ボックス 19"/>
          <p:cNvSpPr txBox="1"/>
          <p:nvPr/>
        </p:nvSpPr>
        <p:spPr>
          <a:xfrm>
            <a:off x="4827490" y="4338393"/>
            <a:ext cx="1588898" cy="461665"/>
          </a:xfrm>
          <a:prstGeom prst="rect">
            <a:avLst/>
          </a:prstGeom>
          <a:noFill/>
        </p:spPr>
        <p:txBody>
          <a:bodyPr wrap="none">
            <a:spAutoFit/>
          </a:bodyPr>
          <a:lstStyle/>
          <a:p>
            <a:pPr algn="ctr" fontAlgn="auto">
              <a:spcBef>
                <a:spcPts val="0"/>
              </a:spcBef>
              <a:spcAft>
                <a:spcPts val="0"/>
              </a:spcAft>
              <a:defRPr/>
            </a:pPr>
            <a:r>
              <a:rPr lang="en-US" altLang="ja-JP" sz="2400" dirty="0" err="1" smtClean="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rPr>
              <a:t>Subcohort</a:t>
            </a:r>
            <a:endParaRPr lang="ja-JP" altLang="en-US" sz="2400" dirty="0">
              <a:solidFill>
                <a:prstClr val="black"/>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6"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10</a:t>
            </a:fld>
            <a:endParaRPr lang="en-US" altLang="ja-JP" sz="1600" dirty="0" smtClean="0">
              <a:solidFill>
                <a:srgbClr val="000000"/>
              </a:solidFill>
            </a:endParaRPr>
          </a:p>
        </p:txBody>
      </p:sp>
    </p:spTree>
    <p:extLst>
      <p:ext uri="{BB962C8B-B14F-4D97-AF65-F5344CB8AC3E}">
        <p14:creationId xmlns:p14="http://schemas.microsoft.com/office/powerpoint/2010/main" val="181948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p:cNvSpPr>
            <a:spLocks noGrp="1"/>
          </p:cNvSpPr>
          <p:nvPr>
            <p:ph type="title"/>
          </p:nvPr>
        </p:nvSpPr>
        <p:spPr>
          <a:xfrm>
            <a:off x="115888" y="67569"/>
            <a:ext cx="9594850" cy="576263"/>
          </a:xfrm>
        </p:spPr>
        <p:txBody>
          <a:bodyPr/>
          <a:lstStyle/>
          <a:p>
            <a:pPr eaLnBrk="1" hangingPunct="1">
              <a:defRPr/>
            </a:pPr>
            <a:r>
              <a:rPr lang="en-US" altLang="ja-JP" sz="2800" b="1" dirty="0" smtClean="0">
                <a:solidFill>
                  <a:srgbClr val="000066"/>
                </a:solidFill>
                <a:latin typeface="Arial" pitchFamily="34" charset="0"/>
                <a:ea typeface="ＭＳ Ｐゴシック" pitchFamily="50" charset="-128"/>
                <a:cs typeface="+mn-cs"/>
              </a:rPr>
              <a:t>Case-cohort study of total cancer</a:t>
            </a:r>
            <a:endParaRPr lang="ja-JP" altLang="en-US" sz="2800" b="1" dirty="0">
              <a:solidFill>
                <a:srgbClr val="000066"/>
              </a:solidFill>
              <a:latin typeface="Arial" pitchFamily="34" charset="0"/>
              <a:ea typeface="ＭＳ Ｐゴシック" pitchFamily="50" charset="-128"/>
              <a:cs typeface="+mn-cs"/>
            </a:endParaRPr>
          </a:p>
        </p:txBody>
      </p:sp>
      <p:graphicFrame>
        <p:nvGraphicFramePr>
          <p:cNvPr id="6" name="表 5"/>
          <p:cNvGraphicFramePr>
            <a:graphicFrameLocks noGrp="1"/>
          </p:cNvGraphicFramePr>
          <p:nvPr>
            <p:extLst>
              <p:ext uri="{D42A27DB-BD31-4B8C-83A1-F6EECF244321}">
                <p14:modId xmlns:p14="http://schemas.microsoft.com/office/powerpoint/2010/main" val="1619393963"/>
              </p:ext>
            </p:extLst>
          </p:nvPr>
        </p:nvGraphicFramePr>
        <p:xfrm>
          <a:off x="364951" y="744355"/>
          <a:ext cx="9198774" cy="5377476"/>
        </p:xfrm>
        <a:graphic>
          <a:graphicData uri="http://schemas.openxmlformats.org/drawingml/2006/table">
            <a:tbl>
              <a:tblPr/>
              <a:tblGrid>
                <a:gridCol w="536842"/>
                <a:gridCol w="627865"/>
                <a:gridCol w="1907743"/>
                <a:gridCol w="1159135"/>
                <a:gridCol w="1121983"/>
                <a:gridCol w="1146131"/>
                <a:gridCol w="2699075"/>
              </a:tblGrid>
              <a:tr h="431773">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rPr>
                        <a:t>Men</a:t>
                      </a:r>
                      <a:endParaRPr kumimoji="1" lang="ja-JP" altLang="en-US"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rPr>
                        <a:t>Women</a:t>
                      </a:r>
                      <a:endParaRPr kumimoji="1" lang="ja-JP" altLang="en-US"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rPr>
                        <a:t>Total</a:t>
                      </a:r>
                      <a:endParaRPr kumimoji="1" lang="ja-JP" altLang="en-US"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rPr>
                        <a:t>Genotyping</a:t>
                      </a:r>
                      <a:endParaRPr kumimoji="1" lang="ja-JP" altLang="en-US" sz="2000" b="1" i="0" u="none" strike="noStrike" cap="none" normalizeH="0" baseline="0" dirty="0" smtClean="0">
                        <a:ln>
                          <a:noFill/>
                        </a:ln>
                        <a:solidFill>
                          <a:srgbClr val="FFFFFF"/>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8553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Baseline survey (Questionnaire + Blood samples)</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11,883</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21,068</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32,951</a:t>
                      </a:r>
                      <a:endParaRPr kumimoji="1" lang="ja-JP" altLang="en-US"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41698">
                <a:tc rowSpan="10">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2000" b="0" i="0" u="none" strike="noStrike" cap="none" normalizeH="0" baseline="0" dirty="0" smtClean="0">
                        <a:ln>
                          <a:noFill/>
                        </a:ln>
                        <a:solidFill>
                          <a:srgbClr val="000000"/>
                        </a:solidFill>
                        <a:effectLst/>
                        <a:latin typeface="Calibri" pitchFamily="34" charset="0"/>
                        <a:ea typeface="メイリオ" pitchFamily="50" charset="-128"/>
                        <a:cs typeface="メイリオ" pitchFamily="50" charset="-128"/>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Sub-cohort (for plasma measurement)</a:t>
                      </a:r>
                      <a:endParaRPr kumimoji="1" lang="ja-JP" altLang="en-US" sz="18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4,573</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8,153</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12,726</a:t>
                      </a: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(4456)</a:t>
                      </a:r>
                      <a:endParaRPr kumimoji="1" lang="ja-JP" altLang="en-US"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rPr>
                        <a:t>SNP typing (OMNI2.5, Express, ExpressExome)</a:t>
                      </a: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06570">
                <a:tc vMerge="1">
                  <a:txBody>
                    <a:bodyPr/>
                    <a:lstStyle/>
                    <a:p>
                      <a:endParaRPr kumimoji="1" lang="ja-JP" altLang="en-US"/>
                    </a:p>
                  </a:txBody>
                  <a:tcPr/>
                </a:tc>
                <a:tc rowSpan="9">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smtClean="0">
                        <a:ln>
                          <a:noFill/>
                        </a:ln>
                        <a:solidFill>
                          <a:srgbClr val="000000"/>
                        </a:solidFill>
                        <a:effectLst/>
                        <a:latin typeface="Calibri" pitchFamily="34" charset="0"/>
                        <a:ea typeface="メイリオ" pitchFamily="50" charset="-128"/>
                        <a:cs typeface="メイリオ" pitchFamily="50" charset="-128"/>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Total cancer incident cases</a:t>
                      </a:r>
                      <a:endParaRPr kumimoji="1" lang="ja-JP" altLang="en-US" sz="18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2,028</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1,722</a:t>
                      </a:r>
                      <a:endParaRPr kumimoji="1" lang="ja-JP" altLang="en-US" sz="20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3,750</a:t>
                      </a:r>
                      <a:endParaRPr kumimoji="1" lang="ja-JP" altLang="en-US" sz="20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rPr>
                        <a:t>SNP typing (</a:t>
                      </a:r>
                      <a:r>
                        <a:rPr kumimoji="1" lang="en-US" altLang="ja-JP" sz="1600" b="0" i="0" u="none" strike="noStrike" cap="none" normalizeH="0" baseline="0" dirty="0" err="1" smtClean="0">
                          <a:ln>
                            <a:noFill/>
                          </a:ln>
                          <a:solidFill>
                            <a:schemeClr val="tx1"/>
                          </a:solidFill>
                          <a:effectLst/>
                          <a:latin typeface="Arial" pitchFamily="34" charset="0"/>
                          <a:ea typeface="メイリオ" pitchFamily="50" charset="-128"/>
                          <a:cs typeface="Arial" pitchFamily="34" charset="0"/>
                        </a:rPr>
                        <a:t>ExpressExome</a:t>
                      </a:r>
                      <a:r>
                        <a:rPr kumimoji="1" lang="en-US" altLang="ja-JP"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rPr>
                        <a:t>)</a:t>
                      </a: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Description</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Stomach</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497</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285</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782</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Colorectal</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386</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362</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748</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Lung</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338</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172</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510</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Prostate</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335</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0</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335</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Breast</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3</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263</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266</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Liver</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119</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75</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194</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38988">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　</a:t>
                      </a: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Pancreas</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66</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rPr>
                        <a:t>81</a:t>
                      </a:r>
                      <a:endParaRPr kumimoji="1" lang="ja-JP" altLang="en-US" sz="1600" b="0" i="0" u="none" strike="noStrike" cap="none" normalizeH="0" baseline="0" dirty="0" smtClean="0">
                        <a:ln>
                          <a:noFill/>
                        </a:ln>
                        <a:solidFill>
                          <a:srgbClr val="00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rPr>
                        <a:t>147</a:t>
                      </a:r>
                      <a:endParaRPr kumimoji="1" lang="ja-JP" altLang="en-US" sz="1600" b="0" i="0" u="none" strike="noStrike" cap="none" normalizeH="0" baseline="0" dirty="0" smtClean="0">
                        <a:ln>
                          <a:noFill/>
                        </a:ln>
                        <a:solidFill>
                          <a:srgbClr val="FF0000"/>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dirty="0" smtClean="0">
                        <a:ln>
                          <a:noFill/>
                        </a:ln>
                        <a:solidFill>
                          <a:schemeClr val="tx1"/>
                        </a:solidFill>
                        <a:effectLst/>
                        <a:latin typeface="Arial" pitchFamily="34" charset="0"/>
                        <a:ea typeface="メイリオ" pitchFamily="50" charset="-128"/>
                        <a:cs typeface="Arial" pitchFamily="34" charset="0"/>
                      </a:endParaRPr>
                    </a:p>
                  </a:txBody>
                  <a:tcPr marL="99060" marR="99060" marT="45715" marB="457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152677" name="テキスト ボックス 6"/>
          <p:cNvSpPr txBox="1">
            <a:spLocks noChangeArrowheads="1"/>
          </p:cNvSpPr>
          <p:nvPr/>
        </p:nvSpPr>
        <p:spPr bwMode="auto">
          <a:xfrm>
            <a:off x="506472" y="6168016"/>
            <a:ext cx="9072562" cy="584775"/>
          </a:xfrm>
          <a:prstGeom prst="rect">
            <a:avLst/>
          </a:prstGeom>
          <a:noFill/>
          <a:ln w="9525">
            <a:noFill/>
            <a:miter lim="800000"/>
            <a:headEnd/>
            <a:tailEnd/>
          </a:ln>
        </p:spPr>
        <p:txBody>
          <a:bodyPr>
            <a:spAutoFit/>
          </a:bodyPr>
          <a:lstStyle/>
          <a:p>
            <a:r>
              <a:rPr lang="en-US" altLang="ja-JP" sz="1600" dirty="0" smtClean="0">
                <a:solidFill>
                  <a:prstClr val="black"/>
                </a:solidFill>
                <a:ea typeface="メイリオ" pitchFamily="50" charset="-128"/>
                <a:cs typeface="メイリオ" pitchFamily="50" charset="-128"/>
              </a:rPr>
              <a:t>After exclusion of  subjects in Tokyo and Osaka, ineligible subjects, and subjects with history of cancer. Follow-up by the end of 2009. </a:t>
            </a:r>
            <a:endParaRPr lang="ja-JP" altLang="en-US" sz="1600" dirty="0">
              <a:solidFill>
                <a:prstClr val="black"/>
              </a:solidFill>
              <a:ea typeface="メイリオ" pitchFamily="50" charset="-128"/>
              <a:cs typeface="メイリオ" pitchFamily="50" charset="-128"/>
            </a:endParaRPr>
          </a:p>
        </p:txBody>
      </p:sp>
      <p:sp>
        <p:nvSpPr>
          <p:cNvPr id="152678" name="テキスト ボックス 2"/>
          <p:cNvSpPr txBox="1">
            <a:spLocks noChangeArrowheads="1"/>
          </p:cNvSpPr>
          <p:nvPr/>
        </p:nvSpPr>
        <p:spPr bwMode="auto">
          <a:xfrm>
            <a:off x="422420" y="2309475"/>
            <a:ext cx="461665" cy="3417888"/>
          </a:xfrm>
          <a:prstGeom prst="rect">
            <a:avLst/>
          </a:prstGeom>
          <a:noFill/>
          <a:ln w="9525">
            <a:noFill/>
            <a:miter lim="800000"/>
            <a:headEnd/>
            <a:tailEnd/>
          </a:ln>
        </p:spPr>
        <p:txBody>
          <a:bodyPr vert="eaVert">
            <a:spAutoFit/>
          </a:bodyPr>
          <a:lstStyle/>
          <a:p>
            <a:r>
              <a:rPr lang="en-US" altLang="ja-JP" dirty="0" smtClean="0">
                <a:solidFill>
                  <a:prstClr val="black"/>
                </a:solidFill>
              </a:rPr>
              <a:t>Case-cohort study</a:t>
            </a:r>
            <a:endParaRPr lang="ja-JP" altLang="en-US" dirty="0">
              <a:solidFill>
                <a:prstClr val="black"/>
              </a:solidFill>
            </a:endParaRPr>
          </a:p>
        </p:txBody>
      </p:sp>
      <p:sp>
        <p:nvSpPr>
          <p:cNvPr id="152679" name="テキスト ボックス 7"/>
          <p:cNvSpPr txBox="1">
            <a:spLocks noChangeArrowheads="1"/>
          </p:cNvSpPr>
          <p:nvPr/>
        </p:nvSpPr>
        <p:spPr bwMode="auto">
          <a:xfrm>
            <a:off x="920892" y="2713222"/>
            <a:ext cx="461665" cy="2993511"/>
          </a:xfrm>
          <a:prstGeom prst="rect">
            <a:avLst/>
          </a:prstGeom>
          <a:noFill/>
          <a:ln w="9525">
            <a:noFill/>
            <a:miter lim="800000"/>
            <a:headEnd/>
            <a:tailEnd/>
          </a:ln>
        </p:spPr>
        <p:txBody>
          <a:bodyPr vert="eaVert" wrap="square">
            <a:spAutoFit/>
          </a:bodyPr>
          <a:lstStyle/>
          <a:p>
            <a:r>
              <a:rPr lang="en-US" altLang="ja-JP" dirty="0" smtClean="0">
                <a:solidFill>
                  <a:prstClr val="black"/>
                </a:solidFill>
              </a:rPr>
              <a:t>Case</a:t>
            </a:r>
            <a:endParaRPr lang="ja-JP" altLang="en-US" dirty="0">
              <a:solidFill>
                <a:prstClr val="black"/>
              </a:solidFill>
            </a:endParaRPr>
          </a:p>
        </p:txBody>
      </p:sp>
      <p:sp>
        <p:nvSpPr>
          <p:cNvPr id="8"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11</a:t>
            </a:fld>
            <a:endParaRPr lang="en-US" altLang="ja-JP" sz="1600" dirty="0" smtClean="0">
              <a:solidFill>
                <a:srgbClr val="000000"/>
              </a:solidFill>
            </a:endParaRPr>
          </a:p>
        </p:txBody>
      </p:sp>
    </p:spTree>
    <p:extLst>
      <p:ext uri="{BB962C8B-B14F-4D97-AF65-F5344CB8AC3E}">
        <p14:creationId xmlns:p14="http://schemas.microsoft.com/office/powerpoint/2010/main" val="297523298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85758" y="127000"/>
            <a:ext cx="9501187" cy="787400"/>
          </a:xfrm>
        </p:spPr>
        <p:txBody>
          <a:bodyPr/>
          <a:lstStyle/>
          <a:p>
            <a:pPr eaLnBrk="1" hangingPunct="1"/>
            <a:r>
              <a:rPr lang="en-US" altLang="ja-JP" sz="2800" b="1" dirty="0" smtClean="0">
                <a:solidFill>
                  <a:schemeClr val="accent2"/>
                </a:solidFill>
              </a:rPr>
              <a:t>Ongoing projects using data from </a:t>
            </a:r>
            <a:br>
              <a:rPr lang="en-US" altLang="ja-JP" sz="2800" b="1" dirty="0" smtClean="0">
                <a:solidFill>
                  <a:schemeClr val="accent2"/>
                </a:solidFill>
              </a:rPr>
            </a:br>
            <a:r>
              <a:rPr lang="en-US" altLang="ja-JP" sz="2800" b="1" dirty="0" smtClean="0">
                <a:solidFill>
                  <a:schemeClr val="accent2"/>
                </a:solidFill>
              </a:rPr>
              <a:t>a case-</a:t>
            </a:r>
            <a:r>
              <a:rPr lang="en-US" altLang="ja-JP" sz="2800" b="1" dirty="0">
                <a:solidFill>
                  <a:schemeClr val="accent2"/>
                </a:solidFill>
              </a:rPr>
              <a:t>c</a:t>
            </a:r>
            <a:r>
              <a:rPr lang="en-US" altLang="ja-JP" sz="2800" b="1" dirty="0" smtClean="0">
                <a:solidFill>
                  <a:schemeClr val="accent2"/>
                </a:solidFill>
              </a:rPr>
              <a:t>ohort study of total cancer</a:t>
            </a:r>
          </a:p>
        </p:txBody>
      </p:sp>
      <p:sp>
        <p:nvSpPr>
          <p:cNvPr id="19459" name="Rectangle 3"/>
          <p:cNvSpPr>
            <a:spLocks noGrp="1" noChangeArrowheads="1"/>
          </p:cNvSpPr>
          <p:nvPr>
            <p:ph type="body" sz="half" idx="1"/>
          </p:nvPr>
        </p:nvSpPr>
        <p:spPr>
          <a:xfrm>
            <a:off x="320675" y="950913"/>
            <a:ext cx="9378950" cy="5759450"/>
          </a:xfrm>
        </p:spPr>
        <p:txBody>
          <a:bodyPr/>
          <a:lstStyle/>
          <a:p>
            <a:pPr eaLnBrk="1" hangingPunct="1">
              <a:defRPr/>
            </a:pPr>
            <a:r>
              <a:rPr lang="en-US" altLang="ja-JP" sz="2200" dirty="0" smtClean="0">
                <a:solidFill>
                  <a:srgbClr val="FF0000"/>
                </a:solidFill>
              </a:rPr>
              <a:t>Etiologic studies</a:t>
            </a:r>
          </a:p>
          <a:p>
            <a:pPr lvl="1" eaLnBrk="1" hangingPunct="1">
              <a:defRPr/>
            </a:pPr>
            <a:r>
              <a:rPr lang="en-US" altLang="ja-JP" sz="2200" dirty="0" smtClean="0">
                <a:ea typeface="メイリオ" pitchFamily="50" charset="-128"/>
                <a:cs typeface="メイリオ" pitchFamily="50" charset="-128"/>
              </a:rPr>
              <a:t>Replication studies for GWAS identified SNPs in Japanese </a:t>
            </a:r>
          </a:p>
          <a:p>
            <a:pPr lvl="1" eaLnBrk="1" hangingPunct="1">
              <a:defRPr/>
            </a:pPr>
            <a:r>
              <a:rPr lang="en-US" altLang="ja-JP" sz="2200" dirty="0">
                <a:ea typeface="メイリオ" pitchFamily="50" charset="-128"/>
                <a:cs typeface="メイリオ" pitchFamily="50" charset="-128"/>
              </a:rPr>
              <a:t>Gene-environment interaction </a:t>
            </a:r>
          </a:p>
          <a:p>
            <a:pPr lvl="2" eaLnBrk="1" hangingPunct="1">
              <a:defRPr/>
            </a:pPr>
            <a:r>
              <a:rPr lang="en-US" altLang="ja-JP" sz="2000" dirty="0" smtClean="0">
                <a:ea typeface="メイリオ" pitchFamily="50" charset="-128"/>
                <a:cs typeface="メイリオ" pitchFamily="50" charset="-128"/>
              </a:rPr>
              <a:t>Replication studies for reported interactions by candidate approach </a:t>
            </a:r>
            <a:endParaRPr lang="en-US" altLang="ja-JP" sz="2000" dirty="0" smtClean="0"/>
          </a:p>
          <a:p>
            <a:pPr lvl="3" eaLnBrk="1" hangingPunct="1">
              <a:defRPr/>
            </a:pPr>
            <a:r>
              <a:rPr lang="en-US" altLang="ja-JP" sz="1800" dirty="0" smtClean="0"/>
              <a:t>e.g. alcohol intake, polymorphisms in genes related to alcohol metabolism, and risk of cancer</a:t>
            </a:r>
          </a:p>
          <a:p>
            <a:pPr lvl="2" eaLnBrk="1" hangingPunct="1">
              <a:defRPr/>
            </a:pPr>
            <a:r>
              <a:rPr lang="en-US" altLang="ja-JP" sz="2000" dirty="0" smtClean="0"/>
              <a:t>Studies for identifying novel interactions</a:t>
            </a:r>
          </a:p>
          <a:p>
            <a:pPr lvl="3" eaLnBrk="1" hangingPunct="1">
              <a:defRPr/>
            </a:pPr>
            <a:r>
              <a:rPr lang="en-US" altLang="ja-JP" sz="1800" dirty="0" smtClean="0"/>
              <a:t>Genome-wide G×</a:t>
            </a:r>
            <a:r>
              <a:rPr lang="en-US" altLang="ja-JP" sz="1800" dirty="0"/>
              <a:t>E</a:t>
            </a:r>
            <a:r>
              <a:rPr lang="ja-JP" altLang="en-US" sz="1800" dirty="0" smtClean="0"/>
              <a:t> </a:t>
            </a:r>
            <a:r>
              <a:rPr lang="en-US" altLang="ja-JP" sz="1800" dirty="0" smtClean="0"/>
              <a:t>interaction scan (GWIS)</a:t>
            </a:r>
          </a:p>
          <a:p>
            <a:pPr lvl="1" eaLnBrk="1" hangingPunct="1">
              <a:defRPr/>
            </a:pPr>
            <a:r>
              <a:rPr lang="en-US" altLang="ja-JP" sz="2200" dirty="0" smtClean="0">
                <a:ea typeface="メイリオ" pitchFamily="50" charset="-128"/>
                <a:cs typeface="メイリオ" pitchFamily="50" charset="-128"/>
              </a:rPr>
              <a:t>Assessment of causality by Mendelian randomization (MR)</a:t>
            </a:r>
          </a:p>
          <a:p>
            <a:pPr lvl="2" eaLnBrk="1" hangingPunct="1">
              <a:defRPr/>
            </a:pPr>
            <a:r>
              <a:rPr lang="en-US" altLang="ja-JP" sz="2000" dirty="0" smtClean="0"/>
              <a:t>Estimate the unbiased, </a:t>
            </a:r>
            <a:r>
              <a:rPr lang="en-US" altLang="ja-JP" sz="2000" dirty="0" err="1" smtClean="0"/>
              <a:t>unconfounded</a:t>
            </a:r>
            <a:r>
              <a:rPr lang="en-US" altLang="ja-JP" sz="2000" dirty="0" smtClean="0"/>
              <a:t> effect of exposure on cancer risk</a:t>
            </a:r>
          </a:p>
          <a:p>
            <a:pPr lvl="1" eaLnBrk="1" hangingPunct="1">
              <a:defRPr/>
            </a:pPr>
            <a:r>
              <a:rPr lang="en-US" altLang="ja-JP" sz="2200" dirty="0">
                <a:ea typeface="メイリオ" pitchFamily="50" charset="-128"/>
                <a:cs typeface="メイリオ" pitchFamily="50" charset="-128"/>
              </a:rPr>
              <a:t>GWAS </a:t>
            </a:r>
            <a:r>
              <a:rPr lang="en-US" altLang="ja-JP" sz="2200" dirty="0" smtClean="0">
                <a:ea typeface="メイリオ" pitchFamily="50" charset="-128"/>
                <a:cs typeface="メイリオ" pitchFamily="50" charset="-128"/>
              </a:rPr>
              <a:t>of quantitative traits (e.g. BMI, biomarkers) using sub-cohort</a:t>
            </a:r>
          </a:p>
          <a:p>
            <a:pPr lvl="2" eaLnBrk="1" hangingPunct="1">
              <a:defRPr/>
            </a:pPr>
            <a:r>
              <a:rPr lang="en-US" altLang="ja-JP" sz="2000" dirty="0" smtClean="0"/>
              <a:t>Determine candidate SNPs as instrumental variables</a:t>
            </a:r>
            <a:r>
              <a:rPr lang="ja-JP" altLang="en-US" sz="2000" dirty="0"/>
              <a:t> </a:t>
            </a:r>
            <a:r>
              <a:rPr lang="en-US" altLang="ja-JP" sz="2000" dirty="0" smtClean="0"/>
              <a:t>for MR  </a:t>
            </a:r>
          </a:p>
          <a:p>
            <a:pPr eaLnBrk="1" hangingPunct="1">
              <a:spcBef>
                <a:spcPts val="1200"/>
              </a:spcBef>
              <a:defRPr/>
            </a:pPr>
            <a:r>
              <a:rPr lang="en-US" altLang="ja-JP" sz="2200" dirty="0" smtClean="0">
                <a:solidFill>
                  <a:srgbClr val="FF0000"/>
                </a:solidFill>
              </a:rPr>
              <a:t>Prevention studies </a:t>
            </a:r>
          </a:p>
          <a:p>
            <a:pPr lvl="1" eaLnBrk="1" hangingPunct="1">
              <a:defRPr/>
            </a:pPr>
            <a:r>
              <a:rPr lang="en-US" altLang="ja-JP" sz="2200" dirty="0" smtClean="0">
                <a:ea typeface="メイリオ" pitchFamily="50" charset="-128"/>
                <a:cs typeface="メイリオ" pitchFamily="50" charset="-128"/>
              </a:rPr>
              <a:t>Absolute risk estimation by risk prediction model</a:t>
            </a:r>
            <a:endParaRPr lang="en-US" altLang="ja-JP" sz="2200" dirty="0">
              <a:ea typeface="メイリオ" pitchFamily="50" charset="-128"/>
              <a:cs typeface="メイリオ" pitchFamily="50" charset="-128"/>
            </a:endParaRPr>
          </a:p>
          <a:p>
            <a:pPr lvl="2" eaLnBrk="1" hangingPunct="1">
              <a:defRPr/>
            </a:pPr>
            <a:r>
              <a:rPr lang="en-US" altLang="ja-JP" sz="2000" dirty="0" smtClean="0"/>
              <a:t>Improve by incorporation of genetic factor into an epidemiologic model?</a:t>
            </a:r>
            <a:endParaRPr lang="en-US" altLang="ja-JP" sz="2000" dirty="0"/>
          </a:p>
          <a:p>
            <a:pPr lvl="3" eaLnBrk="1" hangingPunct="1">
              <a:defRPr/>
            </a:pPr>
            <a:endParaRPr lang="en-US" altLang="ja-JP" dirty="0"/>
          </a:p>
          <a:p>
            <a:pPr lvl="1" eaLnBrk="1" hangingPunct="1">
              <a:defRPr/>
            </a:pPr>
            <a:endParaRPr lang="en-US" altLang="ja-JP" sz="2000" dirty="0" smtClean="0"/>
          </a:p>
        </p:txBody>
      </p:sp>
      <p:sp>
        <p:nvSpPr>
          <p:cNvPr id="5"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12</a:t>
            </a:fld>
            <a:endParaRPr lang="en-US" altLang="ja-JP" sz="1600" dirty="0" smtClean="0">
              <a:solidFill>
                <a:srgbClr val="000000"/>
              </a:solidFill>
            </a:endParaRPr>
          </a:p>
        </p:txBody>
      </p:sp>
    </p:spTree>
    <p:extLst>
      <p:ext uri="{BB962C8B-B14F-4D97-AF65-F5344CB8AC3E}">
        <p14:creationId xmlns:p14="http://schemas.microsoft.com/office/powerpoint/2010/main" val="305853225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4036" name="Group 52"/>
          <p:cNvGraphicFramePr>
            <a:graphicFrameLocks noGrp="1"/>
          </p:cNvGraphicFramePr>
          <p:nvPr>
            <p:extLst>
              <p:ext uri="{D42A27DB-BD31-4B8C-83A1-F6EECF244321}">
                <p14:modId xmlns:p14="http://schemas.microsoft.com/office/powerpoint/2010/main" val="2907367611"/>
              </p:ext>
            </p:extLst>
          </p:nvPr>
        </p:nvGraphicFramePr>
        <p:xfrm>
          <a:off x="284175" y="6019719"/>
          <a:ext cx="9502775" cy="792540"/>
        </p:xfrm>
        <a:graphic>
          <a:graphicData uri="http://schemas.openxmlformats.org/drawingml/2006/table">
            <a:tbl>
              <a:tblPr/>
              <a:tblGrid>
                <a:gridCol w="1822933"/>
                <a:gridCol w="1701579"/>
                <a:gridCol w="5978263"/>
              </a:tblGrid>
              <a:tr h="2697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a:cs typeface="メイリオ"/>
                        </a:rPr>
                        <a:t>Outcome</a:t>
                      </a:r>
                      <a:endParaRPr kumimoji="1" lang="ja-JP" altLang="en-US" sz="1200" b="0" i="0" u="none" strike="noStrike" cap="none" normalizeH="0" baseline="0" dirty="0" smtClean="0">
                        <a:ln>
                          <a:noFill/>
                        </a:ln>
                        <a:solidFill>
                          <a:schemeClr val="tx1"/>
                        </a:solidFill>
                        <a:effectLst/>
                        <a:latin typeface="+mn-lt"/>
                        <a:ea typeface="メイリオ"/>
                        <a:cs typeface="メイリオ"/>
                      </a:endParaRPr>
                    </a:p>
                  </a:txBody>
                  <a:tcPr marL="95395" marR="95395"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a:cs typeface="メイリオ"/>
                        </a:rPr>
                        <a:t>No. of subjects</a:t>
                      </a:r>
                      <a:endParaRPr kumimoji="1" lang="ja-JP" altLang="en-US" sz="1200" b="0" i="0" u="none" strike="noStrike" cap="none" normalizeH="0" baseline="0" dirty="0" smtClean="0">
                        <a:ln>
                          <a:noFill/>
                        </a:ln>
                        <a:solidFill>
                          <a:schemeClr val="tx1"/>
                        </a:solidFill>
                        <a:effectLst/>
                        <a:latin typeface="+mn-lt"/>
                        <a:ea typeface="メイリオ"/>
                        <a:cs typeface="メイリオ"/>
                      </a:endParaRPr>
                    </a:p>
                  </a:txBody>
                  <a:tcPr marL="95395" marR="95395"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a:cs typeface="メイリオ"/>
                        </a:rPr>
                        <a:t>Measurement</a:t>
                      </a:r>
                      <a:endParaRPr kumimoji="1" lang="ja-JP" altLang="en-US" sz="1200" b="0" i="0" u="none" strike="noStrike" cap="none" normalizeH="0" baseline="0" dirty="0" smtClean="0">
                        <a:ln>
                          <a:noFill/>
                        </a:ln>
                        <a:solidFill>
                          <a:schemeClr val="tx1"/>
                        </a:solidFill>
                        <a:effectLst/>
                        <a:latin typeface="+mn-lt"/>
                        <a:ea typeface="メイリオ"/>
                        <a:cs typeface="メイリオ"/>
                      </a:endParaRPr>
                    </a:p>
                  </a:txBody>
                  <a:tcPr marL="95395" marR="95395"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000"/>
                      </a:srgbClr>
                    </a:solidFill>
                  </a:tcPr>
                </a:tc>
              </a:tr>
              <a:tr h="3309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a:cs typeface="メイリオ"/>
                        </a:rPr>
                        <a:t>virus-associated cancer</a:t>
                      </a:r>
                      <a:endParaRPr kumimoji="1" lang="ja-JP" altLang="en-US" sz="1400" b="0" i="0" u="none" strike="noStrike" cap="none" normalizeH="0" baseline="0" dirty="0" smtClean="0">
                        <a:ln>
                          <a:noFill/>
                        </a:ln>
                        <a:solidFill>
                          <a:schemeClr val="tx1"/>
                        </a:solidFill>
                        <a:effectLst/>
                        <a:latin typeface="+mn-lt"/>
                        <a:ea typeface="メイリオ"/>
                        <a:cs typeface="メイリオ"/>
                      </a:endParaRPr>
                    </a:p>
                  </a:txBody>
                  <a:tcPr marL="95395" marR="95395"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a:cs typeface="メイリオ"/>
                        </a:rPr>
                        <a:t>About 20,000</a:t>
                      </a:r>
                    </a:p>
                  </a:txBody>
                  <a:tcPr marL="95395" marR="95395"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a:cs typeface="メイリオ"/>
                        </a:rPr>
                        <a:t>hepatitis associated virus (HBV, HCV), </a:t>
                      </a:r>
                      <a:r>
                        <a:rPr kumimoji="1" lang="ja-JP" altLang="en-US" sz="1400" b="0" i="0" u="none" strike="noStrike" cap="none" normalizeH="0" baseline="0" dirty="0" smtClean="0">
                          <a:ln>
                            <a:noFill/>
                          </a:ln>
                          <a:solidFill>
                            <a:schemeClr val="tx1"/>
                          </a:solidFill>
                          <a:effectLst/>
                          <a:latin typeface="+mn-lt"/>
                          <a:ea typeface="メイリオ"/>
                          <a:cs typeface="メイリオ"/>
                        </a:rPr>
                        <a:t> </a:t>
                      </a:r>
                      <a:r>
                        <a:rPr kumimoji="1" lang="en-US" altLang="ja-JP" sz="1400" b="0" i="0" u="none" strike="noStrike" cap="none" normalizeH="0" baseline="0" dirty="0" smtClean="0">
                          <a:ln>
                            <a:noFill/>
                          </a:ln>
                          <a:solidFill>
                            <a:schemeClr val="tx1"/>
                          </a:solidFill>
                          <a:effectLst/>
                          <a:latin typeface="+mn-lt"/>
                          <a:ea typeface="メイリオ"/>
                          <a:cs typeface="メイリオ"/>
                        </a:rPr>
                        <a:t>HTLV-I, </a:t>
                      </a: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Helicobacter pylori (IgG, </a:t>
                      </a:r>
                      <a:r>
                        <a:rPr kumimoji="1" lang="en-US" altLang="ja-JP" sz="1400" b="0" i="0" u="none" strike="noStrike" cap="none" normalizeH="0" baseline="0" dirty="0" err="1" smtClean="0">
                          <a:ln>
                            <a:noFill/>
                          </a:ln>
                          <a:solidFill>
                            <a:schemeClr val="tx1"/>
                          </a:solidFill>
                          <a:effectLst/>
                          <a:latin typeface="+mn-lt"/>
                          <a:ea typeface="メイリオ" pitchFamily="50" charset="-128"/>
                          <a:cs typeface="メイリオ" pitchFamily="50" charset="-128"/>
                        </a:rPr>
                        <a:t>CagA</a:t>
                      </a: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 pepsinogen</a:t>
                      </a:r>
                      <a:endParaRPr kumimoji="1" lang="ja-JP" altLang="en-US" sz="1400" b="0" i="0" u="none" strike="noStrike" cap="none" normalizeH="0" baseline="0" dirty="0" smtClean="0">
                        <a:ln>
                          <a:noFill/>
                        </a:ln>
                        <a:solidFill>
                          <a:schemeClr val="tx1"/>
                        </a:solidFill>
                        <a:effectLst/>
                        <a:latin typeface="+mn-lt"/>
                        <a:ea typeface="メイリオ"/>
                        <a:cs typeface="メイリオ"/>
                      </a:endParaRPr>
                    </a:p>
                  </a:txBody>
                  <a:tcPr marL="95395" marR="95395"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54045" name="Group 61"/>
          <p:cNvGraphicFramePr>
            <a:graphicFrameLocks noGrp="1"/>
          </p:cNvGraphicFramePr>
          <p:nvPr>
            <p:extLst>
              <p:ext uri="{D42A27DB-BD31-4B8C-83A1-F6EECF244321}">
                <p14:modId xmlns:p14="http://schemas.microsoft.com/office/powerpoint/2010/main" val="2218999773"/>
              </p:ext>
            </p:extLst>
          </p:nvPr>
        </p:nvGraphicFramePr>
        <p:xfrm>
          <a:off x="276220" y="671148"/>
          <a:ext cx="9528175" cy="5107512"/>
        </p:xfrm>
        <a:graphic>
          <a:graphicData uri="http://schemas.openxmlformats.org/drawingml/2006/table">
            <a:tbl>
              <a:tblPr/>
              <a:tblGrid>
                <a:gridCol w="1822933"/>
                <a:gridCol w="1709530"/>
                <a:gridCol w="5995712"/>
              </a:tblGrid>
              <a:tr h="4181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pitchFamily="50" charset="-128"/>
                          <a:cs typeface="メイリオ" pitchFamily="50" charset="-128"/>
                        </a:rPr>
                        <a:t>Outcome</a:t>
                      </a:r>
                      <a:endParaRPr kumimoji="1" lang="ja-JP" altLang="en-US" sz="12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pitchFamily="50" charset="-128"/>
                          <a:cs typeface="メイリオ" pitchFamily="50" charset="-128"/>
                        </a:rPr>
                        <a:t>No. of cases and controls</a:t>
                      </a:r>
                      <a:endParaRPr kumimoji="1" lang="ja-JP" altLang="en-US" sz="12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mn-lt"/>
                          <a:ea typeface="メイリオ" pitchFamily="50" charset="-128"/>
                          <a:cs typeface="メイリオ" pitchFamily="50" charset="-128"/>
                        </a:rPr>
                        <a:t>Measurement</a:t>
                      </a:r>
                      <a:endParaRPr kumimoji="1" lang="ja-JP" altLang="en-US" sz="12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alpha val="50195"/>
                      </a:srgbClr>
                    </a:solidFill>
                  </a:tcPr>
                </a:tc>
              </a:tr>
              <a:tr h="732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Stomach </a:t>
                      </a: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512: 512</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Helicobacter pylori (IgG, CagA), pepsinogen, polyphenols, carotenoids, inflammatory markers, C-peptide, IGF hormones, total ROS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08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Colorectal</a:t>
                      </a: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375 : 750</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Folate, c-peptide, IGF hormones, vitamin D, inflammatory markers, adipokines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1475">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Breast</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144 : 288</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sex hormones, isoflavones, organochlorine compounds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081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Prostate </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201 : 402</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sex hormones, isoflavones, organochlorine compounds, PSA, c-peptide, vitamin D</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08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Lung</a:t>
                      </a: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126 : 252 (women)</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258 : 516 (men)</a:t>
                      </a: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isoflavones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766">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Liver</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90 : 177</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err="1" smtClean="0">
                          <a:ln>
                            <a:noFill/>
                          </a:ln>
                          <a:solidFill>
                            <a:schemeClr val="tx1"/>
                          </a:solidFill>
                          <a:effectLst/>
                          <a:latin typeface="+mn-lt"/>
                          <a:ea typeface="メイリオ" pitchFamily="50" charset="-128"/>
                          <a:cs typeface="メイリオ" pitchFamily="50" charset="-128"/>
                        </a:rPr>
                        <a:t>Adipokines</a:t>
                      </a: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 </a:t>
                      </a:r>
                      <a:r>
                        <a:rPr kumimoji="1" lang="en-US" altLang="ja-JP" sz="1400" b="0" i="0" u="none" strike="noStrike" cap="none" normalizeH="0" baseline="0" dirty="0" err="1" smtClean="0">
                          <a:ln>
                            <a:noFill/>
                          </a:ln>
                          <a:solidFill>
                            <a:schemeClr val="tx1"/>
                          </a:solidFill>
                          <a:effectLst/>
                          <a:latin typeface="+mn-lt"/>
                          <a:ea typeface="メイリオ" pitchFamily="50" charset="-128"/>
                          <a:cs typeface="メイリオ" pitchFamily="50" charset="-128"/>
                        </a:rPr>
                        <a:t>isoflavones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766">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Pancreas </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170 : 340</a:t>
                      </a: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c-peptide, IGF hormones, inflammatory markers, </a:t>
                      </a:r>
                      <a:r>
                        <a:rPr kumimoji="1" lang="en-US" altLang="ja-JP" sz="1400" b="0" i="0" u="none" strike="noStrike" cap="none" normalizeH="0" baseline="0" dirty="0" err="1" smtClean="0">
                          <a:ln>
                            <a:noFill/>
                          </a:ln>
                          <a:solidFill>
                            <a:schemeClr val="tx1"/>
                          </a:solidFill>
                          <a:effectLst/>
                          <a:latin typeface="+mn-lt"/>
                          <a:ea typeface="メイリオ" pitchFamily="50" charset="-128"/>
                          <a:cs typeface="メイリオ" pitchFamily="50" charset="-128"/>
                        </a:rPr>
                        <a:t>adipokines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72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Stroke</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Myocardial infarction</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1134 : 1134</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209 : 317</a:t>
                      </a: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polyphenols, homocysteine, inflammatory markers,  Helicobacter pylori (IgG, CagA), fatty acids, chlamydia</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72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Diabetes mellitus</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rPr>
                        <a:t>① </a:t>
                      </a: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1241 : 1848</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rPr>
                        <a:t>② </a:t>
                      </a: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718 : 1026</a:t>
                      </a:r>
                    </a:p>
                  </a:txBody>
                  <a:tcPr marL="95397" marR="95397"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メイリオ" pitchFamily="50" charset="-128"/>
                          <a:cs typeface="メイリオ" pitchFamily="50" charset="-128"/>
                        </a:rPr>
                        <a:t>Adipokines, SHBG</a:t>
                      </a:r>
                      <a:endParaRPr kumimoji="1" lang="ja-JP" altLang="en-US" sz="1400" b="0" i="0" u="none" strike="noStrike" cap="none" normalizeH="0" baseline="0" dirty="0" smtClean="0">
                        <a:ln>
                          <a:noFill/>
                        </a:ln>
                        <a:solidFill>
                          <a:schemeClr val="tx1"/>
                        </a:solidFill>
                        <a:effectLst/>
                        <a:latin typeface="+mn-lt"/>
                        <a:ea typeface="メイリオ" pitchFamily="50" charset="-128"/>
                        <a:cs typeface="メイリオ" pitchFamily="50" charset="-128"/>
                      </a:endParaRPr>
                    </a:p>
                  </a:txBody>
                  <a:tcPr marL="95397" marR="95397"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658" name="Text Box 39"/>
          <p:cNvSpPr txBox="1">
            <a:spLocks noChangeArrowheads="1"/>
          </p:cNvSpPr>
          <p:nvPr/>
        </p:nvSpPr>
        <p:spPr bwMode="auto">
          <a:xfrm>
            <a:off x="263512" y="363173"/>
            <a:ext cx="4672012" cy="306388"/>
          </a:xfrm>
          <a:prstGeom prst="rect">
            <a:avLst/>
          </a:prstGeom>
          <a:noFill/>
          <a:ln w="9525">
            <a:noFill/>
            <a:miter lim="800000"/>
            <a:headEnd/>
            <a:tailEnd/>
          </a:ln>
        </p:spPr>
        <p:txBody>
          <a:bodyPr lIns="91433" tIns="45716" rIns="91433" bIns="45716">
            <a:spAutoFit/>
          </a:bodyPr>
          <a:lstStyle/>
          <a:p>
            <a:pPr>
              <a:defRPr/>
            </a:pPr>
            <a:r>
              <a:rPr lang="en-US" altLang="ja-JP" sz="1400" dirty="0">
                <a:solidFill>
                  <a:srgbClr val="000000"/>
                </a:solidFill>
                <a:latin typeface="Arial"/>
                <a:ea typeface="メイリオ" pitchFamily="50" charset="-128"/>
              </a:rPr>
              <a:t>Nested case-control study (since December 2002)</a:t>
            </a:r>
            <a:endParaRPr lang="ja-JP" altLang="en-US" sz="1400" dirty="0">
              <a:solidFill>
                <a:srgbClr val="000000"/>
              </a:solidFill>
              <a:latin typeface="Arial"/>
              <a:ea typeface="メイリオ" pitchFamily="50" charset="-128"/>
            </a:endParaRPr>
          </a:p>
        </p:txBody>
      </p:sp>
      <p:sp>
        <p:nvSpPr>
          <p:cNvPr id="90171" name="Rectangle 40"/>
          <p:cNvSpPr>
            <a:spLocks noGrp="1" noChangeArrowheads="1"/>
          </p:cNvSpPr>
          <p:nvPr>
            <p:ph type="title" idx="4294967295"/>
          </p:nvPr>
        </p:nvSpPr>
        <p:spPr>
          <a:xfrm>
            <a:off x="862019" y="38101"/>
            <a:ext cx="8194675" cy="359465"/>
          </a:xfrm>
        </p:spPr>
        <p:txBody>
          <a:bodyPr lIns="91433" tIns="45716" rIns="91433" bIns="45716" anchorCtr="1"/>
          <a:lstStyle/>
          <a:p>
            <a:pPr eaLnBrk="1" hangingPunct="1"/>
            <a:r>
              <a:rPr lang="en-US" altLang="ja-JP" sz="2000" b="1" dirty="0" smtClean="0">
                <a:solidFill>
                  <a:schemeClr val="accent2"/>
                </a:solidFill>
              </a:rPr>
              <a:t>Ongoing projects using </a:t>
            </a:r>
            <a:r>
              <a:rPr lang="en-US" altLang="ja-JP" sz="2000" b="1" dirty="0" smtClean="0">
                <a:solidFill>
                  <a:srgbClr val="FF0000"/>
                </a:solidFill>
              </a:rPr>
              <a:t>plasma</a:t>
            </a:r>
            <a:r>
              <a:rPr lang="en-US" altLang="ja-JP" sz="2000" b="1" dirty="0" smtClean="0">
                <a:solidFill>
                  <a:schemeClr val="accent2"/>
                </a:solidFill>
              </a:rPr>
              <a:t> samples</a:t>
            </a:r>
            <a:endParaRPr lang="ja-JP" altLang="en-US" sz="2000" b="1" dirty="0" smtClean="0">
              <a:solidFill>
                <a:schemeClr val="accent2"/>
              </a:solidFill>
            </a:endParaRPr>
          </a:p>
        </p:txBody>
      </p:sp>
      <p:sp>
        <p:nvSpPr>
          <p:cNvPr id="25660" name="Text Box 41"/>
          <p:cNvSpPr txBox="1">
            <a:spLocks noChangeArrowheads="1"/>
          </p:cNvSpPr>
          <p:nvPr/>
        </p:nvSpPr>
        <p:spPr bwMode="auto">
          <a:xfrm>
            <a:off x="263511" y="5740401"/>
            <a:ext cx="1537586" cy="307768"/>
          </a:xfrm>
          <a:prstGeom prst="rect">
            <a:avLst/>
          </a:prstGeom>
          <a:noFill/>
          <a:ln w="9525">
            <a:noFill/>
            <a:miter lim="800000"/>
            <a:headEnd/>
            <a:tailEnd/>
          </a:ln>
        </p:spPr>
        <p:txBody>
          <a:bodyPr wrap="none" lIns="91433" tIns="45716" rIns="91433" bIns="45716">
            <a:spAutoFit/>
          </a:bodyPr>
          <a:lstStyle/>
          <a:p>
            <a:pPr>
              <a:defRPr/>
            </a:pPr>
            <a:r>
              <a:rPr lang="en-US" altLang="ja-JP" sz="1400" dirty="0">
                <a:solidFill>
                  <a:srgbClr val="000000"/>
                </a:solidFill>
                <a:latin typeface="Arial"/>
                <a:ea typeface="メイリオ" pitchFamily="50" charset="-128"/>
              </a:rPr>
              <a:t>Sub-cohort study</a:t>
            </a:r>
            <a:endParaRPr lang="ja-JP" altLang="en-US" sz="1400" dirty="0">
              <a:solidFill>
                <a:srgbClr val="000000"/>
              </a:solidFill>
              <a:latin typeface="Arial"/>
              <a:ea typeface="メイリオ" pitchFamily="50" charset="-128"/>
            </a:endParaRPr>
          </a:p>
        </p:txBody>
      </p:sp>
      <p:sp>
        <p:nvSpPr>
          <p:cNvPr id="25661" name="Text Box 16"/>
          <p:cNvSpPr txBox="1">
            <a:spLocks noChangeArrowheads="1"/>
          </p:cNvSpPr>
          <p:nvPr/>
        </p:nvSpPr>
        <p:spPr bwMode="auto">
          <a:xfrm>
            <a:off x="9440069" y="6502418"/>
            <a:ext cx="436563" cy="338554"/>
          </a:xfrm>
          <a:prstGeom prst="rect">
            <a:avLst/>
          </a:prstGeom>
          <a:noFill/>
          <a:ln w="9525" algn="ctr">
            <a:noFill/>
            <a:miter lim="800000"/>
            <a:headEnd/>
            <a:tailEnd/>
          </a:ln>
        </p:spPr>
        <p:txBody>
          <a:bodyPr>
            <a:spAutoFit/>
          </a:bodyPr>
          <a:lstStyle/>
          <a:p>
            <a:pPr>
              <a:spcBef>
                <a:spcPct val="50000"/>
              </a:spcBef>
              <a:defRPr/>
            </a:pPr>
            <a:fld id="{A3C45304-2957-4068-B333-909448653D66}" type="slidenum">
              <a:rPr lang="en-US" altLang="ja-JP" sz="1600">
                <a:solidFill>
                  <a:srgbClr val="000000"/>
                </a:solidFill>
                <a:latin typeface="Arial"/>
                <a:ea typeface="メイリオ" pitchFamily="50" charset="-128"/>
              </a:rPr>
              <a:pPr>
                <a:spcBef>
                  <a:spcPct val="50000"/>
                </a:spcBef>
                <a:defRPr/>
              </a:pPr>
              <a:t>13</a:t>
            </a:fld>
            <a:endParaRPr lang="en-US" altLang="ja-JP" sz="1600" dirty="0">
              <a:solidFill>
                <a:srgbClr val="000000"/>
              </a:solidFill>
              <a:latin typeface="Arial"/>
              <a:ea typeface="メイリオ" pitchFamily="50" charset="-128"/>
            </a:endParaRPr>
          </a:p>
        </p:txBody>
      </p:sp>
      <p:pic>
        <p:nvPicPr>
          <p:cNvPr id="8" name="Picture 147" descr="カラー"/>
          <p:cNvPicPr>
            <a:picLocks noChangeAspect="1" noChangeArrowheads="1"/>
          </p:cNvPicPr>
          <p:nvPr/>
        </p:nvPicPr>
        <p:blipFill>
          <a:blip r:embed="rId3" cstate="print"/>
          <a:srcRect/>
          <a:stretch>
            <a:fillRect/>
          </a:stretch>
        </p:blipFill>
        <p:spPr bwMode="auto">
          <a:xfrm>
            <a:off x="8617438" y="0"/>
            <a:ext cx="1155211" cy="661259"/>
          </a:xfrm>
          <a:prstGeom prst="rect">
            <a:avLst/>
          </a:prstGeom>
          <a:noFill/>
          <a:ln w="9525">
            <a:noFill/>
            <a:miter lim="800000"/>
            <a:headEnd/>
            <a:tailEnd/>
          </a:ln>
        </p:spPr>
      </p:pic>
    </p:spTree>
    <p:extLst>
      <p:ext uri="{BB962C8B-B14F-4D97-AF65-F5344CB8AC3E}">
        <p14:creationId xmlns:p14="http://schemas.microsoft.com/office/powerpoint/2010/main" val="2333040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019300" y="1097590"/>
            <a:ext cx="1289541" cy="461665"/>
          </a:xfrm>
          <a:prstGeom prst="rect">
            <a:avLst/>
          </a:prstGeom>
          <a:solidFill>
            <a:schemeClr val="accent2">
              <a:lumMod val="20000"/>
              <a:lumOff val="80000"/>
            </a:schemeClr>
          </a:solidFill>
        </p:spPr>
        <p:txBody>
          <a:bodyPr wrap="square" rtlCol="0">
            <a:spAutoFit/>
          </a:bodyPr>
          <a:lstStyle/>
          <a:p>
            <a:pPr algn="ctr" fontAlgn="auto">
              <a:spcBef>
                <a:spcPts val="0"/>
              </a:spcBef>
              <a:spcAft>
                <a:spcPts val="0"/>
              </a:spcAft>
            </a:pPr>
            <a:r>
              <a:rPr lang="en-US" altLang="ja-JP" sz="2400" b="1" dirty="0">
                <a:solidFill>
                  <a:prstClr val="black"/>
                </a:solidFill>
                <a:latin typeface="Times New Roman" panose="02020603050405020304" pitchFamily="18" charset="0"/>
                <a:ea typeface="ＭＳ Ｐゴシック"/>
                <a:cs typeface="Times New Roman" panose="02020603050405020304" pitchFamily="18" charset="0"/>
              </a:rPr>
              <a:t>Men</a:t>
            </a:r>
            <a:endParaRPr lang="ja-JP" altLang="en-US" sz="24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4" name="テキスト ボックス 3"/>
          <p:cNvSpPr txBox="1"/>
          <p:nvPr/>
        </p:nvSpPr>
        <p:spPr>
          <a:xfrm>
            <a:off x="6954239" y="1069555"/>
            <a:ext cx="1399857" cy="461665"/>
          </a:xfrm>
          <a:prstGeom prst="rect">
            <a:avLst/>
          </a:prstGeom>
          <a:solidFill>
            <a:srgbClr val="92D050"/>
          </a:solidFill>
        </p:spPr>
        <p:txBody>
          <a:bodyPr wrap="square" rtlCol="0">
            <a:spAutoFit/>
          </a:bodyPr>
          <a:lstStyle/>
          <a:p>
            <a:pPr algn="ctr" fontAlgn="auto">
              <a:spcBef>
                <a:spcPts val="0"/>
              </a:spcBef>
              <a:spcAft>
                <a:spcPts val="0"/>
              </a:spcAft>
            </a:pPr>
            <a:r>
              <a:rPr lang="en-US" altLang="ja-JP" sz="2400" b="1" dirty="0">
                <a:solidFill>
                  <a:prstClr val="black"/>
                </a:solidFill>
                <a:latin typeface="Times New Roman" panose="02020603050405020304" pitchFamily="18" charset="0"/>
                <a:ea typeface="ＭＳ Ｐゴシック"/>
                <a:cs typeface="Times New Roman" panose="02020603050405020304" pitchFamily="18" charset="0"/>
              </a:rPr>
              <a:t>Women</a:t>
            </a:r>
            <a:endParaRPr lang="ja-JP" altLang="en-US" sz="2400" b="1" dirty="0">
              <a:solidFill>
                <a:prstClr val="black"/>
              </a:solidFill>
              <a:latin typeface="Times New Roman" panose="02020603050405020304" pitchFamily="18" charset="0"/>
              <a:ea typeface="ＭＳ Ｐゴシック"/>
              <a:cs typeface="Times New Roman" panose="02020603050405020304" pitchFamily="18" charset="0"/>
            </a:endParaRPr>
          </a:p>
        </p:txBody>
      </p:sp>
      <p:cxnSp>
        <p:nvCxnSpPr>
          <p:cNvPr id="25" name="直線コネクタ 24"/>
          <p:cNvCxnSpPr/>
          <p:nvPr/>
        </p:nvCxnSpPr>
        <p:spPr>
          <a:xfrm flipH="1">
            <a:off x="2203208" y="1542864"/>
            <a:ext cx="1" cy="27401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2495727" y="1542860"/>
            <a:ext cx="0" cy="23261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3080804" y="2428812"/>
            <a:ext cx="1" cy="20743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3373325" y="1542859"/>
            <a:ext cx="0" cy="26392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4016896" y="3544932"/>
            <a:ext cx="0" cy="1368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309429" y="3220896"/>
            <a:ext cx="0" cy="16921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5812323" y="1542860"/>
            <a:ext cx="0" cy="29602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6123130" y="1542862"/>
            <a:ext cx="0" cy="33702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6708195" y="4066990"/>
            <a:ext cx="0" cy="11974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7000728" y="3868968"/>
            <a:ext cx="0" cy="137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7585793" y="2983022"/>
            <a:ext cx="0" cy="23981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7936832" y="3868968"/>
            <a:ext cx="0" cy="15121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861394" y="1950630"/>
            <a:ext cx="1567657" cy="338554"/>
          </a:xfrm>
          <a:prstGeom prst="rect">
            <a:avLst/>
          </a:prstGeom>
          <a:noFill/>
        </p:spPr>
        <p:txBody>
          <a:bodyPr wrap="square" rtlCol="0">
            <a:spAutoFit/>
          </a:bodyPr>
          <a:lstStyle/>
          <a:p>
            <a:pPr fontAlgn="auto">
              <a:spcBef>
                <a:spcPts val="0"/>
              </a:spcBef>
              <a:spcAft>
                <a:spcPts val="0"/>
              </a:spcAft>
            </a:pPr>
            <a:r>
              <a:rPr lang="en-US" altLang="ja-JP" sz="1600" b="1" i="1" dirty="0">
                <a:solidFill>
                  <a:srgbClr val="FF0000"/>
                </a:solidFill>
                <a:latin typeface="Times New Roman" panose="02020603050405020304" pitchFamily="18" charset="0"/>
                <a:ea typeface="ＭＳ Ｐゴシック"/>
                <a:cs typeface="Times New Roman" panose="02020603050405020304" pitchFamily="18" charset="0"/>
              </a:rPr>
              <a:t>P</a:t>
            </a:r>
            <a:r>
              <a:rPr lang="en-US" altLang="ja-JP" sz="1600" b="1" dirty="0">
                <a:solidFill>
                  <a:srgbClr val="FF0000"/>
                </a:solidFill>
                <a:latin typeface="Times New Roman" panose="02020603050405020304" pitchFamily="18" charset="0"/>
                <a:ea typeface="ＭＳ Ｐゴシック"/>
                <a:cs typeface="Times New Roman" panose="02020603050405020304" pitchFamily="18" charset="0"/>
              </a:rPr>
              <a:t> trend: 0.01</a:t>
            </a:r>
            <a:r>
              <a:rPr lang="ja-JP" altLang="en-US" sz="1600" b="1" dirty="0">
                <a:solidFill>
                  <a:srgbClr val="FF0000"/>
                </a:solidFill>
                <a:latin typeface="Times New Roman" panose="02020603050405020304" pitchFamily="18" charset="0"/>
                <a:ea typeface="ＭＳ Ｐゴシック"/>
                <a:cs typeface="Times New Roman" panose="02020603050405020304" pitchFamily="18" charset="0"/>
              </a:rPr>
              <a:t>*</a:t>
            </a:r>
          </a:p>
        </p:txBody>
      </p:sp>
      <p:sp>
        <p:nvSpPr>
          <p:cNvPr id="39" name="テキスト ボックス 38"/>
          <p:cNvSpPr txBox="1"/>
          <p:nvPr/>
        </p:nvSpPr>
        <p:spPr>
          <a:xfrm>
            <a:off x="2274701" y="1941105"/>
            <a:ext cx="1563874" cy="338554"/>
          </a:xfrm>
          <a:prstGeom prst="rect">
            <a:avLst/>
          </a:prstGeom>
          <a:noFill/>
        </p:spPr>
        <p:txBody>
          <a:bodyPr wrap="square" rtlCol="0">
            <a:spAutoFit/>
          </a:bodyPr>
          <a:lstStyle/>
          <a:p>
            <a:pPr fontAlgn="auto">
              <a:spcBef>
                <a:spcPts val="0"/>
              </a:spcBef>
              <a:spcAft>
                <a:spcPts val="0"/>
              </a:spcAft>
            </a:pPr>
            <a:r>
              <a:rPr lang="en-US" altLang="ja-JP" sz="1600" b="1" i="1" dirty="0">
                <a:solidFill>
                  <a:srgbClr val="FF0000"/>
                </a:solidFill>
                <a:latin typeface="Times New Roman" panose="02020603050405020304" pitchFamily="18" charset="0"/>
                <a:ea typeface="ＭＳ Ｐゴシック"/>
                <a:cs typeface="Times New Roman" panose="02020603050405020304" pitchFamily="18" charset="0"/>
              </a:rPr>
              <a:t>P</a:t>
            </a:r>
            <a:r>
              <a:rPr lang="en-US" altLang="ja-JP" sz="1600" b="1" dirty="0">
                <a:solidFill>
                  <a:srgbClr val="FF0000"/>
                </a:solidFill>
                <a:latin typeface="Times New Roman" panose="02020603050405020304" pitchFamily="18" charset="0"/>
                <a:ea typeface="ＭＳ Ｐゴシック"/>
                <a:cs typeface="Times New Roman" panose="02020603050405020304" pitchFamily="18" charset="0"/>
              </a:rPr>
              <a:t> trend: 0.03</a:t>
            </a:r>
            <a:r>
              <a:rPr lang="ja-JP" altLang="en-US" sz="1600" b="1" dirty="0">
                <a:solidFill>
                  <a:srgbClr val="FF0000"/>
                </a:solidFill>
                <a:latin typeface="Times New Roman" panose="02020603050405020304" pitchFamily="18" charset="0"/>
                <a:ea typeface="ＭＳ Ｐゴシック"/>
                <a:cs typeface="Times New Roman" panose="02020603050405020304" pitchFamily="18" charset="0"/>
              </a:rPr>
              <a:t>*</a:t>
            </a:r>
          </a:p>
        </p:txBody>
      </p:sp>
      <p:sp>
        <p:nvSpPr>
          <p:cNvPr id="41" name="テキスト ボックス 40"/>
          <p:cNvSpPr txBox="1"/>
          <p:nvPr/>
        </p:nvSpPr>
        <p:spPr>
          <a:xfrm>
            <a:off x="3630846" y="1941105"/>
            <a:ext cx="1531704"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0.98</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43" name="テキスト ボックス 42"/>
          <p:cNvSpPr txBox="1"/>
          <p:nvPr/>
        </p:nvSpPr>
        <p:spPr>
          <a:xfrm>
            <a:off x="5433956" y="1922015"/>
            <a:ext cx="1576444"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0.56</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45" name="テキスト ボックス 44"/>
          <p:cNvSpPr txBox="1"/>
          <p:nvPr/>
        </p:nvSpPr>
        <p:spPr>
          <a:xfrm>
            <a:off x="6847786" y="1935746"/>
            <a:ext cx="1458013"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0.23</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46" name="テキスト ボックス 45"/>
          <p:cNvSpPr txBox="1"/>
          <p:nvPr/>
        </p:nvSpPr>
        <p:spPr>
          <a:xfrm>
            <a:off x="8230271" y="1941105"/>
            <a:ext cx="1685253"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0.19</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2" name="正方形/長方形 1"/>
          <p:cNvSpPr/>
          <p:nvPr/>
        </p:nvSpPr>
        <p:spPr>
          <a:xfrm>
            <a:off x="62113" y="97834"/>
            <a:ext cx="9805601" cy="892552"/>
          </a:xfrm>
          <a:prstGeom prst="rect">
            <a:avLst/>
          </a:prstGeom>
        </p:spPr>
        <p:txBody>
          <a:bodyPr wrap="square">
            <a:spAutoFit/>
          </a:bodyPr>
          <a:lstStyle/>
          <a:p>
            <a:pPr algn="ctr" fontAlgn="auto">
              <a:spcBef>
                <a:spcPts val="0"/>
              </a:spcBef>
              <a:spcAft>
                <a:spcPts val="0"/>
              </a:spcAft>
            </a:pPr>
            <a:r>
              <a:rPr lang="en-US" altLang="ja-JP" sz="2600" b="1" dirty="0">
                <a:solidFill>
                  <a:srgbClr val="000066"/>
                </a:solidFill>
                <a:latin typeface="Times New Roman" panose="02020603050405020304" pitchFamily="18" charset="0"/>
                <a:ea typeface="ＭＳ Ｐゴシック"/>
                <a:cs typeface="Times New Roman" panose="02020603050405020304" pitchFamily="18" charset="0"/>
              </a:rPr>
              <a:t>Plasma insulin, C-peptide, and blood glucose </a:t>
            </a:r>
            <a:r>
              <a:rPr lang="en-US" altLang="ja-JP" sz="2600" b="1" dirty="0" smtClean="0">
                <a:solidFill>
                  <a:srgbClr val="000066"/>
                </a:solidFill>
                <a:latin typeface="Times New Roman" panose="02020603050405020304" pitchFamily="18" charset="0"/>
                <a:ea typeface="ＭＳ Ｐゴシック"/>
                <a:cs typeface="Times New Roman" panose="02020603050405020304" pitchFamily="18" charset="0"/>
              </a:rPr>
              <a:t>level </a:t>
            </a:r>
          </a:p>
          <a:p>
            <a:pPr algn="ctr" fontAlgn="auto">
              <a:spcBef>
                <a:spcPts val="0"/>
              </a:spcBef>
              <a:spcAft>
                <a:spcPts val="0"/>
              </a:spcAft>
            </a:pPr>
            <a:r>
              <a:rPr lang="en-US" altLang="ja-JP" sz="2600" b="1" dirty="0" smtClean="0">
                <a:solidFill>
                  <a:srgbClr val="000066"/>
                </a:solidFill>
                <a:latin typeface="Times New Roman" panose="02020603050405020304" pitchFamily="18" charset="0"/>
                <a:ea typeface="ＭＳ Ｐゴシック"/>
                <a:cs typeface="Times New Roman" panose="02020603050405020304" pitchFamily="18" charset="0"/>
              </a:rPr>
              <a:t>and gastric cancer risk</a:t>
            </a:r>
            <a:r>
              <a:rPr lang="ja-JP" altLang="en-US" sz="2600" b="1" dirty="0">
                <a:solidFill>
                  <a:srgbClr val="000066"/>
                </a:solidFill>
                <a:latin typeface="Times New Roman" panose="02020603050405020304" pitchFamily="18" charset="0"/>
                <a:ea typeface="ＭＳ Ｐゴシック"/>
                <a:cs typeface="Times New Roman" panose="02020603050405020304" pitchFamily="18" charset="0"/>
              </a:rPr>
              <a:t> </a:t>
            </a:r>
            <a:r>
              <a:rPr lang="en-US" altLang="ja-JP" sz="2600" b="1" dirty="0" smtClean="0">
                <a:solidFill>
                  <a:srgbClr val="000066"/>
                </a:solidFill>
                <a:latin typeface="Times New Roman" panose="02020603050405020304" pitchFamily="18" charset="0"/>
                <a:ea typeface="ＭＳ Ｐゴシック"/>
                <a:cs typeface="Times New Roman" panose="02020603050405020304" pitchFamily="18" charset="0"/>
              </a:rPr>
              <a:t>stratified by sex</a:t>
            </a:r>
            <a:endParaRPr lang="ja-JP" altLang="en-US" sz="2600" b="1" dirty="0">
              <a:solidFill>
                <a:srgbClr val="000066"/>
              </a:solidFill>
              <a:latin typeface="Calibri" panose="020F0502020204030204"/>
              <a:ea typeface="ＭＳ Ｐゴシック"/>
            </a:endParaRPr>
          </a:p>
        </p:txBody>
      </p:sp>
      <p:graphicFrame>
        <p:nvGraphicFramePr>
          <p:cNvPr id="47" name="グラフ 46"/>
          <p:cNvGraphicFramePr>
            <a:graphicFrameLocks/>
          </p:cNvGraphicFramePr>
          <p:nvPr>
            <p:extLst>
              <p:ext uri="{D42A27DB-BD31-4B8C-83A1-F6EECF244321}">
                <p14:modId xmlns:p14="http://schemas.microsoft.com/office/powerpoint/2010/main" val="3270197073"/>
              </p:ext>
            </p:extLst>
          </p:nvPr>
        </p:nvGraphicFramePr>
        <p:xfrm>
          <a:off x="548846" y="1529345"/>
          <a:ext cx="8922093" cy="4776114"/>
        </p:xfrm>
        <a:graphic>
          <a:graphicData uri="http://schemas.openxmlformats.org/drawingml/2006/chart">
            <c:chart xmlns:c="http://schemas.openxmlformats.org/drawingml/2006/chart" xmlns:r="http://schemas.openxmlformats.org/officeDocument/2006/relationships" r:id="rId3"/>
          </a:graphicData>
        </a:graphic>
      </p:graphicFrame>
      <p:sp>
        <p:nvSpPr>
          <p:cNvPr id="49" name="テキスト ボックス 48"/>
          <p:cNvSpPr txBox="1"/>
          <p:nvPr/>
        </p:nvSpPr>
        <p:spPr>
          <a:xfrm>
            <a:off x="5610225" y="6253207"/>
            <a:ext cx="1029779"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Insulin</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0" name="テキスト ボックス 49"/>
          <p:cNvSpPr txBox="1"/>
          <p:nvPr/>
        </p:nvSpPr>
        <p:spPr>
          <a:xfrm>
            <a:off x="847725" y="6226869"/>
            <a:ext cx="1044459"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Insulin</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2" name="テキスト ボックス 51"/>
          <p:cNvSpPr txBox="1"/>
          <p:nvPr/>
        </p:nvSpPr>
        <p:spPr>
          <a:xfrm>
            <a:off x="2152650" y="6238286"/>
            <a:ext cx="1177067"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C-peptide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3" name="テキスト ボックス 52"/>
          <p:cNvSpPr txBox="1"/>
          <p:nvPr/>
        </p:nvSpPr>
        <p:spPr>
          <a:xfrm>
            <a:off x="6886575" y="6253207"/>
            <a:ext cx="1178421"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C-peptide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4" name="テキスト ボックス 53"/>
          <p:cNvSpPr txBox="1"/>
          <p:nvPr/>
        </p:nvSpPr>
        <p:spPr>
          <a:xfrm>
            <a:off x="3309445" y="6245919"/>
            <a:ext cx="1586405"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Blood glucose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6" name="テキスト ボックス 55"/>
          <p:cNvSpPr txBox="1"/>
          <p:nvPr/>
        </p:nvSpPr>
        <p:spPr>
          <a:xfrm>
            <a:off x="8074522" y="6243682"/>
            <a:ext cx="1525356"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Blood glucose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8" name="テキスト ボックス 57"/>
          <p:cNvSpPr txBox="1"/>
          <p:nvPr/>
        </p:nvSpPr>
        <p:spPr>
          <a:xfrm>
            <a:off x="8837200" y="1190660"/>
            <a:ext cx="920350" cy="338554"/>
          </a:xfrm>
          <a:prstGeom prst="rect">
            <a:avLst/>
          </a:prstGeom>
          <a:noFill/>
        </p:spPr>
        <p:txBody>
          <a:bodyPr wrap="square" rtlCol="0">
            <a:spAutoFit/>
          </a:bodyPr>
          <a:lstStyle/>
          <a:p>
            <a:pPr fontAlgn="auto">
              <a:spcBef>
                <a:spcPts val="0"/>
              </a:spcBef>
              <a:spcAft>
                <a:spcPts val="0"/>
              </a:spcAft>
            </a:pPr>
            <a:r>
              <a:rPr lang="ja-JP" altLang="en-US" sz="1600" b="1" dirty="0" smtClean="0">
                <a:solidFill>
                  <a:srgbClr val="FF0000"/>
                </a:solidFill>
                <a:latin typeface="Times New Roman" panose="02020603050405020304" pitchFamily="18" charset="0"/>
                <a:ea typeface="ＭＳ Ｐゴシック"/>
                <a:cs typeface="Times New Roman" panose="02020603050405020304" pitchFamily="18" charset="0"/>
              </a:rPr>
              <a:t>*</a:t>
            </a:r>
            <a:r>
              <a:rPr lang="en-US" altLang="ja-JP" sz="1600" b="1" dirty="0" smtClean="0">
                <a:solidFill>
                  <a:srgbClr val="FF0000"/>
                </a:solidFill>
                <a:latin typeface="Times New Roman" panose="02020603050405020304" pitchFamily="18" charset="0"/>
                <a:ea typeface="ＭＳ Ｐゴシック"/>
                <a:cs typeface="Times New Roman" panose="02020603050405020304" pitchFamily="18" charset="0"/>
              </a:rPr>
              <a:t> p&lt;0.05 </a:t>
            </a:r>
            <a:endParaRPr lang="ja-JP" altLang="en-US" sz="1600" b="1" dirty="0">
              <a:solidFill>
                <a:srgbClr val="FF0000"/>
              </a:solidFill>
              <a:latin typeface="Times New Roman" panose="02020603050405020304" pitchFamily="18" charset="0"/>
              <a:ea typeface="ＭＳ Ｐゴシック"/>
              <a:cs typeface="Times New Roman" panose="02020603050405020304" pitchFamily="18" charset="0"/>
            </a:endParaRPr>
          </a:p>
        </p:txBody>
      </p:sp>
      <p:sp>
        <p:nvSpPr>
          <p:cNvPr id="31"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14</a:t>
            </a:fld>
            <a:endParaRPr lang="en-US" altLang="ja-JP" sz="1600" dirty="0" smtClean="0">
              <a:solidFill>
                <a:srgbClr val="000000"/>
              </a:solidFill>
            </a:endParaRPr>
          </a:p>
        </p:txBody>
      </p:sp>
      <p:sp>
        <p:nvSpPr>
          <p:cNvPr id="33" name="テキスト ボックス 32"/>
          <p:cNvSpPr txBox="1"/>
          <p:nvPr/>
        </p:nvSpPr>
        <p:spPr>
          <a:xfrm>
            <a:off x="6075961" y="6566950"/>
            <a:ext cx="3840539" cy="276999"/>
          </a:xfrm>
          <a:prstGeom prst="rect">
            <a:avLst/>
          </a:prstGeom>
          <a:noFill/>
        </p:spPr>
        <p:txBody>
          <a:bodyPr wrap="square" rtlCol="0">
            <a:spAutoFit/>
          </a:bodyPr>
          <a:lstStyle/>
          <a:p>
            <a:r>
              <a:rPr lang="it-IT" altLang="ja-JP" sz="1200" dirty="0">
                <a:solidFill>
                  <a:prstClr val="black"/>
                </a:solidFill>
              </a:rPr>
              <a:t>Hidaka A, et al. </a:t>
            </a:r>
            <a:r>
              <a:rPr lang="it-IT" altLang="ja-JP" sz="1200" dirty="0" smtClean="0">
                <a:solidFill>
                  <a:prstClr val="black"/>
                </a:solidFill>
              </a:rPr>
              <a:t>Int J Cancer 2015;136:1402-10.</a:t>
            </a:r>
            <a:endParaRPr lang="ja-JP" altLang="en-US" sz="1200" dirty="0">
              <a:solidFill>
                <a:prstClr val="black"/>
              </a:solidFill>
            </a:endParaRPr>
          </a:p>
        </p:txBody>
      </p:sp>
    </p:spTree>
    <p:extLst>
      <p:ext uri="{BB962C8B-B14F-4D97-AF65-F5344CB8AC3E}">
        <p14:creationId xmlns:p14="http://schemas.microsoft.com/office/powerpoint/2010/main" val="37431366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815"/>
          <p:cNvGrpSpPr>
            <a:grpSpLocks/>
          </p:cNvGrpSpPr>
          <p:nvPr/>
        </p:nvGrpSpPr>
        <p:grpSpPr bwMode="auto">
          <a:xfrm>
            <a:off x="374652" y="130693"/>
            <a:ext cx="9080501" cy="5211777"/>
            <a:chOff x="123" y="13"/>
            <a:chExt cx="5720" cy="3283"/>
          </a:xfrm>
        </p:grpSpPr>
        <p:sp>
          <p:nvSpPr>
            <p:cNvPr id="168987" name="Text Box 347"/>
            <p:cNvSpPr txBox="1">
              <a:spLocks noChangeArrowheads="1"/>
            </p:cNvSpPr>
            <p:nvPr/>
          </p:nvSpPr>
          <p:spPr bwMode="auto">
            <a:xfrm>
              <a:off x="214" y="25"/>
              <a:ext cx="1345" cy="142"/>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Baseline survey</a:t>
              </a:r>
              <a:endParaRPr lang="ja-JP" altLang="en-US" dirty="0" smtClean="0">
                <a:solidFill>
                  <a:prstClr val="black"/>
                </a:solidFill>
                <a:cs typeface="Arial" pitchFamily="34" charset="0"/>
              </a:endParaRPr>
            </a:p>
          </p:txBody>
        </p:sp>
        <p:sp>
          <p:nvSpPr>
            <p:cNvPr id="168989" name="Text Box 349"/>
            <p:cNvSpPr txBox="1">
              <a:spLocks noChangeArrowheads="1"/>
            </p:cNvSpPr>
            <p:nvPr/>
          </p:nvSpPr>
          <p:spPr bwMode="auto">
            <a:xfrm>
              <a:off x="4700" y="13"/>
              <a:ext cx="1143" cy="136"/>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Follow-up</a:t>
              </a:r>
              <a:endParaRPr lang="ja-JP" altLang="en-US" dirty="0" smtClean="0">
                <a:solidFill>
                  <a:prstClr val="black"/>
                </a:solidFill>
                <a:cs typeface="Arial" pitchFamily="34" charset="0"/>
              </a:endParaRPr>
            </a:p>
          </p:txBody>
        </p:sp>
        <p:grpSp>
          <p:nvGrpSpPr>
            <p:cNvPr id="20" name="Group 3"/>
            <p:cNvGrpSpPr>
              <a:grpSpLocks/>
            </p:cNvGrpSpPr>
            <p:nvPr/>
          </p:nvGrpSpPr>
          <p:grpSpPr bwMode="auto">
            <a:xfrm>
              <a:off x="919" y="212"/>
              <a:ext cx="125" cy="124"/>
              <a:chOff x="722" y="1402"/>
              <a:chExt cx="127" cy="141"/>
            </a:xfrm>
          </p:grpSpPr>
          <p:sp>
            <p:nvSpPr>
              <p:cNvPr id="169486" name="Freeform 4"/>
              <p:cNvSpPr>
                <a:spLocks/>
              </p:cNvSpPr>
              <p:nvPr/>
            </p:nvSpPr>
            <p:spPr bwMode="auto">
              <a:xfrm>
                <a:off x="722" y="1432"/>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87" name="Line 5"/>
              <p:cNvSpPr>
                <a:spLocks noChangeShapeType="1"/>
              </p:cNvSpPr>
              <p:nvPr/>
            </p:nvSpPr>
            <p:spPr bwMode="auto">
              <a:xfrm flipH="1">
                <a:off x="755" y="1420"/>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8" name="Line 6"/>
              <p:cNvSpPr>
                <a:spLocks noChangeShapeType="1"/>
              </p:cNvSpPr>
              <p:nvPr/>
            </p:nvSpPr>
            <p:spPr bwMode="auto">
              <a:xfrm>
                <a:off x="805" y="1402"/>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9" name="Freeform 7"/>
              <p:cNvSpPr>
                <a:spLocks/>
              </p:cNvSpPr>
              <p:nvPr/>
            </p:nvSpPr>
            <p:spPr bwMode="auto">
              <a:xfrm>
                <a:off x="830" y="1411"/>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90" name="Line 8"/>
              <p:cNvSpPr>
                <a:spLocks noChangeShapeType="1"/>
              </p:cNvSpPr>
              <p:nvPr/>
            </p:nvSpPr>
            <p:spPr bwMode="auto">
              <a:xfrm>
                <a:off x="833" y="1411"/>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91" name="Freeform 9"/>
              <p:cNvSpPr>
                <a:spLocks/>
              </p:cNvSpPr>
              <p:nvPr/>
            </p:nvSpPr>
            <p:spPr bwMode="auto">
              <a:xfrm>
                <a:off x="722" y="1402"/>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21" name="Group 10"/>
            <p:cNvGrpSpPr>
              <a:grpSpLocks/>
            </p:cNvGrpSpPr>
            <p:nvPr/>
          </p:nvGrpSpPr>
          <p:grpSpPr bwMode="auto">
            <a:xfrm>
              <a:off x="791" y="226"/>
              <a:ext cx="105" cy="123"/>
              <a:chOff x="592" y="1400"/>
              <a:chExt cx="106" cy="139"/>
            </a:xfrm>
          </p:grpSpPr>
          <p:sp>
            <p:nvSpPr>
              <p:cNvPr id="169470" name="Freeform 11"/>
              <p:cNvSpPr>
                <a:spLocks/>
              </p:cNvSpPr>
              <p:nvPr/>
            </p:nvSpPr>
            <p:spPr bwMode="auto">
              <a:xfrm>
                <a:off x="592" y="1532"/>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71" name="Freeform 12"/>
              <p:cNvSpPr>
                <a:spLocks/>
              </p:cNvSpPr>
              <p:nvPr/>
            </p:nvSpPr>
            <p:spPr bwMode="auto">
              <a:xfrm>
                <a:off x="592" y="1400"/>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72" name="AutoShape 13"/>
              <p:cNvSpPr>
                <a:spLocks noChangeArrowheads="1"/>
              </p:cNvSpPr>
              <p:nvPr/>
            </p:nvSpPr>
            <p:spPr bwMode="auto">
              <a:xfrm flipV="1">
                <a:off x="598" y="1400"/>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473" name="Line 14"/>
              <p:cNvSpPr>
                <a:spLocks noChangeShapeType="1"/>
              </p:cNvSpPr>
              <p:nvPr/>
            </p:nvSpPr>
            <p:spPr bwMode="auto">
              <a:xfrm>
                <a:off x="597" y="1402"/>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4" name="Line 15"/>
              <p:cNvSpPr>
                <a:spLocks noChangeShapeType="1"/>
              </p:cNvSpPr>
              <p:nvPr/>
            </p:nvSpPr>
            <p:spPr bwMode="auto">
              <a:xfrm>
                <a:off x="595" y="1404"/>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5" name="Line 16"/>
              <p:cNvSpPr>
                <a:spLocks noChangeShapeType="1"/>
              </p:cNvSpPr>
              <p:nvPr/>
            </p:nvSpPr>
            <p:spPr bwMode="auto">
              <a:xfrm>
                <a:off x="594" y="1405"/>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6" name="Line 17"/>
              <p:cNvSpPr>
                <a:spLocks noChangeShapeType="1"/>
              </p:cNvSpPr>
              <p:nvPr/>
            </p:nvSpPr>
            <p:spPr bwMode="auto">
              <a:xfrm flipH="1">
                <a:off x="592" y="1400"/>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7" name="Line 18"/>
              <p:cNvSpPr>
                <a:spLocks noChangeShapeType="1"/>
              </p:cNvSpPr>
              <p:nvPr/>
            </p:nvSpPr>
            <p:spPr bwMode="auto">
              <a:xfrm>
                <a:off x="595" y="1536"/>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8" name="Line 19"/>
              <p:cNvSpPr>
                <a:spLocks noChangeShapeType="1"/>
              </p:cNvSpPr>
              <p:nvPr/>
            </p:nvSpPr>
            <p:spPr bwMode="auto">
              <a:xfrm>
                <a:off x="595" y="1535"/>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79" name="Line 20"/>
              <p:cNvSpPr>
                <a:spLocks noChangeShapeType="1"/>
              </p:cNvSpPr>
              <p:nvPr/>
            </p:nvSpPr>
            <p:spPr bwMode="auto">
              <a:xfrm>
                <a:off x="597" y="1534"/>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0" name="Line 21"/>
              <p:cNvSpPr>
                <a:spLocks noChangeShapeType="1"/>
              </p:cNvSpPr>
              <p:nvPr/>
            </p:nvSpPr>
            <p:spPr bwMode="auto">
              <a:xfrm>
                <a:off x="592" y="1538"/>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1" name="Line 22"/>
              <p:cNvSpPr>
                <a:spLocks noChangeShapeType="1"/>
              </p:cNvSpPr>
              <p:nvPr/>
            </p:nvSpPr>
            <p:spPr bwMode="auto">
              <a:xfrm>
                <a:off x="592" y="1405"/>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2" name="Line 23"/>
              <p:cNvSpPr>
                <a:spLocks noChangeShapeType="1"/>
              </p:cNvSpPr>
              <p:nvPr/>
            </p:nvSpPr>
            <p:spPr bwMode="auto">
              <a:xfrm flipH="1">
                <a:off x="592" y="1400"/>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3" name="Line 24"/>
              <p:cNvSpPr>
                <a:spLocks noChangeShapeType="1"/>
              </p:cNvSpPr>
              <p:nvPr/>
            </p:nvSpPr>
            <p:spPr bwMode="auto">
              <a:xfrm flipV="1">
                <a:off x="691" y="1533"/>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4" name="Line 25"/>
              <p:cNvSpPr>
                <a:spLocks noChangeShapeType="1"/>
              </p:cNvSpPr>
              <p:nvPr/>
            </p:nvSpPr>
            <p:spPr bwMode="auto">
              <a:xfrm>
                <a:off x="696" y="140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85" name="Line 26"/>
              <p:cNvSpPr>
                <a:spLocks noChangeShapeType="1"/>
              </p:cNvSpPr>
              <p:nvPr/>
            </p:nvSpPr>
            <p:spPr bwMode="auto">
              <a:xfrm>
                <a:off x="597" y="1533"/>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8992" name="Line 27"/>
            <p:cNvSpPr>
              <a:spLocks noChangeShapeType="1"/>
            </p:cNvSpPr>
            <p:nvPr/>
          </p:nvSpPr>
          <p:spPr bwMode="auto">
            <a:xfrm>
              <a:off x="909" y="2970"/>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8993" name="Line 28"/>
            <p:cNvSpPr>
              <a:spLocks noChangeShapeType="1"/>
            </p:cNvSpPr>
            <p:nvPr/>
          </p:nvSpPr>
          <p:spPr bwMode="auto">
            <a:xfrm>
              <a:off x="909" y="2641"/>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8994" name="Line 29"/>
            <p:cNvSpPr>
              <a:spLocks noChangeShapeType="1"/>
            </p:cNvSpPr>
            <p:nvPr/>
          </p:nvSpPr>
          <p:spPr bwMode="auto">
            <a:xfrm>
              <a:off x="909" y="2321"/>
              <a:ext cx="4352" cy="0"/>
            </a:xfrm>
            <a:prstGeom prst="line">
              <a:avLst/>
            </a:prstGeom>
            <a:noFill/>
            <a:ln w="18748">
              <a:solidFill>
                <a:srgbClr val="819FE2"/>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8995" name="Line 30"/>
            <p:cNvSpPr>
              <a:spLocks noChangeShapeType="1"/>
            </p:cNvSpPr>
            <p:nvPr/>
          </p:nvSpPr>
          <p:spPr bwMode="auto">
            <a:xfrm>
              <a:off x="909" y="2472"/>
              <a:ext cx="3866"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8996" name="Line 31"/>
            <p:cNvSpPr>
              <a:spLocks noChangeShapeType="1"/>
            </p:cNvSpPr>
            <p:nvPr/>
          </p:nvSpPr>
          <p:spPr bwMode="auto">
            <a:xfrm>
              <a:off x="909" y="2184"/>
              <a:ext cx="3384"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8997" name="Line 33"/>
            <p:cNvSpPr>
              <a:spLocks noChangeShapeType="1"/>
            </p:cNvSpPr>
            <p:nvPr/>
          </p:nvSpPr>
          <p:spPr bwMode="auto">
            <a:xfrm>
              <a:off x="909" y="1862"/>
              <a:ext cx="2417" cy="0"/>
            </a:xfrm>
            <a:prstGeom prst="line">
              <a:avLst/>
            </a:prstGeom>
            <a:noFill/>
            <a:ln w="18796">
              <a:solidFill>
                <a:srgbClr val="FF99CC"/>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8998" name="Line 34"/>
            <p:cNvSpPr>
              <a:spLocks noChangeShapeType="1"/>
            </p:cNvSpPr>
            <p:nvPr/>
          </p:nvSpPr>
          <p:spPr bwMode="auto">
            <a:xfrm>
              <a:off x="909" y="1549"/>
              <a:ext cx="1934"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8999" name="Line 35"/>
            <p:cNvSpPr>
              <a:spLocks noChangeShapeType="1"/>
            </p:cNvSpPr>
            <p:nvPr/>
          </p:nvSpPr>
          <p:spPr bwMode="auto">
            <a:xfrm>
              <a:off x="909" y="1261"/>
              <a:ext cx="1692" cy="0"/>
            </a:xfrm>
            <a:prstGeom prst="line">
              <a:avLst/>
            </a:prstGeom>
            <a:noFill/>
            <a:ln w="18796">
              <a:solidFill>
                <a:srgbClr val="FF99CC"/>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9000" name="Line 36"/>
            <p:cNvSpPr>
              <a:spLocks noChangeShapeType="1"/>
            </p:cNvSpPr>
            <p:nvPr/>
          </p:nvSpPr>
          <p:spPr bwMode="auto">
            <a:xfrm>
              <a:off x="917" y="924"/>
              <a:ext cx="1209" cy="0"/>
            </a:xfrm>
            <a:prstGeom prst="line">
              <a:avLst/>
            </a:prstGeom>
            <a:noFill/>
            <a:ln w="18748">
              <a:solidFill>
                <a:srgbClr val="FFC0CE"/>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9001" name="Line 37"/>
            <p:cNvSpPr>
              <a:spLocks noChangeShapeType="1"/>
            </p:cNvSpPr>
            <p:nvPr/>
          </p:nvSpPr>
          <p:spPr bwMode="auto">
            <a:xfrm>
              <a:off x="909" y="636"/>
              <a:ext cx="966" cy="0"/>
            </a:xfrm>
            <a:prstGeom prst="line">
              <a:avLst/>
            </a:prstGeom>
            <a:noFill/>
            <a:ln w="18796">
              <a:solidFill>
                <a:srgbClr val="FF99CC"/>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9002" name="Line 38"/>
            <p:cNvSpPr>
              <a:spLocks noChangeShapeType="1"/>
            </p:cNvSpPr>
            <p:nvPr/>
          </p:nvSpPr>
          <p:spPr bwMode="auto">
            <a:xfrm>
              <a:off x="909" y="284"/>
              <a:ext cx="482" cy="0"/>
            </a:xfrm>
            <a:prstGeom prst="line">
              <a:avLst/>
            </a:prstGeom>
            <a:noFill/>
            <a:ln w="18796">
              <a:solidFill>
                <a:srgbClr val="FF99CC"/>
              </a:solidFill>
              <a:round/>
              <a:headEnd/>
              <a:tailEnd type="triangle" w="med" len="med"/>
            </a:ln>
          </p:spPr>
          <p:txBody>
            <a:bodyPr/>
            <a:lstStyle/>
            <a:p>
              <a:pPr algn="ctr"/>
              <a:endParaRPr lang="ja-JP" altLang="en-US" b="1" dirty="0" smtClean="0">
                <a:solidFill>
                  <a:srgbClr val="C0504D"/>
                </a:solidFill>
                <a:cs typeface="Arial" pitchFamily="34" charset="0"/>
              </a:endParaRPr>
            </a:p>
          </p:txBody>
        </p:sp>
        <p:sp>
          <p:nvSpPr>
            <p:cNvPr id="169003" name="Line 39"/>
            <p:cNvSpPr>
              <a:spLocks noChangeShapeType="1"/>
            </p:cNvSpPr>
            <p:nvPr/>
          </p:nvSpPr>
          <p:spPr bwMode="auto">
            <a:xfrm flipH="1" flipV="1">
              <a:off x="2270" y="227"/>
              <a:ext cx="0" cy="2919"/>
            </a:xfrm>
            <a:prstGeom prst="line">
              <a:avLst/>
            </a:prstGeom>
            <a:noFill/>
            <a:ln w="31448">
              <a:solidFill>
                <a:srgbClr val="000000"/>
              </a:solidFill>
              <a:prstDash val="dash"/>
              <a:round/>
              <a:headEnd/>
              <a:tailEnd/>
            </a:ln>
          </p:spPr>
          <p:txBody>
            <a:bodyPr/>
            <a:lstStyle/>
            <a:p>
              <a:pPr algn="ctr"/>
              <a:endParaRPr lang="ja-JP" altLang="en-US" b="1" dirty="0" smtClean="0">
                <a:solidFill>
                  <a:srgbClr val="C0504D"/>
                </a:solidFill>
                <a:cs typeface="Arial" pitchFamily="34" charset="0"/>
              </a:endParaRPr>
            </a:p>
          </p:txBody>
        </p:sp>
        <p:grpSp>
          <p:nvGrpSpPr>
            <p:cNvPr id="22" name="Group 40"/>
            <p:cNvGrpSpPr>
              <a:grpSpLocks/>
            </p:cNvGrpSpPr>
            <p:nvPr/>
          </p:nvGrpSpPr>
          <p:grpSpPr bwMode="auto">
            <a:xfrm>
              <a:off x="919" y="870"/>
              <a:ext cx="125" cy="125"/>
              <a:chOff x="722" y="1876"/>
              <a:chExt cx="127" cy="141"/>
            </a:xfrm>
          </p:grpSpPr>
          <p:sp>
            <p:nvSpPr>
              <p:cNvPr id="169464" name="Freeform 41"/>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65" name="Line 42"/>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6" name="Line 43"/>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7" name="Freeform 44"/>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68" name="Line 45"/>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9" name="Freeform 46"/>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23" name="Group 47"/>
            <p:cNvGrpSpPr>
              <a:grpSpLocks/>
            </p:cNvGrpSpPr>
            <p:nvPr/>
          </p:nvGrpSpPr>
          <p:grpSpPr bwMode="auto">
            <a:xfrm>
              <a:off x="791" y="869"/>
              <a:ext cx="105" cy="122"/>
              <a:chOff x="592" y="1875"/>
              <a:chExt cx="106" cy="138"/>
            </a:xfrm>
          </p:grpSpPr>
          <p:sp>
            <p:nvSpPr>
              <p:cNvPr id="169448" name="Freeform 48"/>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49" name="Freeform 49"/>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50" name="AutoShape 50"/>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451" name="Line 51"/>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2" name="Line 52"/>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3" name="Line 53"/>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4" name="Line 54"/>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5" name="Line 55"/>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6" name="Line 56"/>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7" name="Line 57"/>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8" name="Line 58"/>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59" name="Line 59"/>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0" name="Line 60"/>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1" name="Line 61"/>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2" name="Line 62"/>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63" name="Line 63"/>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24" name="Group 64"/>
            <p:cNvGrpSpPr>
              <a:grpSpLocks/>
            </p:cNvGrpSpPr>
            <p:nvPr/>
          </p:nvGrpSpPr>
          <p:grpSpPr bwMode="auto">
            <a:xfrm>
              <a:off x="791" y="1197"/>
              <a:ext cx="105" cy="121"/>
              <a:chOff x="592" y="2128"/>
              <a:chExt cx="106" cy="138"/>
            </a:xfrm>
          </p:grpSpPr>
          <p:sp>
            <p:nvSpPr>
              <p:cNvPr id="169432" name="Freeform 65"/>
              <p:cNvSpPr>
                <a:spLocks/>
              </p:cNvSpPr>
              <p:nvPr/>
            </p:nvSpPr>
            <p:spPr bwMode="auto">
              <a:xfrm>
                <a:off x="592" y="2259"/>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33" name="Freeform 66"/>
              <p:cNvSpPr>
                <a:spLocks/>
              </p:cNvSpPr>
              <p:nvPr/>
            </p:nvSpPr>
            <p:spPr bwMode="auto">
              <a:xfrm>
                <a:off x="592" y="2128"/>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34" name="AutoShape 67"/>
              <p:cNvSpPr>
                <a:spLocks noChangeArrowheads="1"/>
              </p:cNvSpPr>
              <p:nvPr/>
            </p:nvSpPr>
            <p:spPr bwMode="auto">
              <a:xfrm flipV="1">
                <a:off x="598" y="2128"/>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435" name="Line 68"/>
              <p:cNvSpPr>
                <a:spLocks noChangeShapeType="1"/>
              </p:cNvSpPr>
              <p:nvPr/>
            </p:nvSpPr>
            <p:spPr bwMode="auto">
              <a:xfrm>
                <a:off x="597" y="213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6" name="Line 69"/>
              <p:cNvSpPr>
                <a:spLocks noChangeShapeType="1"/>
              </p:cNvSpPr>
              <p:nvPr/>
            </p:nvSpPr>
            <p:spPr bwMode="auto">
              <a:xfrm>
                <a:off x="595" y="213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7" name="Line 70"/>
              <p:cNvSpPr>
                <a:spLocks noChangeShapeType="1"/>
              </p:cNvSpPr>
              <p:nvPr/>
            </p:nvSpPr>
            <p:spPr bwMode="auto">
              <a:xfrm>
                <a:off x="594" y="2133"/>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8" name="Line 71"/>
              <p:cNvSpPr>
                <a:spLocks noChangeShapeType="1"/>
              </p:cNvSpPr>
              <p:nvPr/>
            </p:nvSpPr>
            <p:spPr bwMode="auto">
              <a:xfrm flipH="1">
                <a:off x="592" y="2128"/>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9" name="Line 72"/>
              <p:cNvSpPr>
                <a:spLocks noChangeShapeType="1"/>
              </p:cNvSpPr>
              <p:nvPr/>
            </p:nvSpPr>
            <p:spPr bwMode="auto">
              <a:xfrm>
                <a:off x="595" y="2263"/>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0" name="Line 73"/>
              <p:cNvSpPr>
                <a:spLocks noChangeShapeType="1"/>
              </p:cNvSpPr>
              <p:nvPr/>
            </p:nvSpPr>
            <p:spPr bwMode="auto">
              <a:xfrm>
                <a:off x="595" y="2263"/>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1" name="Line 74"/>
              <p:cNvSpPr>
                <a:spLocks noChangeShapeType="1"/>
              </p:cNvSpPr>
              <p:nvPr/>
            </p:nvSpPr>
            <p:spPr bwMode="auto">
              <a:xfrm>
                <a:off x="597" y="2262"/>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2" name="Line 75"/>
              <p:cNvSpPr>
                <a:spLocks noChangeShapeType="1"/>
              </p:cNvSpPr>
              <p:nvPr/>
            </p:nvSpPr>
            <p:spPr bwMode="auto">
              <a:xfrm>
                <a:off x="592" y="2265"/>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3" name="Line 76"/>
              <p:cNvSpPr>
                <a:spLocks noChangeShapeType="1"/>
              </p:cNvSpPr>
              <p:nvPr/>
            </p:nvSpPr>
            <p:spPr bwMode="auto">
              <a:xfrm>
                <a:off x="592" y="2133"/>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4" name="Line 77"/>
              <p:cNvSpPr>
                <a:spLocks noChangeShapeType="1"/>
              </p:cNvSpPr>
              <p:nvPr/>
            </p:nvSpPr>
            <p:spPr bwMode="auto">
              <a:xfrm flipH="1">
                <a:off x="592" y="2128"/>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5" name="Line 78"/>
              <p:cNvSpPr>
                <a:spLocks noChangeShapeType="1"/>
              </p:cNvSpPr>
              <p:nvPr/>
            </p:nvSpPr>
            <p:spPr bwMode="auto">
              <a:xfrm flipV="1">
                <a:off x="691" y="2260"/>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6" name="Line 79"/>
              <p:cNvSpPr>
                <a:spLocks noChangeShapeType="1"/>
              </p:cNvSpPr>
              <p:nvPr/>
            </p:nvSpPr>
            <p:spPr bwMode="auto">
              <a:xfrm>
                <a:off x="696" y="2128"/>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47" name="Line 80"/>
              <p:cNvSpPr>
                <a:spLocks noChangeShapeType="1"/>
              </p:cNvSpPr>
              <p:nvPr/>
            </p:nvSpPr>
            <p:spPr bwMode="auto">
              <a:xfrm>
                <a:off x="597" y="2260"/>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25" name="Group 81"/>
            <p:cNvGrpSpPr>
              <a:grpSpLocks/>
            </p:cNvGrpSpPr>
            <p:nvPr/>
          </p:nvGrpSpPr>
          <p:grpSpPr bwMode="auto">
            <a:xfrm>
              <a:off x="791" y="1482"/>
              <a:ext cx="105" cy="122"/>
              <a:chOff x="592" y="2370"/>
              <a:chExt cx="106" cy="138"/>
            </a:xfrm>
          </p:grpSpPr>
          <p:sp>
            <p:nvSpPr>
              <p:cNvPr id="169416" name="Freeform 82"/>
              <p:cNvSpPr>
                <a:spLocks/>
              </p:cNvSpPr>
              <p:nvPr/>
            </p:nvSpPr>
            <p:spPr bwMode="auto">
              <a:xfrm>
                <a:off x="592" y="2501"/>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17" name="Freeform 83"/>
              <p:cNvSpPr>
                <a:spLocks/>
              </p:cNvSpPr>
              <p:nvPr/>
            </p:nvSpPr>
            <p:spPr bwMode="auto">
              <a:xfrm>
                <a:off x="592" y="2370"/>
                <a:ext cx="7" cy="138"/>
              </a:xfrm>
              <a:custGeom>
                <a:avLst/>
                <a:gdLst>
                  <a:gd name="T0" fmla="*/ 6 w 7"/>
                  <a:gd name="T1" fmla="*/ 0 h 138"/>
                  <a:gd name="T2" fmla="*/ 6 w 7"/>
                  <a:gd name="T3" fmla="*/ 0 h 138"/>
                  <a:gd name="T4" fmla="*/ 0 w 7"/>
                  <a:gd name="T5" fmla="*/ 4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4"/>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18" name="AutoShape 84"/>
              <p:cNvSpPr>
                <a:spLocks noChangeArrowheads="1"/>
              </p:cNvSpPr>
              <p:nvPr/>
            </p:nvSpPr>
            <p:spPr bwMode="auto">
              <a:xfrm flipV="1">
                <a:off x="598" y="2370"/>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419" name="Line 85"/>
              <p:cNvSpPr>
                <a:spLocks noChangeShapeType="1"/>
              </p:cNvSpPr>
              <p:nvPr/>
            </p:nvSpPr>
            <p:spPr bwMode="auto">
              <a:xfrm>
                <a:off x="597" y="237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0" name="Line 86"/>
              <p:cNvSpPr>
                <a:spLocks noChangeShapeType="1"/>
              </p:cNvSpPr>
              <p:nvPr/>
            </p:nvSpPr>
            <p:spPr bwMode="auto">
              <a:xfrm>
                <a:off x="595" y="2373"/>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1" name="Line 87"/>
              <p:cNvSpPr>
                <a:spLocks noChangeShapeType="1"/>
              </p:cNvSpPr>
              <p:nvPr/>
            </p:nvSpPr>
            <p:spPr bwMode="auto">
              <a:xfrm>
                <a:off x="594" y="2374"/>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2" name="Line 88"/>
              <p:cNvSpPr>
                <a:spLocks noChangeShapeType="1"/>
              </p:cNvSpPr>
              <p:nvPr/>
            </p:nvSpPr>
            <p:spPr bwMode="auto">
              <a:xfrm flipH="1">
                <a:off x="592" y="2370"/>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3" name="Line 89"/>
              <p:cNvSpPr>
                <a:spLocks noChangeShapeType="1"/>
              </p:cNvSpPr>
              <p:nvPr/>
            </p:nvSpPr>
            <p:spPr bwMode="auto">
              <a:xfrm>
                <a:off x="595" y="2505"/>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4" name="Line 90"/>
              <p:cNvSpPr>
                <a:spLocks noChangeShapeType="1"/>
              </p:cNvSpPr>
              <p:nvPr/>
            </p:nvSpPr>
            <p:spPr bwMode="auto">
              <a:xfrm>
                <a:off x="595" y="2505"/>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5" name="Line 91"/>
              <p:cNvSpPr>
                <a:spLocks noChangeShapeType="1"/>
              </p:cNvSpPr>
              <p:nvPr/>
            </p:nvSpPr>
            <p:spPr bwMode="auto">
              <a:xfrm>
                <a:off x="597" y="2504"/>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6" name="Line 92"/>
              <p:cNvSpPr>
                <a:spLocks noChangeShapeType="1"/>
              </p:cNvSpPr>
              <p:nvPr/>
            </p:nvSpPr>
            <p:spPr bwMode="auto">
              <a:xfrm>
                <a:off x="592" y="25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7" name="Line 93"/>
              <p:cNvSpPr>
                <a:spLocks noChangeShapeType="1"/>
              </p:cNvSpPr>
              <p:nvPr/>
            </p:nvSpPr>
            <p:spPr bwMode="auto">
              <a:xfrm>
                <a:off x="592" y="2374"/>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8" name="Line 94"/>
              <p:cNvSpPr>
                <a:spLocks noChangeShapeType="1"/>
              </p:cNvSpPr>
              <p:nvPr/>
            </p:nvSpPr>
            <p:spPr bwMode="auto">
              <a:xfrm flipH="1">
                <a:off x="592" y="2370"/>
                <a:ext cx="6" cy="4"/>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29" name="Line 95"/>
              <p:cNvSpPr>
                <a:spLocks noChangeShapeType="1"/>
              </p:cNvSpPr>
              <p:nvPr/>
            </p:nvSpPr>
            <p:spPr bwMode="auto">
              <a:xfrm flipV="1">
                <a:off x="691" y="2502"/>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0" name="Line 96"/>
              <p:cNvSpPr>
                <a:spLocks noChangeShapeType="1"/>
              </p:cNvSpPr>
              <p:nvPr/>
            </p:nvSpPr>
            <p:spPr bwMode="auto">
              <a:xfrm>
                <a:off x="696" y="2370"/>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31" name="Line 97"/>
              <p:cNvSpPr>
                <a:spLocks noChangeShapeType="1"/>
              </p:cNvSpPr>
              <p:nvPr/>
            </p:nvSpPr>
            <p:spPr bwMode="auto">
              <a:xfrm>
                <a:off x="597" y="250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26" name="Group 110"/>
            <p:cNvGrpSpPr>
              <a:grpSpLocks/>
            </p:cNvGrpSpPr>
            <p:nvPr/>
          </p:nvGrpSpPr>
          <p:grpSpPr bwMode="auto">
            <a:xfrm>
              <a:off x="919" y="1806"/>
              <a:ext cx="125" cy="124"/>
              <a:chOff x="722" y="2628"/>
              <a:chExt cx="127" cy="141"/>
            </a:xfrm>
          </p:grpSpPr>
          <p:sp>
            <p:nvSpPr>
              <p:cNvPr id="169410" name="Freeform 111"/>
              <p:cNvSpPr>
                <a:spLocks/>
              </p:cNvSpPr>
              <p:nvPr/>
            </p:nvSpPr>
            <p:spPr bwMode="auto">
              <a:xfrm>
                <a:off x="722" y="2658"/>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11" name="Line 112"/>
              <p:cNvSpPr>
                <a:spLocks noChangeShapeType="1"/>
              </p:cNvSpPr>
              <p:nvPr/>
            </p:nvSpPr>
            <p:spPr bwMode="auto">
              <a:xfrm flipH="1">
                <a:off x="755" y="2646"/>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12" name="Line 113"/>
              <p:cNvSpPr>
                <a:spLocks noChangeShapeType="1"/>
              </p:cNvSpPr>
              <p:nvPr/>
            </p:nvSpPr>
            <p:spPr bwMode="auto">
              <a:xfrm>
                <a:off x="805" y="2628"/>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13" name="Freeform 114"/>
              <p:cNvSpPr>
                <a:spLocks/>
              </p:cNvSpPr>
              <p:nvPr/>
            </p:nvSpPr>
            <p:spPr bwMode="auto">
              <a:xfrm>
                <a:off x="830" y="2637"/>
                <a:ext cx="14" cy="10"/>
              </a:xfrm>
              <a:custGeom>
                <a:avLst/>
                <a:gdLst>
                  <a:gd name="T0" fmla="*/ 0 w 14"/>
                  <a:gd name="T1" fmla="*/ 0 h 10"/>
                  <a:gd name="T2" fmla="*/ 0 w 14"/>
                  <a:gd name="T3" fmla="*/ 0 h 10"/>
                  <a:gd name="T4" fmla="*/ 6 w 14"/>
                  <a:gd name="T5" fmla="*/ 5 h 10"/>
                  <a:gd name="T6" fmla="*/ 9 w 14"/>
                  <a:gd name="T7" fmla="*/ 5 h 10"/>
                  <a:gd name="T8" fmla="*/ 10 w 14"/>
                  <a:gd name="T9" fmla="*/ 9 h 10"/>
                  <a:gd name="T10" fmla="*/ 13 w 14"/>
                  <a:gd name="T11" fmla="*/ 5 h 10"/>
                  <a:gd name="T12" fmla="*/ 0 w 14"/>
                  <a:gd name="T13" fmla="*/ 0 h 10"/>
                  <a:gd name="T14" fmla="*/ 0 w 14"/>
                  <a:gd name="T15" fmla="*/ 0 h 1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0"/>
                  <a:gd name="T26" fmla="*/ 14 w 14"/>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0">
                    <a:moveTo>
                      <a:pt x="0" y="0"/>
                    </a:moveTo>
                    <a:lnTo>
                      <a:pt x="0" y="0"/>
                    </a:lnTo>
                    <a:lnTo>
                      <a:pt x="6" y="5"/>
                    </a:lnTo>
                    <a:lnTo>
                      <a:pt x="9" y="5"/>
                    </a:lnTo>
                    <a:lnTo>
                      <a:pt x="10" y="9"/>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414" name="Line 115"/>
              <p:cNvSpPr>
                <a:spLocks noChangeShapeType="1"/>
              </p:cNvSpPr>
              <p:nvPr/>
            </p:nvSpPr>
            <p:spPr bwMode="auto">
              <a:xfrm>
                <a:off x="833" y="2637"/>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15" name="Freeform 116"/>
              <p:cNvSpPr>
                <a:spLocks/>
              </p:cNvSpPr>
              <p:nvPr/>
            </p:nvSpPr>
            <p:spPr bwMode="auto">
              <a:xfrm>
                <a:off x="722" y="2628"/>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27" name="Group 117"/>
            <p:cNvGrpSpPr>
              <a:grpSpLocks/>
            </p:cNvGrpSpPr>
            <p:nvPr/>
          </p:nvGrpSpPr>
          <p:grpSpPr bwMode="auto">
            <a:xfrm>
              <a:off x="791" y="1804"/>
              <a:ext cx="105" cy="123"/>
              <a:chOff x="592" y="2626"/>
              <a:chExt cx="106" cy="139"/>
            </a:xfrm>
          </p:grpSpPr>
          <p:sp>
            <p:nvSpPr>
              <p:cNvPr id="169394" name="Freeform 118"/>
              <p:cNvSpPr>
                <a:spLocks/>
              </p:cNvSpPr>
              <p:nvPr/>
            </p:nvSpPr>
            <p:spPr bwMode="auto">
              <a:xfrm>
                <a:off x="592" y="2758"/>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95" name="Freeform 119"/>
              <p:cNvSpPr>
                <a:spLocks/>
              </p:cNvSpPr>
              <p:nvPr/>
            </p:nvSpPr>
            <p:spPr bwMode="auto">
              <a:xfrm>
                <a:off x="592" y="2626"/>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96" name="AutoShape 120"/>
              <p:cNvSpPr>
                <a:spLocks noChangeArrowheads="1"/>
              </p:cNvSpPr>
              <p:nvPr/>
            </p:nvSpPr>
            <p:spPr bwMode="auto">
              <a:xfrm flipV="1">
                <a:off x="598" y="2626"/>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397" name="Line 121"/>
              <p:cNvSpPr>
                <a:spLocks noChangeShapeType="1"/>
              </p:cNvSpPr>
              <p:nvPr/>
            </p:nvSpPr>
            <p:spPr bwMode="auto">
              <a:xfrm>
                <a:off x="597" y="262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98" name="Line 122"/>
              <p:cNvSpPr>
                <a:spLocks noChangeShapeType="1"/>
              </p:cNvSpPr>
              <p:nvPr/>
            </p:nvSpPr>
            <p:spPr bwMode="auto">
              <a:xfrm>
                <a:off x="595" y="2630"/>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99" name="Line 123"/>
              <p:cNvSpPr>
                <a:spLocks noChangeShapeType="1"/>
              </p:cNvSpPr>
              <p:nvPr/>
            </p:nvSpPr>
            <p:spPr bwMode="auto">
              <a:xfrm>
                <a:off x="594" y="263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0" name="Line 124"/>
              <p:cNvSpPr>
                <a:spLocks noChangeShapeType="1"/>
              </p:cNvSpPr>
              <p:nvPr/>
            </p:nvSpPr>
            <p:spPr bwMode="auto">
              <a:xfrm flipH="1">
                <a:off x="592" y="2626"/>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1" name="Line 125"/>
              <p:cNvSpPr>
                <a:spLocks noChangeShapeType="1"/>
              </p:cNvSpPr>
              <p:nvPr/>
            </p:nvSpPr>
            <p:spPr bwMode="auto">
              <a:xfrm>
                <a:off x="595" y="2762"/>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2" name="Line 126"/>
              <p:cNvSpPr>
                <a:spLocks noChangeShapeType="1"/>
              </p:cNvSpPr>
              <p:nvPr/>
            </p:nvSpPr>
            <p:spPr bwMode="auto">
              <a:xfrm>
                <a:off x="595" y="2762"/>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3" name="Line 127"/>
              <p:cNvSpPr>
                <a:spLocks noChangeShapeType="1"/>
              </p:cNvSpPr>
              <p:nvPr/>
            </p:nvSpPr>
            <p:spPr bwMode="auto">
              <a:xfrm>
                <a:off x="597" y="2760"/>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4" name="Line 128"/>
              <p:cNvSpPr>
                <a:spLocks noChangeShapeType="1"/>
              </p:cNvSpPr>
              <p:nvPr/>
            </p:nvSpPr>
            <p:spPr bwMode="auto">
              <a:xfrm>
                <a:off x="592" y="2764"/>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5" name="Line 129"/>
              <p:cNvSpPr>
                <a:spLocks noChangeShapeType="1"/>
              </p:cNvSpPr>
              <p:nvPr/>
            </p:nvSpPr>
            <p:spPr bwMode="auto">
              <a:xfrm>
                <a:off x="592" y="2631"/>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6" name="Line 130"/>
              <p:cNvSpPr>
                <a:spLocks noChangeShapeType="1"/>
              </p:cNvSpPr>
              <p:nvPr/>
            </p:nvSpPr>
            <p:spPr bwMode="auto">
              <a:xfrm flipH="1">
                <a:off x="592" y="2626"/>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7" name="Line 131"/>
              <p:cNvSpPr>
                <a:spLocks noChangeShapeType="1"/>
              </p:cNvSpPr>
              <p:nvPr/>
            </p:nvSpPr>
            <p:spPr bwMode="auto">
              <a:xfrm flipV="1">
                <a:off x="691" y="2759"/>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8" name="Line 132"/>
              <p:cNvSpPr>
                <a:spLocks noChangeShapeType="1"/>
              </p:cNvSpPr>
              <p:nvPr/>
            </p:nvSpPr>
            <p:spPr bwMode="auto">
              <a:xfrm>
                <a:off x="696" y="2626"/>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409" name="Line 133"/>
              <p:cNvSpPr>
                <a:spLocks noChangeShapeType="1"/>
              </p:cNvSpPr>
              <p:nvPr/>
            </p:nvSpPr>
            <p:spPr bwMode="auto">
              <a:xfrm>
                <a:off x="597" y="2759"/>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28" name="Group 134"/>
            <p:cNvGrpSpPr>
              <a:grpSpLocks/>
            </p:cNvGrpSpPr>
            <p:nvPr/>
          </p:nvGrpSpPr>
          <p:grpSpPr bwMode="auto">
            <a:xfrm>
              <a:off x="919" y="2122"/>
              <a:ext cx="125" cy="124"/>
              <a:chOff x="722" y="3113"/>
              <a:chExt cx="127" cy="141"/>
            </a:xfrm>
          </p:grpSpPr>
          <p:sp>
            <p:nvSpPr>
              <p:cNvPr id="169388" name="Freeform 135"/>
              <p:cNvSpPr>
                <a:spLocks/>
              </p:cNvSpPr>
              <p:nvPr/>
            </p:nvSpPr>
            <p:spPr bwMode="auto">
              <a:xfrm>
                <a:off x="722" y="3144"/>
                <a:ext cx="100" cy="110"/>
              </a:xfrm>
              <a:custGeom>
                <a:avLst/>
                <a:gdLst>
                  <a:gd name="T0" fmla="*/ 36 w 100"/>
                  <a:gd name="T1" fmla="*/ 102 h 110"/>
                  <a:gd name="T2" fmla="*/ 36 w 100"/>
                  <a:gd name="T3" fmla="*/ 102 h 110"/>
                  <a:gd name="T4" fmla="*/ 26 w 100"/>
                  <a:gd name="T5" fmla="*/ 109 h 110"/>
                  <a:gd name="T6" fmla="*/ 9 w 100"/>
                  <a:gd name="T7" fmla="*/ 108 h 110"/>
                  <a:gd name="T8" fmla="*/ 9 w 100"/>
                  <a:gd name="T9" fmla="*/ 108 h 110"/>
                  <a:gd name="T10" fmla="*/ 0 w 100"/>
                  <a:gd name="T11" fmla="*/ 100 h 110"/>
                  <a:gd name="T12" fmla="*/ 0 w 100"/>
                  <a:gd name="T13" fmla="*/ 89 h 110"/>
                  <a:gd name="T14" fmla="*/ 0 w 100"/>
                  <a:gd name="T15" fmla="*/ 86 h 110"/>
                  <a:gd name="T16" fmla="*/ 62 w 100"/>
                  <a:gd name="T17" fmla="*/ 0 h 110"/>
                  <a:gd name="T18" fmla="*/ 99 w 100"/>
                  <a:gd name="T19" fmla="*/ 14 h 110"/>
                  <a:gd name="T20" fmla="*/ 36 w 100"/>
                  <a:gd name="T21" fmla="*/ 102 h 110"/>
                  <a:gd name="T22" fmla="*/ 36 w 100"/>
                  <a:gd name="T23" fmla="*/ 102 h 1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0"/>
                  <a:gd name="T38" fmla="*/ 100 w 100"/>
                  <a:gd name="T39" fmla="*/ 110 h 1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0">
                    <a:moveTo>
                      <a:pt x="36" y="102"/>
                    </a:moveTo>
                    <a:lnTo>
                      <a:pt x="36" y="102"/>
                    </a:lnTo>
                    <a:lnTo>
                      <a:pt x="26" y="109"/>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89" name="Line 136"/>
              <p:cNvSpPr>
                <a:spLocks noChangeShapeType="1"/>
              </p:cNvSpPr>
              <p:nvPr/>
            </p:nvSpPr>
            <p:spPr bwMode="auto">
              <a:xfrm flipH="1">
                <a:off x="755" y="3131"/>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90" name="Line 137"/>
              <p:cNvSpPr>
                <a:spLocks noChangeShapeType="1"/>
              </p:cNvSpPr>
              <p:nvPr/>
            </p:nvSpPr>
            <p:spPr bwMode="auto">
              <a:xfrm>
                <a:off x="805" y="3113"/>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91" name="Freeform 138"/>
              <p:cNvSpPr>
                <a:spLocks/>
              </p:cNvSpPr>
              <p:nvPr/>
            </p:nvSpPr>
            <p:spPr bwMode="auto">
              <a:xfrm>
                <a:off x="830" y="3122"/>
                <a:ext cx="14" cy="11"/>
              </a:xfrm>
              <a:custGeom>
                <a:avLst/>
                <a:gdLst>
                  <a:gd name="T0" fmla="*/ 0 w 14"/>
                  <a:gd name="T1" fmla="*/ 0 h 11"/>
                  <a:gd name="T2" fmla="*/ 0 w 14"/>
                  <a:gd name="T3" fmla="*/ 0 h 11"/>
                  <a:gd name="T4" fmla="*/ 6 w 14"/>
                  <a:gd name="T5" fmla="*/ 6 h 11"/>
                  <a:gd name="T6" fmla="*/ 9 w 14"/>
                  <a:gd name="T7" fmla="*/ 6 h 11"/>
                  <a:gd name="T8" fmla="*/ 10 w 14"/>
                  <a:gd name="T9" fmla="*/ 10 h 11"/>
                  <a:gd name="T10" fmla="*/ 13 w 14"/>
                  <a:gd name="T11" fmla="*/ 6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6"/>
                    </a:lnTo>
                    <a:lnTo>
                      <a:pt x="9" y="6"/>
                    </a:lnTo>
                    <a:lnTo>
                      <a:pt x="10" y="10"/>
                    </a:lnTo>
                    <a:lnTo>
                      <a:pt x="13" y="6"/>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92" name="Line 139"/>
              <p:cNvSpPr>
                <a:spLocks noChangeShapeType="1"/>
              </p:cNvSpPr>
              <p:nvPr/>
            </p:nvSpPr>
            <p:spPr bwMode="auto">
              <a:xfrm>
                <a:off x="833" y="3122"/>
                <a:ext cx="10"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93" name="Freeform 140"/>
              <p:cNvSpPr>
                <a:spLocks/>
              </p:cNvSpPr>
              <p:nvPr/>
            </p:nvSpPr>
            <p:spPr bwMode="auto">
              <a:xfrm>
                <a:off x="722" y="3113"/>
                <a:ext cx="127" cy="141"/>
              </a:xfrm>
              <a:custGeom>
                <a:avLst/>
                <a:gdLst>
                  <a:gd name="T0" fmla="*/ 36 w 127"/>
                  <a:gd name="T1" fmla="*/ 133 h 141"/>
                  <a:gd name="T2" fmla="*/ 36 w 127"/>
                  <a:gd name="T3" fmla="*/ 133 h 141"/>
                  <a:gd name="T4" fmla="*/ 26 w 127"/>
                  <a:gd name="T5" fmla="*/ 140 h 141"/>
                  <a:gd name="T6" fmla="*/ 9 w 127"/>
                  <a:gd name="T7" fmla="*/ 139 h 141"/>
                  <a:gd name="T8" fmla="*/ 9 w 127"/>
                  <a:gd name="T9" fmla="*/ 139 h 141"/>
                  <a:gd name="T10" fmla="*/ 0 w 127"/>
                  <a:gd name="T11" fmla="*/ 131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5 h 141"/>
                  <a:gd name="T24" fmla="*/ 126 w 127"/>
                  <a:gd name="T25" fmla="*/ 15 h 141"/>
                  <a:gd name="T26" fmla="*/ 121 w 127"/>
                  <a:gd name="T27" fmla="*/ 15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9"/>
                    </a:lnTo>
                    <a:lnTo>
                      <a:pt x="0" y="131"/>
                    </a:lnTo>
                    <a:lnTo>
                      <a:pt x="0" y="120"/>
                    </a:lnTo>
                    <a:lnTo>
                      <a:pt x="0" y="117"/>
                    </a:lnTo>
                    <a:lnTo>
                      <a:pt x="83" y="0"/>
                    </a:lnTo>
                    <a:lnTo>
                      <a:pt x="126" y="15"/>
                    </a:lnTo>
                    <a:lnTo>
                      <a:pt x="121" y="15"/>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29" name="Group 141"/>
            <p:cNvGrpSpPr>
              <a:grpSpLocks/>
            </p:cNvGrpSpPr>
            <p:nvPr/>
          </p:nvGrpSpPr>
          <p:grpSpPr bwMode="auto">
            <a:xfrm>
              <a:off x="791" y="2121"/>
              <a:ext cx="105" cy="122"/>
              <a:chOff x="592" y="3112"/>
              <a:chExt cx="106" cy="138"/>
            </a:xfrm>
          </p:grpSpPr>
          <p:sp>
            <p:nvSpPr>
              <p:cNvPr id="169372" name="Freeform 142"/>
              <p:cNvSpPr>
                <a:spLocks/>
              </p:cNvSpPr>
              <p:nvPr/>
            </p:nvSpPr>
            <p:spPr bwMode="auto">
              <a:xfrm>
                <a:off x="592" y="3243"/>
                <a:ext cx="106" cy="7"/>
              </a:xfrm>
              <a:custGeom>
                <a:avLst/>
                <a:gdLst>
                  <a:gd name="T0" fmla="*/ 105 w 106"/>
                  <a:gd name="T1" fmla="*/ 2 h 7"/>
                  <a:gd name="T2" fmla="*/ 105 w 106"/>
                  <a:gd name="T3" fmla="*/ 2 h 7"/>
                  <a:gd name="T4" fmla="*/ 99 w 106"/>
                  <a:gd name="T5" fmla="*/ 6 h 7"/>
                  <a:gd name="T6" fmla="*/ 0 w 106"/>
                  <a:gd name="T7" fmla="*/ 6 h 7"/>
                  <a:gd name="T8" fmla="*/ 0 w 106"/>
                  <a:gd name="T9" fmla="*/ 0 h 7"/>
                  <a:gd name="T10" fmla="*/ 105 w 106"/>
                  <a:gd name="T11" fmla="*/ 2 h 7"/>
                  <a:gd name="T12" fmla="*/ 105 w 106"/>
                  <a:gd name="T13" fmla="*/ 2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2"/>
                    </a:moveTo>
                    <a:lnTo>
                      <a:pt x="105" y="2"/>
                    </a:lnTo>
                    <a:lnTo>
                      <a:pt x="99" y="6"/>
                    </a:lnTo>
                    <a:lnTo>
                      <a:pt x="0" y="6"/>
                    </a:lnTo>
                    <a:lnTo>
                      <a:pt x="0" y="0"/>
                    </a:lnTo>
                    <a:lnTo>
                      <a:pt x="105" y="2"/>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73" name="Freeform 143"/>
              <p:cNvSpPr>
                <a:spLocks/>
              </p:cNvSpPr>
              <p:nvPr/>
            </p:nvSpPr>
            <p:spPr bwMode="auto">
              <a:xfrm>
                <a:off x="592" y="3112"/>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74" name="AutoShape 144"/>
              <p:cNvSpPr>
                <a:spLocks noChangeArrowheads="1"/>
              </p:cNvSpPr>
              <p:nvPr/>
            </p:nvSpPr>
            <p:spPr bwMode="auto">
              <a:xfrm flipV="1">
                <a:off x="598" y="3112"/>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375" name="Line 145"/>
              <p:cNvSpPr>
                <a:spLocks noChangeShapeType="1"/>
              </p:cNvSpPr>
              <p:nvPr/>
            </p:nvSpPr>
            <p:spPr bwMode="auto">
              <a:xfrm>
                <a:off x="597" y="3114"/>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76" name="Line 146"/>
              <p:cNvSpPr>
                <a:spLocks noChangeShapeType="1"/>
              </p:cNvSpPr>
              <p:nvPr/>
            </p:nvSpPr>
            <p:spPr bwMode="auto">
              <a:xfrm>
                <a:off x="595" y="3115"/>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77" name="Line 147"/>
              <p:cNvSpPr>
                <a:spLocks noChangeShapeType="1"/>
              </p:cNvSpPr>
              <p:nvPr/>
            </p:nvSpPr>
            <p:spPr bwMode="auto">
              <a:xfrm>
                <a:off x="594" y="311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78" name="Line 148"/>
              <p:cNvSpPr>
                <a:spLocks noChangeShapeType="1"/>
              </p:cNvSpPr>
              <p:nvPr/>
            </p:nvSpPr>
            <p:spPr bwMode="auto">
              <a:xfrm flipH="1">
                <a:off x="592" y="3112"/>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79" name="Line 149"/>
              <p:cNvSpPr>
                <a:spLocks noChangeShapeType="1"/>
              </p:cNvSpPr>
              <p:nvPr/>
            </p:nvSpPr>
            <p:spPr bwMode="auto">
              <a:xfrm>
                <a:off x="595" y="3248"/>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0" name="Line 150"/>
              <p:cNvSpPr>
                <a:spLocks noChangeShapeType="1"/>
              </p:cNvSpPr>
              <p:nvPr/>
            </p:nvSpPr>
            <p:spPr bwMode="auto">
              <a:xfrm>
                <a:off x="595" y="3247"/>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1" name="Line 151"/>
              <p:cNvSpPr>
                <a:spLocks noChangeShapeType="1"/>
              </p:cNvSpPr>
              <p:nvPr/>
            </p:nvSpPr>
            <p:spPr bwMode="auto">
              <a:xfrm>
                <a:off x="597" y="3246"/>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2" name="Line 152"/>
              <p:cNvSpPr>
                <a:spLocks noChangeShapeType="1"/>
              </p:cNvSpPr>
              <p:nvPr/>
            </p:nvSpPr>
            <p:spPr bwMode="auto">
              <a:xfrm>
                <a:off x="592" y="3249"/>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3" name="Line 153"/>
              <p:cNvSpPr>
                <a:spLocks noChangeShapeType="1"/>
              </p:cNvSpPr>
              <p:nvPr/>
            </p:nvSpPr>
            <p:spPr bwMode="auto">
              <a:xfrm>
                <a:off x="592" y="3117"/>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4" name="Line 154"/>
              <p:cNvSpPr>
                <a:spLocks noChangeShapeType="1"/>
              </p:cNvSpPr>
              <p:nvPr/>
            </p:nvSpPr>
            <p:spPr bwMode="auto">
              <a:xfrm flipH="1">
                <a:off x="592" y="3112"/>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5" name="Line 155"/>
              <p:cNvSpPr>
                <a:spLocks noChangeShapeType="1"/>
              </p:cNvSpPr>
              <p:nvPr/>
            </p:nvSpPr>
            <p:spPr bwMode="auto">
              <a:xfrm flipV="1">
                <a:off x="691" y="3245"/>
                <a:ext cx="6" cy="4"/>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6" name="Line 156"/>
              <p:cNvSpPr>
                <a:spLocks noChangeShapeType="1"/>
              </p:cNvSpPr>
              <p:nvPr/>
            </p:nvSpPr>
            <p:spPr bwMode="auto">
              <a:xfrm>
                <a:off x="696" y="3112"/>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87" name="Line 157"/>
              <p:cNvSpPr>
                <a:spLocks noChangeShapeType="1"/>
              </p:cNvSpPr>
              <p:nvPr/>
            </p:nvSpPr>
            <p:spPr bwMode="auto">
              <a:xfrm>
                <a:off x="597" y="3245"/>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30" name="Group 158"/>
            <p:cNvGrpSpPr>
              <a:grpSpLocks/>
            </p:cNvGrpSpPr>
            <p:nvPr/>
          </p:nvGrpSpPr>
          <p:grpSpPr bwMode="auto">
            <a:xfrm>
              <a:off x="791" y="2413"/>
              <a:ext cx="253" cy="126"/>
              <a:chOff x="592" y="3362"/>
              <a:chExt cx="257" cy="142"/>
            </a:xfrm>
          </p:grpSpPr>
          <p:grpSp>
            <p:nvGrpSpPr>
              <p:cNvPr id="31" name="Group 159"/>
              <p:cNvGrpSpPr>
                <a:grpSpLocks/>
              </p:cNvGrpSpPr>
              <p:nvPr/>
            </p:nvGrpSpPr>
            <p:grpSpPr bwMode="auto">
              <a:xfrm>
                <a:off x="722" y="3363"/>
                <a:ext cx="127" cy="141"/>
                <a:chOff x="722" y="3363"/>
                <a:chExt cx="127" cy="141"/>
              </a:xfrm>
            </p:grpSpPr>
            <p:sp>
              <p:nvSpPr>
                <p:cNvPr id="169366" name="Freeform 160"/>
                <p:cNvSpPr>
                  <a:spLocks/>
                </p:cNvSpPr>
                <p:nvPr/>
              </p:nvSpPr>
              <p:spPr bwMode="auto">
                <a:xfrm>
                  <a:off x="722" y="3393"/>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67" name="Line 161"/>
                <p:cNvSpPr>
                  <a:spLocks noChangeShapeType="1"/>
                </p:cNvSpPr>
                <p:nvPr/>
              </p:nvSpPr>
              <p:spPr bwMode="auto">
                <a:xfrm flipH="1">
                  <a:off x="755" y="3381"/>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8" name="Line 162"/>
                <p:cNvSpPr>
                  <a:spLocks noChangeShapeType="1"/>
                </p:cNvSpPr>
                <p:nvPr/>
              </p:nvSpPr>
              <p:spPr bwMode="auto">
                <a:xfrm>
                  <a:off x="805" y="3363"/>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9" name="Freeform 163"/>
                <p:cNvSpPr>
                  <a:spLocks/>
                </p:cNvSpPr>
                <p:nvPr/>
              </p:nvSpPr>
              <p:spPr bwMode="auto">
                <a:xfrm>
                  <a:off x="830" y="3372"/>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70" name="Line 164"/>
                <p:cNvSpPr>
                  <a:spLocks noChangeShapeType="1"/>
                </p:cNvSpPr>
                <p:nvPr/>
              </p:nvSpPr>
              <p:spPr bwMode="auto">
                <a:xfrm>
                  <a:off x="833" y="3372"/>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71" name="Freeform 165"/>
                <p:cNvSpPr>
                  <a:spLocks/>
                </p:cNvSpPr>
                <p:nvPr/>
              </p:nvSpPr>
              <p:spPr bwMode="auto">
                <a:xfrm>
                  <a:off x="722" y="3363"/>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348" name="Group 166"/>
              <p:cNvGrpSpPr>
                <a:grpSpLocks/>
              </p:cNvGrpSpPr>
              <p:nvPr/>
            </p:nvGrpSpPr>
            <p:grpSpPr bwMode="auto">
              <a:xfrm>
                <a:off x="592" y="3362"/>
                <a:ext cx="106" cy="138"/>
                <a:chOff x="592" y="3362"/>
                <a:chExt cx="106" cy="138"/>
              </a:xfrm>
            </p:grpSpPr>
            <p:sp>
              <p:nvSpPr>
                <p:cNvPr id="169350" name="Freeform 167"/>
                <p:cNvSpPr>
                  <a:spLocks/>
                </p:cNvSpPr>
                <p:nvPr/>
              </p:nvSpPr>
              <p:spPr bwMode="auto">
                <a:xfrm>
                  <a:off x="592" y="3493"/>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51" name="Freeform 168"/>
                <p:cNvSpPr>
                  <a:spLocks/>
                </p:cNvSpPr>
                <p:nvPr/>
              </p:nvSpPr>
              <p:spPr bwMode="auto">
                <a:xfrm>
                  <a:off x="592" y="3362"/>
                  <a:ext cx="7" cy="138"/>
                </a:xfrm>
                <a:custGeom>
                  <a:avLst/>
                  <a:gdLst>
                    <a:gd name="T0" fmla="*/ 6 w 7"/>
                    <a:gd name="T1" fmla="*/ 0 h 138"/>
                    <a:gd name="T2" fmla="*/ 6 w 7"/>
                    <a:gd name="T3" fmla="*/ 0 h 138"/>
                    <a:gd name="T4" fmla="*/ 0 w 7"/>
                    <a:gd name="T5" fmla="*/ 4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4"/>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52" name="AutoShape 169"/>
                <p:cNvSpPr>
                  <a:spLocks noChangeArrowheads="1"/>
                </p:cNvSpPr>
                <p:nvPr/>
              </p:nvSpPr>
              <p:spPr bwMode="auto">
                <a:xfrm flipV="1">
                  <a:off x="598" y="3362"/>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353" name="Line 170"/>
                <p:cNvSpPr>
                  <a:spLocks noChangeShapeType="1"/>
                </p:cNvSpPr>
                <p:nvPr/>
              </p:nvSpPr>
              <p:spPr bwMode="auto">
                <a:xfrm>
                  <a:off x="597" y="3363"/>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4" name="Line 171"/>
                <p:cNvSpPr>
                  <a:spLocks noChangeShapeType="1"/>
                </p:cNvSpPr>
                <p:nvPr/>
              </p:nvSpPr>
              <p:spPr bwMode="auto">
                <a:xfrm>
                  <a:off x="595" y="3365"/>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5" name="Line 172"/>
                <p:cNvSpPr>
                  <a:spLocks noChangeShapeType="1"/>
                </p:cNvSpPr>
                <p:nvPr/>
              </p:nvSpPr>
              <p:spPr bwMode="auto">
                <a:xfrm>
                  <a:off x="594" y="3366"/>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6" name="Line 173"/>
                <p:cNvSpPr>
                  <a:spLocks noChangeShapeType="1"/>
                </p:cNvSpPr>
                <p:nvPr/>
              </p:nvSpPr>
              <p:spPr bwMode="auto">
                <a:xfrm flipH="1">
                  <a:off x="592" y="3362"/>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7" name="Line 174"/>
                <p:cNvSpPr>
                  <a:spLocks noChangeShapeType="1"/>
                </p:cNvSpPr>
                <p:nvPr/>
              </p:nvSpPr>
              <p:spPr bwMode="auto">
                <a:xfrm>
                  <a:off x="595" y="3497"/>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8" name="Line 175"/>
                <p:cNvSpPr>
                  <a:spLocks noChangeShapeType="1"/>
                </p:cNvSpPr>
                <p:nvPr/>
              </p:nvSpPr>
              <p:spPr bwMode="auto">
                <a:xfrm>
                  <a:off x="595" y="3496"/>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59" name="Line 176"/>
                <p:cNvSpPr>
                  <a:spLocks noChangeShapeType="1"/>
                </p:cNvSpPr>
                <p:nvPr/>
              </p:nvSpPr>
              <p:spPr bwMode="auto">
                <a:xfrm>
                  <a:off x="597" y="3495"/>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0" name="Line 177"/>
                <p:cNvSpPr>
                  <a:spLocks noChangeShapeType="1"/>
                </p:cNvSpPr>
                <p:nvPr/>
              </p:nvSpPr>
              <p:spPr bwMode="auto">
                <a:xfrm>
                  <a:off x="592" y="3499"/>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1" name="Line 178"/>
                <p:cNvSpPr>
                  <a:spLocks noChangeShapeType="1"/>
                </p:cNvSpPr>
                <p:nvPr/>
              </p:nvSpPr>
              <p:spPr bwMode="auto">
                <a:xfrm>
                  <a:off x="592" y="3366"/>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2" name="Line 179"/>
                <p:cNvSpPr>
                  <a:spLocks noChangeShapeType="1"/>
                </p:cNvSpPr>
                <p:nvPr/>
              </p:nvSpPr>
              <p:spPr bwMode="auto">
                <a:xfrm flipH="1">
                  <a:off x="592" y="3362"/>
                  <a:ext cx="6" cy="4"/>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3" name="Line 180"/>
                <p:cNvSpPr>
                  <a:spLocks noChangeShapeType="1"/>
                </p:cNvSpPr>
                <p:nvPr/>
              </p:nvSpPr>
              <p:spPr bwMode="auto">
                <a:xfrm flipV="1">
                  <a:off x="691" y="3494"/>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4" name="Line 181"/>
                <p:cNvSpPr>
                  <a:spLocks noChangeShapeType="1"/>
                </p:cNvSpPr>
                <p:nvPr/>
              </p:nvSpPr>
              <p:spPr bwMode="auto">
                <a:xfrm>
                  <a:off x="696" y="3362"/>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65" name="Line 182"/>
                <p:cNvSpPr>
                  <a:spLocks noChangeShapeType="1"/>
                </p:cNvSpPr>
                <p:nvPr/>
              </p:nvSpPr>
              <p:spPr bwMode="auto">
                <a:xfrm>
                  <a:off x="597" y="3494"/>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grpSp>
          <p:nvGrpSpPr>
            <p:cNvPr id="169349" name="Group 183"/>
            <p:cNvGrpSpPr>
              <a:grpSpLocks/>
            </p:cNvGrpSpPr>
            <p:nvPr/>
          </p:nvGrpSpPr>
          <p:grpSpPr bwMode="auto">
            <a:xfrm>
              <a:off x="791" y="2255"/>
              <a:ext cx="105" cy="122"/>
              <a:chOff x="592" y="3599"/>
              <a:chExt cx="106" cy="139"/>
            </a:xfrm>
          </p:grpSpPr>
          <p:sp>
            <p:nvSpPr>
              <p:cNvPr id="169332" name="Freeform 184"/>
              <p:cNvSpPr>
                <a:spLocks/>
              </p:cNvSpPr>
              <p:nvPr/>
            </p:nvSpPr>
            <p:spPr bwMode="auto">
              <a:xfrm>
                <a:off x="592" y="3731"/>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33" name="Freeform 185"/>
              <p:cNvSpPr>
                <a:spLocks/>
              </p:cNvSpPr>
              <p:nvPr/>
            </p:nvSpPr>
            <p:spPr bwMode="auto">
              <a:xfrm>
                <a:off x="592" y="3599"/>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34" name="AutoShape 186"/>
              <p:cNvSpPr>
                <a:spLocks noChangeArrowheads="1"/>
              </p:cNvSpPr>
              <p:nvPr/>
            </p:nvSpPr>
            <p:spPr bwMode="auto">
              <a:xfrm flipV="1">
                <a:off x="598" y="3599"/>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335" name="Line 187"/>
              <p:cNvSpPr>
                <a:spLocks noChangeShapeType="1"/>
              </p:cNvSpPr>
              <p:nvPr/>
            </p:nvSpPr>
            <p:spPr bwMode="auto">
              <a:xfrm>
                <a:off x="597" y="360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36" name="Line 188"/>
              <p:cNvSpPr>
                <a:spLocks noChangeShapeType="1"/>
              </p:cNvSpPr>
              <p:nvPr/>
            </p:nvSpPr>
            <p:spPr bwMode="auto">
              <a:xfrm>
                <a:off x="595" y="3603"/>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37" name="Line 189"/>
              <p:cNvSpPr>
                <a:spLocks noChangeShapeType="1"/>
              </p:cNvSpPr>
              <p:nvPr/>
            </p:nvSpPr>
            <p:spPr bwMode="auto">
              <a:xfrm>
                <a:off x="594" y="3604"/>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38" name="Line 190"/>
              <p:cNvSpPr>
                <a:spLocks noChangeShapeType="1"/>
              </p:cNvSpPr>
              <p:nvPr/>
            </p:nvSpPr>
            <p:spPr bwMode="auto">
              <a:xfrm flipH="1">
                <a:off x="592" y="3599"/>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39" name="Line 191"/>
              <p:cNvSpPr>
                <a:spLocks noChangeShapeType="1"/>
              </p:cNvSpPr>
              <p:nvPr/>
            </p:nvSpPr>
            <p:spPr bwMode="auto">
              <a:xfrm>
                <a:off x="595" y="3735"/>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0" name="Line 192"/>
              <p:cNvSpPr>
                <a:spLocks noChangeShapeType="1"/>
              </p:cNvSpPr>
              <p:nvPr/>
            </p:nvSpPr>
            <p:spPr bwMode="auto">
              <a:xfrm>
                <a:off x="595" y="3734"/>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1" name="Line 193"/>
              <p:cNvSpPr>
                <a:spLocks noChangeShapeType="1"/>
              </p:cNvSpPr>
              <p:nvPr/>
            </p:nvSpPr>
            <p:spPr bwMode="auto">
              <a:xfrm>
                <a:off x="597" y="3733"/>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2" name="Line 194"/>
              <p:cNvSpPr>
                <a:spLocks noChangeShapeType="1"/>
              </p:cNvSpPr>
              <p:nvPr/>
            </p:nvSpPr>
            <p:spPr bwMode="auto">
              <a:xfrm>
                <a:off x="592" y="373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3" name="Line 195"/>
              <p:cNvSpPr>
                <a:spLocks noChangeShapeType="1"/>
              </p:cNvSpPr>
              <p:nvPr/>
            </p:nvSpPr>
            <p:spPr bwMode="auto">
              <a:xfrm>
                <a:off x="592" y="3604"/>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4" name="Line 196"/>
              <p:cNvSpPr>
                <a:spLocks noChangeShapeType="1"/>
              </p:cNvSpPr>
              <p:nvPr/>
            </p:nvSpPr>
            <p:spPr bwMode="auto">
              <a:xfrm flipH="1">
                <a:off x="592" y="3599"/>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5" name="Line 197"/>
              <p:cNvSpPr>
                <a:spLocks noChangeShapeType="1"/>
              </p:cNvSpPr>
              <p:nvPr/>
            </p:nvSpPr>
            <p:spPr bwMode="auto">
              <a:xfrm flipV="1">
                <a:off x="691" y="3732"/>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6" name="Line 198"/>
              <p:cNvSpPr>
                <a:spLocks noChangeShapeType="1"/>
              </p:cNvSpPr>
              <p:nvPr/>
            </p:nvSpPr>
            <p:spPr bwMode="auto">
              <a:xfrm>
                <a:off x="696" y="3599"/>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47" name="Line 199"/>
              <p:cNvSpPr>
                <a:spLocks noChangeShapeType="1"/>
              </p:cNvSpPr>
              <p:nvPr/>
            </p:nvSpPr>
            <p:spPr bwMode="auto">
              <a:xfrm>
                <a:off x="597" y="373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169492" name="Group 200"/>
            <p:cNvGrpSpPr>
              <a:grpSpLocks/>
            </p:cNvGrpSpPr>
            <p:nvPr/>
          </p:nvGrpSpPr>
          <p:grpSpPr bwMode="auto">
            <a:xfrm>
              <a:off x="919" y="2576"/>
              <a:ext cx="125" cy="125"/>
              <a:chOff x="722" y="3845"/>
              <a:chExt cx="127" cy="142"/>
            </a:xfrm>
          </p:grpSpPr>
          <p:sp>
            <p:nvSpPr>
              <p:cNvPr id="169326" name="Freeform 201"/>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27" name="Line 202"/>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8" name="Line 203"/>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9" name="Freeform 204"/>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30" name="Line 205"/>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31" name="Freeform 206"/>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493" name="Group 207"/>
            <p:cNvGrpSpPr>
              <a:grpSpLocks/>
            </p:cNvGrpSpPr>
            <p:nvPr/>
          </p:nvGrpSpPr>
          <p:grpSpPr bwMode="auto">
            <a:xfrm>
              <a:off x="791" y="2575"/>
              <a:ext cx="105" cy="122"/>
              <a:chOff x="592" y="3844"/>
              <a:chExt cx="106" cy="138"/>
            </a:xfrm>
          </p:grpSpPr>
          <p:sp>
            <p:nvSpPr>
              <p:cNvPr id="169310" name="Freeform 208"/>
              <p:cNvSpPr>
                <a:spLocks/>
              </p:cNvSpPr>
              <p:nvPr/>
            </p:nvSpPr>
            <p:spPr bwMode="auto">
              <a:xfrm>
                <a:off x="592" y="3976"/>
                <a:ext cx="106" cy="6"/>
              </a:xfrm>
              <a:custGeom>
                <a:avLst/>
                <a:gdLst>
                  <a:gd name="T0" fmla="*/ 105 w 106"/>
                  <a:gd name="T1" fmla="*/ 1 h 6"/>
                  <a:gd name="T2" fmla="*/ 105 w 106"/>
                  <a:gd name="T3" fmla="*/ 1 h 6"/>
                  <a:gd name="T4" fmla="*/ 99 w 106"/>
                  <a:gd name="T5" fmla="*/ 5 h 6"/>
                  <a:gd name="T6" fmla="*/ 0 w 106"/>
                  <a:gd name="T7" fmla="*/ 5 h 6"/>
                  <a:gd name="T8" fmla="*/ 0 w 106"/>
                  <a:gd name="T9" fmla="*/ 0 h 6"/>
                  <a:gd name="T10" fmla="*/ 105 w 106"/>
                  <a:gd name="T11" fmla="*/ 1 h 6"/>
                  <a:gd name="T12" fmla="*/ 105 w 106"/>
                  <a:gd name="T13" fmla="*/ 1 h 6"/>
                  <a:gd name="T14" fmla="*/ 0 60000 65536"/>
                  <a:gd name="T15" fmla="*/ 0 60000 65536"/>
                  <a:gd name="T16" fmla="*/ 0 60000 65536"/>
                  <a:gd name="T17" fmla="*/ 0 60000 65536"/>
                  <a:gd name="T18" fmla="*/ 0 60000 65536"/>
                  <a:gd name="T19" fmla="*/ 0 60000 65536"/>
                  <a:gd name="T20" fmla="*/ 0 60000 65536"/>
                  <a:gd name="T21" fmla="*/ 0 w 106"/>
                  <a:gd name="T22" fmla="*/ 0 h 6"/>
                  <a:gd name="T23" fmla="*/ 106 w 10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6">
                    <a:moveTo>
                      <a:pt x="105" y="1"/>
                    </a:moveTo>
                    <a:lnTo>
                      <a:pt x="105" y="1"/>
                    </a:lnTo>
                    <a:lnTo>
                      <a:pt x="99" y="5"/>
                    </a:lnTo>
                    <a:lnTo>
                      <a:pt x="0" y="5"/>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11" name="Freeform 209"/>
              <p:cNvSpPr>
                <a:spLocks/>
              </p:cNvSpPr>
              <p:nvPr/>
            </p:nvSpPr>
            <p:spPr bwMode="auto">
              <a:xfrm>
                <a:off x="592" y="3844"/>
                <a:ext cx="7" cy="138"/>
              </a:xfrm>
              <a:custGeom>
                <a:avLst/>
                <a:gdLst>
                  <a:gd name="T0" fmla="*/ 6 w 7"/>
                  <a:gd name="T1" fmla="*/ 0 h 138"/>
                  <a:gd name="T2" fmla="*/ 6 w 7"/>
                  <a:gd name="T3" fmla="*/ 0 h 138"/>
                  <a:gd name="T4" fmla="*/ 0 w 7"/>
                  <a:gd name="T5" fmla="*/ 5 h 138"/>
                  <a:gd name="T6" fmla="*/ 0 w 7"/>
                  <a:gd name="T7" fmla="*/ 137 h 138"/>
                  <a:gd name="T8" fmla="*/ 6 w 7"/>
                  <a:gd name="T9" fmla="*/ 132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312" name="AutoShape 210"/>
              <p:cNvSpPr>
                <a:spLocks noChangeArrowheads="1"/>
              </p:cNvSpPr>
              <p:nvPr/>
            </p:nvSpPr>
            <p:spPr bwMode="auto">
              <a:xfrm flipV="1">
                <a:off x="598" y="3844"/>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313" name="Line 211"/>
              <p:cNvSpPr>
                <a:spLocks noChangeShapeType="1"/>
              </p:cNvSpPr>
              <p:nvPr/>
            </p:nvSpPr>
            <p:spPr bwMode="auto">
              <a:xfrm>
                <a:off x="597" y="3846"/>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4" name="Line 212"/>
              <p:cNvSpPr>
                <a:spLocks noChangeShapeType="1"/>
              </p:cNvSpPr>
              <p:nvPr/>
            </p:nvSpPr>
            <p:spPr bwMode="auto">
              <a:xfrm>
                <a:off x="595" y="3848"/>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5" name="Line 213"/>
              <p:cNvSpPr>
                <a:spLocks noChangeShapeType="1"/>
              </p:cNvSpPr>
              <p:nvPr/>
            </p:nvSpPr>
            <p:spPr bwMode="auto">
              <a:xfrm>
                <a:off x="594" y="3849"/>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6" name="Line 214"/>
              <p:cNvSpPr>
                <a:spLocks noChangeShapeType="1"/>
              </p:cNvSpPr>
              <p:nvPr/>
            </p:nvSpPr>
            <p:spPr bwMode="auto">
              <a:xfrm flipH="1">
                <a:off x="592" y="3844"/>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7" name="Line 215"/>
              <p:cNvSpPr>
                <a:spLocks noChangeShapeType="1"/>
              </p:cNvSpPr>
              <p:nvPr/>
            </p:nvSpPr>
            <p:spPr bwMode="auto">
              <a:xfrm>
                <a:off x="595" y="398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8" name="Line 216"/>
              <p:cNvSpPr>
                <a:spLocks noChangeShapeType="1"/>
              </p:cNvSpPr>
              <p:nvPr/>
            </p:nvSpPr>
            <p:spPr bwMode="auto">
              <a:xfrm>
                <a:off x="595" y="3979"/>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19" name="Line 217"/>
              <p:cNvSpPr>
                <a:spLocks noChangeShapeType="1"/>
              </p:cNvSpPr>
              <p:nvPr/>
            </p:nvSpPr>
            <p:spPr bwMode="auto">
              <a:xfrm>
                <a:off x="597" y="397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0" name="Line 218"/>
              <p:cNvSpPr>
                <a:spLocks noChangeShapeType="1"/>
              </p:cNvSpPr>
              <p:nvPr/>
            </p:nvSpPr>
            <p:spPr bwMode="auto">
              <a:xfrm>
                <a:off x="592" y="3981"/>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1" name="Line 219"/>
              <p:cNvSpPr>
                <a:spLocks noChangeShapeType="1"/>
              </p:cNvSpPr>
              <p:nvPr/>
            </p:nvSpPr>
            <p:spPr bwMode="auto">
              <a:xfrm>
                <a:off x="592" y="3849"/>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2" name="Line 220"/>
              <p:cNvSpPr>
                <a:spLocks noChangeShapeType="1"/>
              </p:cNvSpPr>
              <p:nvPr/>
            </p:nvSpPr>
            <p:spPr bwMode="auto">
              <a:xfrm flipH="1">
                <a:off x="592" y="3844"/>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3" name="Line 221"/>
              <p:cNvSpPr>
                <a:spLocks noChangeShapeType="1"/>
              </p:cNvSpPr>
              <p:nvPr/>
            </p:nvSpPr>
            <p:spPr bwMode="auto">
              <a:xfrm flipV="1">
                <a:off x="691" y="3977"/>
                <a:ext cx="6" cy="4"/>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4" name="Line 222"/>
              <p:cNvSpPr>
                <a:spLocks noChangeShapeType="1"/>
              </p:cNvSpPr>
              <p:nvPr/>
            </p:nvSpPr>
            <p:spPr bwMode="auto">
              <a:xfrm>
                <a:off x="696" y="3844"/>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25" name="Line 223"/>
              <p:cNvSpPr>
                <a:spLocks noChangeShapeType="1"/>
              </p:cNvSpPr>
              <p:nvPr/>
            </p:nvSpPr>
            <p:spPr bwMode="auto">
              <a:xfrm>
                <a:off x="597" y="397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169494" name="Group 224"/>
            <p:cNvGrpSpPr>
              <a:grpSpLocks/>
            </p:cNvGrpSpPr>
            <p:nvPr/>
          </p:nvGrpSpPr>
          <p:grpSpPr bwMode="auto">
            <a:xfrm>
              <a:off x="791" y="2910"/>
              <a:ext cx="105" cy="123"/>
              <a:chOff x="592" y="4097"/>
              <a:chExt cx="106" cy="139"/>
            </a:xfrm>
          </p:grpSpPr>
          <p:sp>
            <p:nvSpPr>
              <p:cNvPr id="169294" name="Freeform 225"/>
              <p:cNvSpPr>
                <a:spLocks/>
              </p:cNvSpPr>
              <p:nvPr/>
            </p:nvSpPr>
            <p:spPr bwMode="auto">
              <a:xfrm>
                <a:off x="592" y="4229"/>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95" name="Freeform 226"/>
              <p:cNvSpPr>
                <a:spLocks/>
              </p:cNvSpPr>
              <p:nvPr/>
            </p:nvSpPr>
            <p:spPr bwMode="auto">
              <a:xfrm>
                <a:off x="592" y="4097"/>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96" name="AutoShape 227"/>
              <p:cNvSpPr>
                <a:spLocks noChangeArrowheads="1"/>
              </p:cNvSpPr>
              <p:nvPr/>
            </p:nvSpPr>
            <p:spPr bwMode="auto">
              <a:xfrm flipV="1">
                <a:off x="598" y="4097"/>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297" name="Line 228"/>
              <p:cNvSpPr>
                <a:spLocks noChangeShapeType="1"/>
              </p:cNvSpPr>
              <p:nvPr/>
            </p:nvSpPr>
            <p:spPr bwMode="auto">
              <a:xfrm>
                <a:off x="597" y="4099"/>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98" name="Line 229"/>
              <p:cNvSpPr>
                <a:spLocks noChangeShapeType="1"/>
              </p:cNvSpPr>
              <p:nvPr/>
            </p:nvSpPr>
            <p:spPr bwMode="auto">
              <a:xfrm>
                <a:off x="595" y="410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99" name="Line 230"/>
              <p:cNvSpPr>
                <a:spLocks noChangeShapeType="1"/>
              </p:cNvSpPr>
              <p:nvPr/>
            </p:nvSpPr>
            <p:spPr bwMode="auto">
              <a:xfrm>
                <a:off x="594" y="4102"/>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0" name="Line 231"/>
              <p:cNvSpPr>
                <a:spLocks noChangeShapeType="1"/>
              </p:cNvSpPr>
              <p:nvPr/>
            </p:nvSpPr>
            <p:spPr bwMode="auto">
              <a:xfrm flipH="1">
                <a:off x="592" y="4097"/>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1" name="Line 232"/>
              <p:cNvSpPr>
                <a:spLocks noChangeShapeType="1"/>
              </p:cNvSpPr>
              <p:nvPr/>
            </p:nvSpPr>
            <p:spPr bwMode="auto">
              <a:xfrm>
                <a:off x="595" y="4233"/>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2" name="Line 233"/>
              <p:cNvSpPr>
                <a:spLocks noChangeShapeType="1"/>
              </p:cNvSpPr>
              <p:nvPr/>
            </p:nvSpPr>
            <p:spPr bwMode="auto">
              <a:xfrm>
                <a:off x="595" y="4232"/>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3" name="Line 234"/>
              <p:cNvSpPr>
                <a:spLocks noChangeShapeType="1"/>
              </p:cNvSpPr>
              <p:nvPr/>
            </p:nvSpPr>
            <p:spPr bwMode="auto">
              <a:xfrm>
                <a:off x="597" y="4231"/>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4" name="Line 235"/>
              <p:cNvSpPr>
                <a:spLocks noChangeShapeType="1"/>
              </p:cNvSpPr>
              <p:nvPr/>
            </p:nvSpPr>
            <p:spPr bwMode="auto">
              <a:xfrm>
                <a:off x="592" y="4235"/>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5" name="Line 236"/>
              <p:cNvSpPr>
                <a:spLocks noChangeShapeType="1"/>
              </p:cNvSpPr>
              <p:nvPr/>
            </p:nvSpPr>
            <p:spPr bwMode="auto">
              <a:xfrm>
                <a:off x="592" y="4102"/>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6" name="Line 237"/>
              <p:cNvSpPr>
                <a:spLocks noChangeShapeType="1"/>
              </p:cNvSpPr>
              <p:nvPr/>
            </p:nvSpPr>
            <p:spPr bwMode="auto">
              <a:xfrm flipH="1">
                <a:off x="592" y="409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7" name="Line 238"/>
              <p:cNvSpPr>
                <a:spLocks noChangeShapeType="1"/>
              </p:cNvSpPr>
              <p:nvPr/>
            </p:nvSpPr>
            <p:spPr bwMode="auto">
              <a:xfrm flipV="1">
                <a:off x="691" y="4230"/>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8" name="Line 239"/>
              <p:cNvSpPr>
                <a:spLocks noChangeShapeType="1"/>
              </p:cNvSpPr>
              <p:nvPr/>
            </p:nvSpPr>
            <p:spPr bwMode="auto">
              <a:xfrm>
                <a:off x="696" y="409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309" name="Line 240"/>
              <p:cNvSpPr>
                <a:spLocks noChangeShapeType="1"/>
              </p:cNvSpPr>
              <p:nvPr/>
            </p:nvSpPr>
            <p:spPr bwMode="auto">
              <a:xfrm>
                <a:off x="597" y="4230"/>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169495" name="Group 350"/>
            <p:cNvGrpSpPr>
              <a:grpSpLocks/>
            </p:cNvGrpSpPr>
            <p:nvPr/>
          </p:nvGrpSpPr>
          <p:grpSpPr bwMode="auto">
            <a:xfrm>
              <a:off x="3765" y="285"/>
              <a:ext cx="123" cy="125"/>
              <a:chOff x="4074" y="1748"/>
              <a:chExt cx="126" cy="141"/>
            </a:xfrm>
          </p:grpSpPr>
          <p:sp>
            <p:nvSpPr>
              <p:cNvPr id="169288" name="Freeform 351"/>
              <p:cNvSpPr>
                <a:spLocks/>
              </p:cNvSpPr>
              <p:nvPr/>
            </p:nvSpPr>
            <p:spPr bwMode="auto">
              <a:xfrm>
                <a:off x="4074" y="1778"/>
                <a:ext cx="100" cy="111"/>
              </a:xfrm>
              <a:custGeom>
                <a:avLst/>
                <a:gdLst>
                  <a:gd name="T0" fmla="*/ 35 w 100"/>
                  <a:gd name="T1" fmla="*/ 103 h 111"/>
                  <a:gd name="T2" fmla="*/ 35 w 100"/>
                  <a:gd name="T3" fmla="*/ 103 h 111"/>
                  <a:gd name="T4" fmla="*/ 25 w 100"/>
                  <a:gd name="T5" fmla="*/ 110 h 111"/>
                  <a:gd name="T6" fmla="*/ 8 w 100"/>
                  <a:gd name="T7" fmla="*/ 108 h 111"/>
                  <a:gd name="T8" fmla="*/ 8 w 100"/>
                  <a:gd name="T9" fmla="*/ 108 h 111"/>
                  <a:gd name="T10" fmla="*/ 0 w 100"/>
                  <a:gd name="T11" fmla="*/ 101 h 111"/>
                  <a:gd name="T12" fmla="*/ 0 w 100"/>
                  <a:gd name="T13" fmla="*/ 90 h 111"/>
                  <a:gd name="T14" fmla="*/ 0 w 100"/>
                  <a:gd name="T15" fmla="*/ 87 h 111"/>
                  <a:gd name="T16" fmla="*/ 61 w 100"/>
                  <a:gd name="T17" fmla="*/ 0 h 111"/>
                  <a:gd name="T18" fmla="*/ 99 w 100"/>
                  <a:gd name="T19" fmla="*/ 15 h 111"/>
                  <a:gd name="T20" fmla="*/ 35 w 100"/>
                  <a:gd name="T21" fmla="*/ 103 h 111"/>
                  <a:gd name="T22" fmla="*/ 35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5" y="103"/>
                    </a:moveTo>
                    <a:lnTo>
                      <a:pt x="35" y="103"/>
                    </a:lnTo>
                    <a:lnTo>
                      <a:pt x="25" y="110"/>
                    </a:lnTo>
                    <a:lnTo>
                      <a:pt x="8" y="108"/>
                    </a:lnTo>
                    <a:lnTo>
                      <a:pt x="0" y="101"/>
                    </a:lnTo>
                    <a:lnTo>
                      <a:pt x="0" y="90"/>
                    </a:lnTo>
                    <a:lnTo>
                      <a:pt x="0" y="87"/>
                    </a:lnTo>
                    <a:lnTo>
                      <a:pt x="61" y="0"/>
                    </a:lnTo>
                    <a:lnTo>
                      <a:pt x="99" y="15"/>
                    </a:lnTo>
                    <a:lnTo>
                      <a:pt x="35"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89" name="Line 352"/>
              <p:cNvSpPr>
                <a:spLocks noChangeShapeType="1"/>
              </p:cNvSpPr>
              <p:nvPr/>
            </p:nvSpPr>
            <p:spPr bwMode="auto">
              <a:xfrm flipH="1">
                <a:off x="4107" y="1766"/>
                <a:ext cx="80"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90" name="Line 353"/>
              <p:cNvSpPr>
                <a:spLocks noChangeShapeType="1"/>
              </p:cNvSpPr>
              <p:nvPr/>
            </p:nvSpPr>
            <p:spPr bwMode="auto">
              <a:xfrm>
                <a:off x="4157" y="1748"/>
                <a:ext cx="7"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91" name="Freeform 354"/>
              <p:cNvSpPr>
                <a:spLocks/>
              </p:cNvSpPr>
              <p:nvPr/>
            </p:nvSpPr>
            <p:spPr bwMode="auto">
              <a:xfrm>
                <a:off x="4182" y="1757"/>
                <a:ext cx="14" cy="11"/>
              </a:xfrm>
              <a:custGeom>
                <a:avLst/>
                <a:gdLst>
                  <a:gd name="T0" fmla="*/ 0 w 14"/>
                  <a:gd name="T1" fmla="*/ 0 h 11"/>
                  <a:gd name="T2" fmla="*/ 0 w 14"/>
                  <a:gd name="T3" fmla="*/ 0 h 11"/>
                  <a:gd name="T4" fmla="*/ 5 w 14"/>
                  <a:gd name="T5" fmla="*/ 5 h 11"/>
                  <a:gd name="T6" fmla="*/ 8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5" y="5"/>
                    </a:lnTo>
                    <a:lnTo>
                      <a:pt x="8"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92" name="Line 355"/>
              <p:cNvSpPr>
                <a:spLocks noChangeShapeType="1"/>
              </p:cNvSpPr>
              <p:nvPr/>
            </p:nvSpPr>
            <p:spPr bwMode="auto">
              <a:xfrm>
                <a:off x="4184" y="1757"/>
                <a:ext cx="11"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93" name="Freeform 356"/>
              <p:cNvSpPr>
                <a:spLocks/>
              </p:cNvSpPr>
              <p:nvPr/>
            </p:nvSpPr>
            <p:spPr bwMode="auto">
              <a:xfrm>
                <a:off x="4074" y="1748"/>
                <a:ext cx="126" cy="141"/>
              </a:xfrm>
              <a:custGeom>
                <a:avLst/>
                <a:gdLst>
                  <a:gd name="T0" fmla="*/ 35 w 126"/>
                  <a:gd name="T1" fmla="*/ 133 h 141"/>
                  <a:gd name="T2" fmla="*/ 35 w 126"/>
                  <a:gd name="T3" fmla="*/ 133 h 141"/>
                  <a:gd name="T4" fmla="*/ 25 w 126"/>
                  <a:gd name="T5" fmla="*/ 140 h 141"/>
                  <a:gd name="T6" fmla="*/ 8 w 126"/>
                  <a:gd name="T7" fmla="*/ 138 h 141"/>
                  <a:gd name="T8" fmla="*/ 8 w 126"/>
                  <a:gd name="T9" fmla="*/ 138 h 141"/>
                  <a:gd name="T10" fmla="*/ 0 w 126"/>
                  <a:gd name="T11" fmla="*/ 131 h 141"/>
                  <a:gd name="T12" fmla="*/ 0 w 126"/>
                  <a:gd name="T13" fmla="*/ 120 h 141"/>
                  <a:gd name="T14" fmla="*/ 0 w 126"/>
                  <a:gd name="T15" fmla="*/ 117 h 141"/>
                  <a:gd name="T16" fmla="*/ 83 w 126"/>
                  <a:gd name="T17" fmla="*/ 0 h 141"/>
                  <a:gd name="T18" fmla="*/ 83 w 126"/>
                  <a:gd name="T19" fmla="*/ 0 h 141"/>
                  <a:gd name="T20" fmla="*/ 83 w 126"/>
                  <a:gd name="T21" fmla="*/ 0 h 141"/>
                  <a:gd name="T22" fmla="*/ 125 w 126"/>
                  <a:gd name="T23" fmla="*/ 14 h 141"/>
                  <a:gd name="T24" fmla="*/ 125 w 126"/>
                  <a:gd name="T25" fmla="*/ 14 h 141"/>
                  <a:gd name="T26" fmla="*/ 121 w 126"/>
                  <a:gd name="T27" fmla="*/ 14 h 141"/>
                  <a:gd name="T28" fmla="*/ 35 w 126"/>
                  <a:gd name="T29" fmla="*/ 133 h 141"/>
                  <a:gd name="T30" fmla="*/ 35 w 126"/>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6"/>
                  <a:gd name="T49" fmla="*/ 0 h 141"/>
                  <a:gd name="T50" fmla="*/ 126 w 126"/>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6" h="141">
                    <a:moveTo>
                      <a:pt x="35" y="133"/>
                    </a:moveTo>
                    <a:lnTo>
                      <a:pt x="35" y="133"/>
                    </a:lnTo>
                    <a:lnTo>
                      <a:pt x="25" y="140"/>
                    </a:lnTo>
                    <a:lnTo>
                      <a:pt x="8" y="138"/>
                    </a:lnTo>
                    <a:lnTo>
                      <a:pt x="0" y="131"/>
                    </a:lnTo>
                    <a:lnTo>
                      <a:pt x="0" y="120"/>
                    </a:lnTo>
                    <a:lnTo>
                      <a:pt x="0" y="117"/>
                    </a:lnTo>
                    <a:lnTo>
                      <a:pt x="83" y="0"/>
                    </a:lnTo>
                    <a:lnTo>
                      <a:pt x="125" y="14"/>
                    </a:lnTo>
                    <a:lnTo>
                      <a:pt x="121" y="14"/>
                    </a:lnTo>
                    <a:lnTo>
                      <a:pt x="35"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496" name="Group 357"/>
            <p:cNvGrpSpPr>
              <a:grpSpLocks/>
            </p:cNvGrpSpPr>
            <p:nvPr/>
          </p:nvGrpSpPr>
          <p:grpSpPr bwMode="auto">
            <a:xfrm>
              <a:off x="2317" y="291"/>
              <a:ext cx="104" cy="122"/>
              <a:chOff x="4074" y="1482"/>
              <a:chExt cx="106" cy="139"/>
            </a:xfrm>
          </p:grpSpPr>
          <p:sp>
            <p:nvSpPr>
              <p:cNvPr id="169272" name="Freeform 358"/>
              <p:cNvSpPr>
                <a:spLocks/>
              </p:cNvSpPr>
              <p:nvPr/>
            </p:nvSpPr>
            <p:spPr bwMode="auto">
              <a:xfrm>
                <a:off x="4074" y="1614"/>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73" name="Freeform 359"/>
              <p:cNvSpPr>
                <a:spLocks/>
              </p:cNvSpPr>
              <p:nvPr/>
            </p:nvSpPr>
            <p:spPr bwMode="auto">
              <a:xfrm>
                <a:off x="4074" y="1482"/>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74" name="AutoShape 360"/>
              <p:cNvSpPr>
                <a:spLocks noChangeArrowheads="1"/>
              </p:cNvSpPr>
              <p:nvPr/>
            </p:nvSpPr>
            <p:spPr bwMode="auto">
              <a:xfrm flipV="1">
                <a:off x="4080" y="1482"/>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275" name="Line 361"/>
              <p:cNvSpPr>
                <a:spLocks noChangeShapeType="1"/>
              </p:cNvSpPr>
              <p:nvPr/>
            </p:nvSpPr>
            <p:spPr bwMode="auto">
              <a:xfrm>
                <a:off x="4079" y="1484"/>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76" name="Line 362"/>
              <p:cNvSpPr>
                <a:spLocks noChangeShapeType="1"/>
              </p:cNvSpPr>
              <p:nvPr/>
            </p:nvSpPr>
            <p:spPr bwMode="auto">
              <a:xfrm>
                <a:off x="4077" y="1486"/>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77" name="Line 363"/>
              <p:cNvSpPr>
                <a:spLocks noChangeShapeType="1"/>
              </p:cNvSpPr>
              <p:nvPr/>
            </p:nvSpPr>
            <p:spPr bwMode="auto">
              <a:xfrm>
                <a:off x="4076" y="1487"/>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78" name="Line 364"/>
              <p:cNvSpPr>
                <a:spLocks noChangeShapeType="1"/>
              </p:cNvSpPr>
              <p:nvPr/>
            </p:nvSpPr>
            <p:spPr bwMode="auto">
              <a:xfrm flipH="1">
                <a:off x="4074" y="1482"/>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79" name="Line 365"/>
              <p:cNvSpPr>
                <a:spLocks noChangeShapeType="1"/>
              </p:cNvSpPr>
              <p:nvPr/>
            </p:nvSpPr>
            <p:spPr bwMode="auto">
              <a:xfrm>
                <a:off x="4077" y="161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0" name="Line 366"/>
              <p:cNvSpPr>
                <a:spLocks noChangeShapeType="1"/>
              </p:cNvSpPr>
              <p:nvPr/>
            </p:nvSpPr>
            <p:spPr bwMode="auto">
              <a:xfrm>
                <a:off x="4077" y="1618"/>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1" name="Line 367"/>
              <p:cNvSpPr>
                <a:spLocks noChangeShapeType="1"/>
              </p:cNvSpPr>
              <p:nvPr/>
            </p:nvSpPr>
            <p:spPr bwMode="auto">
              <a:xfrm>
                <a:off x="4079" y="1616"/>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2" name="Line 368"/>
              <p:cNvSpPr>
                <a:spLocks noChangeShapeType="1"/>
              </p:cNvSpPr>
              <p:nvPr/>
            </p:nvSpPr>
            <p:spPr bwMode="auto">
              <a:xfrm>
                <a:off x="4074" y="1620"/>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3" name="Line 369"/>
              <p:cNvSpPr>
                <a:spLocks noChangeShapeType="1"/>
              </p:cNvSpPr>
              <p:nvPr/>
            </p:nvSpPr>
            <p:spPr bwMode="auto">
              <a:xfrm>
                <a:off x="4074" y="1487"/>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4" name="Line 370"/>
              <p:cNvSpPr>
                <a:spLocks noChangeShapeType="1"/>
              </p:cNvSpPr>
              <p:nvPr/>
            </p:nvSpPr>
            <p:spPr bwMode="auto">
              <a:xfrm flipH="1">
                <a:off x="4074" y="1482"/>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5" name="Line 371"/>
              <p:cNvSpPr>
                <a:spLocks noChangeShapeType="1"/>
              </p:cNvSpPr>
              <p:nvPr/>
            </p:nvSpPr>
            <p:spPr bwMode="auto">
              <a:xfrm flipV="1">
                <a:off x="4173" y="161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6" name="Line 372"/>
              <p:cNvSpPr>
                <a:spLocks noChangeShapeType="1"/>
              </p:cNvSpPr>
              <p:nvPr/>
            </p:nvSpPr>
            <p:spPr bwMode="auto">
              <a:xfrm>
                <a:off x="4178" y="1482"/>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87" name="Line 373"/>
              <p:cNvSpPr>
                <a:spLocks noChangeShapeType="1"/>
              </p:cNvSpPr>
              <p:nvPr/>
            </p:nvSpPr>
            <p:spPr bwMode="auto">
              <a:xfrm>
                <a:off x="4079" y="1615"/>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19" name="Text Box 374"/>
            <p:cNvSpPr txBox="1">
              <a:spLocks noChangeArrowheads="1"/>
            </p:cNvSpPr>
            <p:nvPr/>
          </p:nvSpPr>
          <p:spPr bwMode="auto">
            <a:xfrm>
              <a:off x="2523" y="237"/>
              <a:ext cx="1020" cy="142"/>
            </a:xfrm>
            <a:prstGeom prst="rect">
              <a:avLst/>
            </a:prstGeom>
            <a:noFill/>
            <a:ln w="9525">
              <a:noFill/>
              <a:miter lim="800000"/>
              <a:headEnd/>
              <a:tailEnd/>
            </a:ln>
          </p:spPr>
          <p:txBody>
            <a:bodyPr lIns="0" tIns="0" rIns="0" bIns="0"/>
            <a:lstStyle/>
            <a:p>
              <a:pPr defTabSz="434975">
                <a:buClr>
                  <a:srgbClr val="C20041"/>
                </a:buClr>
                <a:buSzPct val="90000"/>
                <a:buFont typeface="Monotype Sorts" pitchFamily="2" charset="2"/>
                <a:buNone/>
              </a:pPr>
              <a:r>
                <a:rPr lang="en-US" altLang="ja-JP" sz="1900" dirty="0" smtClean="0">
                  <a:solidFill>
                    <a:srgbClr val="000000"/>
                  </a:solidFill>
                  <a:cs typeface="Arial" pitchFamily="34" charset="0"/>
                </a:rPr>
                <a:t>Questionnaire</a:t>
              </a:r>
              <a:endParaRPr lang="ja-JP" altLang="en-US" dirty="0" smtClean="0">
                <a:solidFill>
                  <a:prstClr val="black"/>
                </a:solidFill>
                <a:cs typeface="Arial" pitchFamily="34" charset="0"/>
              </a:endParaRPr>
            </a:p>
          </p:txBody>
        </p:sp>
        <p:sp>
          <p:nvSpPr>
            <p:cNvPr id="169020" name="Text Box 375"/>
            <p:cNvSpPr txBox="1">
              <a:spLocks noChangeArrowheads="1"/>
            </p:cNvSpPr>
            <p:nvPr/>
          </p:nvSpPr>
          <p:spPr bwMode="auto">
            <a:xfrm>
              <a:off x="3971" y="240"/>
              <a:ext cx="1108" cy="165"/>
            </a:xfrm>
            <a:prstGeom prst="rect">
              <a:avLst/>
            </a:prstGeom>
            <a:noFill/>
            <a:ln w="9525">
              <a:noFill/>
              <a:miter lim="800000"/>
              <a:headEnd/>
              <a:tailEnd/>
            </a:ln>
          </p:spPr>
          <p:txBody>
            <a:bodyPr lIns="0" tIns="0" rIns="0" bIns="0"/>
            <a:lstStyle/>
            <a:p>
              <a:pPr defTabSz="434975">
                <a:buClr>
                  <a:srgbClr val="C20041"/>
                </a:buClr>
                <a:buSzPct val="90000"/>
                <a:buFont typeface="Monotype Sorts" pitchFamily="2" charset="2"/>
                <a:buNone/>
              </a:pPr>
              <a:r>
                <a:rPr lang="en-US" altLang="ja-JP" sz="1900" dirty="0" smtClean="0">
                  <a:solidFill>
                    <a:srgbClr val="000000"/>
                  </a:solidFill>
                  <a:cs typeface="Arial" pitchFamily="34" charset="0"/>
                </a:rPr>
                <a:t>Blood samples</a:t>
              </a:r>
              <a:endParaRPr lang="ja-JP" altLang="en-US" dirty="0" smtClean="0">
                <a:solidFill>
                  <a:prstClr val="black"/>
                </a:solidFill>
                <a:cs typeface="Arial" pitchFamily="34" charset="0"/>
              </a:endParaRPr>
            </a:p>
          </p:txBody>
        </p:sp>
        <p:sp>
          <p:nvSpPr>
            <p:cNvPr id="169021" name="Line 381"/>
            <p:cNvSpPr>
              <a:spLocks noChangeShapeType="1"/>
            </p:cNvSpPr>
            <p:nvPr/>
          </p:nvSpPr>
          <p:spPr bwMode="auto">
            <a:xfrm>
              <a:off x="885" y="1097"/>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grpSp>
          <p:nvGrpSpPr>
            <p:cNvPr id="169497" name="Group 383"/>
            <p:cNvGrpSpPr>
              <a:grpSpLocks/>
            </p:cNvGrpSpPr>
            <p:nvPr/>
          </p:nvGrpSpPr>
          <p:grpSpPr bwMode="auto">
            <a:xfrm>
              <a:off x="895" y="568"/>
              <a:ext cx="125" cy="125"/>
              <a:chOff x="722" y="3845"/>
              <a:chExt cx="127" cy="142"/>
            </a:xfrm>
          </p:grpSpPr>
          <p:sp>
            <p:nvSpPr>
              <p:cNvPr id="169266" name="Freeform 384"/>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67" name="Line 385"/>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8" name="Line 386"/>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9" name="Freeform 387"/>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70" name="Line 388"/>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71" name="Freeform 389"/>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498" name="Group 390"/>
            <p:cNvGrpSpPr>
              <a:grpSpLocks/>
            </p:cNvGrpSpPr>
            <p:nvPr/>
          </p:nvGrpSpPr>
          <p:grpSpPr bwMode="auto">
            <a:xfrm>
              <a:off x="791" y="565"/>
              <a:ext cx="105" cy="122"/>
              <a:chOff x="592" y="1875"/>
              <a:chExt cx="106" cy="138"/>
            </a:xfrm>
          </p:grpSpPr>
          <p:sp>
            <p:nvSpPr>
              <p:cNvPr id="169250" name="Freeform 391"/>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51" name="Freeform 392"/>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52" name="AutoShape 393"/>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253" name="Line 394"/>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4" name="Line 395"/>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5" name="Line 396"/>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6" name="Line 397"/>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7" name="Line 398"/>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8" name="Line 399"/>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59" name="Line 400"/>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0" name="Line 401"/>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1" name="Line 402"/>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2" name="Line 403"/>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3" name="Line 404"/>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4" name="Line 405"/>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65" name="Line 406"/>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169499" name="Group 407"/>
            <p:cNvGrpSpPr>
              <a:grpSpLocks/>
            </p:cNvGrpSpPr>
            <p:nvPr/>
          </p:nvGrpSpPr>
          <p:grpSpPr bwMode="auto">
            <a:xfrm>
              <a:off x="911" y="1456"/>
              <a:ext cx="125" cy="125"/>
              <a:chOff x="722" y="3845"/>
              <a:chExt cx="127" cy="142"/>
            </a:xfrm>
          </p:grpSpPr>
          <p:sp>
            <p:nvSpPr>
              <p:cNvPr id="169244" name="Freeform 408"/>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45" name="Line 409"/>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6" name="Line 410"/>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7" name="Freeform 411"/>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48" name="Line 412"/>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9" name="Freeform 413"/>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sp>
          <p:nvSpPr>
            <p:cNvPr id="169025" name="Line 414"/>
            <p:cNvSpPr>
              <a:spLocks noChangeShapeType="1"/>
            </p:cNvSpPr>
            <p:nvPr/>
          </p:nvSpPr>
          <p:spPr bwMode="auto">
            <a:xfrm>
              <a:off x="885" y="2017"/>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grpSp>
          <p:nvGrpSpPr>
            <p:cNvPr id="169500" name="Group 415"/>
            <p:cNvGrpSpPr>
              <a:grpSpLocks/>
            </p:cNvGrpSpPr>
            <p:nvPr/>
          </p:nvGrpSpPr>
          <p:grpSpPr bwMode="auto">
            <a:xfrm>
              <a:off x="895" y="1952"/>
              <a:ext cx="125" cy="125"/>
              <a:chOff x="722" y="3845"/>
              <a:chExt cx="127" cy="142"/>
            </a:xfrm>
          </p:grpSpPr>
          <p:sp>
            <p:nvSpPr>
              <p:cNvPr id="169238" name="Freeform 416"/>
              <p:cNvSpPr>
                <a:spLocks/>
              </p:cNvSpPr>
              <p:nvPr/>
            </p:nvSpPr>
            <p:spPr bwMode="auto">
              <a:xfrm>
                <a:off x="722" y="3876"/>
                <a:ext cx="100" cy="111"/>
              </a:xfrm>
              <a:custGeom>
                <a:avLst/>
                <a:gdLst>
                  <a:gd name="T0" fmla="*/ 36 w 100"/>
                  <a:gd name="T1" fmla="*/ 102 h 111"/>
                  <a:gd name="T2" fmla="*/ 36 w 100"/>
                  <a:gd name="T3" fmla="*/ 102 h 111"/>
                  <a:gd name="T4" fmla="*/ 26 w 100"/>
                  <a:gd name="T5" fmla="*/ 110 h 111"/>
                  <a:gd name="T6" fmla="*/ 9 w 100"/>
                  <a:gd name="T7" fmla="*/ 108 h 111"/>
                  <a:gd name="T8" fmla="*/ 9 w 100"/>
                  <a:gd name="T9" fmla="*/ 108 h 111"/>
                  <a:gd name="T10" fmla="*/ 0 w 100"/>
                  <a:gd name="T11" fmla="*/ 100 h 111"/>
                  <a:gd name="T12" fmla="*/ 0 w 100"/>
                  <a:gd name="T13" fmla="*/ 89 h 111"/>
                  <a:gd name="T14" fmla="*/ 0 w 100"/>
                  <a:gd name="T15" fmla="*/ 86 h 111"/>
                  <a:gd name="T16" fmla="*/ 62 w 100"/>
                  <a:gd name="T17" fmla="*/ 0 h 111"/>
                  <a:gd name="T18" fmla="*/ 99 w 100"/>
                  <a:gd name="T19" fmla="*/ 14 h 111"/>
                  <a:gd name="T20" fmla="*/ 36 w 100"/>
                  <a:gd name="T21" fmla="*/ 102 h 111"/>
                  <a:gd name="T22" fmla="*/ 36 w 100"/>
                  <a:gd name="T23" fmla="*/ 102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2"/>
                    </a:moveTo>
                    <a:lnTo>
                      <a:pt x="36" y="102"/>
                    </a:lnTo>
                    <a:lnTo>
                      <a:pt x="26" y="110"/>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39" name="Line 417"/>
              <p:cNvSpPr>
                <a:spLocks noChangeShapeType="1"/>
              </p:cNvSpPr>
              <p:nvPr/>
            </p:nvSpPr>
            <p:spPr bwMode="auto">
              <a:xfrm flipH="1">
                <a:off x="755" y="386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0" name="Line 418"/>
              <p:cNvSpPr>
                <a:spLocks noChangeShapeType="1"/>
              </p:cNvSpPr>
              <p:nvPr/>
            </p:nvSpPr>
            <p:spPr bwMode="auto">
              <a:xfrm>
                <a:off x="805" y="3845"/>
                <a:ext cx="8" cy="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1" name="Freeform 419"/>
              <p:cNvSpPr>
                <a:spLocks/>
              </p:cNvSpPr>
              <p:nvPr/>
            </p:nvSpPr>
            <p:spPr bwMode="auto">
              <a:xfrm>
                <a:off x="830" y="3854"/>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42" name="Line 420"/>
              <p:cNvSpPr>
                <a:spLocks noChangeShapeType="1"/>
              </p:cNvSpPr>
              <p:nvPr/>
            </p:nvSpPr>
            <p:spPr bwMode="auto">
              <a:xfrm>
                <a:off x="833" y="3854"/>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43" name="Freeform 421"/>
              <p:cNvSpPr>
                <a:spLocks/>
              </p:cNvSpPr>
              <p:nvPr/>
            </p:nvSpPr>
            <p:spPr bwMode="auto">
              <a:xfrm>
                <a:off x="722" y="3845"/>
                <a:ext cx="127" cy="142"/>
              </a:xfrm>
              <a:custGeom>
                <a:avLst/>
                <a:gdLst>
                  <a:gd name="T0" fmla="*/ 36 w 127"/>
                  <a:gd name="T1" fmla="*/ 133 h 142"/>
                  <a:gd name="T2" fmla="*/ 36 w 127"/>
                  <a:gd name="T3" fmla="*/ 133 h 142"/>
                  <a:gd name="T4" fmla="*/ 26 w 127"/>
                  <a:gd name="T5" fmla="*/ 141 h 142"/>
                  <a:gd name="T6" fmla="*/ 9 w 127"/>
                  <a:gd name="T7" fmla="*/ 139 h 142"/>
                  <a:gd name="T8" fmla="*/ 9 w 127"/>
                  <a:gd name="T9" fmla="*/ 139 h 142"/>
                  <a:gd name="T10" fmla="*/ 0 w 127"/>
                  <a:gd name="T11" fmla="*/ 131 h 142"/>
                  <a:gd name="T12" fmla="*/ 0 w 127"/>
                  <a:gd name="T13" fmla="*/ 120 h 142"/>
                  <a:gd name="T14" fmla="*/ 0 w 127"/>
                  <a:gd name="T15" fmla="*/ 117 h 142"/>
                  <a:gd name="T16" fmla="*/ 83 w 127"/>
                  <a:gd name="T17" fmla="*/ 0 h 142"/>
                  <a:gd name="T18" fmla="*/ 83 w 127"/>
                  <a:gd name="T19" fmla="*/ 0 h 142"/>
                  <a:gd name="T20" fmla="*/ 83 w 127"/>
                  <a:gd name="T21" fmla="*/ 0 h 142"/>
                  <a:gd name="T22" fmla="*/ 126 w 127"/>
                  <a:gd name="T23" fmla="*/ 14 h 142"/>
                  <a:gd name="T24" fmla="*/ 126 w 127"/>
                  <a:gd name="T25" fmla="*/ 14 h 142"/>
                  <a:gd name="T26" fmla="*/ 121 w 127"/>
                  <a:gd name="T27" fmla="*/ 14 h 142"/>
                  <a:gd name="T28" fmla="*/ 36 w 127"/>
                  <a:gd name="T29" fmla="*/ 133 h 142"/>
                  <a:gd name="T30" fmla="*/ 36 w 127"/>
                  <a:gd name="T31" fmla="*/ 13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2"/>
                  <a:gd name="T50" fmla="*/ 127 w 127"/>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2">
                    <a:moveTo>
                      <a:pt x="36" y="133"/>
                    </a:moveTo>
                    <a:lnTo>
                      <a:pt x="36" y="133"/>
                    </a:lnTo>
                    <a:lnTo>
                      <a:pt x="26" y="141"/>
                    </a:lnTo>
                    <a:lnTo>
                      <a:pt x="9" y="139"/>
                    </a:lnTo>
                    <a:lnTo>
                      <a:pt x="0" y="131"/>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501" name="Group 422"/>
            <p:cNvGrpSpPr>
              <a:grpSpLocks/>
            </p:cNvGrpSpPr>
            <p:nvPr/>
          </p:nvGrpSpPr>
          <p:grpSpPr bwMode="auto">
            <a:xfrm>
              <a:off x="791" y="1949"/>
              <a:ext cx="105" cy="122"/>
              <a:chOff x="592" y="1875"/>
              <a:chExt cx="106" cy="138"/>
            </a:xfrm>
          </p:grpSpPr>
          <p:sp>
            <p:nvSpPr>
              <p:cNvPr id="169222" name="Freeform 423"/>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23" name="Freeform 424"/>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24" name="AutoShape 425"/>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225" name="Line 426"/>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26" name="Line 427"/>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27" name="Line 428"/>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28" name="Line 429"/>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29" name="Line 430"/>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0" name="Line 431"/>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1" name="Line 432"/>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2" name="Line 433"/>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3" name="Line 434"/>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4" name="Line 435"/>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5" name="Line 436"/>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6" name="Line 437"/>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37" name="Line 438"/>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28" name="AutoShape 440"/>
            <p:cNvSpPr>
              <a:spLocks noChangeArrowheads="1"/>
            </p:cNvSpPr>
            <p:nvPr/>
          </p:nvSpPr>
          <p:spPr bwMode="auto">
            <a:xfrm>
              <a:off x="2064" y="779"/>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29" name="AutoShape 441"/>
            <p:cNvSpPr>
              <a:spLocks noChangeArrowheads="1"/>
            </p:cNvSpPr>
            <p:nvPr/>
          </p:nvSpPr>
          <p:spPr bwMode="auto">
            <a:xfrm>
              <a:off x="2776" y="1379"/>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30" name="AutoShape 442"/>
            <p:cNvSpPr>
              <a:spLocks noChangeArrowheads="1"/>
            </p:cNvSpPr>
            <p:nvPr/>
          </p:nvSpPr>
          <p:spPr bwMode="auto">
            <a:xfrm>
              <a:off x="4240" y="2027"/>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31" name="AutoShape 443"/>
            <p:cNvSpPr>
              <a:spLocks noChangeArrowheads="1"/>
            </p:cNvSpPr>
            <p:nvPr/>
          </p:nvSpPr>
          <p:spPr bwMode="auto">
            <a:xfrm>
              <a:off x="4736" y="2307"/>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32" name="AutoShape 447"/>
            <p:cNvSpPr>
              <a:spLocks noChangeArrowheads="1"/>
            </p:cNvSpPr>
            <p:nvPr/>
          </p:nvSpPr>
          <p:spPr bwMode="auto">
            <a:xfrm>
              <a:off x="2064" y="939"/>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169502" name="Group 454"/>
            <p:cNvGrpSpPr>
              <a:grpSpLocks/>
            </p:cNvGrpSpPr>
            <p:nvPr/>
          </p:nvGrpSpPr>
          <p:grpSpPr bwMode="auto">
            <a:xfrm>
              <a:off x="919" y="998"/>
              <a:ext cx="125" cy="125"/>
              <a:chOff x="722" y="1876"/>
              <a:chExt cx="127" cy="141"/>
            </a:xfrm>
          </p:grpSpPr>
          <p:sp>
            <p:nvSpPr>
              <p:cNvPr id="169216" name="Freeform 455"/>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17" name="Line 456"/>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8" name="Line 457"/>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9" name="Freeform 458"/>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20" name="Line 459"/>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21" name="Freeform 460"/>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169503" name="Group 461"/>
            <p:cNvGrpSpPr>
              <a:grpSpLocks/>
            </p:cNvGrpSpPr>
            <p:nvPr/>
          </p:nvGrpSpPr>
          <p:grpSpPr bwMode="auto">
            <a:xfrm>
              <a:off x="791" y="1021"/>
              <a:ext cx="105" cy="122"/>
              <a:chOff x="592" y="1875"/>
              <a:chExt cx="106" cy="138"/>
            </a:xfrm>
          </p:grpSpPr>
          <p:sp>
            <p:nvSpPr>
              <p:cNvPr id="169200" name="Freeform 462"/>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01" name="Freeform 463"/>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202" name="AutoShape 464"/>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203" name="Line 465"/>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4" name="Line 466"/>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5" name="Line 467"/>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6" name="Line 468"/>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7" name="Line 469"/>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8" name="Line 470"/>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09" name="Line 471"/>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0" name="Line 472"/>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1" name="Line 473"/>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2" name="Line 474"/>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3" name="Line 475"/>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4" name="Line 476"/>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215" name="Line 477"/>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35" name="Line 478"/>
            <p:cNvSpPr>
              <a:spLocks noChangeShapeType="1"/>
            </p:cNvSpPr>
            <p:nvPr/>
          </p:nvSpPr>
          <p:spPr bwMode="auto">
            <a:xfrm>
              <a:off x="877" y="793"/>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9036" name="AutoShape 480"/>
            <p:cNvSpPr>
              <a:spLocks noChangeArrowheads="1"/>
            </p:cNvSpPr>
            <p:nvPr/>
          </p:nvSpPr>
          <p:spPr bwMode="auto">
            <a:xfrm>
              <a:off x="1800" y="635"/>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80" name="Group 481"/>
            <p:cNvGrpSpPr>
              <a:grpSpLocks/>
            </p:cNvGrpSpPr>
            <p:nvPr/>
          </p:nvGrpSpPr>
          <p:grpSpPr bwMode="auto">
            <a:xfrm>
              <a:off x="911" y="718"/>
              <a:ext cx="125" cy="125"/>
              <a:chOff x="722" y="1876"/>
              <a:chExt cx="127" cy="141"/>
            </a:xfrm>
          </p:grpSpPr>
          <p:sp>
            <p:nvSpPr>
              <p:cNvPr id="169194" name="Freeform 482"/>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95" name="Line 483"/>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6" name="Line 484"/>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7" name="Freeform 485"/>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98" name="Line 486"/>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9" name="Freeform 487"/>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328481" name="Group 488"/>
            <p:cNvGrpSpPr>
              <a:grpSpLocks/>
            </p:cNvGrpSpPr>
            <p:nvPr/>
          </p:nvGrpSpPr>
          <p:grpSpPr bwMode="auto">
            <a:xfrm>
              <a:off x="783" y="717"/>
              <a:ext cx="105" cy="122"/>
              <a:chOff x="592" y="1875"/>
              <a:chExt cx="106" cy="138"/>
            </a:xfrm>
          </p:grpSpPr>
          <p:sp>
            <p:nvSpPr>
              <p:cNvPr id="169178" name="Freeform 489"/>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79" name="Freeform 490"/>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80" name="AutoShape 491"/>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181" name="Line 492"/>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2" name="Line 493"/>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3" name="Line 494"/>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4" name="Line 495"/>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5" name="Line 496"/>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6" name="Line 497"/>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7" name="Line 498"/>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8" name="Line 499"/>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89" name="Line 500"/>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0" name="Line 501"/>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1" name="Line 502"/>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2" name="Line 503"/>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93" name="Line 504"/>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39" name="AutoShape 505"/>
            <p:cNvSpPr>
              <a:spLocks noChangeArrowheads="1"/>
            </p:cNvSpPr>
            <p:nvPr/>
          </p:nvSpPr>
          <p:spPr bwMode="auto">
            <a:xfrm>
              <a:off x="1792" y="475"/>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40" name="Line 514"/>
            <p:cNvSpPr>
              <a:spLocks noChangeShapeType="1"/>
            </p:cNvSpPr>
            <p:nvPr/>
          </p:nvSpPr>
          <p:spPr bwMode="auto">
            <a:xfrm>
              <a:off x="877" y="465"/>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9041" name="AutoShape 516"/>
            <p:cNvSpPr>
              <a:spLocks noChangeArrowheads="1"/>
            </p:cNvSpPr>
            <p:nvPr/>
          </p:nvSpPr>
          <p:spPr bwMode="auto">
            <a:xfrm>
              <a:off x="1312" y="307"/>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82" name="Group 517"/>
            <p:cNvGrpSpPr>
              <a:grpSpLocks/>
            </p:cNvGrpSpPr>
            <p:nvPr/>
          </p:nvGrpSpPr>
          <p:grpSpPr bwMode="auto">
            <a:xfrm>
              <a:off x="911" y="390"/>
              <a:ext cx="125" cy="125"/>
              <a:chOff x="722" y="1876"/>
              <a:chExt cx="127" cy="141"/>
            </a:xfrm>
          </p:grpSpPr>
          <p:sp>
            <p:nvSpPr>
              <p:cNvPr id="169172" name="Freeform 518"/>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73" name="Line 519"/>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74" name="Line 520"/>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75" name="Freeform 521"/>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76" name="Line 522"/>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77" name="Freeform 523"/>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328483" name="Group 524"/>
            <p:cNvGrpSpPr>
              <a:grpSpLocks/>
            </p:cNvGrpSpPr>
            <p:nvPr/>
          </p:nvGrpSpPr>
          <p:grpSpPr bwMode="auto">
            <a:xfrm>
              <a:off x="783" y="389"/>
              <a:ext cx="105" cy="122"/>
              <a:chOff x="592" y="1875"/>
              <a:chExt cx="106" cy="138"/>
            </a:xfrm>
          </p:grpSpPr>
          <p:sp>
            <p:nvSpPr>
              <p:cNvPr id="169156" name="Freeform 525"/>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57" name="Freeform 526"/>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58" name="AutoShape 527"/>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159" name="Line 528"/>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0" name="Line 529"/>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1" name="Line 530"/>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2" name="Line 531"/>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3" name="Line 532"/>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4" name="Line 533"/>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5" name="Line 534"/>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6" name="Line 535"/>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7" name="Line 536"/>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8" name="Line 537"/>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69" name="Line 538"/>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70" name="Line 539"/>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71" name="Line 540"/>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44" name="AutoShape 541"/>
            <p:cNvSpPr>
              <a:spLocks noChangeArrowheads="1"/>
            </p:cNvSpPr>
            <p:nvPr/>
          </p:nvSpPr>
          <p:spPr bwMode="auto">
            <a:xfrm>
              <a:off x="1304" y="131"/>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45" name="Line 542"/>
            <p:cNvSpPr>
              <a:spLocks noChangeShapeType="1"/>
            </p:cNvSpPr>
            <p:nvPr/>
          </p:nvSpPr>
          <p:spPr bwMode="auto">
            <a:xfrm flipH="1" flipV="1">
              <a:off x="3590" y="203"/>
              <a:ext cx="8" cy="2943"/>
            </a:xfrm>
            <a:prstGeom prst="line">
              <a:avLst/>
            </a:prstGeom>
            <a:noFill/>
            <a:ln w="31448">
              <a:solidFill>
                <a:srgbClr val="000000"/>
              </a:solidFill>
              <a:prstDash val="dash"/>
              <a:round/>
              <a:headEnd/>
              <a:tailEnd/>
            </a:ln>
          </p:spPr>
          <p:txBody>
            <a:bodyPr/>
            <a:lstStyle/>
            <a:p>
              <a:pPr algn="ctr"/>
              <a:endParaRPr lang="ja-JP" altLang="en-US" b="1" dirty="0" smtClean="0">
                <a:solidFill>
                  <a:srgbClr val="C0504D"/>
                </a:solidFill>
                <a:cs typeface="Arial" pitchFamily="34" charset="0"/>
              </a:endParaRPr>
            </a:p>
          </p:txBody>
        </p:sp>
        <p:sp>
          <p:nvSpPr>
            <p:cNvPr id="169046" name="Line 543"/>
            <p:cNvSpPr>
              <a:spLocks noChangeShapeType="1"/>
            </p:cNvSpPr>
            <p:nvPr/>
          </p:nvSpPr>
          <p:spPr bwMode="auto">
            <a:xfrm>
              <a:off x="893" y="1409"/>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9047" name="AutoShape 544"/>
            <p:cNvSpPr>
              <a:spLocks noChangeArrowheads="1"/>
            </p:cNvSpPr>
            <p:nvPr/>
          </p:nvSpPr>
          <p:spPr bwMode="auto">
            <a:xfrm>
              <a:off x="2528" y="1251"/>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84" name="Group 545"/>
            <p:cNvGrpSpPr>
              <a:grpSpLocks/>
            </p:cNvGrpSpPr>
            <p:nvPr/>
          </p:nvGrpSpPr>
          <p:grpSpPr bwMode="auto">
            <a:xfrm>
              <a:off x="927" y="1326"/>
              <a:ext cx="125" cy="125"/>
              <a:chOff x="722" y="1876"/>
              <a:chExt cx="127" cy="141"/>
            </a:xfrm>
          </p:grpSpPr>
          <p:sp>
            <p:nvSpPr>
              <p:cNvPr id="169150" name="Freeform 546"/>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51" name="Line 547"/>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52" name="Line 548"/>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53" name="Freeform 549"/>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54" name="Line 550"/>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55" name="Freeform 551"/>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328485" name="Group 552"/>
            <p:cNvGrpSpPr>
              <a:grpSpLocks/>
            </p:cNvGrpSpPr>
            <p:nvPr/>
          </p:nvGrpSpPr>
          <p:grpSpPr bwMode="auto">
            <a:xfrm>
              <a:off x="799" y="1333"/>
              <a:ext cx="105" cy="122"/>
              <a:chOff x="592" y="1875"/>
              <a:chExt cx="106" cy="138"/>
            </a:xfrm>
          </p:grpSpPr>
          <p:sp>
            <p:nvSpPr>
              <p:cNvPr id="169134" name="Freeform 553"/>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35" name="Freeform 554"/>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36" name="AutoShape 555"/>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137" name="Line 556"/>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38" name="Line 557"/>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39" name="Line 558"/>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0" name="Line 559"/>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1" name="Line 560"/>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2" name="Line 561"/>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3" name="Line 562"/>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4" name="Line 563"/>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5" name="Line 564"/>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6" name="Line 565"/>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7" name="Line 566"/>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8" name="Line 567"/>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49" name="Line 568"/>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50" name="AutoShape 569"/>
            <p:cNvSpPr>
              <a:spLocks noChangeArrowheads="1"/>
            </p:cNvSpPr>
            <p:nvPr/>
          </p:nvSpPr>
          <p:spPr bwMode="auto">
            <a:xfrm>
              <a:off x="2528" y="1091"/>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86" name="Group 570"/>
            <p:cNvGrpSpPr>
              <a:grpSpLocks/>
            </p:cNvGrpSpPr>
            <p:nvPr/>
          </p:nvGrpSpPr>
          <p:grpSpPr bwMode="auto">
            <a:xfrm>
              <a:off x="927" y="1174"/>
              <a:ext cx="125" cy="125"/>
              <a:chOff x="722" y="1876"/>
              <a:chExt cx="127" cy="141"/>
            </a:xfrm>
          </p:grpSpPr>
          <p:sp>
            <p:nvSpPr>
              <p:cNvPr id="169128" name="Freeform 571"/>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29" name="Line 572"/>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30" name="Line 573"/>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31" name="Freeform 574"/>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32" name="Line 575"/>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33" name="Freeform 576"/>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sp>
          <p:nvSpPr>
            <p:cNvPr id="169052" name="Line 577"/>
            <p:cNvSpPr>
              <a:spLocks noChangeShapeType="1"/>
            </p:cNvSpPr>
            <p:nvPr/>
          </p:nvSpPr>
          <p:spPr bwMode="auto">
            <a:xfrm flipH="1" flipV="1">
              <a:off x="4886" y="195"/>
              <a:ext cx="16" cy="2919"/>
            </a:xfrm>
            <a:prstGeom prst="line">
              <a:avLst/>
            </a:prstGeom>
            <a:noFill/>
            <a:ln w="31448">
              <a:solidFill>
                <a:srgbClr val="000000"/>
              </a:solidFill>
              <a:prstDash val="dash"/>
              <a:round/>
              <a:headEnd/>
              <a:tailEnd/>
            </a:ln>
          </p:spPr>
          <p:txBody>
            <a:bodyPr/>
            <a:lstStyle/>
            <a:p>
              <a:pPr algn="ctr"/>
              <a:endParaRPr lang="ja-JP" altLang="en-US" b="1" dirty="0" smtClean="0">
                <a:solidFill>
                  <a:srgbClr val="C0504D"/>
                </a:solidFill>
                <a:cs typeface="Arial" pitchFamily="34" charset="0"/>
              </a:endParaRPr>
            </a:p>
          </p:txBody>
        </p:sp>
        <p:sp>
          <p:nvSpPr>
            <p:cNvPr id="169053" name="Line 578"/>
            <p:cNvSpPr>
              <a:spLocks noChangeShapeType="1"/>
            </p:cNvSpPr>
            <p:nvPr/>
          </p:nvSpPr>
          <p:spPr bwMode="auto">
            <a:xfrm>
              <a:off x="893" y="1697"/>
              <a:ext cx="4834" cy="0"/>
            </a:xfrm>
            <a:prstGeom prst="line">
              <a:avLst/>
            </a:prstGeom>
            <a:noFill/>
            <a:ln w="18748">
              <a:solidFill>
                <a:srgbClr val="819FE2"/>
              </a:solidFill>
              <a:round/>
              <a:headEnd/>
              <a:tailEnd/>
            </a:ln>
          </p:spPr>
          <p:txBody>
            <a:bodyPr/>
            <a:lstStyle/>
            <a:p>
              <a:pPr algn="ctr"/>
              <a:endParaRPr lang="ja-JP" altLang="en-US" b="1" dirty="0" smtClean="0">
                <a:solidFill>
                  <a:srgbClr val="C0504D"/>
                </a:solidFill>
                <a:cs typeface="Arial" pitchFamily="34" charset="0"/>
              </a:endParaRPr>
            </a:p>
          </p:txBody>
        </p:sp>
        <p:sp>
          <p:nvSpPr>
            <p:cNvPr id="169054" name="AutoShape 579"/>
            <p:cNvSpPr>
              <a:spLocks noChangeArrowheads="1"/>
            </p:cNvSpPr>
            <p:nvPr/>
          </p:nvSpPr>
          <p:spPr bwMode="auto">
            <a:xfrm>
              <a:off x="2784" y="1539"/>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88" name="Group 580"/>
            <p:cNvGrpSpPr>
              <a:grpSpLocks/>
            </p:cNvGrpSpPr>
            <p:nvPr/>
          </p:nvGrpSpPr>
          <p:grpSpPr bwMode="auto">
            <a:xfrm>
              <a:off x="919" y="1598"/>
              <a:ext cx="125" cy="125"/>
              <a:chOff x="722" y="1876"/>
              <a:chExt cx="127" cy="141"/>
            </a:xfrm>
          </p:grpSpPr>
          <p:sp>
            <p:nvSpPr>
              <p:cNvPr id="169122" name="Freeform 581"/>
              <p:cNvSpPr>
                <a:spLocks/>
              </p:cNvSpPr>
              <p:nvPr/>
            </p:nvSpPr>
            <p:spPr bwMode="auto">
              <a:xfrm>
                <a:off x="722" y="1906"/>
                <a:ext cx="100" cy="111"/>
              </a:xfrm>
              <a:custGeom>
                <a:avLst/>
                <a:gdLst>
                  <a:gd name="T0" fmla="*/ 36 w 100"/>
                  <a:gd name="T1" fmla="*/ 103 h 111"/>
                  <a:gd name="T2" fmla="*/ 36 w 100"/>
                  <a:gd name="T3" fmla="*/ 103 h 111"/>
                  <a:gd name="T4" fmla="*/ 26 w 100"/>
                  <a:gd name="T5" fmla="*/ 110 h 111"/>
                  <a:gd name="T6" fmla="*/ 9 w 100"/>
                  <a:gd name="T7" fmla="*/ 108 h 111"/>
                  <a:gd name="T8" fmla="*/ 9 w 100"/>
                  <a:gd name="T9" fmla="*/ 108 h 111"/>
                  <a:gd name="T10" fmla="*/ 0 w 100"/>
                  <a:gd name="T11" fmla="*/ 100 h 111"/>
                  <a:gd name="T12" fmla="*/ 0 w 100"/>
                  <a:gd name="T13" fmla="*/ 90 h 111"/>
                  <a:gd name="T14" fmla="*/ 0 w 100"/>
                  <a:gd name="T15" fmla="*/ 87 h 111"/>
                  <a:gd name="T16" fmla="*/ 62 w 100"/>
                  <a:gd name="T17" fmla="*/ 0 h 111"/>
                  <a:gd name="T18" fmla="*/ 99 w 100"/>
                  <a:gd name="T19" fmla="*/ 14 h 111"/>
                  <a:gd name="T20" fmla="*/ 36 w 100"/>
                  <a:gd name="T21" fmla="*/ 103 h 111"/>
                  <a:gd name="T22" fmla="*/ 36 w 100"/>
                  <a:gd name="T23" fmla="*/ 103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1"/>
                  <a:gd name="T38" fmla="*/ 100 w 100"/>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1">
                    <a:moveTo>
                      <a:pt x="36" y="103"/>
                    </a:moveTo>
                    <a:lnTo>
                      <a:pt x="36" y="103"/>
                    </a:lnTo>
                    <a:lnTo>
                      <a:pt x="26" y="110"/>
                    </a:lnTo>
                    <a:lnTo>
                      <a:pt x="9" y="108"/>
                    </a:lnTo>
                    <a:lnTo>
                      <a:pt x="0" y="100"/>
                    </a:lnTo>
                    <a:lnTo>
                      <a:pt x="0" y="90"/>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23" name="Line 582"/>
              <p:cNvSpPr>
                <a:spLocks noChangeShapeType="1"/>
              </p:cNvSpPr>
              <p:nvPr/>
            </p:nvSpPr>
            <p:spPr bwMode="auto">
              <a:xfrm flipH="1">
                <a:off x="755" y="1894"/>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24" name="Line 583"/>
              <p:cNvSpPr>
                <a:spLocks noChangeShapeType="1"/>
              </p:cNvSpPr>
              <p:nvPr/>
            </p:nvSpPr>
            <p:spPr bwMode="auto">
              <a:xfrm>
                <a:off x="805" y="1876"/>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25" name="Freeform 584"/>
              <p:cNvSpPr>
                <a:spLocks/>
              </p:cNvSpPr>
              <p:nvPr/>
            </p:nvSpPr>
            <p:spPr bwMode="auto">
              <a:xfrm>
                <a:off x="830" y="1885"/>
                <a:ext cx="14" cy="11"/>
              </a:xfrm>
              <a:custGeom>
                <a:avLst/>
                <a:gdLst>
                  <a:gd name="T0" fmla="*/ 0 w 14"/>
                  <a:gd name="T1" fmla="*/ 0 h 11"/>
                  <a:gd name="T2" fmla="*/ 0 w 14"/>
                  <a:gd name="T3" fmla="*/ 0 h 11"/>
                  <a:gd name="T4" fmla="*/ 6 w 14"/>
                  <a:gd name="T5" fmla="*/ 5 h 11"/>
                  <a:gd name="T6" fmla="*/ 9 w 14"/>
                  <a:gd name="T7" fmla="*/ 5 h 11"/>
                  <a:gd name="T8" fmla="*/ 10 w 14"/>
                  <a:gd name="T9" fmla="*/ 10 h 11"/>
                  <a:gd name="T10" fmla="*/ 13 w 14"/>
                  <a:gd name="T11" fmla="*/ 5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5"/>
                    </a:lnTo>
                    <a:lnTo>
                      <a:pt x="9" y="5"/>
                    </a:lnTo>
                    <a:lnTo>
                      <a:pt x="10" y="10"/>
                    </a:lnTo>
                    <a:lnTo>
                      <a:pt x="13" y="5"/>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26" name="Line 585"/>
              <p:cNvSpPr>
                <a:spLocks noChangeShapeType="1"/>
              </p:cNvSpPr>
              <p:nvPr/>
            </p:nvSpPr>
            <p:spPr bwMode="auto">
              <a:xfrm>
                <a:off x="833" y="1885"/>
                <a:ext cx="10"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27" name="Freeform 586"/>
              <p:cNvSpPr>
                <a:spLocks/>
              </p:cNvSpPr>
              <p:nvPr/>
            </p:nvSpPr>
            <p:spPr bwMode="auto">
              <a:xfrm>
                <a:off x="722" y="1876"/>
                <a:ext cx="127" cy="141"/>
              </a:xfrm>
              <a:custGeom>
                <a:avLst/>
                <a:gdLst>
                  <a:gd name="T0" fmla="*/ 36 w 127"/>
                  <a:gd name="T1" fmla="*/ 133 h 141"/>
                  <a:gd name="T2" fmla="*/ 36 w 127"/>
                  <a:gd name="T3" fmla="*/ 133 h 141"/>
                  <a:gd name="T4" fmla="*/ 26 w 127"/>
                  <a:gd name="T5" fmla="*/ 140 h 141"/>
                  <a:gd name="T6" fmla="*/ 9 w 127"/>
                  <a:gd name="T7" fmla="*/ 138 h 141"/>
                  <a:gd name="T8" fmla="*/ 9 w 127"/>
                  <a:gd name="T9" fmla="*/ 138 h 141"/>
                  <a:gd name="T10" fmla="*/ 0 w 127"/>
                  <a:gd name="T11" fmla="*/ 130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4 h 141"/>
                  <a:gd name="T24" fmla="*/ 126 w 127"/>
                  <a:gd name="T25" fmla="*/ 14 h 141"/>
                  <a:gd name="T26" fmla="*/ 121 w 127"/>
                  <a:gd name="T27" fmla="*/ 14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8"/>
                    </a:lnTo>
                    <a:lnTo>
                      <a:pt x="0" y="130"/>
                    </a:lnTo>
                    <a:lnTo>
                      <a:pt x="0" y="120"/>
                    </a:lnTo>
                    <a:lnTo>
                      <a:pt x="0" y="117"/>
                    </a:lnTo>
                    <a:lnTo>
                      <a:pt x="83" y="0"/>
                    </a:lnTo>
                    <a:lnTo>
                      <a:pt x="126" y="14"/>
                    </a:lnTo>
                    <a:lnTo>
                      <a:pt x="121" y="14"/>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328489" name="Group 587"/>
            <p:cNvGrpSpPr>
              <a:grpSpLocks/>
            </p:cNvGrpSpPr>
            <p:nvPr/>
          </p:nvGrpSpPr>
          <p:grpSpPr bwMode="auto">
            <a:xfrm>
              <a:off x="791" y="1629"/>
              <a:ext cx="105" cy="122"/>
              <a:chOff x="592" y="1875"/>
              <a:chExt cx="106" cy="138"/>
            </a:xfrm>
          </p:grpSpPr>
          <p:sp>
            <p:nvSpPr>
              <p:cNvPr id="169106" name="Freeform 588"/>
              <p:cNvSpPr>
                <a:spLocks/>
              </p:cNvSpPr>
              <p:nvPr/>
            </p:nvSpPr>
            <p:spPr bwMode="auto">
              <a:xfrm>
                <a:off x="592" y="2006"/>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07" name="Freeform 589"/>
              <p:cNvSpPr>
                <a:spLocks/>
              </p:cNvSpPr>
              <p:nvPr/>
            </p:nvSpPr>
            <p:spPr bwMode="auto">
              <a:xfrm>
                <a:off x="592" y="1875"/>
                <a:ext cx="7" cy="138"/>
              </a:xfrm>
              <a:custGeom>
                <a:avLst/>
                <a:gdLst>
                  <a:gd name="T0" fmla="*/ 6 w 7"/>
                  <a:gd name="T1" fmla="*/ 0 h 138"/>
                  <a:gd name="T2" fmla="*/ 6 w 7"/>
                  <a:gd name="T3" fmla="*/ 0 h 138"/>
                  <a:gd name="T4" fmla="*/ 0 w 7"/>
                  <a:gd name="T5" fmla="*/ 5 h 138"/>
                  <a:gd name="T6" fmla="*/ 0 w 7"/>
                  <a:gd name="T7" fmla="*/ 137 h 138"/>
                  <a:gd name="T8" fmla="*/ 6 w 7"/>
                  <a:gd name="T9" fmla="*/ 131 h 138"/>
                  <a:gd name="T10" fmla="*/ 6 w 7"/>
                  <a:gd name="T11" fmla="*/ 0 h 138"/>
                  <a:gd name="T12" fmla="*/ 6 w 7"/>
                  <a:gd name="T13" fmla="*/ 0 h 138"/>
                  <a:gd name="T14" fmla="*/ 0 60000 65536"/>
                  <a:gd name="T15" fmla="*/ 0 60000 65536"/>
                  <a:gd name="T16" fmla="*/ 0 60000 65536"/>
                  <a:gd name="T17" fmla="*/ 0 60000 65536"/>
                  <a:gd name="T18" fmla="*/ 0 60000 65536"/>
                  <a:gd name="T19" fmla="*/ 0 60000 65536"/>
                  <a:gd name="T20" fmla="*/ 0 60000 65536"/>
                  <a:gd name="T21" fmla="*/ 0 w 7"/>
                  <a:gd name="T22" fmla="*/ 0 h 138"/>
                  <a:gd name="T23" fmla="*/ 7 w 7"/>
                  <a:gd name="T24" fmla="*/ 138 h 1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8">
                    <a:moveTo>
                      <a:pt x="6" y="0"/>
                    </a:moveTo>
                    <a:lnTo>
                      <a:pt x="6" y="0"/>
                    </a:lnTo>
                    <a:lnTo>
                      <a:pt x="0" y="5"/>
                    </a:lnTo>
                    <a:lnTo>
                      <a:pt x="0" y="137"/>
                    </a:lnTo>
                    <a:lnTo>
                      <a:pt x="6" y="131"/>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08" name="AutoShape 590"/>
              <p:cNvSpPr>
                <a:spLocks noChangeArrowheads="1"/>
              </p:cNvSpPr>
              <p:nvPr/>
            </p:nvSpPr>
            <p:spPr bwMode="auto">
              <a:xfrm flipV="1">
                <a:off x="598" y="1875"/>
                <a:ext cx="99" cy="131"/>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109" name="Line 591"/>
              <p:cNvSpPr>
                <a:spLocks noChangeShapeType="1"/>
              </p:cNvSpPr>
              <p:nvPr/>
            </p:nvSpPr>
            <p:spPr bwMode="auto">
              <a:xfrm>
                <a:off x="597" y="1877"/>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0" name="Line 592"/>
              <p:cNvSpPr>
                <a:spLocks noChangeShapeType="1"/>
              </p:cNvSpPr>
              <p:nvPr/>
            </p:nvSpPr>
            <p:spPr bwMode="auto">
              <a:xfrm>
                <a:off x="595" y="1878"/>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1" name="Line 593"/>
              <p:cNvSpPr>
                <a:spLocks noChangeShapeType="1"/>
              </p:cNvSpPr>
              <p:nvPr/>
            </p:nvSpPr>
            <p:spPr bwMode="auto">
              <a:xfrm>
                <a:off x="594" y="1880"/>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2" name="Line 594"/>
              <p:cNvSpPr>
                <a:spLocks noChangeShapeType="1"/>
              </p:cNvSpPr>
              <p:nvPr/>
            </p:nvSpPr>
            <p:spPr bwMode="auto">
              <a:xfrm flipH="1">
                <a:off x="592" y="1875"/>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3" name="Line 595"/>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4" name="Line 596"/>
              <p:cNvSpPr>
                <a:spLocks noChangeShapeType="1"/>
              </p:cNvSpPr>
              <p:nvPr/>
            </p:nvSpPr>
            <p:spPr bwMode="auto">
              <a:xfrm>
                <a:off x="595" y="2010"/>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5" name="Line 597"/>
              <p:cNvSpPr>
                <a:spLocks noChangeShapeType="1"/>
              </p:cNvSpPr>
              <p:nvPr/>
            </p:nvSpPr>
            <p:spPr bwMode="auto">
              <a:xfrm>
                <a:off x="597" y="2008"/>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6" name="Line 598"/>
              <p:cNvSpPr>
                <a:spLocks noChangeShapeType="1"/>
              </p:cNvSpPr>
              <p:nvPr/>
            </p:nvSpPr>
            <p:spPr bwMode="auto">
              <a:xfrm>
                <a:off x="592" y="201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7" name="Line 599"/>
              <p:cNvSpPr>
                <a:spLocks noChangeShapeType="1"/>
              </p:cNvSpPr>
              <p:nvPr/>
            </p:nvSpPr>
            <p:spPr bwMode="auto">
              <a:xfrm>
                <a:off x="592" y="1880"/>
                <a:ext cx="0" cy="13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8" name="Line 600"/>
              <p:cNvSpPr>
                <a:spLocks noChangeShapeType="1"/>
              </p:cNvSpPr>
              <p:nvPr/>
            </p:nvSpPr>
            <p:spPr bwMode="auto">
              <a:xfrm flipH="1">
                <a:off x="592" y="1875"/>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19" name="Line 601"/>
              <p:cNvSpPr>
                <a:spLocks noChangeShapeType="1"/>
              </p:cNvSpPr>
              <p:nvPr/>
            </p:nvSpPr>
            <p:spPr bwMode="auto">
              <a:xfrm flipV="1">
                <a:off x="691" y="2007"/>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20" name="Line 602"/>
              <p:cNvSpPr>
                <a:spLocks noChangeShapeType="1"/>
              </p:cNvSpPr>
              <p:nvPr/>
            </p:nvSpPr>
            <p:spPr bwMode="auto">
              <a:xfrm>
                <a:off x="696" y="1875"/>
                <a:ext cx="0" cy="129"/>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21" name="Line 603"/>
              <p:cNvSpPr>
                <a:spLocks noChangeShapeType="1"/>
              </p:cNvSpPr>
              <p:nvPr/>
            </p:nvSpPr>
            <p:spPr bwMode="auto">
              <a:xfrm>
                <a:off x="597" y="200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sp>
          <p:nvSpPr>
            <p:cNvPr id="169057" name="AutoShape 652"/>
            <p:cNvSpPr>
              <a:spLocks noChangeArrowheads="1"/>
            </p:cNvSpPr>
            <p:nvPr/>
          </p:nvSpPr>
          <p:spPr bwMode="auto">
            <a:xfrm>
              <a:off x="3248" y="1691"/>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58" name="AutoShape 653"/>
            <p:cNvSpPr>
              <a:spLocks noChangeArrowheads="1"/>
            </p:cNvSpPr>
            <p:nvPr/>
          </p:nvSpPr>
          <p:spPr bwMode="auto">
            <a:xfrm>
              <a:off x="3256" y="1851"/>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grpSp>
          <p:nvGrpSpPr>
            <p:cNvPr id="328490" name="Group 702"/>
            <p:cNvGrpSpPr>
              <a:grpSpLocks/>
            </p:cNvGrpSpPr>
            <p:nvPr/>
          </p:nvGrpSpPr>
          <p:grpSpPr bwMode="auto">
            <a:xfrm>
              <a:off x="927" y="2258"/>
              <a:ext cx="125" cy="124"/>
              <a:chOff x="722" y="3113"/>
              <a:chExt cx="127" cy="141"/>
            </a:xfrm>
          </p:grpSpPr>
          <p:sp>
            <p:nvSpPr>
              <p:cNvPr id="169100" name="Freeform 703"/>
              <p:cNvSpPr>
                <a:spLocks/>
              </p:cNvSpPr>
              <p:nvPr/>
            </p:nvSpPr>
            <p:spPr bwMode="auto">
              <a:xfrm>
                <a:off x="722" y="3144"/>
                <a:ext cx="100" cy="110"/>
              </a:xfrm>
              <a:custGeom>
                <a:avLst/>
                <a:gdLst>
                  <a:gd name="T0" fmla="*/ 36 w 100"/>
                  <a:gd name="T1" fmla="*/ 102 h 110"/>
                  <a:gd name="T2" fmla="*/ 36 w 100"/>
                  <a:gd name="T3" fmla="*/ 102 h 110"/>
                  <a:gd name="T4" fmla="*/ 26 w 100"/>
                  <a:gd name="T5" fmla="*/ 109 h 110"/>
                  <a:gd name="T6" fmla="*/ 9 w 100"/>
                  <a:gd name="T7" fmla="*/ 108 h 110"/>
                  <a:gd name="T8" fmla="*/ 9 w 100"/>
                  <a:gd name="T9" fmla="*/ 108 h 110"/>
                  <a:gd name="T10" fmla="*/ 0 w 100"/>
                  <a:gd name="T11" fmla="*/ 100 h 110"/>
                  <a:gd name="T12" fmla="*/ 0 w 100"/>
                  <a:gd name="T13" fmla="*/ 89 h 110"/>
                  <a:gd name="T14" fmla="*/ 0 w 100"/>
                  <a:gd name="T15" fmla="*/ 86 h 110"/>
                  <a:gd name="T16" fmla="*/ 62 w 100"/>
                  <a:gd name="T17" fmla="*/ 0 h 110"/>
                  <a:gd name="T18" fmla="*/ 99 w 100"/>
                  <a:gd name="T19" fmla="*/ 14 h 110"/>
                  <a:gd name="T20" fmla="*/ 36 w 100"/>
                  <a:gd name="T21" fmla="*/ 102 h 110"/>
                  <a:gd name="T22" fmla="*/ 36 w 100"/>
                  <a:gd name="T23" fmla="*/ 102 h 1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0"/>
                  <a:gd name="T38" fmla="*/ 100 w 100"/>
                  <a:gd name="T39" fmla="*/ 110 h 1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0">
                    <a:moveTo>
                      <a:pt x="36" y="102"/>
                    </a:moveTo>
                    <a:lnTo>
                      <a:pt x="36" y="102"/>
                    </a:lnTo>
                    <a:lnTo>
                      <a:pt x="26" y="109"/>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01" name="Line 704"/>
              <p:cNvSpPr>
                <a:spLocks noChangeShapeType="1"/>
              </p:cNvSpPr>
              <p:nvPr/>
            </p:nvSpPr>
            <p:spPr bwMode="auto">
              <a:xfrm flipH="1">
                <a:off x="755" y="3131"/>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02" name="Line 705"/>
              <p:cNvSpPr>
                <a:spLocks noChangeShapeType="1"/>
              </p:cNvSpPr>
              <p:nvPr/>
            </p:nvSpPr>
            <p:spPr bwMode="auto">
              <a:xfrm>
                <a:off x="805" y="3113"/>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03" name="Freeform 706"/>
              <p:cNvSpPr>
                <a:spLocks/>
              </p:cNvSpPr>
              <p:nvPr/>
            </p:nvSpPr>
            <p:spPr bwMode="auto">
              <a:xfrm>
                <a:off x="830" y="3122"/>
                <a:ext cx="14" cy="11"/>
              </a:xfrm>
              <a:custGeom>
                <a:avLst/>
                <a:gdLst>
                  <a:gd name="T0" fmla="*/ 0 w 14"/>
                  <a:gd name="T1" fmla="*/ 0 h 11"/>
                  <a:gd name="T2" fmla="*/ 0 w 14"/>
                  <a:gd name="T3" fmla="*/ 0 h 11"/>
                  <a:gd name="T4" fmla="*/ 6 w 14"/>
                  <a:gd name="T5" fmla="*/ 6 h 11"/>
                  <a:gd name="T6" fmla="*/ 9 w 14"/>
                  <a:gd name="T7" fmla="*/ 6 h 11"/>
                  <a:gd name="T8" fmla="*/ 10 w 14"/>
                  <a:gd name="T9" fmla="*/ 10 h 11"/>
                  <a:gd name="T10" fmla="*/ 13 w 14"/>
                  <a:gd name="T11" fmla="*/ 6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6"/>
                    </a:lnTo>
                    <a:lnTo>
                      <a:pt x="9" y="6"/>
                    </a:lnTo>
                    <a:lnTo>
                      <a:pt x="10" y="10"/>
                    </a:lnTo>
                    <a:lnTo>
                      <a:pt x="13" y="6"/>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104" name="Line 707"/>
              <p:cNvSpPr>
                <a:spLocks noChangeShapeType="1"/>
              </p:cNvSpPr>
              <p:nvPr/>
            </p:nvSpPr>
            <p:spPr bwMode="auto">
              <a:xfrm>
                <a:off x="833" y="3122"/>
                <a:ext cx="10"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105" name="Freeform 708"/>
              <p:cNvSpPr>
                <a:spLocks/>
              </p:cNvSpPr>
              <p:nvPr/>
            </p:nvSpPr>
            <p:spPr bwMode="auto">
              <a:xfrm>
                <a:off x="722" y="3113"/>
                <a:ext cx="127" cy="141"/>
              </a:xfrm>
              <a:custGeom>
                <a:avLst/>
                <a:gdLst>
                  <a:gd name="T0" fmla="*/ 36 w 127"/>
                  <a:gd name="T1" fmla="*/ 133 h 141"/>
                  <a:gd name="T2" fmla="*/ 36 w 127"/>
                  <a:gd name="T3" fmla="*/ 133 h 141"/>
                  <a:gd name="T4" fmla="*/ 26 w 127"/>
                  <a:gd name="T5" fmla="*/ 140 h 141"/>
                  <a:gd name="T6" fmla="*/ 9 w 127"/>
                  <a:gd name="T7" fmla="*/ 139 h 141"/>
                  <a:gd name="T8" fmla="*/ 9 w 127"/>
                  <a:gd name="T9" fmla="*/ 139 h 141"/>
                  <a:gd name="T10" fmla="*/ 0 w 127"/>
                  <a:gd name="T11" fmla="*/ 131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5 h 141"/>
                  <a:gd name="T24" fmla="*/ 126 w 127"/>
                  <a:gd name="T25" fmla="*/ 15 h 141"/>
                  <a:gd name="T26" fmla="*/ 121 w 127"/>
                  <a:gd name="T27" fmla="*/ 15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9"/>
                    </a:lnTo>
                    <a:lnTo>
                      <a:pt x="0" y="131"/>
                    </a:lnTo>
                    <a:lnTo>
                      <a:pt x="0" y="120"/>
                    </a:lnTo>
                    <a:lnTo>
                      <a:pt x="0" y="117"/>
                    </a:lnTo>
                    <a:lnTo>
                      <a:pt x="83" y="0"/>
                    </a:lnTo>
                    <a:lnTo>
                      <a:pt x="126" y="15"/>
                    </a:lnTo>
                    <a:lnTo>
                      <a:pt x="121" y="15"/>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sp>
          <p:nvSpPr>
            <p:cNvPr id="169060" name="AutoShape 733"/>
            <p:cNvSpPr>
              <a:spLocks noChangeArrowheads="1"/>
            </p:cNvSpPr>
            <p:nvPr/>
          </p:nvSpPr>
          <p:spPr bwMode="auto">
            <a:xfrm>
              <a:off x="4240" y="2163"/>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61" name="AutoShape 734"/>
            <p:cNvSpPr>
              <a:spLocks noChangeArrowheads="1"/>
            </p:cNvSpPr>
            <p:nvPr/>
          </p:nvSpPr>
          <p:spPr bwMode="auto">
            <a:xfrm>
              <a:off x="4736" y="2483"/>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62" name="Line 735"/>
            <p:cNvSpPr>
              <a:spLocks noChangeShapeType="1"/>
            </p:cNvSpPr>
            <p:nvPr/>
          </p:nvSpPr>
          <p:spPr bwMode="auto">
            <a:xfrm>
              <a:off x="909" y="2793"/>
              <a:ext cx="4352" cy="0"/>
            </a:xfrm>
            <a:prstGeom prst="line">
              <a:avLst/>
            </a:prstGeom>
            <a:noFill/>
            <a:ln w="18796">
              <a:solidFill>
                <a:srgbClr val="FF99CC"/>
              </a:solidFill>
              <a:round/>
              <a:headEnd/>
              <a:tailEnd type="triangle" w="med" len="med"/>
            </a:ln>
          </p:spPr>
          <p:txBody>
            <a:bodyPr/>
            <a:lstStyle/>
            <a:p>
              <a:pPr algn="ctr"/>
              <a:endParaRPr lang="ja-JP" altLang="en-US" b="1" dirty="0" smtClean="0">
                <a:solidFill>
                  <a:srgbClr val="C0504D"/>
                </a:solidFill>
                <a:cs typeface="Arial" pitchFamily="34" charset="0"/>
              </a:endParaRPr>
            </a:p>
          </p:txBody>
        </p:sp>
        <p:grpSp>
          <p:nvGrpSpPr>
            <p:cNvPr id="328491" name="Group 736"/>
            <p:cNvGrpSpPr>
              <a:grpSpLocks/>
            </p:cNvGrpSpPr>
            <p:nvPr/>
          </p:nvGrpSpPr>
          <p:grpSpPr bwMode="auto">
            <a:xfrm>
              <a:off x="791" y="2727"/>
              <a:ext cx="105" cy="122"/>
              <a:chOff x="592" y="3599"/>
              <a:chExt cx="106" cy="139"/>
            </a:xfrm>
          </p:grpSpPr>
          <p:sp>
            <p:nvSpPr>
              <p:cNvPr id="169084" name="Freeform 737"/>
              <p:cNvSpPr>
                <a:spLocks/>
              </p:cNvSpPr>
              <p:nvPr/>
            </p:nvSpPr>
            <p:spPr bwMode="auto">
              <a:xfrm>
                <a:off x="592" y="3731"/>
                <a:ext cx="106" cy="7"/>
              </a:xfrm>
              <a:custGeom>
                <a:avLst/>
                <a:gdLst>
                  <a:gd name="T0" fmla="*/ 105 w 106"/>
                  <a:gd name="T1" fmla="*/ 1 h 7"/>
                  <a:gd name="T2" fmla="*/ 105 w 106"/>
                  <a:gd name="T3" fmla="*/ 1 h 7"/>
                  <a:gd name="T4" fmla="*/ 99 w 106"/>
                  <a:gd name="T5" fmla="*/ 6 h 7"/>
                  <a:gd name="T6" fmla="*/ 0 w 106"/>
                  <a:gd name="T7" fmla="*/ 6 h 7"/>
                  <a:gd name="T8" fmla="*/ 0 w 106"/>
                  <a:gd name="T9" fmla="*/ 0 h 7"/>
                  <a:gd name="T10" fmla="*/ 105 w 106"/>
                  <a:gd name="T11" fmla="*/ 1 h 7"/>
                  <a:gd name="T12" fmla="*/ 105 w 106"/>
                  <a:gd name="T13" fmla="*/ 1 h 7"/>
                  <a:gd name="T14" fmla="*/ 0 60000 65536"/>
                  <a:gd name="T15" fmla="*/ 0 60000 65536"/>
                  <a:gd name="T16" fmla="*/ 0 60000 65536"/>
                  <a:gd name="T17" fmla="*/ 0 60000 65536"/>
                  <a:gd name="T18" fmla="*/ 0 60000 65536"/>
                  <a:gd name="T19" fmla="*/ 0 60000 65536"/>
                  <a:gd name="T20" fmla="*/ 0 60000 65536"/>
                  <a:gd name="T21" fmla="*/ 0 w 106"/>
                  <a:gd name="T22" fmla="*/ 0 h 7"/>
                  <a:gd name="T23" fmla="*/ 106 w 106"/>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 h="7">
                    <a:moveTo>
                      <a:pt x="105" y="1"/>
                    </a:moveTo>
                    <a:lnTo>
                      <a:pt x="105" y="1"/>
                    </a:lnTo>
                    <a:lnTo>
                      <a:pt x="99" y="6"/>
                    </a:lnTo>
                    <a:lnTo>
                      <a:pt x="0" y="6"/>
                    </a:lnTo>
                    <a:lnTo>
                      <a:pt x="0" y="0"/>
                    </a:lnTo>
                    <a:lnTo>
                      <a:pt x="105" y="1"/>
                    </a:lnTo>
                  </a:path>
                </a:pathLst>
              </a:custGeom>
              <a:solidFill>
                <a:srgbClr val="8242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85" name="Freeform 738"/>
              <p:cNvSpPr>
                <a:spLocks/>
              </p:cNvSpPr>
              <p:nvPr/>
            </p:nvSpPr>
            <p:spPr bwMode="auto">
              <a:xfrm>
                <a:off x="592" y="3599"/>
                <a:ext cx="7" cy="139"/>
              </a:xfrm>
              <a:custGeom>
                <a:avLst/>
                <a:gdLst>
                  <a:gd name="T0" fmla="*/ 6 w 7"/>
                  <a:gd name="T1" fmla="*/ 0 h 139"/>
                  <a:gd name="T2" fmla="*/ 6 w 7"/>
                  <a:gd name="T3" fmla="*/ 0 h 139"/>
                  <a:gd name="T4" fmla="*/ 0 w 7"/>
                  <a:gd name="T5" fmla="*/ 5 h 139"/>
                  <a:gd name="T6" fmla="*/ 0 w 7"/>
                  <a:gd name="T7" fmla="*/ 138 h 139"/>
                  <a:gd name="T8" fmla="*/ 6 w 7"/>
                  <a:gd name="T9" fmla="*/ 132 h 139"/>
                  <a:gd name="T10" fmla="*/ 6 w 7"/>
                  <a:gd name="T11" fmla="*/ 0 h 139"/>
                  <a:gd name="T12" fmla="*/ 6 w 7"/>
                  <a:gd name="T13" fmla="*/ 0 h 139"/>
                  <a:gd name="T14" fmla="*/ 0 60000 65536"/>
                  <a:gd name="T15" fmla="*/ 0 60000 65536"/>
                  <a:gd name="T16" fmla="*/ 0 60000 65536"/>
                  <a:gd name="T17" fmla="*/ 0 60000 65536"/>
                  <a:gd name="T18" fmla="*/ 0 60000 65536"/>
                  <a:gd name="T19" fmla="*/ 0 60000 65536"/>
                  <a:gd name="T20" fmla="*/ 0 60000 65536"/>
                  <a:gd name="T21" fmla="*/ 0 w 7"/>
                  <a:gd name="T22" fmla="*/ 0 h 139"/>
                  <a:gd name="T23" fmla="*/ 7 w 7"/>
                  <a:gd name="T24" fmla="*/ 139 h 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39">
                    <a:moveTo>
                      <a:pt x="6" y="0"/>
                    </a:moveTo>
                    <a:lnTo>
                      <a:pt x="6" y="0"/>
                    </a:lnTo>
                    <a:lnTo>
                      <a:pt x="0" y="5"/>
                    </a:lnTo>
                    <a:lnTo>
                      <a:pt x="0" y="138"/>
                    </a:lnTo>
                    <a:lnTo>
                      <a:pt x="6" y="132"/>
                    </a:lnTo>
                    <a:lnTo>
                      <a:pt x="6" y="0"/>
                    </a:lnTo>
                  </a:path>
                </a:pathLst>
              </a:custGeom>
              <a:solidFill>
                <a:srgbClr val="FF8100"/>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86" name="AutoShape 739"/>
              <p:cNvSpPr>
                <a:spLocks noChangeArrowheads="1"/>
              </p:cNvSpPr>
              <p:nvPr/>
            </p:nvSpPr>
            <p:spPr bwMode="auto">
              <a:xfrm flipV="1">
                <a:off x="598" y="3599"/>
                <a:ext cx="99" cy="132"/>
              </a:xfrm>
              <a:prstGeom prst="roundRect">
                <a:avLst>
                  <a:gd name="adj" fmla="val 0"/>
                </a:avLst>
              </a:prstGeom>
              <a:solidFill>
                <a:srgbClr val="FFFF00"/>
              </a:solidFill>
              <a:ln w="9071">
                <a:solidFill>
                  <a:srgbClr val="824200"/>
                </a:solidFill>
                <a:round/>
                <a:headEnd/>
                <a:tailEnd/>
              </a:ln>
            </p:spPr>
            <p:txBody>
              <a:bodyPr wrap="none" anchor="ctr"/>
              <a:lstStyle/>
              <a:p>
                <a:pPr algn="ctr"/>
                <a:endParaRPr lang="ja-JP" altLang="en-US" b="1" dirty="0" smtClean="0">
                  <a:solidFill>
                    <a:srgbClr val="C0504D"/>
                  </a:solidFill>
                  <a:cs typeface="Arial" pitchFamily="34" charset="0"/>
                </a:endParaRPr>
              </a:p>
            </p:txBody>
          </p:sp>
          <p:sp>
            <p:nvSpPr>
              <p:cNvPr id="169087" name="Line 740"/>
              <p:cNvSpPr>
                <a:spLocks noChangeShapeType="1"/>
              </p:cNvSpPr>
              <p:nvPr/>
            </p:nvSpPr>
            <p:spPr bwMode="auto">
              <a:xfrm>
                <a:off x="597" y="3601"/>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88" name="Line 741"/>
              <p:cNvSpPr>
                <a:spLocks noChangeShapeType="1"/>
              </p:cNvSpPr>
              <p:nvPr/>
            </p:nvSpPr>
            <p:spPr bwMode="auto">
              <a:xfrm>
                <a:off x="595" y="3603"/>
                <a:ext cx="0" cy="131"/>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89" name="Line 742"/>
              <p:cNvSpPr>
                <a:spLocks noChangeShapeType="1"/>
              </p:cNvSpPr>
              <p:nvPr/>
            </p:nvSpPr>
            <p:spPr bwMode="auto">
              <a:xfrm>
                <a:off x="594" y="3604"/>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0" name="Line 743"/>
              <p:cNvSpPr>
                <a:spLocks noChangeShapeType="1"/>
              </p:cNvSpPr>
              <p:nvPr/>
            </p:nvSpPr>
            <p:spPr bwMode="auto">
              <a:xfrm flipH="1">
                <a:off x="592" y="3599"/>
                <a:ext cx="5"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1" name="Line 744"/>
              <p:cNvSpPr>
                <a:spLocks noChangeShapeType="1"/>
              </p:cNvSpPr>
              <p:nvPr/>
            </p:nvSpPr>
            <p:spPr bwMode="auto">
              <a:xfrm>
                <a:off x="595" y="3735"/>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2" name="Line 745"/>
              <p:cNvSpPr>
                <a:spLocks noChangeShapeType="1"/>
              </p:cNvSpPr>
              <p:nvPr/>
            </p:nvSpPr>
            <p:spPr bwMode="auto">
              <a:xfrm>
                <a:off x="595" y="3734"/>
                <a:ext cx="98"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3" name="Line 746"/>
              <p:cNvSpPr>
                <a:spLocks noChangeShapeType="1"/>
              </p:cNvSpPr>
              <p:nvPr/>
            </p:nvSpPr>
            <p:spPr bwMode="auto">
              <a:xfrm>
                <a:off x="597" y="3733"/>
                <a:ext cx="97"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4" name="Line 747"/>
              <p:cNvSpPr>
                <a:spLocks noChangeShapeType="1"/>
              </p:cNvSpPr>
              <p:nvPr/>
            </p:nvSpPr>
            <p:spPr bwMode="auto">
              <a:xfrm>
                <a:off x="592" y="3737"/>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5" name="Line 748"/>
              <p:cNvSpPr>
                <a:spLocks noChangeShapeType="1"/>
              </p:cNvSpPr>
              <p:nvPr/>
            </p:nvSpPr>
            <p:spPr bwMode="auto">
              <a:xfrm>
                <a:off x="592" y="3604"/>
                <a:ext cx="0" cy="13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6" name="Line 749"/>
              <p:cNvSpPr>
                <a:spLocks noChangeShapeType="1"/>
              </p:cNvSpPr>
              <p:nvPr/>
            </p:nvSpPr>
            <p:spPr bwMode="auto">
              <a:xfrm flipH="1">
                <a:off x="592" y="3599"/>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7" name="Line 750"/>
              <p:cNvSpPr>
                <a:spLocks noChangeShapeType="1"/>
              </p:cNvSpPr>
              <p:nvPr/>
            </p:nvSpPr>
            <p:spPr bwMode="auto">
              <a:xfrm flipV="1">
                <a:off x="691" y="3732"/>
                <a:ext cx="6" cy="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8" name="Line 751"/>
              <p:cNvSpPr>
                <a:spLocks noChangeShapeType="1"/>
              </p:cNvSpPr>
              <p:nvPr/>
            </p:nvSpPr>
            <p:spPr bwMode="auto">
              <a:xfrm>
                <a:off x="696" y="3599"/>
                <a:ext cx="0" cy="13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99" name="Line 752"/>
              <p:cNvSpPr>
                <a:spLocks noChangeShapeType="1"/>
              </p:cNvSpPr>
              <p:nvPr/>
            </p:nvSpPr>
            <p:spPr bwMode="auto">
              <a:xfrm>
                <a:off x="597" y="3732"/>
                <a:ext cx="99" cy="0"/>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grpSp>
        <p:grpSp>
          <p:nvGrpSpPr>
            <p:cNvPr id="328492" name="Group 753"/>
            <p:cNvGrpSpPr>
              <a:grpSpLocks/>
            </p:cNvGrpSpPr>
            <p:nvPr/>
          </p:nvGrpSpPr>
          <p:grpSpPr bwMode="auto">
            <a:xfrm>
              <a:off x="927" y="2730"/>
              <a:ext cx="125" cy="124"/>
              <a:chOff x="722" y="3113"/>
              <a:chExt cx="127" cy="141"/>
            </a:xfrm>
          </p:grpSpPr>
          <p:sp>
            <p:nvSpPr>
              <p:cNvPr id="169078" name="Freeform 754"/>
              <p:cNvSpPr>
                <a:spLocks/>
              </p:cNvSpPr>
              <p:nvPr/>
            </p:nvSpPr>
            <p:spPr bwMode="auto">
              <a:xfrm>
                <a:off x="722" y="3144"/>
                <a:ext cx="100" cy="110"/>
              </a:xfrm>
              <a:custGeom>
                <a:avLst/>
                <a:gdLst>
                  <a:gd name="T0" fmla="*/ 36 w 100"/>
                  <a:gd name="T1" fmla="*/ 102 h 110"/>
                  <a:gd name="T2" fmla="*/ 36 w 100"/>
                  <a:gd name="T3" fmla="*/ 102 h 110"/>
                  <a:gd name="T4" fmla="*/ 26 w 100"/>
                  <a:gd name="T5" fmla="*/ 109 h 110"/>
                  <a:gd name="T6" fmla="*/ 9 w 100"/>
                  <a:gd name="T7" fmla="*/ 108 h 110"/>
                  <a:gd name="T8" fmla="*/ 9 w 100"/>
                  <a:gd name="T9" fmla="*/ 108 h 110"/>
                  <a:gd name="T10" fmla="*/ 0 w 100"/>
                  <a:gd name="T11" fmla="*/ 100 h 110"/>
                  <a:gd name="T12" fmla="*/ 0 w 100"/>
                  <a:gd name="T13" fmla="*/ 89 h 110"/>
                  <a:gd name="T14" fmla="*/ 0 w 100"/>
                  <a:gd name="T15" fmla="*/ 86 h 110"/>
                  <a:gd name="T16" fmla="*/ 62 w 100"/>
                  <a:gd name="T17" fmla="*/ 0 h 110"/>
                  <a:gd name="T18" fmla="*/ 99 w 100"/>
                  <a:gd name="T19" fmla="*/ 14 h 110"/>
                  <a:gd name="T20" fmla="*/ 36 w 100"/>
                  <a:gd name="T21" fmla="*/ 102 h 110"/>
                  <a:gd name="T22" fmla="*/ 36 w 100"/>
                  <a:gd name="T23" fmla="*/ 102 h 1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0"/>
                  <a:gd name="T38" fmla="*/ 100 w 100"/>
                  <a:gd name="T39" fmla="*/ 110 h 1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0">
                    <a:moveTo>
                      <a:pt x="36" y="102"/>
                    </a:moveTo>
                    <a:lnTo>
                      <a:pt x="36" y="102"/>
                    </a:lnTo>
                    <a:lnTo>
                      <a:pt x="26" y="109"/>
                    </a:lnTo>
                    <a:lnTo>
                      <a:pt x="9" y="108"/>
                    </a:lnTo>
                    <a:lnTo>
                      <a:pt x="0" y="100"/>
                    </a:lnTo>
                    <a:lnTo>
                      <a:pt x="0" y="89"/>
                    </a:lnTo>
                    <a:lnTo>
                      <a:pt x="0" y="86"/>
                    </a:lnTo>
                    <a:lnTo>
                      <a:pt x="62" y="0"/>
                    </a:lnTo>
                    <a:lnTo>
                      <a:pt x="99" y="14"/>
                    </a:lnTo>
                    <a:lnTo>
                      <a:pt x="36" y="102"/>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79" name="Line 755"/>
              <p:cNvSpPr>
                <a:spLocks noChangeShapeType="1"/>
              </p:cNvSpPr>
              <p:nvPr/>
            </p:nvSpPr>
            <p:spPr bwMode="auto">
              <a:xfrm flipH="1">
                <a:off x="755" y="3131"/>
                <a:ext cx="81" cy="10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80" name="Line 756"/>
              <p:cNvSpPr>
                <a:spLocks noChangeShapeType="1"/>
              </p:cNvSpPr>
              <p:nvPr/>
            </p:nvSpPr>
            <p:spPr bwMode="auto">
              <a:xfrm>
                <a:off x="805" y="3113"/>
                <a:ext cx="8" cy="2"/>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81" name="Freeform 757"/>
              <p:cNvSpPr>
                <a:spLocks/>
              </p:cNvSpPr>
              <p:nvPr/>
            </p:nvSpPr>
            <p:spPr bwMode="auto">
              <a:xfrm>
                <a:off x="830" y="3122"/>
                <a:ext cx="14" cy="11"/>
              </a:xfrm>
              <a:custGeom>
                <a:avLst/>
                <a:gdLst>
                  <a:gd name="T0" fmla="*/ 0 w 14"/>
                  <a:gd name="T1" fmla="*/ 0 h 11"/>
                  <a:gd name="T2" fmla="*/ 0 w 14"/>
                  <a:gd name="T3" fmla="*/ 0 h 11"/>
                  <a:gd name="T4" fmla="*/ 6 w 14"/>
                  <a:gd name="T5" fmla="*/ 6 h 11"/>
                  <a:gd name="T6" fmla="*/ 9 w 14"/>
                  <a:gd name="T7" fmla="*/ 6 h 11"/>
                  <a:gd name="T8" fmla="*/ 10 w 14"/>
                  <a:gd name="T9" fmla="*/ 10 h 11"/>
                  <a:gd name="T10" fmla="*/ 13 w 14"/>
                  <a:gd name="T11" fmla="*/ 6 h 11"/>
                  <a:gd name="T12" fmla="*/ 0 w 14"/>
                  <a:gd name="T13" fmla="*/ 0 h 11"/>
                  <a:gd name="T14" fmla="*/ 0 w 14"/>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1"/>
                  <a:gd name="T26" fmla="*/ 14 w 14"/>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1">
                    <a:moveTo>
                      <a:pt x="0" y="0"/>
                    </a:moveTo>
                    <a:lnTo>
                      <a:pt x="0" y="0"/>
                    </a:lnTo>
                    <a:lnTo>
                      <a:pt x="6" y="6"/>
                    </a:lnTo>
                    <a:lnTo>
                      <a:pt x="9" y="6"/>
                    </a:lnTo>
                    <a:lnTo>
                      <a:pt x="10" y="10"/>
                    </a:lnTo>
                    <a:lnTo>
                      <a:pt x="13" y="6"/>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82" name="Line 758"/>
              <p:cNvSpPr>
                <a:spLocks noChangeShapeType="1"/>
              </p:cNvSpPr>
              <p:nvPr/>
            </p:nvSpPr>
            <p:spPr bwMode="auto">
              <a:xfrm>
                <a:off x="833" y="3122"/>
                <a:ext cx="10"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83" name="Freeform 759"/>
              <p:cNvSpPr>
                <a:spLocks/>
              </p:cNvSpPr>
              <p:nvPr/>
            </p:nvSpPr>
            <p:spPr bwMode="auto">
              <a:xfrm>
                <a:off x="722" y="3113"/>
                <a:ext cx="127" cy="141"/>
              </a:xfrm>
              <a:custGeom>
                <a:avLst/>
                <a:gdLst>
                  <a:gd name="T0" fmla="*/ 36 w 127"/>
                  <a:gd name="T1" fmla="*/ 133 h 141"/>
                  <a:gd name="T2" fmla="*/ 36 w 127"/>
                  <a:gd name="T3" fmla="*/ 133 h 141"/>
                  <a:gd name="T4" fmla="*/ 26 w 127"/>
                  <a:gd name="T5" fmla="*/ 140 h 141"/>
                  <a:gd name="T6" fmla="*/ 9 w 127"/>
                  <a:gd name="T7" fmla="*/ 139 h 141"/>
                  <a:gd name="T8" fmla="*/ 9 w 127"/>
                  <a:gd name="T9" fmla="*/ 139 h 141"/>
                  <a:gd name="T10" fmla="*/ 0 w 127"/>
                  <a:gd name="T11" fmla="*/ 131 h 141"/>
                  <a:gd name="T12" fmla="*/ 0 w 127"/>
                  <a:gd name="T13" fmla="*/ 120 h 141"/>
                  <a:gd name="T14" fmla="*/ 0 w 127"/>
                  <a:gd name="T15" fmla="*/ 117 h 141"/>
                  <a:gd name="T16" fmla="*/ 83 w 127"/>
                  <a:gd name="T17" fmla="*/ 0 h 141"/>
                  <a:gd name="T18" fmla="*/ 83 w 127"/>
                  <a:gd name="T19" fmla="*/ 0 h 141"/>
                  <a:gd name="T20" fmla="*/ 83 w 127"/>
                  <a:gd name="T21" fmla="*/ 0 h 141"/>
                  <a:gd name="T22" fmla="*/ 126 w 127"/>
                  <a:gd name="T23" fmla="*/ 15 h 141"/>
                  <a:gd name="T24" fmla="*/ 126 w 127"/>
                  <a:gd name="T25" fmla="*/ 15 h 141"/>
                  <a:gd name="T26" fmla="*/ 121 w 127"/>
                  <a:gd name="T27" fmla="*/ 15 h 141"/>
                  <a:gd name="T28" fmla="*/ 36 w 127"/>
                  <a:gd name="T29" fmla="*/ 133 h 141"/>
                  <a:gd name="T30" fmla="*/ 36 w 127"/>
                  <a:gd name="T31" fmla="*/ 133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3"/>
                    </a:moveTo>
                    <a:lnTo>
                      <a:pt x="36" y="133"/>
                    </a:lnTo>
                    <a:lnTo>
                      <a:pt x="26" y="140"/>
                    </a:lnTo>
                    <a:lnTo>
                      <a:pt x="9" y="139"/>
                    </a:lnTo>
                    <a:lnTo>
                      <a:pt x="0" y="131"/>
                    </a:lnTo>
                    <a:lnTo>
                      <a:pt x="0" y="120"/>
                    </a:lnTo>
                    <a:lnTo>
                      <a:pt x="0" y="117"/>
                    </a:lnTo>
                    <a:lnTo>
                      <a:pt x="83" y="0"/>
                    </a:lnTo>
                    <a:lnTo>
                      <a:pt x="126" y="15"/>
                    </a:lnTo>
                    <a:lnTo>
                      <a:pt x="121" y="15"/>
                    </a:lnTo>
                    <a:lnTo>
                      <a:pt x="36" y="133"/>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grpSp>
          <p:nvGrpSpPr>
            <p:cNvPr id="328493" name="Group 792"/>
            <p:cNvGrpSpPr>
              <a:grpSpLocks/>
            </p:cNvGrpSpPr>
            <p:nvPr/>
          </p:nvGrpSpPr>
          <p:grpSpPr bwMode="auto">
            <a:xfrm>
              <a:off x="925" y="2893"/>
              <a:ext cx="125" cy="124"/>
              <a:chOff x="3165" y="3842"/>
              <a:chExt cx="127" cy="141"/>
            </a:xfrm>
          </p:grpSpPr>
          <p:sp>
            <p:nvSpPr>
              <p:cNvPr id="169072" name="Freeform 793"/>
              <p:cNvSpPr>
                <a:spLocks/>
              </p:cNvSpPr>
              <p:nvPr/>
            </p:nvSpPr>
            <p:spPr bwMode="auto">
              <a:xfrm>
                <a:off x="3165" y="3873"/>
                <a:ext cx="100" cy="110"/>
              </a:xfrm>
              <a:custGeom>
                <a:avLst/>
                <a:gdLst>
                  <a:gd name="T0" fmla="*/ 36 w 100"/>
                  <a:gd name="T1" fmla="*/ 103 h 110"/>
                  <a:gd name="T2" fmla="*/ 36 w 100"/>
                  <a:gd name="T3" fmla="*/ 103 h 110"/>
                  <a:gd name="T4" fmla="*/ 26 w 100"/>
                  <a:gd name="T5" fmla="*/ 109 h 110"/>
                  <a:gd name="T6" fmla="*/ 9 w 100"/>
                  <a:gd name="T7" fmla="*/ 108 h 110"/>
                  <a:gd name="T8" fmla="*/ 9 w 100"/>
                  <a:gd name="T9" fmla="*/ 108 h 110"/>
                  <a:gd name="T10" fmla="*/ 0 w 100"/>
                  <a:gd name="T11" fmla="*/ 100 h 110"/>
                  <a:gd name="T12" fmla="*/ 0 w 100"/>
                  <a:gd name="T13" fmla="*/ 89 h 110"/>
                  <a:gd name="T14" fmla="*/ 0 w 100"/>
                  <a:gd name="T15" fmla="*/ 87 h 110"/>
                  <a:gd name="T16" fmla="*/ 62 w 100"/>
                  <a:gd name="T17" fmla="*/ 0 h 110"/>
                  <a:gd name="T18" fmla="*/ 99 w 100"/>
                  <a:gd name="T19" fmla="*/ 14 h 110"/>
                  <a:gd name="T20" fmla="*/ 36 w 100"/>
                  <a:gd name="T21" fmla="*/ 103 h 110"/>
                  <a:gd name="T22" fmla="*/ 36 w 100"/>
                  <a:gd name="T23" fmla="*/ 103 h 1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10"/>
                  <a:gd name="T38" fmla="*/ 100 w 100"/>
                  <a:gd name="T39" fmla="*/ 110 h 1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10">
                    <a:moveTo>
                      <a:pt x="36" y="103"/>
                    </a:moveTo>
                    <a:lnTo>
                      <a:pt x="36" y="103"/>
                    </a:lnTo>
                    <a:lnTo>
                      <a:pt x="26" y="109"/>
                    </a:lnTo>
                    <a:lnTo>
                      <a:pt x="9" y="108"/>
                    </a:lnTo>
                    <a:lnTo>
                      <a:pt x="0" y="100"/>
                    </a:lnTo>
                    <a:lnTo>
                      <a:pt x="0" y="89"/>
                    </a:lnTo>
                    <a:lnTo>
                      <a:pt x="0" y="87"/>
                    </a:lnTo>
                    <a:lnTo>
                      <a:pt x="62" y="0"/>
                    </a:lnTo>
                    <a:lnTo>
                      <a:pt x="99" y="14"/>
                    </a:lnTo>
                    <a:lnTo>
                      <a:pt x="36" y="103"/>
                    </a:lnTo>
                  </a:path>
                </a:pathLst>
              </a:custGeom>
              <a:solidFill>
                <a:srgbClr val="FF0000"/>
              </a:solid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73" name="Line 794"/>
              <p:cNvSpPr>
                <a:spLocks noChangeShapeType="1"/>
              </p:cNvSpPr>
              <p:nvPr/>
            </p:nvSpPr>
            <p:spPr bwMode="auto">
              <a:xfrm flipH="1">
                <a:off x="3198" y="3861"/>
                <a:ext cx="81" cy="105"/>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74" name="Line 795"/>
              <p:cNvSpPr>
                <a:spLocks noChangeShapeType="1"/>
              </p:cNvSpPr>
              <p:nvPr/>
            </p:nvSpPr>
            <p:spPr bwMode="auto">
              <a:xfrm>
                <a:off x="3248" y="3842"/>
                <a:ext cx="8" cy="3"/>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75" name="Freeform 796"/>
              <p:cNvSpPr>
                <a:spLocks/>
              </p:cNvSpPr>
              <p:nvPr/>
            </p:nvSpPr>
            <p:spPr bwMode="auto">
              <a:xfrm>
                <a:off x="3274" y="3851"/>
                <a:ext cx="13" cy="11"/>
              </a:xfrm>
              <a:custGeom>
                <a:avLst/>
                <a:gdLst>
                  <a:gd name="T0" fmla="*/ 0 w 13"/>
                  <a:gd name="T1" fmla="*/ 0 h 11"/>
                  <a:gd name="T2" fmla="*/ 0 w 13"/>
                  <a:gd name="T3" fmla="*/ 0 h 11"/>
                  <a:gd name="T4" fmla="*/ 5 w 13"/>
                  <a:gd name="T5" fmla="*/ 6 h 11"/>
                  <a:gd name="T6" fmla="*/ 8 w 13"/>
                  <a:gd name="T7" fmla="*/ 6 h 11"/>
                  <a:gd name="T8" fmla="*/ 9 w 13"/>
                  <a:gd name="T9" fmla="*/ 10 h 11"/>
                  <a:gd name="T10" fmla="*/ 12 w 13"/>
                  <a:gd name="T11" fmla="*/ 6 h 11"/>
                  <a:gd name="T12" fmla="*/ 0 w 13"/>
                  <a:gd name="T13" fmla="*/ 0 h 11"/>
                  <a:gd name="T14" fmla="*/ 0 w 13"/>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1"/>
                  <a:gd name="T26" fmla="*/ 13 w 13"/>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1">
                    <a:moveTo>
                      <a:pt x="0" y="0"/>
                    </a:moveTo>
                    <a:lnTo>
                      <a:pt x="0" y="0"/>
                    </a:lnTo>
                    <a:lnTo>
                      <a:pt x="5" y="6"/>
                    </a:lnTo>
                    <a:lnTo>
                      <a:pt x="8" y="6"/>
                    </a:lnTo>
                    <a:lnTo>
                      <a:pt x="9" y="10"/>
                    </a:lnTo>
                    <a:lnTo>
                      <a:pt x="12" y="6"/>
                    </a:lnTo>
                    <a:lnTo>
                      <a:pt x="0" y="0"/>
                    </a:lnTo>
                  </a:path>
                </a:pathLst>
              </a:custGeom>
              <a:solidFill>
                <a:srgbClr val="FFFFFF"/>
              </a:solidFill>
              <a:ln w="9525">
                <a:noFill/>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sp>
            <p:nvSpPr>
              <p:cNvPr id="169076" name="Line 797"/>
              <p:cNvSpPr>
                <a:spLocks noChangeShapeType="1"/>
              </p:cNvSpPr>
              <p:nvPr/>
            </p:nvSpPr>
            <p:spPr bwMode="auto">
              <a:xfrm>
                <a:off x="3276" y="3851"/>
                <a:ext cx="10" cy="6"/>
              </a:xfrm>
              <a:prstGeom prst="line">
                <a:avLst/>
              </a:prstGeom>
              <a:noFill/>
              <a:ln w="9071">
                <a:solidFill>
                  <a:srgbClr val="FFFFFF"/>
                </a:solidFill>
                <a:round/>
                <a:headEnd/>
                <a:tailEnd/>
              </a:ln>
            </p:spPr>
            <p:txBody>
              <a:bodyPr/>
              <a:lstStyle/>
              <a:p>
                <a:pPr algn="ctr"/>
                <a:endParaRPr lang="ja-JP" altLang="en-US" b="1" dirty="0" smtClean="0">
                  <a:solidFill>
                    <a:srgbClr val="C0504D"/>
                  </a:solidFill>
                  <a:cs typeface="Arial" pitchFamily="34" charset="0"/>
                </a:endParaRPr>
              </a:p>
            </p:txBody>
          </p:sp>
          <p:sp>
            <p:nvSpPr>
              <p:cNvPr id="169077" name="Freeform 798"/>
              <p:cNvSpPr>
                <a:spLocks/>
              </p:cNvSpPr>
              <p:nvPr/>
            </p:nvSpPr>
            <p:spPr bwMode="auto">
              <a:xfrm>
                <a:off x="3165" y="3842"/>
                <a:ext cx="127" cy="141"/>
              </a:xfrm>
              <a:custGeom>
                <a:avLst/>
                <a:gdLst>
                  <a:gd name="T0" fmla="*/ 36 w 127"/>
                  <a:gd name="T1" fmla="*/ 134 h 141"/>
                  <a:gd name="T2" fmla="*/ 36 w 127"/>
                  <a:gd name="T3" fmla="*/ 134 h 141"/>
                  <a:gd name="T4" fmla="*/ 26 w 127"/>
                  <a:gd name="T5" fmla="*/ 140 h 141"/>
                  <a:gd name="T6" fmla="*/ 9 w 127"/>
                  <a:gd name="T7" fmla="*/ 139 h 141"/>
                  <a:gd name="T8" fmla="*/ 9 w 127"/>
                  <a:gd name="T9" fmla="*/ 139 h 141"/>
                  <a:gd name="T10" fmla="*/ 0 w 127"/>
                  <a:gd name="T11" fmla="*/ 131 h 141"/>
                  <a:gd name="T12" fmla="*/ 0 w 127"/>
                  <a:gd name="T13" fmla="*/ 120 h 141"/>
                  <a:gd name="T14" fmla="*/ 0 w 127"/>
                  <a:gd name="T15" fmla="*/ 118 h 141"/>
                  <a:gd name="T16" fmla="*/ 83 w 127"/>
                  <a:gd name="T17" fmla="*/ 0 h 141"/>
                  <a:gd name="T18" fmla="*/ 83 w 127"/>
                  <a:gd name="T19" fmla="*/ 0 h 141"/>
                  <a:gd name="T20" fmla="*/ 83 w 127"/>
                  <a:gd name="T21" fmla="*/ 0 h 141"/>
                  <a:gd name="T22" fmla="*/ 126 w 127"/>
                  <a:gd name="T23" fmla="*/ 15 h 141"/>
                  <a:gd name="T24" fmla="*/ 126 w 127"/>
                  <a:gd name="T25" fmla="*/ 15 h 141"/>
                  <a:gd name="T26" fmla="*/ 121 w 127"/>
                  <a:gd name="T27" fmla="*/ 15 h 141"/>
                  <a:gd name="T28" fmla="*/ 36 w 127"/>
                  <a:gd name="T29" fmla="*/ 134 h 141"/>
                  <a:gd name="T30" fmla="*/ 36 w 127"/>
                  <a:gd name="T31" fmla="*/ 134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7"/>
                  <a:gd name="T49" fmla="*/ 0 h 141"/>
                  <a:gd name="T50" fmla="*/ 127 w 127"/>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7" h="141">
                    <a:moveTo>
                      <a:pt x="36" y="134"/>
                    </a:moveTo>
                    <a:lnTo>
                      <a:pt x="36" y="134"/>
                    </a:lnTo>
                    <a:lnTo>
                      <a:pt x="26" y="140"/>
                    </a:lnTo>
                    <a:lnTo>
                      <a:pt x="9" y="139"/>
                    </a:lnTo>
                    <a:lnTo>
                      <a:pt x="0" y="131"/>
                    </a:lnTo>
                    <a:lnTo>
                      <a:pt x="0" y="120"/>
                    </a:lnTo>
                    <a:lnTo>
                      <a:pt x="0" y="118"/>
                    </a:lnTo>
                    <a:lnTo>
                      <a:pt x="83" y="0"/>
                    </a:lnTo>
                    <a:lnTo>
                      <a:pt x="126" y="15"/>
                    </a:lnTo>
                    <a:lnTo>
                      <a:pt x="121" y="15"/>
                    </a:lnTo>
                    <a:lnTo>
                      <a:pt x="36" y="134"/>
                    </a:lnTo>
                  </a:path>
                </a:pathLst>
              </a:custGeom>
              <a:noFill/>
              <a:ln w="9071" cap="flat" cmpd="sng">
                <a:solidFill>
                  <a:srgbClr val="000000"/>
                </a:solidFill>
                <a:prstDash val="solid"/>
                <a:round/>
                <a:headEnd type="none" w="med" len="med"/>
                <a:tailEnd type="none" w="med" len="med"/>
              </a:ln>
            </p:spPr>
            <p:txBody>
              <a:bodyPr/>
              <a:lstStyle/>
              <a:p>
                <a:pPr algn="ctr"/>
                <a:endParaRPr lang="ja-JP" altLang="en-US" b="1" dirty="0" smtClean="0">
                  <a:solidFill>
                    <a:srgbClr val="C0504D"/>
                  </a:solidFill>
                  <a:cs typeface="Arial" pitchFamily="34" charset="0"/>
                </a:endParaRPr>
              </a:p>
            </p:txBody>
          </p:sp>
        </p:grpSp>
        <p:sp>
          <p:nvSpPr>
            <p:cNvPr id="169066" name="AutoShape 799"/>
            <p:cNvSpPr>
              <a:spLocks noChangeArrowheads="1"/>
            </p:cNvSpPr>
            <p:nvPr/>
          </p:nvSpPr>
          <p:spPr bwMode="auto">
            <a:xfrm>
              <a:off x="5176" y="2627"/>
              <a:ext cx="112" cy="327"/>
            </a:xfrm>
            <a:prstGeom prst="flowChartConnector">
              <a:avLst/>
            </a:prstGeom>
            <a:solidFill>
              <a:srgbClr val="FF0000"/>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67" name="AutoShape 800"/>
            <p:cNvSpPr>
              <a:spLocks noChangeArrowheads="1"/>
            </p:cNvSpPr>
            <p:nvPr/>
          </p:nvSpPr>
          <p:spPr bwMode="auto">
            <a:xfrm>
              <a:off x="5176" y="2803"/>
              <a:ext cx="112" cy="327"/>
            </a:xfrm>
            <a:prstGeom prst="flowChartConnector">
              <a:avLst/>
            </a:prstGeom>
            <a:solidFill>
              <a:srgbClr val="0000FF"/>
            </a:solidFill>
            <a:ln w="9525" algn="ctr">
              <a:noFill/>
              <a:round/>
              <a:headEnd/>
              <a:tailEnd/>
            </a:ln>
          </p:spPr>
          <p:txBody>
            <a:bodyPr anchor="ctr">
              <a:spAutoFit/>
            </a:bodyPr>
            <a:lstStyle/>
            <a:p>
              <a:pPr algn="ctr"/>
              <a:endParaRPr lang="ja-JP" altLang="en-US" b="1" dirty="0" smtClean="0">
                <a:solidFill>
                  <a:srgbClr val="C0504D"/>
                </a:solidFill>
                <a:cs typeface="Arial" pitchFamily="34" charset="0"/>
              </a:endParaRPr>
            </a:p>
          </p:txBody>
        </p:sp>
        <p:sp>
          <p:nvSpPr>
            <p:cNvPr id="169068" name="Text Box 802"/>
            <p:cNvSpPr txBox="1">
              <a:spLocks noChangeArrowheads="1"/>
            </p:cNvSpPr>
            <p:nvPr/>
          </p:nvSpPr>
          <p:spPr bwMode="auto">
            <a:xfrm>
              <a:off x="1971" y="3141"/>
              <a:ext cx="641" cy="155"/>
            </a:xfrm>
            <a:prstGeom prst="rect">
              <a:avLst/>
            </a:prstGeom>
            <a:noFill/>
            <a:ln w="9525">
              <a:noFill/>
              <a:miter lim="800000"/>
              <a:headEnd/>
              <a:tailEnd/>
            </a:ln>
          </p:spPr>
          <p:txBody>
            <a:bodyPr lIns="0" tIns="0" rIns="0" bIns="0"/>
            <a:lstStyle/>
            <a:p>
              <a:pPr algn="ct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5</a:t>
              </a:r>
              <a:r>
                <a:rPr lang="ja-JP" altLang="en-US" sz="1900" dirty="0" smtClean="0">
                  <a:solidFill>
                    <a:srgbClr val="000000"/>
                  </a:solidFill>
                  <a:ea typeface="ＨＧ丸ゴシックL"/>
                  <a:cs typeface="Arial" pitchFamily="34" charset="0"/>
                </a:rPr>
                <a:t> </a:t>
              </a:r>
              <a:r>
                <a:rPr lang="en-US" altLang="ja-JP" sz="1900" dirty="0" smtClean="0">
                  <a:solidFill>
                    <a:srgbClr val="000000"/>
                  </a:solidFill>
                  <a:ea typeface="ＨＧ丸ゴシックL"/>
                  <a:cs typeface="Arial" pitchFamily="34" charset="0"/>
                </a:rPr>
                <a:t>years</a:t>
              </a:r>
              <a:endParaRPr lang="ja-JP" altLang="en-US" dirty="0" smtClean="0">
                <a:solidFill>
                  <a:prstClr val="black"/>
                </a:solidFill>
                <a:cs typeface="Arial" pitchFamily="34" charset="0"/>
              </a:endParaRPr>
            </a:p>
          </p:txBody>
        </p:sp>
        <p:sp>
          <p:nvSpPr>
            <p:cNvPr id="169069" name="Text Box 803"/>
            <p:cNvSpPr txBox="1">
              <a:spLocks noChangeArrowheads="1"/>
            </p:cNvSpPr>
            <p:nvPr/>
          </p:nvSpPr>
          <p:spPr bwMode="auto">
            <a:xfrm>
              <a:off x="3252" y="3141"/>
              <a:ext cx="701" cy="117"/>
            </a:xfrm>
            <a:prstGeom prst="rect">
              <a:avLst/>
            </a:prstGeom>
            <a:noFill/>
            <a:ln w="9525">
              <a:noFill/>
              <a:miter lim="800000"/>
              <a:headEnd/>
              <a:tailEnd/>
            </a:ln>
          </p:spPr>
          <p:txBody>
            <a:bodyPr lIns="0" tIns="0" rIns="0" bIns="0"/>
            <a:lstStyle/>
            <a:p>
              <a:pPr algn="ct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10</a:t>
              </a:r>
              <a:r>
                <a:rPr lang="ja-JP" altLang="en-US" sz="1900" dirty="0" smtClean="0">
                  <a:solidFill>
                    <a:srgbClr val="000000"/>
                  </a:solidFill>
                  <a:ea typeface="ＨＧ丸ゴシックL"/>
                  <a:cs typeface="Arial" pitchFamily="34" charset="0"/>
                </a:rPr>
                <a:t> </a:t>
              </a:r>
              <a:r>
                <a:rPr lang="en-US" altLang="ja-JP" sz="1900" dirty="0" smtClean="0">
                  <a:solidFill>
                    <a:srgbClr val="000000"/>
                  </a:solidFill>
                  <a:ea typeface="ＨＧ丸ゴシックL"/>
                  <a:cs typeface="Arial" pitchFamily="34" charset="0"/>
                </a:rPr>
                <a:t>years</a:t>
              </a:r>
              <a:endParaRPr lang="ja-JP" altLang="en-US" dirty="0" smtClean="0">
                <a:solidFill>
                  <a:prstClr val="black"/>
                </a:solidFill>
                <a:cs typeface="Arial" pitchFamily="34" charset="0"/>
              </a:endParaRPr>
            </a:p>
          </p:txBody>
        </p:sp>
        <p:sp>
          <p:nvSpPr>
            <p:cNvPr id="169070" name="Text Box 804"/>
            <p:cNvSpPr txBox="1">
              <a:spLocks noChangeArrowheads="1"/>
            </p:cNvSpPr>
            <p:nvPr/>
          </p:nvSpPr>
          <p:spPr bwMode="auto">
            <a:xfrm>
              <a:off x="4537" y="3141"/>
              <a:ext cx="757" cy="145"/>
            </a:xfrm>
            <a:prstGeom prst="rect">
              <a:avLst/>
            </a:prstGeom>
            <a:noFill/>
            <a:ln w="9525">
              <a:noFill/>
              <a:miter lim="800000"/>
              <a:headEnd/>
              <a:tailEnd/>
            </a:ln>
          </p:spPr>
          <p:txBody>
            <a:bodyPr lIns="0" tIns="0" rIns="0" bIns="0"/>
            <a:lstStyle/>
            <a:p>
              <a:pPr algn="ct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15 years</a:t>
              </a:r>
              <a:endParaRPr lang="ja-JP" altLang="en-US" dirty="0" smtClean="0">
                <a:solidFill>
                  <a:prstClr val="black"/>
                </a:solidFill>
                <a:cs typeface="Arial" pitchFamily="34" charset="0"/>
              </a:endParaRPr>
            </a:p>
          </p:txBody>
        </p:sp>
        <p:sp>
          <p:nvSpPr>
            <p:cNvPr id="169071" name="Text Box 805"/>
            <p:cNvSpPr txBox="1">
              <a:spLocks noChangeArrowheads="1"/>
            </p:cNvSpPr>
            <p:nvPr/>
          </p:nvSpPr>
          <p:spPr bwMode="auto">
            <a:xfrm>
              <a:off x="123" y="3061"/>
              <a:ext cx="1894" cy="235"/>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600" dirty="0" smtClean="0">
                  <a:solidFill>
                    <a:srgbClr val="000000"/>
                  </a:solidFill>
                  <a:ea typeface="ＨＧ丸ゴシックL"/>
                  <a:cs typeface="Arial" pitchFamily="34" charset="0"/>
                </a:rPr>
                <a:t>Years between blood collection and time of diagnosis</a:t>
              </a:r>
              <a:endParaRPr lang="ja-JP" altLang="en-US" sz="1600" dirty="0" smtClean="0">
                <a:solidFill>
                  <a:prstClr val="black"/>
                </a:solidFill>
                <a:cs typeface="Arial" pitchFamily="34" charset="0"/>
              </a:endParaRPr>
            </a:p>
          </p:txBody>
        </p:sp>
      </p:grpSp>
      <p:sp>
        <p:nvSpPr>
          <p:cNvPr id="724"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15</a:t>
            </a:fld>
            <a:endParaRPr lang="en-US" altLang="ja-JP" sz="1600" dirty="0" smtClean="0">
              <a:solidFill>
                <a:srgbClr val="000000"/>
              </a:solidFill>
            </a:endParaRPr>
          </a:p>
        </p:txBody>
      </p:sp>
      <p:sp>
        <p:nvSpPr>
          <p:cNvPr id="726" name="Text Box 818"/>
          <p:cNvSpPr txBox="1">
            <a:spLocks noChangeArrowheads="1"/>
          </p:cNvSpPr>
          <p:nvPr/>
        </p:nvSpPr>
        <p:spPr bwMode="auto">
          <a:xfrm>
            <a:off x="1993900" y="6498860"/>
            <a:ext cx="7207250" cy="342900"/>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prstClr val="black"/>
                </a:solidFill>
                <a:ea typeface="ＨＧ丸ゴシックL"/>
                <a:cs typeface="Arial" pitchFamily="34" charset="0"/>
              </a:rPr>
              <a:t>Consistent by the follow-up period = </a:t>
            </a:r>
            <a:r>
              <a:rPr lang="en-US" altLang="ja-JP" sz="1900" dirty="0" smtClean="0">
                <a:solidFill>
                  <a:srgbClr val="FF0000"/>
                </a:solidFill>
                <a:ea typeface="ＨＧ丸ゴシックL"/>
                <a:cs typeface="Arial" pitchFamily="34" charset="0"/>
              </a:rPr>
              <a:t>risk or predictive factor</a:t>
            </a:r>
            <a:endParaRPr lang="ja-JP" altLang="en-US" dirty="0" smtClean="0">
              <a:solidFill>
                <a:srgbClr val="FF0000"/>
              </a:solidFill>
              <a:cs typeface="Arial" pitchFamily="34" charset="0"/>
            </a:endParaRPr>
          </a:p>
        </p:txBody>
      </p:sp>
      <p:sp>
        <p:nvSpPr>
          <p:cNvPr id="727" name="左右矢印 726"/>
          <p:cNvSpPr/>
          <p:nvPr/>
        </p:nvSpPr>
        <p:spPr>
          <a:xfrm>
            <a:off x="1552755" y="6331788"/>
            <a:ext cx="7470475" cy="20703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28" name="AutoShape 807"/>
          <p:cNvSpPr>
            <a:spLocks noChangeArrowheads="1"/>
          </p:cNvSpPr>
          <p:nvPr/>
        </p:nvSpPr>
        <p:spPr bwMode="auto">
          <a:xfrm rot="10800000">
            <a:off x="1488923" y="5731413"/>
            <a:ext cx="2526338" cy="24598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accent1"/>
              </a:gs>
              <a:gs pos="100000">
                <a:schemeClr val="accent1">
                  <a:gamma/>
                  <a:shade val="46275"/>
                  <a:invGamma/>
                </a:schemeClr>
              </a:gs>
            </a:gsLst>
            <a:lin ang="0" scaled="1"/>
          </a:gradFill>
          <a:ln w="9525" algn="ctr">
            <a:noFill/>
            <a:miter lim="800000"/>
            <a:headEnd/>
            <a:tailEnd/>
          </a:ln>
          <a:effectLst/>
        </p:spPr>
        <p:txBody>
          <a:bodyPr wrap="square" anchor="ctr">
            <a:spAutoFit/>
          </a:bodyPr>
          <a:lstStyle/>
          <a:p>
            <a:pPr algn="ctr">
              <a:defRPr/>
            </a:pPr>
            <a:endParaRPr lang="ja-JP" altLang="en-US" b="1" dirty="0">
              <a:solidFill>
                <a:srgbClr val="C0504D"/>
              </a:solidFill>
            </a:endParaRPr>
          </a:p>
        </p:txBody>
      </p:sp>
      <p:sp>
        <p:nvSpPr>
          <p:cNvPr id="729" name="Text Box 816"/>
          <p:cNvSpPr txBox="1">
            <a:spLocks noChangeArrowheads="1"/>
          </p:cNvSpPr>
          <p:nvPr/>
        </p:nvSpPr>
        <p:spPr bwMode="auto">
          <a:xfrm>
            <a:off x="6273198" y="5999709"/>
            <a:ext cx="2515025" cy="342900"/>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FF0000"/>
                </a:solidFill>
                <a:ea typeface="ＨＧ丸ゴシックL"/>
                <a:cs typeface="Arial" pitchFamily="34" charset="0"/>
              </a:rPr>
              <a:t>= diagnostic marker</a:t>
            </a:r>
            <a:endParaRPr lang="ja-JP" altLang="en-US" dirty="0" smtClean="0">
              <a:solidFill>
                <a:srgbClr val="FF0000"/>
              </a:solidFill>
              <a:cs typeface="Arial" pitchFamily="34" charset="0"/>
            </a:endParaRPr>
          </a:p>
        </p:txBody>
      </p:sp>
      <p:sp>
        <p:nvSpPr>
          <p:cNvPr id="730" name="Text Box 809"/>
          <p:cNvSpPr txBox="1">
            <a:spLocks noChangeArrowheads="1"/>
          </p:cNvSpPr>
          <p:nvPr/>
        </p:nvSpPr>
        <p:spPr bwMode="auto">
          <a:xfrm>
            <a:off x="3458719" y="5447054"/>
            <a:ext cx="4631961" cy="375849"/>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ea typeface="ＨＧ丸ゴシックL"/>
                <a:cs typeface="Arial" pitchFamily="34" charset="0"/>
              </a:rPr>
              <a:t>Association by the follow-up period</a:t>
            </a:r>
            <a:endParaRPr lang="ja-JP" altLang="en-US" dirty="0" smtClean="0">
              <a:solidFill>
                <a:prstClr val="black"/>
              </a:solidFill>
              <a:cs typeface="Arial" pitchFamily="34" charset="0"/>
            </a:endParaRPr>
          </a:p>
        </p:txBody>
      </p:sp>
      <p:sp>
        <p:nvSpPr>
          <p:cNvPr id="731" name="Text Box 809"/>
          <p:cNvSpPr txBox="1">
            <a:spLocks noChangeArrowheads="1"/>
          </p:cNvSpPr>
          <p:nvPr/>
        </p:nvSpPr>
        <p:spPr bwMode="auto">
          <a:xfrm>
            <a:off x="1755290" y="5988553"/>
            <a:ext cx="4631961" cy="310619"/>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900" dirty="0" smtClean="0">
                <a:solidFill>
                  <a:srgbClr val="000000"/>
                </a:solidFill>
                <a:cs typeface="Arial" pitchFamily="34" charset="0"/>
              </a:rPr>
              <a:t>Presence of cancer influence association</a:t>
            </a:r>
            <a:endParaRPr lang="ja-JP" altLang="en-US" dirty="0" smtClean="0">
              <a:solidFill>
                <a:prstClr val="black"/>
              </a:solidFill>
              <a:cs typeface="Arial" pitchFamily="34" charset="0"/>
            </a:endParaRPr>
          </a:p>
        </p:txBody>
      </p:sp>
    </p:spTree>
    <p:extLst>
      <p:ext uri="{BB962C8B-B14F-4D97-AF65-F5344CB8AC3E}">
        <p14:creationId xmlns:p14="http://schemas.microsoft.com/office/powerpoint/2010/main" val="2668650924"/>
      </p:ext>
    </p:extLst>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 name="グラフ 67"/>
          <p:cNvGraphicFramePr>
            <a:graphicFrameLocks/>
          </p:cNvGraphicFramePr>
          <p:nvPr>
            <p:extLst>
              <p:ext uri="{D42A27DB-BD31-4B8C-83A1-F6EECF244321}">
                <p14:modId xmlns:p14="http://schemas.microsoft.com/office/powerpoint/2010/main" val="3670822986"/>
              </p:ext>
            </p:extLst>
          </p:nvPr>
        </p:nvGraphicFramePr>
        <p:xfrm>
          <a:off x="595700" y="1614916"/>
          <a:ext cx="8855160" cy="4738888"/>
        </p:xfrm>
        <a:graphic>
          <a:graphicData uri="http://schemas.openxmlformats.org/drawingml/2006/chart">
            <c:chart xmlns:c="http://schemas.openxmlformats.org/drawingml/2006/chart" xmlns:r="http://schemas.openxmlformats.org/officeDocument/2006/relationships" r:id="rId3"/>
          </a:graphicData>
        </a:graphic>
      </p:graphicFrame>
      <p:sp>
        <p:nvSpPr>
          <p:cNvPr id="27" name="正方形/長方形 26"/>
          <p:cNvSpPr/>
          <p:nvPr/>
        </p:nvSpPr>
        <p:spPr>
          <a:xfrm>
            <a:off x="0" y="152400"/>
            <a:ext cx="9839068" cy="830997"/>
          </a:xfrm>
          <a:prstGeom prst="rect">
            <a:avLst/>
          </a:prstGeom>
        </p:spPr>
        <p:txBody>
          <a:bodyPr wrap="square">
            <a:spAutoFit/>
          </a:bodyPr>
          <a:lstStyle/>
          <a:p>
            <a:pPr algn="ctr" fontAlgn="auto">
              <a:spcBef>
                <a:spcPts val="0"/>
              </a:spcBef>
              <a:spcAft>
                <a:spcPts val="0"/>
              </a:spcAft>
            </a:pPr>
            <a:r>
              <a:rPr lang="en-US" altLang="ja-JP" sz="2400" b="1" dirty="0">
                <a:solidFill>
                  <a:srgbClr val="000066"/>
                </a:solidFill>
                <a:latin typeface="Times New Roman" panose="02020603050405020304" pitchFamily="18" charset="0"/>
                <a:ea typeface="ＭＳ Ｐゴシック"/>
                <a:cs typeface="Times New Roman" panose="02020603050405020304" pitchFamily="18" charset="0"/>
              </a:rPr>
              <a:t>Plasma insulin, C-peptide, and blood glucose level </a:t>
            </a:r>
            <a:r>
              <a:rPr lang="en-US" altLang="ja-JP" sz="2400" b="1" dirty="0" smtClean="0">
                <a:solidFill>
                  <a:srgbClr val="000066"/>
                </a:solidFill>
                <a:latin typeface="Times New Roman" panose="02020603050405020304" pitchFamily="18" charset="0"/>
                <a:ea typeface="ＭＳ Ｐゴシック"/>
                <a:cs typeface="Times New Roman" panose="02020603050405020304" pitchFamily="18" charset="0"/>
              </a:rPr>
              <a:t>and </a:t>
            </a:r>
            <a:r>
              <a:rPr lang="en-US" altLang="ja-JP" sz="2400" b="1" dirty="0">
                <a:solidFill>
                  <a:srgbClr val="000066"/>
                </a:solidFill>
                <a:latin typeface="Times New Roman" panose="02020603050405020304" pitchFamily="18" charset="0"/>
                <a:ea typeface="ＭＳ Ｐゴシック"/>
                <a:cs typeface="Times New Roman" panose="02020603050405020304" pitchFamily="18" charset="0"/>
              </a:rPr>
              <a:t>gastric cancer </a:t>
            </a:r>
            <a:r>
              <a:rPr lang="en-US" altLang="ja-JP" sz="2400" b="1" dirty="0" smtClean="0">
                <a:solidFill>
                  <a:srgbClr val="000066"/>
                </a:solidFill>
                <a:latin typeface="Times New Roman" panose="02020603050405020304" pitchFamily="18" charset="0"/>
                <a:ea typeface="ＭＳ Ｐゴシック"/>
                <a:cs typeface="Times New Roman" panose="02020603050405020304" pitchFamily="18" charset="0"/>
              </a:rPr>
              <a:t>risk</a:t>
            </a:r>
            <a:r>
              <a:rPr lang="ja-JP" altLang="en-US" sz="2400" b="1" dirty="0">
                <a:solidFill>
                  <a:srgbClr val="000066"/>
                </a:solidFill>
                <a:latin typeface="Times New Roman" panose="02020603050405020304" pitchFamily="18" charset="0"/>
                <a:ea typeface="ＭＳ Ｐゴシック"/>
                <a:cs typeface="Times New Roman" panose="02020603050405020304" pitchFamily="18" charset="0"/>
              </a:rPr>
              <a:t> </a:t>
            </a:r>
            <a:endParaRPr lang="en-US" altLang="ja-JP" sz="2400" b="1" dirty="0" smtClean="0">
              <a:solidFill>
                <a:srgbClr val="000066"/>
              </a:solidFill>
              <a:latin typeface="Times New Roman" panose="02020603050405020304" pitchFamily="18" charset="0"/>
              <a:ea typeface="ＭＳ Ｐゴシック"/>
              <a:cs typeface="Times New Roman" panose="02020603050405020304" pitchFamily="18" charset="0"/>
            </a:endParaRPr>
          </a:p>
          <a:p>
            <a:pPr algn="ctr" fontAlgn="auto">
              <a:spcBef>
                <a:spcPts val="0"/>
              </a:spcBef>
              <a:spcAft>
                <a:spcPts val="0"/>
              </a:spcAft>
            </a:pPr>
            <a:r>
              <a:rPr lang="en-US" altLang="ja-JP" sz="2400" b="1" dirty="0" smtClean="0">
                <a:solidFill>
                  <a:srgbClr val="000066"/>
                </a:solidFill>
                <a:latin typeface="Times New Roman" panose="02020603050405020304" pitchFamily="18" charset="0"/>
                <a:ea typeface="ＭＳ Ｐゴシック"/>
                <a:cs typeface="Times New Roman" panose="02020603050405020304" pitchFamily="18" charset="0"/>
              </a:rPr>
              <a:t>stratified by the follow-up periods of gastric cancer </a:t>
            </a:r>
            <a:r>
              <a:rPr lang="en-US" altLang="ja-JP" sz="2400" b="1" u="sng" dirty="0" smtClean="0">
                <a:solidFill>
                  <a:srgbClr val="000066"/>
                </a:solidFill>
                <a:latin typeface="Times New Roman" panose="02020603050405020304" pitchFamily="18" charset="0"/>
                <a:ea typeface="ＭＳ Ｐゴシック"/>
                <a:cs typeface="Times New Roman" panose="02020603050405020304" pitchFamily="18" charset="0"/>
              </a:rPr>
              <a:t>in men</a:t>
            </a:r>
            <a:endParaRPr lang="ja-JP" altLang="en-US" sz="2400" b="1" u="sng" dirty="0">
              <a:solidFill>
                <a:srgbClr val="000066"/>
              </a:solidFill>
              <a:latin typeface="Calibri" panose="020F0502020204030204"/>
              <a:ea typeface="ＭＳ Ｐゴシック"/>
            </a:endParaRPr>
          </a:p>
        </p:txBody>
      </p:sp>
      <p:sp>
        <p:nvSpPr>
          <p:cNvPr id="28" name="テキスト ボックス 27"/>
          <p:cNvSpPr txBox="1"/>
          <p:nvPr/>
        </p:nvSpPr>
        <p:spPr>
          <a:xfrm>
            <a:off x="409575" y="1274827"/>
            <a:ext cx="4509959" cy="338554"/>
          </a:xfrm>
          <a:prstGeom prst="rect">
            <a:avLst/>
          </a:prstGeom>
          <a:solidFill>
            <a:schemeClr val="accent2">
              <a:lumMod val="20000"/>
              <a:lumOff val="80000"/>
            </a:schemeClr>
          </a:solidFill>
        </p:spPr>
        <p:txBody>
          <a:bodyPr wrap="square" rtlCol="0">
            <a:spAutoFit/>
          </a:bodyPr>
          <a:lstStyle/>
          <a:p>
            <a:pPr algn="ctr" fontAlgn="auto">
              <a:spcBef>
                <a:spcPts val="0"/>
              </a:spcBef>
              <a:spcAft>
                <a:spcPts val="0"/>
              </a:spcAft>
            </a:pP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GC diagnosed in the first 0-6 years of follow-up</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29" name="テキスト ボックス 28"/>
          <p:cNvSpPr txBox="1"/>
          <p:nvPr/>
        </p:nvSpPr>
        <p:spPr>
          <a:xfrm>
            <a:off x="5229225" y="1259922"/>
            <a:ext cx="4467225" cy="338554"/>
          </a:xfrm>
          <a:prstGeom prst="rect">
            <a:avLst/>
          </a:prstGeom>
          <a:solidFill>
            <a:srgbClr val="92D050"/>
          </a:solidFill>
        </p:spPr>
        <p:txBody>
          <a:bodyPr wrap="square" rtlCol="0">
            <a:spAutoFit/>
          </a:bodyPr>
          <a:lstStyle/>
          <a:p>
            <a:pPr algn="ctr" fontAlgn="auto">
              <a:spcBef>
                <a:spcPts val="0"/>
              </a:spcBef>
              <a:spcAft>
                <a:spcPts val="0"/>
              </a:spcAft>
            </a:pP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GC diagnosed in the first 6-14 years of follow-up</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cxnSp>
        <p:nvCxnSpPr>
          <p:cNvPr id="30" name="直線コネクタ 29"/>
          <p:cNvCxnSpPr/>
          <p:nvPr/>
        </p:nvCxnSpPr>
        <p:spPr>
          <a:xfrm flipH="1">
            <a:off x="2203197" y="1600013"/>
            <a:ext cx="1" cy="27401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2495727" y="1600011"/>
            <a:ext cx="0" cy="23261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3080793" y="2485958"/>
            <a:ext cx="1" cy="20743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3373325" y="1600009"/>
            <a:ext cx="0" cy="26392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4016896" y="3602082"/>
            <a:ext cx="0" cy="1368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4309429" y="3278046"/>
            <a:ext cx="0" cy="16921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5812323" y="1600011"/>
            <a:ext cx="0" cy="29602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6123130" y="1600013"/>
            <a:ext cx="0" cy="33702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708195" y="4124140"/>
            <a:ext cx="0" cy="11974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7000728" y="3926118"/>
            <a:ext cx="0" cy="137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7585793" y="3040173"/>
            <a:ext cx="0" cy="23981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7936832" y="3926118"/>
            <a:ext cx="0" cy="15121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794720" y="1702968"/>
            <a:ext cx="1408478" cy="338554"/>
          </a:xfrm>
          <a:prstGeom prst="rect">
            <a:avLst/>
          </a:prstGeom>
          <a:noFill/>
        </p:spPr>
        <p:txBody>
          <a:bodyPr wrap="square" rtlCol="0">
            <a:spAutoFit/>
          </a:bodyPr>
          <a:lstStyle/>
          <a:p>
            <a:pPr fontAlgn="auto">
              <a:spcBef>
                <a:spcPts val="0"/>
              </a:spcBef>
              <a:spcAft>
                <a:spcPts val="0"/>
              </a:spcAft>
            </a:pPr>
            <a:r>
              <a:rPr lang="en-US" altLang="ja-JP" sz="1600" b="1" i="1" dirty="0">
                <a:solidFill>
                  <a:srgbClr val="FF0000"/>
                </a:solidFill>
                <a:latin typeface="Times New Roman" panose="02020603050405020304" pitchFamily="18" charset="0"/>
                <a:ea typeface="ＭＳ Ｐゴシック"/>
                <a:cs typeface="Times New Roman" panose="02020603050405020304" pitchFamily="18" charset="0"/>
              </a:rPr>
              <a:t>P</a:t>
            </a:r>
            <a:r>
              <a:rPr lang="en-US" altLang="ja-JP" sz="1600" b="1" dirty="0">
                <a:solidFill>
                  <a:srgbClr val="FF0000"/>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srgbClr val="FF0000"/>
                </a:solidFill>
                <a:latin typeface="Times New Roman" panose="02020603050405020304" pitchFamily="18" charset="0"/>
                <a:ea typeface="ＭＳ Ｐゴシック"/>
                <a:cs typeface="Times New Roman" panose="02020603050405020304" pitchFamily="18" charset="0"/>
              </a:rPr>
              <a:t>0.04</a:t>
            </a:r>
            <a:r>
              <a:rPr lang="ja-JP" altLang="en-US" sz="1600" b="1" dirty="0" smtClean="0">
                <a:solidFill>
                  <a:srgbClr val="FF0000"/>
                </a:solidFill>
                <a:latin typeface="Times New Roman" panose="02020603050405020304" pitchFamily="18" charset="0"/>
                <a:ea typeface="ＭＳ Ｐゴシック"/>
                <a:cs typeface="Times New Roman" panose="02020603050405020304" pitchFamily="18" charset="0"/>
              </a:rPr>
              <a:t>*</a:t>
            </a:r>
            <a:endParaRPr lang="ja-JP" altLang="en-US" sz="1600" b="1" dirty="0">
              <a:solidFill>
                <a:srgbClr val="FF0000"/>
              </a:solidFill>
              <a:latin typeface="Times New Roman" panose="02020603050405020304" pitchFamily="18" charset="0"/>
              <a:ea typeface="ＭＳ Ｐゴシック"/>
              <a:cs typeface="Times New Roman" panose="02020603050405020304" pitchFamily="18" charset="0"/>
            </a:endParaRPr>
          </a:p>
        </p:txBody>
      </p:sp>
      <p:sp>
        <p:nvSpPr>
          <p:cNvPr id="54" name="テキスト ボックス 53"/>
          <p:cNvSpPr txBox="1"/>
          <p:nvPr/>
        </p:nvSpPr>
        <p:spPr>
          <a:xfrm>
            <a:off x="2217550" y="1702968"/>
            <a:ext cx="1459099"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0.16</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5" name="テキスト ボックス 54"/>
          <p:cNvSpPr txBox="1"/>
          <p:nvPr/>
        </p:nvSpPr>
        <p:spPr>
          <a:xfrm>
            <a:off x="3487971" y="1702968"/>
            <a:ext cx="1512654"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0.35</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6" name="テキスト ボックス 55"/>
          <p:cNvSpPr txBox="1"/>
          <p:nvPr/>
        </p:nvSpPr>
        <p:spPr>
          <a:xfrm>
            <a:off x="5543550" y="1760079"/>
            <a:ext cx="1467839"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0.11</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7" name="テキスト ボックス 56"/>
          <p:cNvSpPr txBox="1"/>
          <p:nvPr/>
        </p:nvSpPr>
        <p:spPr>
          <a:xfrm>
            <a:off x="6889170" y="1764285"/>
            <a:ext cx="1402700"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0.14</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58" name="テキスト ボックス 57"/>
          <p:cNvSpPr txBox="1"/>
          <p:nvPr/>
        </p:nvSpPr>
        <p:spPr>
          <a:xfrm>
            <a:off x="8182647" y="1741068"/>
            <a:ext cx="1445806" cy="338554"/>
          </a:xfrm>
          <a:prstGeom prst="rect">
            <a:avLst/>
          </a:prstGeom>
          <a:noFill/>
        </p:spPr>
        <p:txBody>
          <a:bodyPr wrap="square" rtlCol="0">
            <a:spAutoFit/>
          </a:bodyPr>
          <a:lstStyle/>
          <a:p>
            <a:pPr fontAlgn="auto">
              <a:spcBef>
                <a:spcPts val="0"/>
              </a:spcBef>
              <a:spcAft>
                <a:spcPts val="0"/>
              </a:spcAft>
            </a:pPr>
            <a:r>
              <a:rPr lang="en-US" altLang="ja-JP" sz="1600" b="1" i="1" dirty="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1" dirty="0">
                <a:solidFill>
                  <a:prstClr val="black"/>
                </a:solidFill>
                <a:latin typeface="Times New Roman" panose="02020603050405020304" pitchFamily="18" charset="0"/>
                <a:ea typeface="ＭＳ Ｐゴシック"/>
                <a:cs typeface="Times New Roman" panose="02020603050405020304" pitchFamily="18" charset="0"/>
              </a:rPr>
              <a:t> trend: </a:t>
            </a:r>
            <a:r>
              <a:rPr lang="en-US" altLang="ja-JP" sz="1600" b="1" dirty="0" smtClean="0">
                <a:solidFill>
                  <a:prstClr val="black"/>
                </a:solidFill>
                <a:latin typeface="Times New Roman" panose="02020603050405020304" pitchFamily="18" charset="0"/>
                <a:ea typeface="ＭＳ Ｐゴシック"/>
                <a:cs typeface="Times New Roman" panose="02020603050405020304" pitchFamily="18" charset="0"/>
              </a:rPr>
              <a:t>0.39</a:t>
            </a:r>
            <a:endParaRPr lang="ja-JP" altLang="en-US" sz="1600"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0" name="テキスト ボックス 59"/>
          <p:cNvSpPr txBox="1"/>
          <p:nvPr/>
        </p:nvSpPr>
        <p:spPr>
          <a:xfrm>
            <a:off x="5686425" y="6310346"/>
            <a:ext cx="1135842"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Insulin</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1" name="テキスト ボックス 60"/>
          <p:cNvSpPr txBox="1"/>
          <p:nvPr/>
        </p:nvSpPr>
        <p:spPr>
          <a:xfrm>
            <a:off x="742950" y="6284008"/>
            <a:ext cx="1208183"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Insulin</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2" name="テキスト ボックス 61"/>
          <p:cNvSpPr txBox="1"/>
          <p:nvPr/>
        </p:nvSpPr>
        <p:spPr>
          <a:xfrm>
            <a:off x="2028825" y="6295425"/>
            <a:ext cx="1259702"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C-peptide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3" name="テキスト ボックス 62"/>
          <p:cNvSpPr txBox="1"/>
          <p:nvPr/>
        </p:nvSpPr>
        <p:spPr>
          <a:xfrm>
            <a:off x="6889170" y="6310346"/>
            <a:ext cx="1322562"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C-peptide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4" name="テキスト ボックス 63"/>
          <p:cNvSpPr txBox="1"/>
          <p:nvPr/>
        </p:nvSpPr>
        <p:spPr>
          <a:xfrm>
            <a:off x="3139799" y="6303058"/>
            <a:ext cx="1731779"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Blood glucose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5" name="テキスト ボックス 64"/>
          <p:cNvSpPr txBox="1"/>
          <p:nvPr/>
        </p:nvSpPr>
        <p:spPr>
          <a:xfrm>
            <a:off x="8077201" y="6310346"/>
            <a:ext cx="1684602" cy="369332"/>
          </a:xfrm>
          <a:prstGeom prst="rect">
            <a:avLst/>
          </a:prstGeom>
          <a:noFill/>
        </p:spPr>
        <p:txBody>
          <a:bodyPr wrap="square" rtlCol="0">
            <a:spAutoFit/>
          </a:bodyPr>
          <a:lstStyle/>
          <a:p>
            <a:pPr algn="ctr" fontAlgn="auto">
              <a:spcBef>
                <a:spcPts val="0"/>
              </a:spcBef>
              <a:spcAft>
                <a:spcPts val="0"/>
              </a:spcAft>
            </a:pPr>
            <a:r>
              <a:rPr lang="en-US" altLang="ja-JP" b="1" dirty="0" smtClean="0">
                <a:solidFill>
                  <a:prstClr val="black"/>
                </a:solidFill>
                <a:latin typeface="Times New Roman" panose="02020603050405020304" pitchFamily="18" charset="0"/>
                <a:ea typeface="ＭＳ Ｐゴシック"/>
                <a:cs typeface="Times New Roman" panose="02020603050405020304" pitchFamily="18" charset="0"/>
              </a:rPr>
              <a:t>Blood glucose</a:t>
            </a:r>
            <a:endParaRPr lang="ja-JP" altLang="en-US" b="1"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66" name="テキスト ボックス 65"/>
          <p:cNvSpPr txBox="1"/>
          <p:nvPr/>
        </p:nvSpPr>
        <p:spPr>
          <a:xfrm>
            <a:off x="8844427" y="884910"/>
            <a:ext cx="920350" cy="338554"/>
          </a:xfrm>
          <a:prstGeom prst="rect">
            <a:avLst/>
          </a:prstGeom>
          <a:noFill/>
        </p:spPr>
        <p:txBody>
          <a:bodyPr wrap="square" rtlCol="0">
            <a:spAutoFit/>
          </a:bodyPr>
          <a:lstStyle/>
          <a:p>
            <a:pPr fontAlgn="auto">
              <a:spcBef>
                <a:spcPts val="0"/>
              </a:spcBef>
              <a:spcAft>
                <a:spcPts val="0"/>
              </a:spcAft>
            </a:pPr>
            <a:r>
              <a:rPr lang="ja-JP" altLang="en-US" sz="1600" b="1" dirty="0" smtClean="0">
                <a:solidFill>
                  <a:srgbClr val="FF0000"/>
                </a:solidFill>
                <a:latin typeface="Times New Roman" panose="02020603050405020304" pitchFamily="18" charset="0"/>
                <a:ea typeface="ＭＳ Ｐゴシック"/>
                <a:cs typeface="Times New Roman" panose="02020603050405020304" pitchFamily="18" charset="0"/>
              </a:rPr>
              <a:t>*</a:t>
            </a:r>
            <a:r>
              <a:rPr lang="en-US" altLang="ja-JP" sz="1600" b="1" dirty="0" smtClean="0">
                <a:solidFill>
                  <a:srgbClr val="FF0000"/>
                </a:solidFill>
                <a:latin typeface="Times New Roman" panose="02020603050405020304" pitchFamily="18" charset="0"/>
                <a:ea typeface="ＭＳ Ｐゴシック"/>
                <a:cs typeface="Times New Roman" panose="02020603050405020304" pitchFamily="18" charset="0"/>
              </a:rPr>
              <a:t> p&lt;0.05 </a:t>
            </a:r>
            <a:endParaRPr lang="ja-JP" altLang="en-US" sz="1600" b="1" dirty="0">
              <a:solidFill>
                <a:srgbClr val="FF0000"/>
              </a:solidFill>
              <a:latin typeface="Times New Roman" panose="02020603050405020304" pitchFamily="18" charset="0"/>
              <a:ea typeface="ＭＳ Ｐゴシック"/>
              <a:cs typeface="Times New Roman" panose="02020603050405020304" pitchFamily="18" charset="0"/>
            </a:endParaRPr>
          </a:p>
        </p:txBody>
      </p:sp>
      <p:sp>
        <p:nvSpPr>
          <p:cNvPr id="32"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16</a:t>
            </a:fld>
            <a:endParaRPr lang="en-US" altLang="ja-JP" sz="1600" dirty="0" smtClean="0">
              <a:solidFill>
                <a:srgbClr val="000000"/>
              </a:solidFill>
            </a:endParaRPr>
          </a:p>
        </p:txBody>
      </p:sp>
    </p:spTree>
    <p:extLst>
      <p:ext uri="{BB962C8B-B14F-4D97-AF65-F5344CB8AC3E}">
        <p14:creationId xmlns:p14="http://schemas.microsoft.com/office/powerpoint/2010/main" val="2849610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a:xfrm>
            <a:off x="144463" y="165493"/>
            <a:ext cx="9594850" cy="576263"/>
          </a:xfrm>
        </p:spPr>
        <p:txBody>
          <a:bodyPr/>
          <a:lstStyle/>
          <a:p>
            <a:pPr>
              <a:defRPr/>
            </a:pPr>
            <a:r>
              <a:rPr lang="en-US" altLang="ja-JP" sz="3200" b="1" dirty="0" smtClean="0">
                <a:solidFill>
                  <a:srgbClr val="000066"/>
                </a:solidFill>
                <a:latin typeface="Arial" pitchFamily="34" charset="0"/>
                <a:cs typeface="Arial" pitchFamily="34" charset="0"/>
              </a:rPr>
              <a:t>Nested case-control study of pancreatic cancer</a:t>
            </a:r>
            <a:endParaRPr lang="ja-JP" altLang="en-US" sz="3200" b="1" dirty="0" smtClean="0">
              <a:solidFill>
                <a:srgbClr val="000066"/>
              </a:solidFill>
              <a:latin typeface="Arial" pitchFamily="34" charset="0"/>
              <a:cs typeface="Arial" pitchFamily="34" charset="0"/>
            </a:endParaRPr>
          </a:p>
        </p:txBody>
      </p:sp>
      <p:sp>
        <p:nvSpPr>
          <p:cNvPr id="149642" name="Rectangle 2"/>
          <p:cNvSpPr txBox="1">
            <a:spLocks noChangeArrowheads="1"/>
          </p:cNvSpPr>
          <p:nvPr/>
        </p:nvSpPr>
        <p:spPr bwMode="auto">
          <a:xfrm>
            <a:off x="233090" y="808879"/>
            <a:ext cx="9601193" cy="5469091"/>
          </a:xfrm>
          <a:prstGeom prst="rect">
            <a:avLst/>
          </a:prstGeom>
          <a:noFill/>
          <a:ln>
            <a:noFill/>
          </a:ln>
          <a:extLst/>
        </p:spPr>
        <p:txBody>
          <a:bodyPr/>
          <a:lstStyle>
            <a:lvl1pPr marL="342900" indent="-342900" eaLnBrk="0" hangingPunct="0">
              <a:defRPr kumimoji="1" b="1">
                <a:solidFill>
                  <a:schemeClr val="accent2"/>
                </a:solidFill>
                <a:latin typeface="Arial" pitchFamily="34" charset="0"/>
                <a:ea typeface="ＭＳ Ｐゴシック" pitchFamily="50" charset="-128"/>
              </a:defRPr>
            </a:lvl1pPr>
            <a:lvl2pPr marL="742950" indent="-285750" eaLnBrk="0" hangingPunct="0">
              <a:defRPr kumimoji="1" b="1">
                <a:solidFill>
                  <a:schemeClr val="accent2"/>
                </a:solidFill>
                <a:latin typeface="Arial" pitchFamily="34" charset="0"/>
                <a:ea typeface="ＭＳ Ｐゴシック" pitchFamily="50" charset="-128"/>
              </a:defRPr>
            </a:lvl2pPr>
            <a:lvl3pPr marL="1143000" indent="-228600" eaLnBrk="0" hangingPunct="0">
              <a:defRPr kumimoji="1" b="1">
                <a:solidFill>
                  <a:schemeClr val="accent2"/>
                </a:solidFill>
                <a:latin typeface="Arial" pitchFamily="34" charset="0"/>
                <a:ea typeface="ＭＳ Ｐゴシック" pitchFamily="50" charset="-128"/>
              </a:defRPr>
            </a:lvl3pPr>
            <a:lvl4pPr marL="1600200" indent="-228600" eaLnBrk="0" hangingPunct="0">
              <a:defRPr kumimoji="1" b="1">
                <a:solidFill>
                  <a:schemeClr val="accent2"/>
                </a:solidFill>
                <a:latin typeface="Arial" pitchFamily="34" charset="0"/>
                <a:ea typeface="ＭＳ Ｐゴシック" pitchFamily="50" charset="-128"/>
              </a:defRPr>
            </a:lvl4pPr>
            <a:lvl5pPr marL="2057400" indent="-228600" eaLnBrk="0" hangingPunct="0">
              <a:defRPr kumimoji="1" b="1">
                <a:solidFill>
                  <a:schemeClr val="accent2"/>
                </a:solidFill>
                <a:latin typeface="Arial" pitchFamily="34" charset="0"/>
                <a:ea typeface="ＭＳ Ｐゴシック" pitchFamily="50" charset="-128"/>
              </a:defRPr>
            </a:lvl5pPr>
            <a:lvl6pPr marL="2514600" indent="-228600" algn="ctr" eaLnBrk="0" fontAlgn="base" hangingPunct="0">
              <a:spcBef>
                <a:spcPct val="0"/>
              </a:spcBef>
              <a:spcAft>
                <a:spcPct val="0"/>
              </a:spcAft>
              <a:defRPr kumimoji="1" b="1">
                <a:solidFill>
                  <a:schemeClr val="accent2"/>
                </a:solidFill>
                <a:latin typeface="Arial" pitchFamily="34" charset="0"/>
                <a:ea typeface="ＭＳ Ｐゴシック" pitchFamily="50" charset="-128"/>
              </a:defRPr>
            </a:lvl6pPr>
            <a:lvl7pPr marL="2971800" indent="-228600" algn="ctr" eaLnBrk="0" fontAlgn="base" hangingPunct="0">
              <a:spcBef>
                <a:spcPct val="0"/>
              </a:spcBef>
              <a:spcAft>
                <a:spcPct val="0"/>
              </a:spcAft>
              <a:defRPr kumimoji="1" b="1">
                <a:solidFill>
                  <a:schemeClr val="accent2"/>
                </a:solidFill>
                <a:latin typeface="Arial" pitchFamily="34" charset="0"/>
                <a:ea typeface="ＭＳ Ｐゴシック" pitchFamily="50" charset="-128"/>
              </a:defRPr>
            </a:lvl7pPr>
            <a:lvl8pPr marL="3429000" indent="-228600" algn="ctr" eaLnBrk="0" fontAlgn="base" hangingPunct="0">
              <a:spcBef>
                <a:spcPct val="0"/>
              </a:spcBef>
              <a:spcAft>
                <a:spcPct val="0"/>
              </a:spcAft>
              <a:defRPr kumimoji="1" b="1">
                <a:solidFill>
                  <a:schemeClr val="accent2"/>
                </a:solidFill>
                <a:latin typeface="Arial" pitchFamily="34" charset="0"/>
                <a:ea typeface="ＭＳ Ｐゴシック" pitchFamily="50" charset="-128"/>
              </a:defRPr>
            </a:lvl8pPr>
            <a:lvl9pPr marL="3886200" indent="-228600" algn="ctr" eaLnBrk="0" fontAlgn="base" hangingPunct="0">
              <a:spcBef>
                <a:spcPct val="0"/>
              </a:spcBef>
              <a:spcAft>
                <a:spcPct val="0"/>
              </a:spcAft>
              <a:defRPr kumimoji="1" b="1">
                <a:solidFill>
                  <a:schemeClr val="accent2"/>
                </a:solidFill>
                <a:latin typeface="Arial" pitchFamily="34" charset="0"/>
                <a:ea typeface="ＭＳ Ｐゴシック" pitchFamily="50" charset="-128"/>
              </a:defRPr>
            </a:lvl9pPr>
          </a:lstStyle>
          <a:p>
            <a:pPr>
              <a:spcBef>
                <a:spcPct val="20000"/>
              </a:spcBef>
              <a:buFont typeface="Arial" pitchFamily="34" charset="0"/>
              <a:buChar char="•"/>
              <a:defRPr/>
            </a:pPr>
            <a:r>
              <a:rPr lang="en-US" altLang="ja-JP" sz="2400" b="0" dirty="0" smtClean="0">
                <a:solidFill>
                  <a:prstClr val="black"/>
                </a:solidFill>
                <a:ea typeface="メイリオ" pitchFamily="50" charset="-128"/>
                <a:cs typeface="Arial" pitchFamily="34" charset="0"/>
              </a:rPr>
              <a:t>Matching conditions</a:t>
            </a:r>
          </a:p>
          <a:p>
            <a:pPr lvl="1">
              <a:spcBef>
                <a:spcPts val="600"/>
              </a:spcBef>
              <a:buFont typeface="Arial" pitchFamily="34" charset="0"/>
              <a:buChar char="–"/>
              <a:defRPr/>
            </a:pPr>
            <a:r>
              <a:rPr lang="en-US" altLang="ja-JP" sz="2200" b="0" dirty="0" smtClean="0">
                <a:solidFill>
                  <a:prstClr val="black"/>
                </a:solidFill>
                <a:ea typeface="メイリオ" pitchFamily="50" charset="-128"/>
                <a:cs typeface="Arial" pitchFamily="34" charset="0"/>
              </a:rPr>
              <a:t>Sex, age (5-year category), area (public health center), fasting time (less than or more than7 hours)</a:t>
            </a:r>
          </a:p>
          <a:p>
            <a:pPr>
              <a:spcBef>
                <a:spcPct val="20000"/>
              </a:spcBef>
              <a:buFont typeface="Arial" pitchFamily="34" charset="0"/>
              <a:buChar char="•"/>
              <a:defRPr/>
            </a:pPr>
            <a:r>
              <a:rPr lang="en-US" altLang="ja-JP" sz="2400" b="0" dirty="0" smtClean="0">
                <a:solidFill>
                  <a:prstClr val="black"/>
                </a:solidFill>
                <a:ea typeface="メイリオ" pitchFamily="50" charset="-128"/>
                <a:cs typeface="Arial" pitchFamily="34" charset="0"/>
              </a:rPr>
              <a:t>Number of subjects</a:t>
            </a:r>
          </a:p>
          <a:p>
            <a:pPr lvl="1">
              <a:spcBef>
                <a:spcPts val="600"/>
              </a:spcBef>
              <a:buFont typeface="Arial" pitchFamily="34" charset="0"/>
              <a:buChar char="–"/>
              <a:defRPr/>
            </a:pPr>
            <a:r>
              <a:rPr lang="en-US" altLang="ja-JP" sz="2200" b="0" dirty="0">
                <a:solidFill>
                  <a:srgbClr val="FF0000"/>
                </a:solidFill>
                <a:ea typeface="メイリオ" pitchFamily="50" charset="-128"/>
                <a:cs typeface="Arial" pitchFamily="34" charset="0"/>
              </a:rPr>
              <a:t>170 cases, 340</a:t>
            </a:r>
            <a:r>
              <a:rPr lang="ja-JP" altLang="en-US" sz="2200" b="0" dirty="0">
                <a:solidFill>
                  <a:srgbClr val="FF0000"/>
                </a:solidFill>
                <a:ea typeface="メイリオ" pitchFamily="50" charset="-128"/>
                <a:cs typeface="Arial" pitchFamily="34" charset="0"/>
              </a:rPr>
              <a:t> </a:t>
            </a:r>
            <a:r>
              <a:rPr lang="en-US" altLang="ja-JP" sz="2200" b="0" dirty="0">
                <a:solidFill>
                  <a:srgbClr val="FF0000"/>
                </a:solidFill>
                <a:ea typeface="メイリオ" pitchFamily="50" charset="-128"/>
                <a:cs typeface="Arial" pitchFamily="34" charset="0"/>
              </a:rPr>
              <a:t>controls</a:t>
            </a:r>
            <a:r>
              <a:rPr lang="en-US" altLang="ja-JP" sz="2200" b="0" dirty="0">
                <a:solidFill>
                  <a:prstClr val="black"/>
                </a:solidFill>
                <a:ea typeface="メイリオ" pitchFamily="50" charset="-128"/>
                <a:cs typeface="Arial" pitchFamily="34" charset="0"/>
              </a:rPr>
              <a:t> (150 cases and 300 controls for use of DNA)</a:t>
            </a:r>
          </a:p>
          <a:p>
            <a:pPr>
              <a:spcBef>
                <a:spcPct val="20000"/>
              </a:spcBef>
              <a:buFont typeface="Arial" pitchFamily="34" charset="0"/>
              <a:buChar char="•"/>
              <a:defRPr/>
            </a:pPr>
            <a:r>
              <a:rPr lang="en-US" altLang="ja-JP" sz="2400" b="0" dirty="0" smtClean="0">
                <a:solidFill>
                  <a:prstClr val="black"/>
                </a:solidFill>
                <a:ea typeface="メイリオ" pitchFamily="50" charset="-128"/>
                <a:cs typeface="Arial" pitchFamily="34" charset="0"/>
              </a:rPr>
              <a:t>Analysis</a:t>
            </a:r>
            <a:endParaRPr lang="en-US" altLang="ja-JP" sz="2400" b="0" dirty="0">
              <a:solidFill>
                <a:prstClr val="black"/>
              </a:solidFill>
              <a:ea typeface="メイリオ" pitchFamily="50" charset="-128"/>
              <a:cs typeface="Arial" pitchFamily="34" charset="0"/>
            </a:endParaRPr>
          </a:p>
          <a:p>
            <a:pPr lvl="1">
              <a:spcBef>
                <a:spcPts val="600"/>
              </a:spcBef>
              <a:buFont typeface="Arial" pitchFamily="34" charset="0"/>
              <a:buChar char="–"/>
              <a:defRPr/>
            </a:pPr>
            <a:r>
              <a:rPr lang="en-US" altLang="ja-JP" sz="2200" b="0" dirty="0">
                <a:solidFill>
                  <a:prstClr val="black"/>
                </a:solidFill>
                <a:ea typeface="メイリオ" pitchFamily="50" charset="-128"/>
                <a:cs typeface="Arial" pitchFamily="34" charset="0"/>
              </a:rPr>
              <a:t>Genome wide association study: </a:t>
            </a:r>
            <a:r>
              <a:rPr lang="en-US" altLang="ja-JP" sz="2200" b="0" dirty="0" err="1">
                <a:solidFill>
                  <a:prstClr val="black"/>
                </a:solidFill>
                <a:ea typeface="メイリオ" pitchFamily="50" charset="-128"/>
                <a:cs typeface="Arial" pitchFamily="34" charset="0"/>
              </a:rPr>
              <a:t>Ilumina</a:t>
            </a:r>
            <a:r>
              <a:rPr lang="en-US" altLang="ja-JP" sz="2200" b="0" dirty="0">
                <a:solidFill>
                  <a:prstClr val="black"/>
                </a:solidFill>
                <a:ea typeface="メイリオ" pitchFamily="50" charset="-128"/>
                <a:cs typeface="Arial" pitchFamily="34" charset="0"/>
              </a:rPr>
              <a:t> OMNI Express</a:t>
            </a:r>
          </a:p>
          <a:p>
            <a:pPr lvl="1">
              <a:spcBef>
                <a:spcPts val="600"/>
              </a:spcBef>
              <a:buFont typeface="Arial" pitchFamily="34" charset="0"/>
              <a:buChar char="–"/>
              <a:defRPr/>
            </a:pPr>
            <a:r>
              <a:rPr lang="en-US" altLang="ja-JP" sz="2200" b="0" dirty="0" err="1">
                <a:solidFill>
                  <a:prstClr val="black"/>
                </a:solidFill>
                <a:ea typeface="メイリオ" pitchFamily="50" charset="-128"/>
                <a:cs typeface="Arial" pitchFamily="34" charset="0"/>
              </a:rPr>
              <a:t>Methylome</a:t>
            </a:r>
            <a:r>
              <a:rPr lang="en-US" altLang="ja-JP" sz="2200" b="0" dirty="0">
                <a:solidFill>
                  <a:prstClr val="black"/>
                </a:solidFill>
                <a:ea typeface="メイリオ" pitchFamily="50" charset="-128"/>
                <a:cs typeface="Arial" pitchFamily="34" charset="0"/>
              </a:rPr>
              <a:t> analysis: </a:t>
            </a:r>
            <a:r>
              <a:rPr lang="en-US" altLang="ja-JP" sz="2200" b="0" dirty="0" err="1">
                <a:solidFill>
                  <a:prstClr val="black"/>
                </a:solidFill>
                <a:ea typeface="メイリオ" pitchFamily="50" charset="-128"/>
                <a:cs typeface="Arial" pitchFamily="34" charset="0"/>
              </a:rPr>
              <a:t>Infinium</a:t>
            </a:r>
            <a:r>
              <a:rPr lang="en-US" altLang="ja-JP" sz="2200" b="0" dirty="0">
                <a:solidFill>
                  <a:prstClr val="black"/>
                </a:solidFill>
                <a:ea typeface="メイリオ" pitchFamily="50" charset="-128"/>
                <a:cs typeface="Arial" pitchFamily="34" charset="0"/>
              </a:rPr>
              <a:t> </a:t>
            </a:r>
            <a:r>
              <a:rPr lang="en-US" altLang="ja-JP" sz="2200" b="0" dirty="0" err="1">
                <a:solidFill>
                  <a:prstClr val="black"/>
                </a:solidFill>
                <a:ea typeface="メイリオ" pitchFamily="50" charset="-128"/>
                <a:cs typeface="Arial" pitchFamily="34" charset="0"/>
              </a:rPr>
              <a:t>HumanMethylation</a:t>
            </a:r>
            <a:r>
              <a:rPr lang="en-US" altLang="ja-JP" sz="2200" b="0" dirty="0">
                <a:solidFill>
                  <a:prstClr val="black"/>
                </a:solidFill>
                <a:ea typeface="メイリオ" pitchFamily="50" charset="-128"/>
                <a:cs typeface="Arial" pitchFamily="34" charset="0"/>
              </a:rPr>
              <a:t> 450K</a:t>
            </a:r>
          </a:p>
          <a:p>
            <a:pPr lvl="1">
              <a:spcBef>
                <a:spcPts val="600"/>
              </a:spcBef>
              <a:buFont typeface="Arial" pitchFamily="34" charset="0"/>
              <a:buChar char="–"/>
              <a:defRPr/>
            </a:pPr>
            <a:r>
              <a:rPr lang="en-US" altLang="ja-JP" sz="2200" b="0" dirty="0">
                <a:solidFill>
                  <a:srgbClr val="FF0000"/>
                </a:solidFill>
                <a:ea typeface="メイリオ" pitchFamily="50" charset="-128"/>
                <a:cs typeface="Arial" pitchFamily="34" charset="0"/>
              </a:rPr>
              <a:t>Proteome analysis: d</a:t>
            </a:r>
            <a:r>
              <a:rPr lang="en-US" altLang="ja-JP" sz="2200" b="0" dirty="0" smtClean="0">
                <a:solidFill>
                  <a:srgbClr val="FF0000"/>
                </a:solidFill>
                <a:ea typeface="メイリオ" pitchFamily="50" charset="-128"/>
                <a:cs typeface="Arial" pitchFamily="34" charset="0"/>
              </a:rPr>
              <a:t>iagnostic markers</a:t>
            </a:r>
          </a:p>
          <a:p>
            <a:pPr lvl="2">
              <a:spcBef>
                <a:spcPts val="600"/>
              </a:spcBef>
              <a:buFont typeface="Arial" pitchFamily="34" charset="0"/>
              <a:buChar char="–"/>
              <a:defRPr/>
            </a:pPr>
            <a:r>
              <a:rPr lang="en-US" altLang="ja-JP" sz="2200" b="0" dirty="0" smtClean="0">
                <a:solidFill>
                  <a:srgbClr val="FF0000"/>
                </a:solidFill>
                <a:ea typeface="メイリオ" pitchFamily="50" charset="-128"/>
                <a:cs typeface="Arial" pitchFamily="34" charset="0"/>
              </a:rPr>
              <a:t>Apolipoprotein by Dr. Honda at NCCRI</a:t>
            </a:r>
          </a:p>
          <a:p>
            <a:pPr lvl="2">
              <a:spcBef>
                <a:spcPts val="600"/>
              </a:spcBef>
              <a:buFont typeface="Arial" pitchFamily="34" charset="0"/>
              <a:buChar char="–"/>
              <a:defRPr/>
            </a:pPr>
            <a:r>
              <a:rPr lang="en-US" altLang="ja-JP" sz="2200" b="0" dirty="0" smtClean="0">
                <a:solidFill>
                  <a:prstClr val="black"/>
                </a:solidFill>
                <a:ea typeface="メイリオ" pitchFamily="50" charset="-128"/>
                <a:cs typeface="Arial" pitchFamily="34" charset="0"/>
              </a:rPr>
              <a:t>Prolyl-hydroxylated alpha-fibrinogen by Dr. Ono at NCCRI</a:t>
            </a:r>
          </a:p>
          <a:p>
            <a:pPr lvl="1">
              <a:spcBef>
                <a:spcPts val="600"/>
              </a:spcBef>
              <a:buFont typeface="Arial" pitchFamily="34" charset="0"/>
              <a:buChar char="–"/>
              <a:defRPr/>
            </a:pPr>
            <a:r>
              <a:rPr lang="en-US" altLang="ja-JP" sz="2200" b="0" dirty="0" smtClean="0">
                <a:solidFill>
                  <a:prstClr val="black"/>
                </a:solidFill>
                <a:ea typeface="メイリオ" pitchFamily="50" charset="-128"/>
                <a:cs typeface="Arial" pitchFamily="34" charset="0"/>
              </a:rPr>
              <a:t>Metabolome </a:t>
            </a:r>
            <a:r>
              <a:rPr lang="en-US" altLang="ja-JP" sz="2200" b="0" dirty="0">
                <a:solidFill>
                  <a:prstClr val="black"/>
                </a:solidFill>
                <a:ea typeface="メイリオ" pitchFamily="50" charset="-128"/>
                <a:cs typeface="Arial" pitchFamily="34" charset="0"/>
              </a:rPr>
              <a:t>analyses: </a:t>
            </a:r>
          </a:p>
          <a:p>
            <a:pPr marL="0" indent="0">
              <a:spcBef>
                <a:spcPts val="600"/>
              </a:spcBef>
              <a:defRPr/>
            </a:pPr>
            <a:endParaRPr lang="en-US" altLang="ja-JP" sz="2000" b="0" dirty="0" smtClean="0">
              <a:solidFill>
                <a:prstClr val="black"/>
              </a:solidFill>
              <a:ea typeface="メイリオ" pitchFamily="50" charset="-128"/>
              <a:cs typeface="Arial" pitchFamily="34" charset="0"/>
            </a:endParaRPr>
          </a:p>
          <a:p>
            <a:pPr marL="0" indent="0">
              <a:spcBef>
                <a:spcPts val="1200"/>
              </a:spcBef>
              <a:defRPr/>
            </a:pPr>
            <a:endParaRPr lang="en-US" altLang="ja-JP" sz="2800" b="0" dirty="0" smtClean="0">
              <a:solidFill>
                <a:prstClr val="black"/>
              </a:solidFill>
              <a:ea typeface="メイリオ" pitchFamily="50" charset="-128"/>
              <a:cs typeface="Arial" pitchFamily="34" charset="0"/>
            </a:endParaRPr>
          </a:p>
        </p:txBody>
      </p:sp>
      <p:sp>
        <p:nvSpPr>
          <p:cNvPr id="7"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17</a:t>
            </a:fld>
            <a:endParaRPr lang="en-US" altLang="ja-JP" sz="1600" dirty="0" smtClean="0">
              <a:solidFill>
                <a:srgbClr val="000000"/>
              </a:solidFill>
            </a:endParaRPr>
          </a:p>
        </p:txBody>
      </p:sp>
    </p:spTree>
    <p:extLst>
      <p:ext uri="{BB962C8B-B14F-4D97-AF65-F5344CB8AC3E}">
        <p14:creationId xmlns:p14="http://schemas.microsoft.com/office/powerpoint/2010/main" val="375802376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左中かっこ 12"/>
          <p:cNvSpPr/>
          <p:nvPr/>
        </p:nvSpPr>
        <p:spPr>
          <a:xfrm>
            <a:off x="5811921" y="1960245"/>
            <a:ext cx="454750" cy="4575538"/>
          </a:xfrm>
          <a:prstGeom prst="leftBrace">
            <a:avLst/>
          </a:prstGeom>
          <a:ln w="25400"/>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3" name="左中かっこ 2"/>
          <p:cNvSpPr/>
          <p:nvPr/>
        </p:nvSpPr>
        <p:spPr>
          <a:xfrm>
            <a:off x="2329409" y="3213590"/>
            <a:ext cx="454750" cy="2054440"/>
          </a:xfrm>
          <a:prstGeom prst="leftBrace">
            <a:avLst/>
          </a:prstGeom>
          <a:ln w="25400"/>
          <a:scene3d>
            <a:camera prst="orthographicFront">
              <a:rot lat="0" lon="0" rev="54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21506" name="タイトル 1"/>
          <p:cNvSpPr>
            <a:spLocks noGrp="1"/>
          </p:cNvSpPr>
          <p:nvPr>
            <p:ph type="title"/>
          </p:nvPr>
        </p:nvSpPr>
        <p:spPr>
          <a:xfrm>
            <a:off x="144463" y="165493"/>
            <a:ext cx="9528971" cy="846766"/>
          </a:xfrm>
        </p:spPr>
        <p:txBody>
          <a:bodyPr/>
          <a:lstStyle/>
          <a:p>
            <a:pPr>
              <a:defRPr/>
            </a:pPr>
            <a:r>
              <a:rPr lang="en-US" altLang="ja-JP" sz="3200" b="1" dirty="0" smtClean="0">
                <a:solidFill>
                  <a:srgbClr val="000066"/>
                </a:solidFill>
                <a:latin typeface="Arial" pitchFamily="34" charset="0"/>
                <a:cs typeface="Arial" pitchFamily="34" charset="0"/>
              </a:rPr>
              <a:t>Proteome analysis</a:t>
            </a:r>
            <a:r>
              <a:rPr lang="en-US" altLang="ja-JP" sz="3200" b="1" dirty="0">
                <a:solidFill>
                  <a:srgbClr val="000066"/>
                </a:solidFill>
                <a:latin typeface="Arial" pitchFamily="34" charset="0"/>
                <a:cs typeface="Arial" pitchFamily="34" charset="0"/>
              </a:rPr>
              <a:t>: diagnostic </a:t>
            </a:r>
            <a:r>
              <a:rPr lang="en-US" altLang="ja-JP" sz="3200" b="1" dirty="0" err="1" smtClean="0">
                <a:solidFill>
                  <a:srgbClr val="000066"/>
                </a:solidFill>
                <a:latin typeface="Arial" pitchFamily="34" charset="0"/>
                <a:cs typeface="Arial" pitchFamily="34" charset="0"/>
              </a:rPr>
              <a:t>markes</a:t>
            </a:r>
            <a:r>
              <a:rPr lang="en-US" altLang="ja-JP" sz="3200" b="1" dirty="0">
                <a:solidFill>
                  <a:srgbClr val="000066"/>
                </a:solidFill>
                <a:latin typeface="Arial" pitchFamily="34" charset="0"/>
                <a:cs typeface="Arial" pitchFamily="34" charset="0"/>
              </a:rPr>
              <a:t/>
            </a:r>
            <a:br>
              <a:rPr lang="en-US" altLang="ja-JP" sz="3200" b="1" dirty="0">
                <a:solidFill>
                  <a:srgbClr val="000066"/>
                </a:solidFill>
                <a:latin typeface="Arial" pitchFamily="34" charset="0"/>
                <a:cs typeface="Arial" pitchFamily="34" charset="0"/>
              </a:rPr>
            </a:br>
            <a:r>
              <a:rPr lang="en-US" altLang="ja-JP" sz="3200" b="1" dirty="0">
                <a:solidFill>
                  <a:srgbClr val="000066"/>
                </a:solidFill>
                <a:latin typeface="Arial" pitchFamily="34" charset="0"/>
                <a:cs typeface="Arial" pitchFamily="34" charset="0"/>
              </a:rPr>
              <a:t>Hypothetical example</a:t>
            </a:r>
            <a:endParaRPr lang="ja-JP" altLang="en-US" sz="3200" b="1" dirty="0" smtClean="0">
              <a:solidFill>
                <a:srgbClr val="000066"/>
              </a:solidFill>
              <a:latin typeface="Arial" pitchFamily="34" charset="0"/>
              <a:cs typeface="Arial" pitchFamily="34" charset="0"/>
            </a:endParaRPr>
          </a:p>
        </p:txBody>
      </p:sp>
      <p:sp>
        <p:nvSpPr>
          <p:cNvPr id="7"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18</a:t>
            </a:fld>
            <a:endParaRPr lang="en-US" altLang="ja-JP" sz="1600" dirty="0" smtClean="0">
              <a:solidFill>
                <a:srgbClr val="000000"/>
              </a:solidFill>
            </a:endParaRPr>
          </a:p>
        </p:txBody>
      </p:sp>
      <p:graphicFrame>
        <p:nvGraphicFramePr>
          <p:cNvPr id="8" name="グラフ 7"/>
          <p:cNvGraphicFramePr>
            <a:graphicFrameLocks/>
          </p:cNvGraphicFramePr>
          <p:nvPr>
            <p:extLst>
              <p:ext uri="{D42A27DB-BD31-4B8C-83A1-F6EECF244321}">
                <p14:modId xmlns:p14="http://schemas.microsoft.com/office/powerpoint/2010/main" val="1631659948"/>
              </p:ext>
            </p:extLst>
          </p:nvPr>
        </p:nvGraphicFramePr>
        <p:xfrm>
          <a:off x="1028085" y="1193517"/>
          <a:ext cx="8427068" cy="287903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809"/>
          <p:cNvSpPr txBox="1">
            <a:spLocks noChangeArrowheads="1"/>
          </p:cNvSpPr>
          <p:nvPr/>
        </p:nvSpPr>
        <p:spPr bwMode="auto">
          <a:xfrm>
            <a:off x="7332028" y="3994674"/>
            <a:ext cx="2341406" cy="375849"/>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600" dirty="0" smtClean="0">
                <a:solidFill>
                  <a:srgbClr val="000000"/>
                </a:solidFill>
                <a:ea typeface="ＨＧ丸ゴシックL"/>
                <a:cs typeface="Arial" pitchFamily="34" charset="0"/>
              </a:rPr>
              <a:t>Follow-up period (year)</a:t>
            </a:r>
            <a:endParaRPr lang="ja-JP" altLang="en-US" sz="1400" dirty="0" smtClean="0">
              <a:solidFill>
                <a:prstClr val="black"/>
              </a:solidFill>
              <a:cs typeface="Arial" pitchFamily="34" charset="0"/>
            </a:endParaRPr>
          </a:p>
        </p:txBody>
      </p:sp>
      <p:sp>
        <p:nvSpPr>
          <p:cNvPr id="10" name="Text Box 809"/>
          <p:cNvSpPr txBox="1">
            <a:spLocks noChangeArrowheads="1"/>
          </p:cNvSpPr>
          <p:nvPr/>
        </p:nvSpPr>
        <p:spPr bwMode="auto">
          <a:xfrm>
            <a:off x="291501" y="1015407"/>
            <a:ext cx="2356167" cy="375849"/>
          </a:xfrm>
          <a:prstGeom prst="rect">
            <a:avLst/>
          </a:prstGeom>
          <a:noFill/>
          <a:ln w="9525">
            <a:noFill/>
            <a:miter lim="800000"/>
            <a:headEnd/>
            <a:tailEnd/>
          </a:ln>
        </p:spPr>
        <p:txBody>
          <a:bodyPr lIns="0" tIns="0" rIns="0" bIns="0"/>
          <a:lstStyle/>
          <a:p>
            <a:pPr defTabSz="434975">
              <a:buClr>
                <a:srgbClr val="82E0FF"/>
              </a:buClr>
              <a:buSzPct val="90000"/>
              <a:buFont typeface="Monotype Sorts" pitchFamily="2" charset="2"/>
              <a:buNone/>
            </a:pPr>
            <a:r>
              <a:rPr lang="en-US" altLang="ja-JP" sz="1600" dirty="0" smtClean="0">
                <a:solidFill>
                  <a:srgbClr val="000000"/>
                </a:solidFill>
                <a:ea typeface="ＨＧ丸ゴシックL"/>
                <a:cs typeface="Arial" pitchFamily="34" charset="0"/>
              </a:rPr>
              <a:t>Biomarker X (unit)</a:t>
            </a:r>
            <a:endParaRPr lang="ja-JP" altLang="en-US" sz="1400" dirty="0" smtClean="0">
              <a:solidFill>
                <a:prstClr val="black"/>
              </a:solidFill>
              <a:cs typeface="Arial" pitchFamily="34" charset="0"/>
            </a:endParaRPr>
          </a:p>
        </p:txBody>
      </p:sp>
      <p:graphicFrame>
        <p:nvGraphicFramePr>
          <p:cNvPr id="11" name="グラフ 10"/>
          <p:cNvGraphicFramePr>
            <a:graphicFrameLocks/>
          </p:cNvGraphicFramePr>
          <p:nvPr>
            <p:extLst>
              <p:ext uri="{D42A27DB-BD31-4B8C-83A1-F6EECF244321}">
                <p14:modId xmlns:p14="http://schemas.microsoft.com/office/powerpoint/2010/main" val="1493834781"/>
              </p:ext>
            </p:extLst>
          </p:nvPr>
        </p:nvGraphicFramePr>
        <p:xfrm>
          <a:off x="755992" y="4656198"/>
          <a:ext cx="3601584" cy="21851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グラフ 11"/>
          <p:cNvGraphicFramePr>
            <a:graphicFrameLocks/>
          </p:cNvGraphicFramePr>
          <p:nvPr>
            <p:extLst>
              <p:ext uri="{D42A27DB-BD31-4B8C-83A1-F6EECF244321}">
                <p14:modId xmlns:p14="http://schemas.microsoft.com/office/powerpoint/2010/main" val="4222949441"/>
              </p:ext>
            </p:extLst>
          </p:nvPr>
        </p:nvGraphicFramePr>
        <p:xfrm>
          <a:off x="4885626" y="4600787"/>
          <a:ext cx="3617105" cy="22405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5147846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85738" y="96838"/>
            <a:ext cx="9501187" cy="550862"/>
          </a:xfrm>
        </p:spPr>
        <p:txBody>
          <a:bodyPr/>
          <a:lstStyle/>
          <a:p>
            <a:pPr eaLnBrk="1" hangingPunct="1"/>
            <a:r>
              <a:rPr lang="en-US" altLang="ja-JP" sz="3200" b="1" dirty="0" smtClean="0">
                <a:solidFill>
                  <a:schemeClr val="accent2"/>
                </a:solidFill>
              </a:rPr>
              <a:t>Summary </a:t>
            </a:r>
          </a:p>
        </p:txBody>
      </p:sp>
      <p:sp>
        <p:nvSpPr>
          <p:cNvPr id="102403" name="Rectangle 3"/>
          <p:cNvSpPr>
            <a:spLocks noGrp="1" noChangeArrowheads="1"/>
          </p:cNvSpPr>
          <p:nvPr>
            <p:ph type="body" sz="half" idx="1"/>
          </p:nvPr>
        </p:nvSpPr>
        <p:spPr>
          <a:xfrm>
            <a:off x="436583" y="762018"/>
            <a:ext cx="9137650" cy="5759450"/>
          </a:xfrm>
        </p:spPr>
        <p:txBody>
          <a:bodyPr/>
          <a:lstStyle/>
          <a:p>
            <a:pPr eaLnBrk="1" hangingPunct="1">
              <a:spcBef>
                <a:spcPts val="1200"/>
              </a:spcBef>
            </a:pPr>
            <a:r>
              <a:rPr lang="en-US" altLang="ja-JP" sz="2400" dirty="0" smtClean="0"/>
              <a:t>The JPHC study is ongoing cohort study</a:t>
            </a:r>
          </a:p>
          <a:p>
            <a:pPr lvl="1" eaLnBrk="1" hangingPunct="1">
              <a:spcBef>
                <a:spcPts val="1200"/>
              </a:spcBef>
            </a:pPr>
            <a:r>
              <a:rPr lang="en-US" altLang="ja-JP" sz="2400" dirty="0" smtClean="0"/>
              <a:t>Repeated questionnaire data and plasma and DNA samples</a:t>
            </a:r>
          </a:p>
          <a:p>
            <a:pPr lvl="1" eaLnBrk="1" hangingPunct="1">
              <a:spcBef>
                <a:spcPts val="1200"/>
              </a:spcBef>
            </a:pPr>
            <a:r>
              <a:rPr lang="en-US" altLang="ja-JP" sz="2400" dirty="0"/>
              <a:t>Multi-omics analysis in the JPHC study has conducted.</a:t>
            </a:r>
          </a:p>
          <a:p>
            <a:pPr lvl="2" eaLnBrk="1" hangingPunct="1">
              <a:spcBef>
                <a:spcPts val="1200"/>
              </a:spcBef>
            </a:pPr>
            <a:r>
              <a:rPr lang="en-US" altLang="ja-JP" sz="2000" dirty="0" smtClean="0"/>
              <a:t>Several published papers for gastric cancer and colorectal cancer </a:t>
            </a:r>
          </a:p>
          <a:p>
            <a:pPr lvl="2" eaLnBrk="1" hangingPunct="1">
              <a:spcBef>
                <a:spcPts val="1200"/>
              </a:spcBef>
            </a:pPr>
            <a:r>
              <a:rPr lang="en-US" altLang="ja-JP" sz="2000" dirty="0" smtClean="0"/>
              <a:t>A case-cohort study of total cancer is ongoing.</a:t>
            </a:r>
          </a:p>
          <a:p>
            <a:pPr lvl="1" eaLnBrk="1" hangingPunct="1">
              <a:spcBef>
                <a:spcPts val="1200"/>
              </a:spcBef>
            </a:pPr>
            <a:r>
              <a:rPr lang="en-US" altLang="ja-JP" sz="2400" dirty="0" smtClean="0"/>
              <a:t>Nested case-control studies using plasma samples have conducted.</a:t>
            </a:r>
          </a:p>
          <a:p>
            <a:pPr lvl="2" eaLnBrk="1" hangingPunct="1">
              <a:spcBef>
                <a:spcPts val="1200"/>
              </a:spcBef>
            </a:pPr>
            <a:r>
              <a:rPr lang="en-US" altLang="ja-JP" sz="2000" dirty="0" smtClean="0"/>
              <a:t>Observed associations  indicate predictive or risk markers.</a:t>
            </a:r>
          </a:p>
          <a:p>
            <a:pPr lvl="2" eaLnBrk="1" hangingPunct="1">
              <a:spcBef>
                <a:spcPts val="1200"/>
              </a:spcBef>
            </a:pPr>
            <a:r>
              <a:rPr lang="en-US" altLang="ja-JP" sz="2000" dirty="0" smtClean="0"/>
              <a:t>Analyses by follow-up period might be useful for investigating diagnostic markers. </a:t>
            </a:r>
          </a:p>
        </p:txBody>
      </p:sp>
      <p:sp>
        <p:nvSpPr>
          <p:cNvPr id="5"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19</a:t>
            </a:fld>
            <a:endParaRPr lang="en-US" altLang="ja-JP" sz="1600" dirty="0" smtClean="0">
              <a:solidFill>
                <a:srgbClr val="000000"/>
              </a:solidFill>
            </a:endParaRPr>
          </a:p>
        </p:txBody>
      </p:sp>
    </p:spTree>
    <p:extLst>
      <p:ext uri="{BB962C8B-B14F-4D97-AF65-F5344CB8AC3E}">
        <p14:creationId xmlns:p14="http://schemas.microsoft.com/office/powerpoint/2010/main" val="23015815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noChangeArrowheads="1"/>
          </p:cNvSpPr>
          <p:nvPr>
            <p:ph type="ctrTitle" idx="4294967295"/>
          </p:nvPr>
        </p:nvSpPr>
        <p:spPr>
          <a:xfrm>
            <a:off x="957263" y="2071690"/>
            <a:ext cx="8420100" cy="1470025"/>
          </a:xfrm>
        </p:spPr>
        <p:txBody>
          <a:bodyPr anchorCtr="1"/>
          <a:lstStyle/>
          <a:p>
            <a:pPr eaLnBrk="1" hangingPunct="1"/>
            <a:r>
              <a:rPr lang="en-US" altLang="ja-JP" b="1" smtClean="0">
                <a:solidFill>
                  <a:schemeClr val="accent2"/>
                </a:solidFill>
              </a:rPr>
              <a:t>Thank you for your attention.</a:t>
            </a:r>
          </a:p>
        </p:txBody>
      </p:sp>
      <p:sp>
        <p:nvSpPr>
          <p:cNvPr id="4" name="Text Box 6"/>
          <p:cNvSpPr txBox="1">
            <a:spLocks noChangeArrowheads="1"/>
          </p:cNvSpPr>
          <p:nvPr/>
        </p:nvSpPr>
        <p:spPr bwMode="auto">
          <a:xfrm>
            <a:off x="9455153" y="6503194"/>
            <a:ext cx="436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2900">
                <a:solidFill>
                  <a:schemeClr val="tx1"/>
                </a:solidFill>
                <a:latin typeface="Arial" pitchFamily="34" charset="0"/>
                <a:ea typeface="ＭＳ Ｐゴシック" pitchFamily="50" charset="-128"/>
              </a:defRPr>
            </a:lvl1pPr>
            <a:lvl2pPr marL="742950" indent="-285750">
              <a:spcBef>
                <a:spcPct val="20000"/>
              </a:spcBef>
              <a:buChar char="–"/>
              <a:defRPr kumimoji="1" sz="2500">
                <a:solidFill>
                  <a:schemeClr val="tx1"/>
                </a:solidFill>
                <a:latin typeface="Arial" pitchFamily="34" charset="0"/>
                <a:ea typeface="ＭＳ Ｐゴシック" pitchFamily="50" charset="-128"/>
              </a:defRPr>
            </a:lvl2pPr>
            <a:lvl3pPr marL="1143000" indent="-228600">
              <a:spcBef>
                <a:spcPct val="20000"/>
              </a:spcBef>
              <a:buChar char="•"/>
              <a:defRPr kumimoji="1" sz="2200">
                <a:solidFill>
                  <a:schemeClr val="tx1"/>
                </a:solidFill>
                <a:latin typeface="Arial" pitchFamily="34" charset="0"/>
                <a:ea typeface="ＭＳ Ｐゴシック" pitchFamily="50" charset="-128"/>
              </a:defRPr>
            </a:lvl3pPr>
            <a:lvl4pPr marL="1600200" indent="-228600">
              <a:spcBef>
                <a:spcPct val="20000"/>
              </a:spcBef>
              <a:buChar char="–"/>
              <a:defRPr kumimoji="1">
                <a:solidFill>
                  <a:schemeClr val="tx1"/>
                </a:solidFill>
                <a:latin typeface="Arial" pitchFamily="34" charset="0"/>
                <a:ea typeface="ＭＳ Ｐゴシック" pitchFamily="50" charset="-128"/>
              </a:defRPr>
            </a:lvl4pPr>
            <a:lvl5pPr marL="2057400" indent="-228600">
              <a:spcBef>
                <a:spcPct val="20000"/>
              </a:spcBef>
              <a:buChar char="»"/>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a:solidFill>
                  <a:schemeClr val="tx1"/>
                </a:solidFill>
                <a:latin typeface="Arial" pitchFamily="34" charset="0"/>
                <a:ea typeface="ＭＳ Ｐゴシック" pitchFamily="50" charset="-128"/>
              </a:defRPr>
            </a:lvl9pPr>
          </a:lstStyle>
          <a:p>
            <a:pPr algn="ctr">
              <a:spcBef>
                <a:spcPct val="50000"/>
              </a:spcBef>
              <a:buFontTx/>
              <a:buNone/>
            </a:pPr>
            <a:fld id="{4C9F0181-BBFF-4CB0-A5D5-0CD637B59B0C}" type="slidenum">
              <a:rPr lang="en-US" altLang="ja-JP" sz="1600" smtClean="0">
                <a:solidFill>
                  <a:srgbClr val="000000"/>
                </a:solidFill>
              </a:rPr>
              <a:pPr algn="ctr">
                <a:spcBef>
                  <a:spcPct val="50000"/>
                </a:spcBef>
                <a:buFontTx/>
                <a:buNone/>
              </a:pPr>
              <a:t>20</a:t>
            </a:fld>
            <a:endParaRPr lang="en-US" altLang="ja-JP" sz="1600" dirty="0" smtClean="0">
              <a:solidFill>
                <a:srgbClr val="000000"/>
              </a:solidFill>
            </a:endParaRPr>
          </a:p>
        </p:txBody>
      </p:sp>
    </p:spTree>
    <p:extLst>
      <p:ext uri="{BB962C8B-B14F-4D97-AF65-F5344CB8AC3E}">
        <p14:creationId xmlns:p14="http://schemas.microsoft.com/office/powerpoint/2010/main" val="2618775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標準デザイン">
  <a:themeElements>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標準デザイン">
  <a:themeElements>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Calibri"/>
        <a:ea typeface="メイリオ"/>
        <a:cs typeface=""/>
      </a:majorFont>
      <a:minorFont>
        <a:latin typeface="Calibr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5_標準デザイン">
  <a:themeElements>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accent2"/>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accent2"/>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1_標準デザイン">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accent2"/>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accent2"/>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3_標準デザイン">
  <a:themeElements>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200" b="0" i="0" u="none" strike="noStrike" cap="none" normalizeH="0" baseline="0" smtClean="0">
            <a:ln>
              <a:noFill/>
            </a:ln>
            <a:solidFill>
              <a:srgbClr val="333333"/>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200" b="0" i="0" u="none" strike="noStrike" cap="none" normalizeH="0" baseline="0" smtClean="0">
            <a:ln>
              <a:noFill/>
            </a:ln>
            <a:solidFill>
              <a:srgbClr val="333333"/>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Calibri"/>
        <a:ea typeface="メイリオ"/>
        <a:cs typeface=""/>
      </a:majorFont>
      <a:minorFont>
        <a:latin typeface="Calibr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9_標準デザイン">
  <a:themeElements>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gradFill rotWithShape="0">
          <a:gsLst>
            <a:gs pos="0">
              <a:schemeClr val="accent1"/>
            </a:gs>
            <a:gs pos="100000">
              <a:schemeClr val="bg1"/>
            </a:gs>
          </a:gsLst>
          <a:lin ang="2700000" scaled="1"/>
        </a:gradFill>
        <a:ln w="9525" cap="flat" cmpd="sng" algn="ctr">
          <a:solidFill>
            <a:schemeClr val="tx1"/>
          </a:solidFill>
          <a:prstDash val="solid"/>
          <a:round/>
          <a:headEnd type="none" w="med" len="med"/>
          <a:tailEnd type="none" w="med" len="med"/>
        </a:ln>
        <a:effectLst>
          <a:outerShdw dist="107763"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21063</TotalTime>
  <Words>1804</Words>
  <Application>Microsoft Office PowerPoint</Application>
  <PresentationFormat>A4 210 x 297 mm</PresentationFormat>
  <Paragraphs>400</Paragraphs>
  <Slides>20</Slides>
  <Notes>17</Notes>
  <HiddenSlides>0</HiddenSlides>
  <MMClips>0</MMClips>
  <ScaleCrop>false</ScaleCrop>
  <HeadingPairs>
    <vt:vector size="4" baseType="variant">
      <vt:variant>
        <vt:lpstr>テーマ</vt:lpstr>
      </vt:variant>
      <vt:variant>
        <vt:i4>13</vt:i4>
      </vt:variant>
      <vt:variant>
        <vt:lpstr>スライド タイトル</vt:lpstr>
      </vt:variant>
      <vt:variant>
        <vt:i4>20</vt:i4>
      </vt:variant>
    </vt:vector>
  </HeadingPairs>
  <TitlesOfParts>
    <vt:vector size="33" baseType="lpstr">
      <vt:lpstr>2_標準デザイン</vt:lpstr>
      <vt:lpstr>6_標準デザイン</vt:lpstr>
      <vt:lpstr>1_Office ​​テーマ</vt:lpstr>
      <vt:lpstr>8_Office テーマ</vt:lpstr>
      <vt:lpstr>15_標準デザイン</vt:lpstr>
      <vt:lpstr>2_Office ​​テーマ</vt:lpstr>
      <vt:lpstr>11_標準デザイン</vt:lpstr>
      <vt:lpstr>13_標準デザイン</vt:lpstr>
      <vt:lpstr>9_Office テーマ</vt:lpstr>
      <vt:lpstr>10_Office テーマ</vt:lpstr>
      <vt:lpstr>1_標準デザイン</vt:lpstr>
      <vt:lpstr>12_Office テーマ</vt:lpstr>
      <vt:lpstr>19_標準デザイン</vt:lpstr>
      <vt:lpstr>Molecular Epidemiologic studies based on a population-based cohort study and its potential use of early detection biomarker development</vt:lpstr>
      <vt:lpstr>PowerPoint プレゼンテーション</vt:lpstr>
      <vt:lpstr>PowerPoint プレゼンテーション</vt:lpstr>
      <vt:lpstr>Nested case-control design</vt:lpstr>
      <vt:lpstr>PowerPoint プレゼンテーション</vt:lpstr>
      <vt:lpstr>PowerPoint プレゼンテーション</vt:lpstr>
      <vt:lpstr>Genome-wide association study of colorectal cancer collaboration with Dr. Le Marchand (Univ. of Hawaii)</vt:lpstr>
      <vt:lpstr>PowerPoint プレゼンテーション</vt:lpstr>
      <vt:lpstr>PowerPoint プレゼンテーション</vt:lpstr>
      <vt:lpstr>PowerPoint プレゼンテーション</vt:lpstr>
      <vt:lpstr>Case-cohort study of total cancer</vt:lpstr>
      <vt:lpstr>Ongoing projects using data from  a case-cohort study of total cancer</vt:lpstr>
      <vt:lpstr>Ongoing projects using plasma samples</vt:lpstr>
      <vt:lpstr>PowerPoint プレゼンテーション</vt:lpstr>
      <vt:lpstr>PowerPoint プレゼンテーション</vt:lpstr>
      <vt:lpstr>PowerPoint プレゼンテーション</vt:lpstr>
      <vt:lpstr>Nested case-control study of pancreatic cancer</vt:lpstr>
      <vt:lpstr>Proteome analysis: diagnostic markes Hypothetical example</vt:lpstr>
      <vt:lpstr>Summary </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Motoki Iwasaki</dc:creator>
  <cp:lastModifiedBy>admin</cp:lastModifiedBy>
  <cp:revision>2259</cp:revision>
  <cp:lastPrinted>2017-02-27T01:04:17Z</cp:lastPrinted>
  <dcterms:created xsi:type="dcterms:W3CDTF">2003-05-03T14:54:56Z</dcterms:created>
  <dcterms:modified xsi:type="dcterms:W3CDTF">2017-03-01T02:58:59Z</dcterms:modified>
</cp:coreProperties>
</file>