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handoutMasterIdLst>
    <p:handoutMasterId r:id="rId22"/>
  </p:handoutMasterIdLst>
  <p:sldIdLst>
    <p:sldId id="439" r:id="rId2"/>
    <p:sldId id="1059" r:id="rId3"/>
    <p:sldId id="1064" r:id="rId4"/>
    <p:sldId id="890" r:id="rId5"/>
    <p:sldId id="1049" r:id="rId6"/>
    <p:sldId id="918" r:id="rId7"/>
    <p:sldId id="1079" r:id="rId8"/>
    <p:sldId id="1044" r:id="rId9"/>
    <p:sldId id="1063" r:id="rId10"/>
    <p:sldId id="1068" r:id="rId11"/>
    <p:sldId id="1055" r:id="rId12"/>
    <p:sldId id="1076" r:id="rId13"/>
    <p:sldId id="1078" r:id="rId14"/>
    <p:sldId id="1077" r:id="rId15"/>
    <p:sldId id="1070" r:id="rId16"/>
    <p:sldId id="1065" r:id="rId17"/>
    <p:sldId id="1074" r:id="rId18"/>
    <p:sldId id="1032" r:id="rId19"/>
    <p:sldId id="1061" r:id="rId20"/>
  </p:sldIdLst>
  <p:sldSz cx="9144000" cy="6858000" type="screen4x3"/>
  <p:notesSz cx="6881813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36B69A5-1CF7-4482-8732-81310A278C00}">
          <p14:sldIdLst>
            <p14:sldId id="439"/>
            <p14:sldId id="1059"/>
            <p14:sldId id="1064"/>
            <p14:sldId id="890"/>
            <p14:sldId id="1049"/>
            <p14:sldId id="918"/>
            <p14:sldId id="1079"/>
            <p14:sldId id="1044"/>
            <p14:sldId id="1063"/>
            <p14:sldId id="1068"/>
            <p14:sldId id="1055"/>
            <p14:sldId id="1076"/>
            <p14:sldId id="1078"/>
            <p14:sldId id="1077"/>
            <p14:sldId id="1070"/>
            <p14:sldId id="1065"/>
            <p14:sldId id="1074"/>
            <p14:sldId id="1032"/>
            <p14:sldId id="1061"/>
          </p14:sldIdLst>
        </p14:section>
        <p14:section name="Untitled Section" id="{B43AEC9B-17F9-4D8B-BED6-D915070B5C9B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169A2C"/>
    <a:srgbClr val="FFCCFF"/>
    <a:srgbClr val="FF66CC"/>
    <a:srgbClr val="FF66FF"/>
    <a:srgbClr val="F1B6B5"/>
    <a:srgbClr val="E3DA1D"/>
    <a:srgbClr val="2953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696" autoAdjust="0"/>
    <p:restoredTop sz="79740" autoAdjust="0"/>
  </p:normalViewPr>
  <p:slideViewPr>
    <p:cSldViewPr snapToGrid="0">
      <p:cViewPr varScale="1">
        <p:scale>
          <a:sx n="67" d="100"/>
          <a:sy n="67" d="100"/>
        </p:scale>
        <p:origin x="1372" y="48"/>
      </p:cViewPr>
      <p:guideLst/>
    </p:cSldViewPr>
  </p:slideViewPr>
  <p:outlineViewPr>
    <p:cViewPr>
      <p:scale>
        <a:sx n="33" d="100"/>
        <a:sy n="33" d="100"/>
      </p:scale>
      <p:origin x="0" y="-561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1" y="12"/>
            <a:ext cx="2982119" cy="466435"/>
          </a:xfrm>
          <a:prstGeom prst="rect">
            <a:avLst/>
          </a:prstGeom>
        </p:spPr>
        <p:txBody>
          <a:bodyPr vert="horz" lIns="93084" tIns="46543" rIns="93084" bIns="46543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14" y="12"/>
            <a:ext cx="2982119" cy="466435"/>
          </a:xfrm>
          <a:prstGeom prst="rect">
            <a:avLst/>
          </a:prstGeom>
        </p:spPr>
        <p:txBody>
          <a:bodyPr vert="horz" lIns="93084" tIns="46543" rIns="93084" bIns="46543" rtlCol="0"/>
          <a:lstStyle>
            <a:lvl1pPr algn="r">
              <a:defRPr sz="1200"/>
            </a:lvl1pPr>
          </a:lstStyle>
          <a:p>
            <a:fld id="{41234769-C72B-4841-B75B-8C54D5675905}" type="datetimeFigureOut">
              <a:rPr lang="en-US" smtClean="0"/>
              <a:t>9/6/2019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1" y="8829979"/>
            <a:ext cx="2982119" cy="466434"/>
          </a:xfrm>
          <a:prstGeom prst="rect">
            <a:avLst/>
          </a:prstGeom>
        </p:spPr>
        <p:txBody>
          <a:bodyPr vert="horz" lIns="93084" tIns="46543" rIns="93084" bIns="46543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14" y="8829979"/>
            <a:ext cx="2982119" cy="466434"/>
          </a:xfrm>
          <a:prstGeom prst="rect">
            <a:avLst/>
          </a:prstGeom>
        </p:spPr>
        <p:txBody>
          <a:bodyPr vert="horz" lIns="93084" tIns="46543" rIns="93084" bIns="46543" rtlCol="0" anchor="b"/>
          <a:lstStyle>
            <a:lvl1pPr algn="r">
              <a:defRPr sz="1200"/>
            </a:lvl1pPr>
          </a:lstStyle>
          <a:p>
            <a:fld id="{29A6FF43-621C-4828-B864-1B06806352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8373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2"/>
            <a:ext cx="2982016" cy="466088"/>
          </a:xfrm>
          <a:prstGeom prst="rect">
            <a:avLst/>
          </a:prstGeom>
        </p:spPr>
        <p:txBody>
          <a:bodyPr vert="horz" lIns="91203" tIns="45603" rIns="91203" bIns="45603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243" y="12"/>
            <a:ext cx="2982016" cy="466088"/>
          </a:xfrm>
          <a:prstGeom prst="rect">
            <a:avLst/>
          </a:prstGeom>
        </p:spPr>
        <p:txBody>
          <a:bodyPr vert="horz" lIns="91203" tIns="45603" rIns="91203" bIns="45603" rtlCol="0"/>
          <a:lstStyle>
            <a:lvl1pPr algn="r">
              <a:defRPr sz="1200"/>
            </a:lvl1pPr>
          </a:lstStyle>
          <a:p>
            <a:fld id="{BFF2A71D-4D07-4E5E-841C-EFCB4355F762}" type="datetimeFigureOut">
              <a:rPr lang="en-US" smtClean="0"/>
              <a:t>9/6/2019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50963" y="1162050"/>
            <a:ext cx="4179887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03" tIns="45603" rIns="91203" bIns="45603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7570" y="4473814"/>
            <a:ext cx="5506695" cy="3660537"/>
          </a:xfrm>
          <a:prstGeom prst="rect">
            <a:avLst/>
          </a:prstGeom>
        </p:spPr>
        <p:txBody>
          <a:bodyPr vert="horz" lIns="91203" tIns="45603" rIns="91203" bIns="45603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312"/>
            <a:ext cx="2982016" cy="466088"/>
          </a:xfrm>
          <a:prstGeom prst="rect">
            <a:avLst/>
          </a:prstGeom>
        </p:spPr>
        <p:txBody>
          <a:bodyPr vert="horz" lIns="91203" tIns="45603" rIns="91203" bIns="45603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243" y="8830312"/>
            <a:ext cx="2982016" cy="466088"/>
          </a:xfrm>
          <a:prstGeom prst="rect">
            <a:avLst/>
          </a:prstGeom>
        </p:spPr>
        <p:txBody>
          <a:bodyPr vert="horz" lIns="91203" tIns="45603" rIns="91203" bIns="45603" rtlCol="0" anchor="b"/>
          <a:lstStyle>
            <a:lvl1pPr algn="r">
              <a:defRPr sz="1200"/>
            </a:lvl1pPr>
          </a:lstStyle>
          <a:p>
            <a:fld id="{50267FC2-605F-4550-AB36-C7EBEB77B9B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469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267FC2-605F-4550-AB36-C7EBEB77B9B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3371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267FC2-605F-4550-AB36-C7EBEB77B9B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4802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267FC2-605F-4550-AB36-C7EBEB77B9B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9224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267FC2-605F-4550-AB36-C7EBEB77B9B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963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267FC2-605F-4550-AB36-C7EBEB77B9B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6920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267FC2-605F-4550-AB36-C7EBEB77B9B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7908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267FC2-605F-4550-AB36-C7EBEB77B9B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7837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267FC2-605F-4550-AB36-C7EBEB77B9B1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209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A5905-F8B3-4204-BFBC-33F5C215BD7B}" type="datetimeFigureOut">
              <a:rPr lang="en-US" smtClean="0"/>
              <a:t>9/6/2019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C2E63-E406-41F9-B19C-B0AFA28CBB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689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A5905-F8B3-4204-BFBC-33F5C215BD7B}" type="datetimeFigureOut">
              <a:rPr lang="en-US" smtClean="0"/>
              <a:t>9/6/2019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C2E63-E406-41F9-B19C-B0AFA28CBB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748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A5905-F8B3-4204-BFBC-33F5C215BD7B}" type="datetimeFigureOut">
              <a:rPr lang="en-US" smtClean="0"/>
              <a:t>9/6/2019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C2E63-E406-41F9-B19C-B0AFA28CBB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779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A5905-F8B3-4204-BFBC-33F5C215BD7B}" type="datetimeFigureOut">
              <a:rPr lang="en-US" smtClean="0"/>
              <a:t>9/6/2019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C2E63-E406-41F9-B19C-B0AFA28CBB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478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A5905-F8B3-4204-BFBC-33F5C215BD7B}" type="datetimeFigureOut">
              <a:rPr lang="en-US" smtClean="0"/>
              <a:t>9/6/2019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C2E63-E406-41F9-B19C-B0AFA28CBB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830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A5905-F8B3-4204-BFBC-33F5C215BD7B}" type="datetimeFigureOut">
              <a:rPr lang="en-US" smtClean="0"/>
              <a:t>9/6/2019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C2E63-E406-41F9-B19C-B0AFA28CBB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126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A5905-F8B3-4204-BFBC-33F5C215BD7B}" type="datetimeFigureOut">
              <a:rPr lang="en-US" smtClean="0"/>
              <a:t>9/6/2019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C2E63-E406-41F9-B19C-B0AFA28CBB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967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A5905-F8B3-4204-BFBC-33F5C215BD7B}" type="datetimeFigureOut">
              <a:rPr lang="en-US" smtClean="0"/>
              <a:t>9/6/2019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C2E63-E406-41F9-B19C-B0AFA28CBB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531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A5905-F8B3-4204-BFBC-33F5C215BD7B}" type="datetimeFigureOut">
              <a:rPr lang="en-US" smtClean="0"/>
              <a:t>9/6/2019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C2E63-E406-41F9-B19C-B0AFA28CBB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226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A5905-F8B3-4204-BFBC-33F5C215BD7B}" type="datetimeFigureOut">
              <a:rPr lang="en-US" smtClean="0"/>
              <a:t>9/6/2019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C2E63-E406-41F9-B19C-B0AFA28CBB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582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A5905-F8B3-4204-BFBC-33F5C215BD7B}" type="datetimeFigureOut">
              <a:rPr lang="en-US" smtClean="0"/>
              <a:t>9/6/2019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C2E63-E406-41F9-B19C-B0AFA28CBB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424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CA5905-F8B3-4204-BFBC-33F5C215BD7B}" type="datetimeFigureOut">
              <a:rPr lang="en-US" smtClean="0"/>
              <a:t>9/6/2019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EC2E63-E406-41F9-B19C-B0AFA28CBB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493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B7197-7A36-42EF-8FE1-1DF444411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907" y="2590898"/>
            <a:ext cx="7886700" cy="1325563"/>
          </a:xfrm>
        </p:spPr>
        <p:txBody>
          <a:bodyPr>
            <a:normAutofit fontScale="90000"/>
          </a:bodyPr>
          <a:lstStyle/>
          <a:p>
            <a:br>
              <a:rPr lang="en-US" sz="4900" b="1" dirty="0">
                <a:solidFill>
                  <a:srgbClr val="169A2C"/>
                </a:solidFill>
              </a:rPr>
            </a:br>
            <a:r>
              <a:rPr lang="en-US" sz="4900" b="1" dirty="0"/>
              <a:t>Substantial reduction in validation sample size with the opportunity for second-chance discovery</a:t>
            </a:r>
            <a:br>
              <a:rPr lang="en-US" sz="5300" dirty="0"/>
            </a:br>
            <a:br>
              <a:rPr lang="en-US" sz="4900" b="1" dirty="0">
                <a:solidFill>
                  <a:srgbClr val="169A2C"/>
                </a:solidFill>
              </a:rPr>
            </a:br>
            <a:br>
              <a:rPr lang="en-US" sz="4900" b="1" dirty="0">
                <a:solidFill>
                  <a:srgbClr val="00B050"/>
                </a:solidFill>
              </a:rPr>
            </a:br>
            <a:br>
              <a:rPr lang="en-US" sz="4900" b="1" dirty="0">
                <a:solidFill>
                  <a:srgbClr val="00B050"/>
                </a:solidFill>
              </a:rPr>
            </a:br>
            <a:r>
              <a:rPr lang="en-US" sz="2700" dirty="0"/>
              <a:t>Stuart G. Baker, </a:t>
            </a:r>
            <a:br>
              <a:rPr lang="en-US" sz="2700" dirty="0"/>
            </a:br>
            <a:r>
              <a:rPr lang="en-US" sz="2700" dirty="0"/>
              <a:t>National Cancer Institute</a:t>
            </a:r>
            <a:br>
              <a:rPr lang="en-US" sz="2700" dirty="0"/>
            </a:br>
            <a:br>
              <a:rPr lang="en-US" sz="2700" dirty="0"/>
            </a:br>
            <a:br>
              <a:rPr lang="en-US" sz="2700" dirty="0"/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40674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CC4A8-E064-4F3C-A212-F4A34A940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Why study design is important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458CA-0C0D-4508-87B4-01EE0E531B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53331"/>
            <a:ext cx="7886700" cy="4351338"/>
          </a:xfrm>
        </p:spPr>
        <p:txBody>
          <a:bodyPr/>
          <a:lstStyle/>
          <a:p>
            <a:r>
              <a:rPr lang="en-US" b="1" dirty="0"/>
              <a:t>Advantages of reducing validation sample size</a:t>
            </a:r>
          </a:p>
          <a:p>
            <a:pPr lvl="1"/>
            <a:r>
              <a:rPr lang="en-US" dirty="0"/>
              <a:t>Save money and time</a:t>
            </a:r>
          </a:p>
          <a:p>
            <a:pPr lvl="1"/>
            <a:r>
              <a:rPr lang="en-US" dirty="0"/>
              <a:t>More studies are feasible</a:t>
            </a:r>
          </a:p>
          <a:p>
            <a:pPr lvl="1"/>
            <a:r>
              <a:rPr lang="en-US" dirty="0"/>
              <a:t>May avoid need to store specimens</a:t>
            </a:r>
          </a:p>
          <a:p>
            <a:r>
              <a:rPr lang="en-US" b="1" dirty="0"/>
              <a:t>Advantage of second-chance discovery if validation fails</a:t>
            </a:r>
          </a:p>
          <a:p>
            <a:pPr lvl="1"/>
            <a:r>
              <a:rPr lang="en-US" dirty="0"/>
              <a:t>Potential to find more relevant markers</a:t>
            </a:r>
          </a:p>
        </p:txBody>
      </p:sp>
    </p:spTree>
    <p:extLst>
      <p:ext uri="{BB962C8B-B14F-4D97-AF65-F5344CB8AC3E}">
        <p14:creationId xmlns:p14="http://schemas.microsoft.com/office/powerpoint/2010/main" val="2523479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B4B91-4E35-4950-A607-683342FC6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D7FF2B-C588-4E98-B2E0-6B3606655A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4924" y="1825625"/>
            <a:ext cx="6762751" cy="4351338"/>
          </a:xfrm>
        </p:spPr>
        <p:txBody>
          <a:bodyPr/>
          <a:lstStyle/>
          <a:p>
            <a:r>
              <a:rPr lang="en-US" sz="3600" dirty="0"/>
              <a:t>Background</a:t>
            </a:r>
          </a:p>
          <a:p>
            <a:r>
              <a:rPr lang="en-US" sz="3600" dirty="0"/>
              <a:t>Validation sample size</a:t>
            </a:r>
          </a:p>
          <a:p>
            <a:r>
              <a:rPr lang="en-US" sz="3600" dirty="0"/>
              <a:t>Second-chance discovery</a:t>
            </a:r>
          </a:p>
          <a:p>
            <a:endParaRPr lang="en-US" dirty="0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8440AF01-023E-4633-AF19-253636287A9D}"/>
              </a:ext>
            </a:extLst>
          </p:cNvPr>
          <p:cNvSpPr/>
          <p:nvPr/>
        </p:nvSpPr>
        <p:spPr>
          <a:xfrm>
            <a:off x="741188" y="1878975"/>
            <a:ext cx="533400" cy="4429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70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53E9A-9B6A-470C-8585-D54BF18BA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r>
              <a:rPr lang="en-US" b="1" dirty="0"/>
              <a:t>Cancer prediction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67E214-C42D-4446-939B-B8C7C348D7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84802"/>
            <a:ext cx="8058150" cy="4999973"/>
          </a:xfrm>
        </p:spPr>
        <p:txBody>
          <a:bodyPr>
            <a:normAutofit/>
          </a:bodyPr>
          <a:lstStyle/>
          <a:p>
            <a:r>
              <a:rPr lang="en-US" sz="3200" b="1" dirty="0"/>
              <a:t>Markers for the early detection of cancer</a:t>
            </a:r>
          </a:p>
          <a:p>
            <a:pPr lvl="1"/>
            <a:r>
              <a:rPr lang="en-US" sz="2800" dirty="0"/>
              <a:t>Indicate early-stage cancer development</a:t>
            </a:r>
          </a:p>
          <a:p>
            <a:pPr lvl="1"/>
            <a:r>
              <a:rPr lang="en-US" sz="2800" dirty="0"/>
              <a:t>Genes, proteins, cells, tissue </a:t>
            </a:r>
          </a:p>
          <a:p>
            <a:pPr marL="457200" lvl="1" indent="0">
              <a:buNone/>
            </a:pPr>
            <a:endParaRPr lang="en-US" sz="2800" dirty="0"/>
          </a:p>
          <a:p>
            <a:r>
              <a:rPr lang="en-US" sz="3200" b="1" dirty="0"/>
              <a:t>Risk factors </a:t>
            </a:r>
          </a:p>
          <a:p>
            <a:pPr lvl="1"/>
            <a:r>
              <a:rPr lang="en-US" sz="2800" dirty="0"/>
              <a:t>Indicate increased cancer susceptibility</a:t>
            </a:r>
          </a:p>
          <a:p>
            <a:pPr lvl="1"/>
            <a:r>
              <a:rPr lang="en-US" sz="2800" dirty="0"/>
              <a:t>Age, family history, germline mutation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88350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BC127B1-EBBA-4CF3-BBB4-9539772B654A}"/>
              </a:ext>
            </a:extLst>
          </p:cNvPr>
          <p:cNvSpPr txBox="1"/>
          <p:nvPr/>
        </p:nvSpPr>
        <p:spPr>
          <a:xfrm>
            <a:off x="854351" y="1069867"/>
            <a:ext cx="7374623" cy="523220"/>
          </a:xfrm>
          <a:prstGeom prst="rect">
            <a:avLst/>
          </a:prstGeom>
          <a:noFill/>
          <a:ln w="635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ym typeface="Wingdings" panose="05000000000000000000" pitchFamily="2" charset="2"/>
              </a:rPr>
              <a:t>Discovery:  </a:t>
            </a:r>
            <a:r>
              <a:rPr lang="en-US" sz="2800" dirty="0">
                <a:sym typeface="Wingdings" panose="05000000000000000000" pitchFamily="2" charset="2"/>
              </a:rPr>
              <a:t>Fit cancer prediction model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A63CAE-E104-4D6D-A3DB-DE40C831A4E9}"/>
              </a:ext>
            </a:extLst>
          </p:cNvPr>
          <p:cNvSpPr txBox="1"/>
          <p:nvPr/>
        </p:nvSpPr>
        <p:spPr>
          <a:xfrm>
            <a:off x="854351" y="2708455"/>
            <a:ext cx="7708469" cy="2246769"/>
          </a:xfrm>
          <a:prstGeom prst="rect">
            <a:avLst/>
          </a:prstGeom>
          <a:noFill/>
          <a:ln w="635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 </a:t>
            </a:r>
            <a:r>
              <a:rPr lang="en-US" sz="2800" b="1" dirty="0"/>
              <a:t>Cancer screening randomized trial:  </a:t>
            </a:r>
          </a:p>
          <a:p>
            <a:r>
              <a:rPr lang="en-US" sz="2800" i="1" dirty="0"/>
              <a:t>screen = cancer prediction in asymptomatic person</a:t>
            </a:r>
            <a:r>
              <a:rPr lang="en-US" sz="2800" dirty="0"/>
              <a:t>s </a:t>
            </a:r>
          </a:p>
          <a:p>
            <a:r>
              <a:rPr lang="en-US" sz="2800" dirty="0"/>
              <a:t>   (1) if </a:t>
            </a:r>
            <a:r>
              <a:rPr lang="en-US" sz="2800" dirty="0">
                <a:sym typeface="Wingdings" panose="05000000000000000000" pitchFamily="2" charset="2"/>
              </a:rPr>
              <a:t>positive, work-up </a:t>
            </a:r>
          </a:p>
          <a:p>
            <a:r>
              <a:rPr lang="en-US" sz="2800" dirty="0"/>
              <a:t>   (2) if positive, early intervention,</a:t>
            </a:r>
          </a:p>
          <a:p>
            <a:r>
              <a:rPr lang="en-US" sz="2800" dirty="0">
                <a:sym typeface="Wingdings" panose="05000000000000000000" pitchFamily="2" charset="2"/>
              </a:rPr>
              <a:t>   (3) hopefully reduction in cancer mortality</a:t>
            </a:r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CB5966-90A1-47BB-9D33-B95F7D193548}"/>
              </a:ext>
            </a:extLst>
          </p:cNvPr>
          <p:cNvSpPr txBox="1"/>
          <p:nvPr/>
        </p:nvSpPr>
        <p:spPr>
          <a:xfrm>
            <a:off x="558931" y="281185"/>
            <a:ext cx="85375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Biomarker pipeline to cancer screening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594EB2-3F31-4715-8E8B-E67939336E49}"/>
              </a:ext>
            </a:extLst>
          </p:cNvPr>
          <p:cNvSpPr txBox="1"/>
          <p:nvPr/>
        </p:nvSpPr>
        <p:spPr>
          <a:xfrm>
            <a:off x="1036297" y="1900534"/>
            <a:ext cx="7010730" cy="523220"/>
          </a:xfrm>
          <a:prstGeom prst="rect">
            <a:avLst/>
          </a:prstGeom>
          <a:noFill/>
          <a:ln w="635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/>
              <a:t>Validation</a:t>
            </a:r>
            <a:r>
              <a:rPr lang="en-US" sz="2800" dirty="0"/>
              <a:t>: Evaluate cancer prediction model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00DADD9F-59AC-4DC2-93BB-E5D2CE32DA8F}"/>
              </a:ext>
            </a:extLst>
          </p:cNvPr>
          <p:cNvSpPr/>
          <p:nvPr/>
        </p:nvSpPr>
        <p:spPr>
          <a:xfrm rot="5400000">
            <a:off x="3588395" y="1611793"/>
            <a:ext cx="290396" cy="270035"/>
          </a:xfrm>
          <a:prstGeom prst="rightArrow">
            <a:avLst>
              <a:gd name="adj1" fmla="val 66821"/>
              <a:gd name="adj2" fmla="val 4651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44007FF-12AD-46D2-94C4-7295E27743AF}"/>
              </a:ext>
            </a:extLst>
          </p:cNvPr>
          <p:cNvSpPr txBox="1"/>
          <p:nvPr/>
        </p:nvSpPr>
        <p:spPr>
          <a:xfrm>
            <a:off x="761909" y="5061849"/>
            <a:ext cx="75595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Need outstanding cancer prediction model to make cancer screening trial worthwhile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6E23EFD6-B1FA-4994-A32C-F51B054BF6AF}"/>
              </a:ext>
            </a:extLst>
          </p:cNvPr>
          <p:cNvSpPr/>
          <p:nvPr/>
        </p:nvSpPr>
        <p:spPr>
          <a:xfrm rot="5400000">
            <a:off x="3588396" y="2428239"/>
            <a:ext cx="290396" cy="270035"/>
          </a:xfrm>
          <a:prstGeom prst="rightArrow">
            <a:avLst>
              <a:gd name="adj1" fmla="val 66821"/>
              <a:gd name="adj2" fmla="val 4651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843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97822-D437-47B2-84E2-FB458FF1E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0643"/>
            <a:ext cx="7737308" cy="1038558"/>
          </a:xfrm>
        </p:spPr>
        <p:txBody>
          <a:bodyPr>
            <a:normAutofit/>
          </a:bodyPr>
          <a:lstStyle/>
          <a:p>
            <a:r>
              <a:rPr lang="en-US" sz="3600" b="1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B27DFB-B0D4-4438-A6B4-7EB735822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723" y="1020298"/>
            <a:ext cx="8218070" cy="52659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b="1" dirty="0"/>
              <a:t>Discovery sample  (convenience)</a:t>
            </a:r>
            <a:endParaRPr lang="en-US" sz="2800" dirty="0"/>
          </a:p>
          <a:p>
            <a:pPr lvl="2"/>
            <a:r>
              <a:rPr lang="en-US" sz="2400" u="sng" dirty="0"/>
              <a:t>Cases</a:t>
            </a:r>
            <a:r>
              <a:rPr lang="en-US" sz="2400" dirty="0"/>
              <a:t>:  symptomatic cancer</a:t>
            </a:r>
          </a:p>
          <a:p>
            <a:pPr lvl="2"/>
            <a:r>
              <a:rPr lang="en-US" sz="2400" u="sng" dirty="0"/>
              <a:t>Controls</a:t>
            </a:r>
            <a:r>
              <a:rPr lang="en-US" sz="2400" dirty="0"/>
              <a:t>: no cancer</a:t>
            </a:r>
          </a:p>
          <a:p>
            <a:pPr lvl="1"/>
            <a:r>
              <a:rPr lang="en-US" sz="2800" dirty="0"/>
              <a:t>Develop cancer prediction model</a:t>
            </a:r>
          </a:p>
          <a:p>
            <a:pPr lvl="1"/>
            <a:endParaRPr lang="en-US" sz="2400" dirty="0"/>
          </a:p>
          <a:p>
            <a:pPr marL="0" indent="0">
              <a:buNone/>
            </a:pPr>
            <a:r>
              <a:rPr lang="en-US" sz="3000" b="1" dirty="0"/>
              <a:t>Validation sample</a:t>
            </a:r>
          </a:p>
          <a:p>
            <a:pPr lvl="1"/>
            <a:r>
              <a:rPr lang="en-US" sz="2800" dirty="0"/>
              <a:t>Stored specimens from asymptomatic persons with follow-up</a:t>
            </a:r>
          </a:p>
          <a:p>
            <a:pPr lvl="2"/>
            <a:r>
              <a:rPr lang="en-US" sz="2400" u="sng" dirty="0"/>
              <a:t>Cases</a:t>
            </a:r>
            <a:r>
              <a:rPr lang="en-US" sz="2400" dirty="0"/>
              <a:t>:  develop cancer in study</a:t>
            </a:r>
          </a:p>
          <a:p>
            <a:pPr lvl="2"/>
            <a:r>
              <a:rPr lang="en-US" sz="2400" u="sng" dirty="0"/>
              <a:t>Controls</a:t>
            </a:r>
            <a:r>
              <a:rPr lang="en-US" sz="2400" dirty="0"/>
              <a:t>: random sample not develop cancer</a:t>
            </a:r>
          </a:p>
          <a:p>
            <a:pPr lvl="1"/>
            <a:r>
              <a:rPr lang="en-US" sz="2800" dirty="0"/>
              <a:t>Evaluate performance of cancer prediction model</a:t>
            </a:r>
          </a:p>
          <a:p>
            <a:pPr marL="914400" lvl="2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1FFE58-389C-4759-9E1C-7CD1995E1205}"/>
              </a:ext>
            </a:extLst>
          </p:cNvPr>
          <p:cNvSpPr txBox="1"/>
          <p:nvPr/>
        </p:nvSpPr>
        <p:spPr>
          <a:xfrm>
            <a:off x="530723" y="180643"/>
            <a:ext cx="75705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Standard design</a:t>
            </a:r>
          </a:p>
        </p:txBody>
      </p:sp>
    </p:spTree>
    <p:extLst>
      <p:ext uri="{BB962C8B-B14F-4D97-AF65-F5344CB8AC3E}">
        <p14:creationId xmlns:p14="http://schemas.microsoft.com/office/powerpoint/2010/main" val="1011955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BA4B383-E817-40DE-93CD-1D84524EF7E8}"/>
              </a:ext>
            </a:extLst>
          </p:cNvPr>
          <p:cNvSpPr txBox="1">
            <a:spLocks/>
          </p:cNvSpPr>
          <p:nvPr/>
        </p:nvSpPr>
        <p:spPr>
          <a:xfrm>
            <a:off x="581023" y="646331"/>
            <a:ext cx="8058151" cy="48686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u="sng" dirty="0"/>
              <a:t>For sample size</a:t>
            </a:r>
          </a:p>
          <a:p>
            <a:pPr marL="0" indent="-457200">
              <a:lnSpc>
                <a:spcPct val="100000"/>
              </a:lnSpc>
              <a:buNone/>
            </a:pPr>
            <a:r>
              <a:rPr lang="en-US" sz="2400" b="1" dirty="0"/>
              <a:t>             Sensitivity  </a:t>
            </a:r>
            <a:r>
              <a:rPr lang="en-US" sz="2400" dirty="0"/>
              <a:t>=</a:t>
            </a:r>
            <a:r>
              <a:rPr lang="en-US" sz="2400" b="1" dirty="0"/>
              <a:t> </a:t>
            </a:r>
            <a:r>
              <a:rPr lang="en-US" sz="2400" dirty="0"/>
              <a:t>probability of </a:t>
            </a:r>
            <a:r>
              <a:rPr lang="en-US" sz="2400" u="sng" dirty="0"/>
              <a:t>positive</a:t>
            </a:r>
            <a:r>
              <a:rPr lang="en-US" sz="2400" dirty="0"/>
              <a:t> prediction</a:t>
            </a:r>
          </a:p>
          <a:p>
            <a:pPr marL="0" indent="-457200">
              <a:lnSpc>
                <a:spcPct val="100000"/>
              </a:lnSpc>
              <a:buNone/>
            </a:pPr>
            <a:r>
              <a:rPr lang="en-US" sz="2400" dirty="0"/>
              <a:t>                                       given develop</a:t>
            </a:r>
            <a:r>
              <a:rPr lang="en-US" sz="2400" u="sng" dirty="0"/>
              <a:t> cancer </a:t>
            </a:r>
            <a:r>
              <a:rPr lang="en-US" sz="2400" dirty="0"/>
              <a:t>in study</a:t>
            </a:r>
            <a:endParaRPr lang="en-US" sz="2400" b="1" dirty="0"/>
          </a:p>
          <a:p>
            <a:pPr marL="0" indent="-457200">
              <a:buNone/>
            </a:pPr>
            <a:r>
              <a:rPr lang="en-US" sz="2400" b="1" dirty="0"/>
              <a:t>             Specificity </a:t>
            </a:r>
            <a:r>
              <a:rPr lang="en-US" sz="2400" dirty="0"/>
              <a:t>=</a:t>
            </a:r>
            <a:r>
              <a:rPr lang="en-US" sz="2400" b="1" dirty="0"/>
              <a:t> </a:t>
            </a:r>
            <a:r>
              <a:rPr lang="en-US" sz="2400" dirty="0"/>
              <a:t>probability of </a:t>
            </a:r>
            <a:r>
              <a:rPr lang="en-US" sz="2400" u="sng" dirty="0"/>
              <a:t>negative</a:t>
            </a:r>
            <a:r>
              <a:rPr lang="en-US" sz="2400" dirty="0"/>
              <a:t> prediction </a:t>
            </a:r>
          </a:p>
          <a:p>
            <a:pPr marL="0" indent="-457200">
              <a:buNone/>
            </a:pPr>
            <a:r>
              <a:rPr lang="en-US" sz="2400" dirty="0"/>
              <a:t>                                       given </a:t>
            </a:r>
            <a:r>
              <a:rPr lang="en-US" sz="2400" u="sng" dirty="0"/>
              <a:t>no cancer </a:t>
            </a:r>
            <a:r>
              <a:rPr lang="en-US" sz="2400" dirty="0"/>
              <a:t>in the study</a:t>
            </a:r>
          </a:p>
          <a:p>
            <a:pPr marL="0" indent="0">
              <a:buNone/>
            </a:pPr>
            <a:r>
              <a:rPr lang="en-US" sz="3200" b="1" u="sng" dirty="0"/>
              <a:t>For interpretation </a:t>
            </a:r>
          </a:p>
          <a:p>
            <a:pPr marL="0" indent="0">
              <a:buNone/>
            </a:pPr>
            <a:r>
              <a:rPr lang="en-US" sz="2400" b="1" dirty="0"/>
              <a:t>Positive predictive value (PPV)  = </a:t>
            </a:r>
            <a:r>
              <a:rPr lang="en-US" sz="2400" dirty="0"/>
              <a:t>probability </a:t>
            </a:r>
            <a:r>
              <a:rPr lang="en-US" sz="2400" u="sng" dirty="0"/>
              <a:t>cancer</a:t>
            </a:r>
            <a:r>
              <a:rPr lang="en-US" sz="2400" dirty="0"/>
              <a:t> in study</a:t>
            </a:r>
            <a:endParaRPr lang="en-US" sz="2400" u="sng" dirty="0"/>
          </a:p>
          <a:p>
            <a:pPr marL="0" indent="0">
              <a:buNone/>
            </a:pPr>
            <a:r>
              <a:rPr lang="en-US" sz="2400" dirty="0"/>
              <a:t>                                                              given </a:t>
            </a:r>
            <a:r>
              <a:rPr lang="en-US" sz="2400" u="sng" dirty="0"/>
              <a:t>positive </a:t>
            </a:r>
            <a:r>
              <a:rPr lang="en-US" sz="2400" dirty="0"/>
              <a:t>prediction </a:t>
            </a:r>
          </a:p>
          <a:p>
            <a:pPr marL="0" indent="0">
              <a:buNone/>
            </a:pPr>
            <a:r>
              <a:rPr lang="en-US" sz="2400" b="1" dirty="0"/>
              <a:t>Negative predictive value  </a:t>
            </a:r>
            <a:r>
              <a:rPr lang="en-US" sz="2400" dirty="0"/>
              <a:t>= probability </a:t>
            </a:r>
            <a:r>
              <a:rPr lang="en-US" sz="2400" u="sng" dirty="0"/>
              <a:t>no cancer </a:t>
            </a:r>
            <a:r>
              <a:rPr lang="en-US" sz="2400" dirty="0"/>
              <a:t>in study</a:t>
            </a:r>
          </a:p>
          <a:p>
            <a:pPr marL="0" indent="0">
              <a:buNone/>
            </a:pPr>
            <a:r>
              <a:rPr lang="en-US" sz="2400" dirty="0"/>
              <a:t>                                                     given </a:t>
            </a:r>
            <a:r>
              <a:rPr lang="en-US" sz="2400" u="sng" dirty="0"/>
              <a:t>negative</a:t>
            </a:r>
            <a:r>
              <a:rPr lang="en-US" sz="2400" dirty="0"/>
              <a:t> prediction   </a:t>
            </a:r>
            <a:r>
              <a:rPr lang="en-US" sz="2400" b="1" dirty="0"/>
              <a:t>≈  1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E35029-B450-4B65-A08D-A861D98F2C7B}"/>
              </a:ext>
            </a:extLst>
          </p:cNvPr>
          <p:cNvSpPr txBox="1"/>
          <p:nvPr/>
        </p:nvSpPr>
        <p:spPr>
          <a:xfrm>
            <a:off x="319675" y="0"/>
            <a:ext cx="8504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Performance measures in validation sample</a:t>
            </a:r>
            <a:endParaRPr lang="en-US" sz="3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675EE1-4BB2-41BE-B1B1-A42560578866}"/>
              </a:ext>
            </a:extLst>
          </p:cNvPr>
          <p:cNvSpPr txBox="1"/>
          <p:nvPr/>
        </p:nvSpPr>
        <p:spPr>
          <a:xfrm>
            <a:off x="581024" y="5652046"/>
            <a:ext cx="7830903" cy="52322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/>
              <a:t>KEY POINT: need high specificity for reasonable PPV</a:t>
            </a:r>
          </a:p>
        </p:txBody>
      </p:sp>
    </p:spTree>
    <p:extLst>
      <p:ext uri="{BB962C8B-B14F-4D97-AF65-F5344CB8AC3E}">
        <p14:creationId xmlns:p14="http://schemas.microsoft.com/office/powerpoint/2010/main" val="17291320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B4B91-4E35-4950-A607-683342FC6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D7FF2B-C588-4E98-B2E0-6B3606655A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4924" y="1825625"/>
            <a:ext cx="6762751" cy="4351338"/>
          </a:xfrm>
        </p:spPr>
        <p:txBody>
          <a:bodyPr/>
          <a:lstStyle/>
          <a:p>
            <a:r>
              <a:rPr lang="en-US" sz="3600" dirty="0"/>
              <a:t>Background</a:t>
            </a:r>
          </a:p>
          <a:p>
            <a:r>
              <a:rPr lang="en-US" sz="3600" dirty="0"/>
              <a:t>Validation sample size</a:t>
            </a:r>
          </a:p>
          <a:p>
            <a:r>
              <a:rPr lang="en-US" sz="3600" dirty="0"/>
              <a:t>Second-chance discovery</a:t>
            </a:r>
          </a:p>
          <a:p>
            <a:endParaRPr lang="en-US" dirty="0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8440AF01-023E-4633-AF19-253636287A9D}"/>
              </a:ext>
            </a:extLst>
          </p:cNvPr>
          <p:cNvSpPr/>
          <p:nvPr/>
        </p:nvSpPr>
        <p:spPr>
          <a:xfrm>
            <a:off x="771524" y="2529022"/>
            <a:ext cx="533400" cy="4429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855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BF2AD08-BFB5-4F23-A963-5EA3E7875905}"/>
              </a:ext>
            </a:extLst>
          </p:cNvPr>
          <p:cNvSpPr txBox="1"/>
          <p:nvPr/>
        </p:nvSpPr>
        <p:spPr>
          <a:xfrm>
            <a:off x="2679843" y="2171202"/>
            <a:ext cx="3585585" cy="1200329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 w="571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/>
              <a:t>Validation:  </a:t>
            </a:r>
            <a:r>
              <a:rPr lang="en-US" sz="2400" dirty="0"/>
              <a:t>asymptomatic </a:t>
            </a:r>
            <a:r>
              <a:rPr lang="en-US" sz="2400" b="1" dirty="0"/>
              <a:t>N=8600</a:t>
            </a:r>
            <a:r>
              <a:rPr lang="en-US" sz="2400" dirty="0"/>
              <a:t> stored specimens</a:t>
            </a:r>
          </a:p>
          <a:p>
            <a:r>
              <a:rPr lang="en-US" sz="2400" dirty="0"/>
              <a:t>70 cases; 300 controls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F8E0AC-D9A0-4AF4-B546-A62458268C7F}"/>
              </a:ext>
            </a:extLst>
          </p:cNvPr>
          <p:cNvSpPr txBox="1"/>
          <p:nvPr/>
        </p:nvSpPr>
        <p:spPr>
          <a:xfrm>
            <a:off x="6375515" y="2331267"/>
            <a:ext cx="2331421" cy="1015663"/>
          </a:xfrm>
          <a:prstGeom prst="rect">
            <a:avLst/>
          </a:prstGeom>
          <a:solidFill>
            <a:schemeClr val="accent6">
              <a:lumMod val="40000"/>
              <a:lumOff val="60000"/>
              <a:alpha val="7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Validated if</a:t>
            </a:r>
          </a:p>
          <a:p>
            <a:r>
              <a:rPr lang="en-US" sz="2000" dirty="0"/>
              <a:t>≥ 56 cases positive</a:t>
            </a:r>
          </a:p>
          <a:p>
            <a:r>
              <a:rPr lang="en-US" sz="2000" dirty="0">
                <a:sym typeface="Symbol" panose="05050102010706020507" pitchFamily="18" charset="2"/>
              </a:rPr>
              <a:t>3 controls positive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5D59FBDB-BF62-4E9E-80A5-3988DAE927DF}"/>
              </a:ext>
            </a:extLst>
          </p:cNvPr>
          <p:cNvCxnSpPr>
            <a:cxnSpLocks/>
          </p:cNvCxnSpPr>
          <p:nvPr/>
        </p:nvCxnSpPr>
        <p:spPr>
          <a:xfrm>
            <a:off x="2321943" y="2839098"/>
            <a:ext cx="35790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F1BBC5EA-48A8-411B-AA42-EECF41DEDFA3}"/>
              </a:ext>
            </a:extLst>
          </p:cNvPr>
          <p:cNvSpPr txBox="1"/>
          <p:nvPr/>
        </p:nvSpPr>
        <p:spPr>
          <a:xfrm>
            <a:off x="333281" y="2397742"/>
            <a:ext cx="1988662" cy="830997"/>
          </a:xfrm>
          <a:prstGeom prst="rect">
            <a:avLst/>
          </a:prstGeom>
          <a:solidFill>
            <a:srgbClr val="F1B6B5"/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Discovery:  </a:t>
            </a:r>
            <a:r>
              <a:rPr lang="en-US" sz="2400" dirty="0"/>
              <a:t>symptomatic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6665B7B-3880-4480-B77C-09D5BBA2D2C6}"/>
              </a:ext>
            </a:extLst>
          </p:cNvPr>
          <p:cNvSpPr txBox="1"/>
          <p:nvPr/>
        </p:nvSpPr>
        <p:spPr>
          <a:xfrm>
            <a:off x="408206" y="704725"/>
            <a:ext cx="5932640" cy="1200329"/>
          </a:xfrm>
          <a:prstGeom prst="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 w="444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/>
              <a:t>Target performance</a:t>
            </a:r>
          </a:p>
          <a:p>
            <a:r>
              <a:rPr lang="en-US" sz="2400" dirty="0"/>
              <a:t>Specificity = 99%  (97% lower bound)</a:t>
            </a:r>
            <a:br>
              <a:rPr lang="en-US" sz="2400" dirty="0"/>
            </a:br>
            <a:r>
              <a:rPr lang="en-US" sz="2400" dirty="0"/>
              <a:t>Sensitivity = 80%  (70% lower bound)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7FD2D49-33C0-410F-B25B-DF0CA6FD9C8D}"/>
              </a:ext>
            </a:extLst>
          </p:cNvPr>
          <p:cNvSpPr txBox="1"/>
          <p:nvPr/>
        </p:nvSpPr>
        <p:spPr>
          <a:xfrm>
            <a:off x="401614" y="24628"/>
            <a:ext cx="89438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Standard sample size </a:t>
            </a:r>
            <a:r>
              <a:rPr lang="en-US" sz="2400" b="1" dirty="0"/>
              <a:t>(if probability of cancer=1%)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B32465-2F81-4FE3-9CAD-5B3622973540}"/>
              </a:ext>
            </a:extLst>
          </p:cNvPr>
          <p:cNvSpPr txBox="1"/>
          <p:nvPr/>
        </p:nvSpPr>
        <p:spPr>
          <a:xfrm>
            <a:off x="6633255" y="687196"/>
            <a:ext cx="1884017" cy="1200329"/>
          </a:xfrm>
          <a:prstGeom prst="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 w="444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PPV=40% (19% lower bound)</a:t>
            </a:r>
          </a:p>
        </p:txBody>
      </p:sp>
    </p:spTree>
    <p:extLst>
      <p:ext uri="{BB962C8B-B14F-4D97-AF65-F5344CB8AC3E}">
        <p14:creationId xmlns:p14="http://schemas.microsoft.com/office/powerpoint/2010/main" val="9604538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5B6C5-6361-4D30-ACFF-B38B95D80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7016"/>
            <a:ext cx="7886700" cy="132556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Strategy to reduce validation sample size with improved target performance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4DC642-30C3-4174-B3CD-61976D7E84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28814"/>
            <a:ext cx="7886700" cy="4351338"/>
          </a:xfrm>
        </p:spPr>
        <p:txBody>
          <a:bodyPr/>
          <a:lstStyle/>
          <a:p>
            <a:r>
              <a:rPr lang="en-US" b="1" dirty="0"/>
              <a:t>Decrease lower bound of target sensitivity</a:t>
            </a:r>
          </a:p>
          <a:p>
            <a:pPr marL="457200" lvl="1" indent="0">
              <a:buNone/>
            </a:pPr>
            <a:r>
              <a:rPr lang="en-US" dirty="0"/>
              <a:t>Fewer cases </a:t>
            </a:r>
            <a:r>
              <a:rPr lang="en-US" dirty="0">
                <a:sym typeface="Wingdings" panose="05000000000000000000" pitchFamily="2" charset="2"/>
              </a:rPr>
              <a:t> r</a:t>
            </a:r>
            <a:r>
              <a:rPr lang="en-US" dirty="0"/>
              <a:t>educed sample size for stored specimens</a:t>
            </a:r>
          </a:p>
          <a:p>
            <a:r>
              <a:rPr lang="en-US" b="1" dirty="0"/>
              <a:t>Increase target specificity to increase PPV</a:t>
            </a:r>
          </a:p>
          <a:p>
            <a:pPr marL="457200" lvl="1" indent="0">
              <a:buNone/>
            </a:pPr>
            <a:r>
              <a:rPr lang="en-US" dirty="0"/>
              <a:t>More controls (not a problem)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Baker SG. Cancer screening markers: A simple strategy to substantially reduce the sample size for validation  </a:t>
            </a:r>
            <a:r>
              <a:rPr lang="en-US" i="1" dirty="0"/>
              <a:t>Med Dec. Making </a:t>
            </a:r>
            <a:r>
              <a:rPr lang="en-US" dirty="0"/>
              <a:t>2019, 39: 130-136.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116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BF2AD08-BFB5-4F23-A963-5EA3E7875905}"/>
              </a:ext>
            </a:extLst>
          </p:cNvPr>
          <p:cNvSpPr txBox="1"/>
          <p:nvPr/>
        </p:nvSpPr>
        <p:spPr>
          <a:xfrm>
            <a:off x="2588073" y="1980946"/>
            <a:ext cx="3585585" cy="1200329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 w="571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/>
              <a:t>Validation:  </a:t>
            </a:r>
            <a:r>
              <a:rPr lang="en-US" sz="2400" dirty="0"/>
              <a:t>asymptomatic </a:t>
            </a:r>
            <a:r>
              <a:rPr lang="en-US" sz="2400" b="1" dirty="0"/>
              <a:t>N=8600</a:t>
            </a:r>
            <a:r>
              <a:rPr lang="en-US" sz="2400" dirty="0"/>
              <a:t> stored specimens</a:t>
            </a:r>
          </a:p>
          <a:p>
            <a:r>
              <a:rPr lang="en-US" sz="2400" dirty="0"/>
              <a:t>70 cases; 300 controls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F8E0AC-D9A0-4AF4-B546-A62458268C7F}"/>
              </a:ext>
            </a:extLst>
          </p:cNvPr>
          <p:cNvSpPr txBox="1"/>
          <p:nvPr/>
        </p:nvSpPr>
        <p:spPr>
          <a:xfrm>
            <a:off x="6340846" y="2073280"/>
            <a:ext cx="2331421" cy="1015663"/>
          </a:xfrm>
          <a:prstGeom prst="rect">
            <a:avLst/>
          </a:prstGeom>
          <a:solidFill>
            <a:schemeClr val="accent6">
              <a:lumMod val="40000"/>
              <a:lumOff val="60000"/>
              <a:alpha val="7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Validated if</a:t>
            </a:r>
          </a:p>
          <a:p>
            <a:r>
              <a:rPr lang="en-US" sz="2000" dirty="0"/>
              <a:t>≥ 56 cases positive</a:t>
            </a:r>
          </a:p>
          <a:p>
            <a:r>
              <a:rPr lang="en-US" sz="2000" dirty="0">
                <a:sym typeface="Symbol" panose="05050102010706020507" pitchFamily="18" charset="2"/>
              </a:rPr>
              <a:t>3 controls positive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5D59FBDB-BF62-4E9E-80A5-3988DAE927DF}"/>
              </a:ext>
            </a:extLst>
          </p:cNvPr>
          <p:cNvCxnSpPr>
            <a:cxnSpLocks/>
          </p:cNvCxnSpPr>
          <p:nvPr/>
        </p:nvCxnSpPr>
        <p:spPr>
          <a:xfrm>
            <a:off x="2217918" y="2551263"/>
            <a:ext cx="35790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F1BBC5EA-48A8-411B-AA42-EECF41DEDFA3}"/>
              </a:ext>
            </a:extLst>
          </p:cNvPr>
          <p:cNvSpPr txBox="1"/>
          <p:nvPr/>
        </p:nvSpPr>
        <p:spPr>
          <a:xfrm>
            <a:off x="340359" y="2075404"/>
            <a:ext cx="1988662" cy="830997"/>
          </a:xfrm>
          <a:prstGeom prst="rect">
            <a:avLst/>
          </a:prstGeom>
          <a:solidFill>
            <a:srgbClr val="F1B6B5"/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Discovery:  </a:t>
            </a:r>
            <a:r>
              <a:rPr lang="en-US" sz="2400" dirty="0"/>
              <a:t>symptomatic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6665B7B-3880-4480-B77C-09D5BBA2D2C6}"/>
              </a:ext>
            </a:extLst>
          </p:cNvPr>
          <p:cNvSpPr txBox="1"/>
          <p:nvPr/>
        </p:nvSpPr>
        <p:spPr>
          <a:xfrm>
            <a:off x="408206" y="704725"/>
            <a:ext cx="5932640" cy="1200329"/>
          </a:xfrm>
          <a:prstGeom prst="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 w="444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/>
              <a:t>Target performance</a:t>
            </a:r>
          </a:p>
          <a:p>
            <a:r>
              <a:rPr lang="en-US" sz="2400" dirty="0"/>
              <a:t>Specificity = 99%  (97% lower bound)</a:t>
            </a:r>
            <a:br>
              <a:rPr lang="en-US" sz="2400" dirty="0"/>
            </a:br>
            <a:r>
              <a:rPr lang="en-US" sz="2400" dirty="0"/>
              <a:t>Sensitivity = 80%  (70% lower bound)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7FD2D49-33C0-410F-B25B-DF0CA6FD9C8D}"/>
              </a:ext>
            </a:extLst>
          </p:cNvPr>
          <p:cNvSpPr txBox="1"/>
          <p:nvPr/>
        </p:nvSpPr>
        <p:spPr>
          <a:xfrm>
            <a:off x="401614" y="24628"/>
            <a:ext cx="84324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Standard sample size </a:t>
            </a:r>
            <a:r>
              <a:rPr lang="en-US" sz="2400" b="1" dirty="0"/>
              <a:t>(if probability of cancer=1%)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97008BD-501C-4A50-B232-88CEEEC64A00}"/>
              </a:ext>
            </a:extLst>
          </p:cNvPr>
          <p:cNvSpPr txBox="1"/>
          <p:nvPr/>
        </p:nvSpPr>
        <p:spPr>
          <a:xfrm>
            <a:off x="6633255" y="687196"/>
            <a:ext cx="1884017" cy="1200329"/>
          </a:xfrm>
          <a:prstGeom prst="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 w="444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PPV=40% (19% lower bound)</a:t>
            </a:r>
          </a:p>
        </p:txBody>
      </p:sp>
    </p:spTree>
    <p:extLst>
      <p:ext uri="{BB962C8B-B14F-4D97-AF65-F5344CB8AC3E}">
        <p14:creationId xmlns:p14="http://schemas.microsoft.com/office/powerpoint/2010/main" val="6069571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BF2AD08-BFB5-4F23-A963-5EA3E7875905}"/>
              </a:ext>
            </a:extLst>
          </p:cNvPr>
          <p:cNvSpPr txBox="1"/>
          <p:nvPr/>
        </p:nvSpPr>
        <p:spPr>
          <a:xfrm>
            <a:off x="2588073" y="1980946"/>
            <a:ext cx="3585585" cy="1200329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 w="571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/>
              <a:t>Validation:  </a:t>
            </a:r>
            <a:r>
              <a:rPr lang="en-US" sz="2400" dirty="0"/>
              <a:t>asymptomatic </a:t>
            </a:r>
            <a:r>
              <a:rPr lang="en-US" sz="2400" b="1" dirty="0"/>
              <a:t>N=8600</a:t>
            </a:r>
            <a:r>
              <a:rPr lang="en-US" sz="2400" dirty="0"/>
              <a:t> stored specimens</a:t>
            </a:r>
          </a:p>
          <a:p>
            <a:r>
              <a:rPr lang="en-US" sz="2400" dirty="0"/>
              <a:t>70 cases; 300 controls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F8E0AC-D9A0-4AF4-B546-A62458268C7F}"/>
              </a:ext>
            </a:extLst>
          </p:cNvPr>
          <p:cNvSpPr txBox="1"/>
          <p:nvPr/>
        </p:nvSpPr>
        <p:spPr>
          <a:xfrm>
            <a:off x="6340846" y="2073280"/>
            <a:ext cx="2331421" cy="1015663"/>
          </a:xfrm>
          <a:prstGeom prst="rect">
            <a:avLst/>
          </a:prstGeom>
          <a:solidFill>
            <a:schemeClr val="accent6">
              <a:lumMod val="40000"/>
              <a:lumOff val="60000"/>
              <a:alpha val="7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Validated if</a:t>
            </a:r>
          </a:p>
          <a:p>
            <a:r>
              <a:rPr lang="en-US" sz="2000" dirty="0"/>
              <a:t>≥ 56 cases positive</a:t>
            </a:r>
          </a:p>
          <a:p>
            <a:r>
              <a:rPr lang="en-US" sz="2000" dirty="0">
                <a:sym typeface="Symbol" panose="05050102010706020507" pitchFamily="18" charset="2"/>
              </a:rPr>
              <a:t>3 controls positive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5D59FBDB-BF62-4E9E-80A5-3988DAE927DF}"/>
              </a:ext>
            </a:extLst>
          </p:cNvPr>
          <p:cNvCxnSpPr>
            <a:cxnSpLocks/>
          </p:cNvCxnSpPr>
          <p:nvPr/>
        </p:nvCxnSpPr>
        <p:spPr>
          <a:xfrm>
            <a:off x="2217918" y="2551263"/>
            <a:ext cx="35790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F1BBC5EA-48A8-411B-AA42-EECF41DEDFA3}"/>
              </a:ext>
            </a:extLst>
          </p:cNvPr>
          <p:cNvSpPr txBox="1"/>
          <p:nvPr/>
        </p:nvSpPr>
        <p:spPr>
          <a:xfrm>
            <a:off x="340359" y="2075404"/>
            <a:ext cx="1988662" cy="830997"/>
          </a:xfrm>
          <a:prstGeom prst="rect">
            <a:avLst/>
          </a:prstGeom>
          <a:solidFill>
            <a:srgbClr val="F1B6B5"/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Discovery:  </a:t>
            </a:r>
            <a:r>
              <a:rPr lang="en-US" sz="2400" dirty="0"/>
              <a:t>symptomatic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6665B7B-3880-4480-B77C-09D5BBA2D2C6}"/>
              </a:ext>
            </a:extLst>
          </p:cNvPr>
          <p:cNvSpPr txBox="1"/>
          <p:nvPr/>
        </p:nvSpPr>
        <p:spPr>
          <a:xfrm>
            <a:off x="408206" y="704725"/>
            <a:ext cx="5932640" cy="1200329"/>
          </a:xfrm>
          <a:prstGeom prst="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 w="444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/>
              <a:t>Target performance</a:t>
            </a:r>
          </a:p>
          <a:p>
            <a:r>
              <a:rPr lang="en-US" sz="2400" dirty="0"/>
              <a:t>Specificity = 99%  (97% lower bound)</a:t>
            </a:r>
            <a:br>
              <a:rPr lang="en-US" sz="2400" dirty="0"/>
            </a:br>
            <a:r>
              <a:rPr lang="en-US" sz="2400" dirty="0"/>
              <a:t>Sensitivity = 80%  (70% lower bound)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7FD2D49-33C0-410F-B25B-DF0CA6FD9C8D}"/>
              </a:ext>
            </a:extLst>
          </p:cNvPr>
          <p:cNvSpPr txBox="1"/>
          <p:nvPr/>
        </p:nvSpPr>
        <p:spPr>
          <a:xfrm>
            <a:off x="401614" y="24628"/>
            <a:ext cx="84324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Standard sample size </a:t>
            </a:r>
            <a:r>
              <a:rPr lang="en-US" sz="2400" b="1" dirty="0"/>
              <a:t>(if probability of cancer=1%)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EAA6C5-F38B-4F60-A6A0-98ECB701877A}"/>
              </a:ext>
            </a:extLst>
          </p:cNvPr>
          <p:cNvSpPr txBox="1"/>
          <p:nvPr/>
        </p:nvSpPr>
        <p:spPr>
          <a:xfrm>
            <a:off x="275043" y="3229587"/>
            <a:ext cx="8659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Reduced sample size </a:t>
            </a:r>
            <a:r>
              <a:rPr lang="en-US" sz="2400" b="1" dirty="0"/>
              <a:t>(if probability of cancer=1%)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013D43-E246-4863-A6DE-52CAF7B398E9}"/>
              </a:ext>
            </a:extLst>
          </p:cNvPr>
          <p:cNvSpPr txBox="1"/>
          <p:nvPr/>
        </p:nvSpPr>
        <p:spPr>
          <a:xfrm>
            <a:off x="408206" y="3860170"/>
            <a:ext cx="6286089" cy="1200329"/>
          </a:xfrm>
          <a:prstGeom prst="rect">
            <a:avLst/>
          </a:prstGeom>
          <a:solidFill>
            <a:schemeClr val="accent1">
              <a:lumMod val="40000"/>
              <a:lumOff val="60000"/>
              <a:alpha val="41000"/>
            </a:schemeClr>
          </a:solidFill>
          <a:ln w="412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/>
              <a:t>Target performance</a:t>
            </a:r>
          </a:p>
          <a:p>
            <a:r>
              <a:rPr lang="en-US" sz="2400" dirty="0"/>
              <a:t>Specificity = 100%   (99.5% lower bound)</a:t>
            </a:r>
            <a:br>
              <a:rPr lang="en-US" sz="2400" dirty="0"/>
            </a:br>
            <a:r>
              <a:rPr lang="en-US" sz="2400" dirty="0"/>
              <a:t>Sensitivity = 80%     </a:t>
            </a:r>
            <a:r>
              <a:rPr lang="en-US" sz="2400" b="1" dirty="0"/>
              <a:t>(50% lower bound)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123FA1A-08DF-4E6A-8F35-E4803C22A3FD}"/>
              </a:ext>
            </a:extLst>
          </p:cNvPr>
          <p:cNvSpPr txBox="1"/>
          <p:nvPr/>
        </p:nvSpPr>
        <p:spPr>
          <a:xfrm>
            <a:off x="408206" y="5214089"/>
            <a:ext cx="1988662" cy="830997"/>
          </a:xfrm>
          <a:prstGeom prst="rect">
            <a:avLst/>
          </a:prstGeom>
          <a:solidFill>
            <a:srgbClr val="F1B6B5"/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Discovery:  </a:t>
            </a:r>
            <a:r>
              <a:rPr lang="en-US" sz="2400" dirty="0"/>
              <a:t>symptomatic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0B9C02B-D7FA-4DFC-916C-7E7431A9486E}"/>
              </a:ext>
            </a:extLst>
          </p:cNvPr>
          <p:cNvCxnSpPr>
            <a:cxnSpLocks/>
          </p:cNvCxnSpPr>
          <p:nvPr/>
        </p:nvCxnSpPr>
        <p:spPr>
          <a:xfrm>
            <a:off x="2307372" y="5621047"/>
            <a:ext cx="35790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97008BD-501C-4A50-B232-88CEEEC64A00}"/>
              </a:ext>
            </a:extLst>
          </p:cNvPr>
          <p:cNvSpPr txBox="1"/>
          <p:nvPr/>
        </p:nvSpPr>
        <p:spPr>
          <a:xfrm>
            <a:off x="6633255" y="687196"/>
            <a:ext cx="1884017" cy="1200329"/>
          </a:xfrm>
          <a:prstGeom prst="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 w="444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PPV=40% (19% lower bound)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796BB92-3777-4F65-99AA-BBF8F7DAF9C5}"/>
              </a:ext>
            </a:extLst>
          </p:cNvPr>
          <p:cNvSpPr txBox="1"/>
          <p:nvPr/>
        </p:nvSpPr>
        <p:spPr>
          <a:xfrm>
            <a:off x="6851777" y="3860169"/>
            <a:ext cx="1884017" cy="1200329"/>
          </a:xfrm>
          <a:prstGeom prst="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 w="444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PPV=100% (50% lower bound)</a:t>
            </a:r>
          </a:p>
        </p:txBody>
      </p:sp>
    </p:spTree>
    <p:extLst>
      <p:ext uri="{BB962C8B-B14F-4D97-AF65-F5344CB8AC3E}">
        <p14:creationId xmlns:p14="http://schemas.microsoft.com/office/powerpoint/2010/main" val="8543983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BF2AD08-BFB5-4F23-A963-5EA3E7875905}"/>
              </a:ext>
            </a:extLst>
          </p:cNvPr>
          <p:cNvSpPr txBox="1"/>
          <p:nvPr/>
        </p:nvSpPr>
        <p:spPr>
          <a:xfrm>
            <a:off x="2588073" y="1980946"/>
            <a:ext cx="3585585" cy="1200329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 w="571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/>
              <a:t>Validation:  </a:t>
            </a:r>
            <a:r>
              <a:rPr lang="en-US" sz="2400" dirty="0"/>
              <a:t>asymptomatic </a:t>
            </a:r>
            <a:r>
              <a:rPr lang="en-US" sz="2400" b="1" dirty="0"/>
              <a:t>N=8600</a:t>
            </a:r>
            <a:r>
              <a:rPr lang="en-US" sz="2400" dirty="0"/>
              <a:t> stored specimens</a:t>
            </a:r>
          </a:p>
          <a:p>
            <a:r>
              <a:rPr lang="en-US" sz="2400" dirty="0"/>
              <a:t>70 cases; 300 controls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F8E0AC-D9A0-4AF4-B546-A62458268C7F}"/>
              </a:ext>
            </a:extLst>
          </p:cNvPr>
          <p:cNvSpPr txBox="1"/>
          <p:nvPr/>
        </p:nvSpPr>
        <p:spPr>
          <a:xfrm>
            <a:off x="6340846" y="2073280"/>
            <a:ext cx="2331421" cy="1015663"/>
          </a:xfrm>
          <a:prstGeom prst="rect">
            <a:avLst/>
          </a:prstGeom>
          <a:solidFill>
            <a:schemeClr val="accent6">
              <a:lumMod val="40000"/>
              <a:lumOff val="60000"/>
              <a:alpha val="7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Validated if</a:t>
            </a:r>
          </a:p>
          <a:p>
            <a:r>
              <a:rPr lang="en-US" sz="2000" dirty="0"/>
              <a:t>≥ 56 cases positive</a:t>
            </a:r>
          </a:p>
          <a:p>
            <a:r>
              <a:rPr lang="en-US" sz="2000" dirty="0">
                <a:sym typeface="Symbol" panose="05050102010706020507" pitchFamily="18" charset="2"/>
              </a:rPr>
              <a:t>3 controls positive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5D59FBDB-BF62-4E9E-80A5-3988DAE927DF}"/>
              </a:ext>
            </a:extLst>
          </p:cNvPr>
          <p:cNvCxnSpPr>
            <a:cxnSpLocks/>
          </p:cNvCxnSpPr>
          <p:nvPr/>
        </p:nvCxnSpPr>
        <p:spPr>
          <a:xfrm>
            <a:off x="2217918" y="2551263"/>
            <a:ext cx="35790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F1BBC5EA-48A8-411B-AA42-EECF41DEDFA3}"/>
              </a:ext>
            </a:extLst>
          </p:cNvPr>
          <p:cNvSpPr txBox="1"/>
          <p:nvPr/>
        </p:nvSpPr>
        <p:spPr>
          <a:xfrm>
            <a:off x="340359" y="2075404"/>
            <a:ext cx="1988662" cy="830997"/>
          </a:xfrm>
          <a:prstGeom prst="rect">
            <a:avLst/>
          </a:prstGeom>
          <a:solidFill>
            <a:srgbClr val="F1B6B5"/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Discovery:  </a:t>
            </a:r>
            <a:r>
              <a:rPr lang="en-US" sz="2400" dirty="0"/>
              <a:t>symptomatic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6665B7B-3880-4480-B77C-09D5BBA2D2C6}"/>
              </a:ext>
            </a:extLst>
          </p:cNvPr>
          <p:cNvSpPr txBox="1"/>
          <p:nvPr/>
        </p:nvSpPr>
        <p:spPr>
          <a:xfrm>
            <a:off x="408206" y="704725"/>
            <a:ext cx="5932640" cy="1200329"/>
          </a:xfrm>
          <a:prstGeom prst="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 w="444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/>
              <a:t>Target performance</a:t>
            </a:r>
          </a:p>
          <a:p>
            <a:r>
              <a:rPr lang="en-US" sz="2400" dirty="0"/>
              <a:t>Specificity = 99%  (97% lower bound)</a:t>
            </a:r>
            <a:br>
              <a:rPr lang="en-US" sz="2400" dirty="0"/>
            </a:br>
            <a:r>
              <a:rPr lang="en-US" sz="2400" dirty="0"/>
              <a:t>Sensitivity = 80%  (70% lower bound)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7FD2D49-33C0-410F-B25B-DF0CA6FD9C8D}"/>
              </a:ext>
            </a:extLst>
          </p:cNvPr>
          <p:cNvSpPr txBox="1"/>
          <p:nvPr/>
        </p:nvSpPr>
        <p:spPr>
          <a:xfrm>
            <a:off x="401614" y="24628"/>
            <a:ext cx="84324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Standard sample size </a:t>
            </a:r>
            <a:r>
              <a:rPr lang="en-US" sz="2400" b="1" dirty="0"/>
              <a:t>(if probability of cancer=1%)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EAA6C5-F38B-4F60-A6A0-98ECB701877A}"/>
              </a:ext>
            </a:extLst>
          </p:cNvPr>
          <p:cNvSpPr txBox="1"/>
          <p:nvPr/>
        </p:nvSpPr>
        <p:spPr>
          <a:xfrm>
            <a:off x="275043" y="3229587"/>
            <a:ext cx="8659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Reduced sample size </a:t>
            </a:r>
            <a:r>
              <a:rPr lang="en-US" sz="2400" b="1" dirty="0"/>
              <a:t>(if probability of cancer=1%)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013D43-E246-4863-A6DE-52CAF7B398E9}"/>
              </a:ext>
            </a:extLst>
          </p:cNvPr>
          <p:cNvSpPr txBox="1"/>
          <p:nvPr/>
        </p:nvSpPr>
        <p:spPr>
          <a:xfrm>
            <a:off x="408206" y="3860170"/>
            <a:ext cx="6286089" cy="1200329"/>
          </a:xfrm>
          <a:prstGeom prst="rect">
            <a:avLst/>
          </a:prstGeom>
          <a:solidFill>
            <a:schemeClr val="accent1">
              <a:lumMod val="40000"/>
              <a:lumOff val="60000"/>
              <a:alpha val="41000"/>
            </a:schemeClr>
          </a:solidFill>
          <a:ln w="412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/>
              <a:t>Target performance</a:t>
            </a:r>
          </a:p>
          <a:p>
            <a:r>
              <a:rPr lang="en-US" sz="2400" dirty="0"/>
              <a:t>Specificity = 100%   (99.5% lower bound)</a:t>
            </a:r>
            <a:br>
              <a:rPr lang="en-US" sz="2400" dirty="0"/>
            </a:br>
            <a:r>
              <a:rPr lang="en-US" sz="2400" dirty="0"/>
              <a:t>Sensitivity = 80%     </a:t>
            </a:r>
            <a:r>
              <a:rPr lang="en-US" sz="2400" b="1" dirty="0"/>
              <a:t>(50% lower bound)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123FA1A-08DF-4E6A-8F35-E4803C22A3FD}"/>
              </a:ext>
            </a:extLst>
          </p:cNvPr>
          <p:cNvSpPr txBox="1"/>
          <p:nvPr/>
        </p:nvSpPr>
        <p:spPr>
          <a:xfrm>
            <a:off x="408206" y="5214089"/>
            <a:ext cx="1988662" cy="830997"/>
          </a:xfrm>
          <a:prstGeom prst="rect">
            <a:avLst/>
          </a:prstGeom>
          <a:solidFill>
            <a:srgbClr val="F1B6B5"/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Discovery:  </a:t>
            </a:r>
            <a:r>
              <a:rPr lang="en-US" sz="2400" dirty="0"/>
              <a:t>symptomatic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C76E62D-928A-4742-A1A3-D858F0436215}"/>
              </a:ext>
            </a:extLst>
          </p:cNvPr>
          <p:cNvSpPr txBox="1"/>
          <p:nvPr/>
        </p:nvSpPr>
        <p:spPr>
          <a:xfrm>
            <a:off x="2700922" y="5138895"/>
            <a:ext cx="3524569" cy="1200329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 w="635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/>
              <a:t>Validation: </a:t>
            </a:r>
            <a:r>
              <a:rPr lang="en-US" sz="2400" dirty="0"/>
              <a:t>asymptomatic</a:t>
            </a:r>
            <a:r>
              <a:rPr lang="en-US" sz="2400" b="1" dirty="0"/>
              <a:t> </a:t>
            </a:r>
          </a:p>
          <a:p>
            <a:r>
              <a:rPr lang="en-US" sz="2400" b="1" dirty="0"/>
              <a:t>N=2000</a:t>
            </a:r>
            <a:r>
              <a:rPr lang="en-US" sz="2400" dirty="0"/>
              <a:t> stored specimens</a:t>
            </a:r>
          </a:p>
          <a:p>
            <a:r>
              <a:rPr lang="en-US" sz="2400" dirty="0"/>
              <a:t>12 cases; 740 controls 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0B9C02B-D7FA-4DFC-916C-7E7431A9486E}"/>
              </a:ext>
            </a:extLst>
          </p:cNvPr>
          <p:cNvCxnSpPr>
            <a:cxnSpLocks/>
          </p:cNvCxnSpPr>
          <p:nvPr/>
        </p:nvCxnSpPr>
        <p:spPr>
          <a:xfrm>
            <a:off x="2307372" y="5621047"/>
            <a:ext cx="35790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8DA038AD-17AF-44E2-9BC3-3F65DCAD87F9}"/>
              </a:ext>
            </a:extLst>
          </p:cNvPr>
          <p:cNvSpPr txBox="1"/>
          <p:nvPr/>
        </p:nvSpPr>
        <p:spPr>
          <a:xfrm>
            <a:off x="6386509" y="5227522"/>
            <a:ext cx="2377511" cy="1015663"/>
          </a:xfrm>
          <a:prstGeom prst="rect">
            <a:avLst/>
          </a:prstGeom>
          <a:solidFill>
            <a:schemeClr val="accent6">
              <a:lumMod val="40000"/>
              <a:lumOff val="60000"/>
              <a:alpha val="7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Validated if</a:t>
            </a:r>
          </a:p>
          <a:p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 ≥ 9 cases positive</a:t>
            </a:r>
          </a:p>
          <a:p>
            <a:r>
              <a:rPr lang="en-US" sz="2000" dirty="0">
                <a:sym typeface="Symbol" panose="05050102010706020507" pitchFamily="18" charset="2"/>
              </a:rPr>
              <a:t>0 controls positive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97008BD-501C-4A50-B232-88CEEEC64A00}"/>
              </a:ext>
            </a:extLst>
          </p:cNvPr>
          <p:cNvSpPr txBox="1"/>
          <p:nvPr/>
        </p:nvSpPr>
        <p:spPr>
          <a:xfrm>
            <a:off x="6633255" y="687196"/>
            <a:ext cx="1884017" cy="1200329"/>
          </a:xfrm>
          <a:prstGeom prst="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 w="444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PPV=40% (19% lower bound)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796BB92-3777-4F65-99AA-BBF8F7DAF9C5}"/>
              </a:ext>
            </a:extLst>
          </p:cNvPr>
          <p:cNvSpPr txBox="1"/>
          <p:nvPr/>
        </p:nvSpPr>
        <p:spPr>
          <a:xfrm>
            <a:off x="6851777" y="3860169"/>
            <a:ext cx="1884017" cy="1200329"/>
          </a:xfrm>
          <a:prstGeom prst="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 w="444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PPV=100% (50% lower bound)</a:t>
            </a:r>
          </a:p>
        </p:txBody>
      </p:sp>
    </p:spTree>
    <p:extLst>
      <p:ext uri="{BB962C8B-B14F-4D97-AF65-F5344CB8AC3E}">
        <p14:creationId xmlns:p14="http://schemas.microsoft.com/office/powerpoint/2010/main" val="3599824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BF2AD08-BFB5-4F23-A963-5EA3E7875905}"/>
              </a:ext>
            </a:extLst>
          </p:cNvPr>
          <p:cNvSpPr txBox="1"/>
          <p:nvPr/>
        </p:nvSpPr>
        <p:spPr>
          <a:xfrm>
            <a:off x="2588073" y="1980946"/>
            <a:ext cx="3585585" cy="1200329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 w="571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/>
              <a:t>Validation:  </a:t>
            </a:r>
            <a:r>
              <a:rPr lang="en-US" sz="2400" dirty="0"/>
              <a:t>asymptomatic </a:t>
            </a:r>
            <a:r>
              <a:rPr lang="en-US" sz="2400" b="1" dirty="0"/>
              <a:t>N=8600</a:t>
            </a:r>
            <a:r>
              <a:rPr lang="en-US" sz="2400" dirty="0"/>
              <a:t> stored specimens</a:t>
            </a:r>
          </a:p>
          <a:p>
            <a:r>
              <a:rPr lang="en-US" sz="2400" dirty="0"/>
              <a:t>70 cases; 300 controls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F8E0AC-D9A0-4AF4-B546-A62458268C7F}"/>
              </a:ext>
            </a:extLst>
          </p:cNvPr>
          <p:cNvSpPr txBox="1"/>
          <p:nvPr/>
        </p:nvSpPr>
        <p:spPr>
          <a:xfrm>
            <a:off x="6340846" y="2073280"/>
            <a:ext cx="2331421" cy="1015663"/>
          </a:xfrm>
          <a:prstGeom prst="rect">
            <a:avLst/>
          </a:prstGeom>
          <a:solidFill>
            <a:schemeClr val="accent6">
              <a:lumMod val="40000"/>
              <a:lumOff val="60000"/>
              <a:alpha val="7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Validated if</a:t>
            </a:r>
          </a:p>
          <a:p>
            <a:r>
              <a:rPr lang="en-US" sz="2000" dirty="0"/>
              <a:t>≥ 56 cases positive</a:t>
            </a:r>
          </a:p>
          <a:p>
            <a:r>
              <a:rPr lang="en-US" sz="2000" dirty="0">
                <a:sym typeface="Symbol" panose="05050102010706020507" pitchFamily="18" charset="2"/>
              </a:rPr>
              <a:t>3 controls positive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5D59FBDB-BF62-4E9E-80A5-3988DAE927DF}"/>
              </a:ext>
            </a:extLst>
          </p:cNvPr>
          <p:cNvCxnSpPr>
            <a:cxnSpLocks/>
          </p:cNvCxnSpPr>
          <p:nvPr/>
        </p:nvCxnSpPr>
        <p:spPr>
          <a:xfrm>
            <a:off x="2217918" y="2551263"/>
            <a:ext cx="35790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F1BBC5EA-48A8-411B-AA42-EECF41DEDFA3}"/>
              </a:ext>
            </a:extLst>
          </p:cNvPr>
          <p:cNvSpPr txBox="1"/>
          <p:nvPr/>
        </p:nvSpPr>
        <p:spPr>
          <a:xfrm>
            <a:off x="340359" y="2075404"/>
            <a:ext cx="1988662" cy="830997"/>
          </a:xfrm>
          <a:prstGeom prst="rect">
            <a:avLst/>
          </a:prstGeom>
          <a:solidFill>
            <a:srgbClr val="F1B6B5"/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Discovery:  </a:t>
            </a:r>
            <a:r>
              <a:rPr lang="en-US" sz="2400" dirty="0"/>
              <a:t>symptomatic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6665B7B-3880-4480-B77C-09D5BBA2D2C6}"/>
              </a:ext>
            </a:extLst>
          </p:cNvPr>
          <p:cNvSpPr txBox="1"/>
          <p:nvPr/>
        </p:nvSpPr>
        <p:spPr>
          <a:xfrm>
            <a:off x="408206" y="704725"/>
            <a:ext cx="5932640" cy="1200329"/>
          </a:xfrm>
          <a:prstGeom prst="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 w="444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/>
              <a:t>Target performance</a:t>
            </a:r>
          </a:p>
          <a:p>
            <a:r>
              <a:rPr lang="en-US" sz="2400" dirty="0"/>
              <a:t>Specificity = 99%  (97% lower bound)</a:t>
            </a:r>
            <a:br>
              <a:rPr lang="en-US" sz="2400" dirty="0"/>
            </a:br>
            <a:r>
              <a:rPr lang="en-US" sz="2400" dirty="0"/>
              <a:t>Sensitivity = 80%  (70% lower bound)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7FD2D49-33C0-410F-B25B-DF0CA6FD9C8D}"/>
              </a:ext>
            </a:extLst>
          </p:cNvPr>
          <p:cNvSpPr txBox="1"/>
          <p:nvPr/>
        </p:nvSpPr>
        <p:spPr>
          <a:xfrm>
            <a:off x="401614" y="24628"/>
            <a:ext cx="84324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Standard sample size </a:t>
            </a:r>
            <a:r>
              <a:rPr lang="en-US" sz="2400" b="1" dirty="0"/>
              <a:t>(if probability of cancer=1%)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EAA6C5-F38B-4F60-A6A0-98ECB701877A}"/>
              </a:ext>
            </a:extLst>
          </p:cNvPr>
          <p:cNvSpPr txBox="1"/>
          <p:nvPr/>
        </p:nvSpPr>
        <p:spPr>
          <a:xfrm>
            <a:off x="275043" y="3229587"/>
            <a:ext cx="8659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Reduced sample size </a:t>
            </a:r>
            <a:r>
              <a:rPr lang="en-US" sz="2400" b="1" dirty="0"/>
              <a:t>(if probability of cancer=1%)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013D43-E246-4863-A6DE-52CAF7B398E9}"/>
              </a:ext>
            </a:extLst>
          </p:cNvPr>
          <p:cNvSpPr txBox="1"/>
          <p:nvPr/>
        </p:nvSpPr>
        <p:spPr>
          <a:xfrm>
            <a:off x="408206" y="3860170"/>
            <a:ext cx="6286089" cy="1200329"/>
          </a:xfrm>
          <a:prstGeom prst="rect">
            <a:avLst/>
          </a:prstGeom>
          <a:solidFill>
            <a:schemeClr val="accent1">
              <a:lumMod val="40000"/>
              <a:lumOff val="60000"/>
              <a:alpha val="41000"/>
            </a:schemeClr>
          </a:solidFill>
          <a:ln w="412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/>
              <a:t>Target performance</a:t>
            </a:r>
          </a:p>
          <a:p>
            <a:r>
              <a:rPr lang="en-US" sz="2400" dirty="0"/>
              <a:t>Specificity = 100%   (99.5% lower bound)</a:t>
            </a:r>
            <a:br>
              <a:rPr lang="en-US" sz="2400" dirty="0"/>
            </a:br>
            <a:r>
              <a:rPr lang="en-US" sz="2400" dirty="0"/>
              <a:t>Sensitivity = 80%     </a:t>
            </a:r>
            <a:r>
              <a:rPr lang="en-US" sz="2400" b="1" dirty="0"/>
              <a:t>(50% lower bound)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123FA1A-08DF-4E6A-8F35-E4803C22A3FD}"/>
              </a:ext>
            </a:extLst>
          </p:cNvPr>
          <p:cNvSpPr txBox="1"/>
          <p:nvPr/>
        </p:nvSpPr>
        <p:spPr>
          <a:xfrm>
            <a:off x="408206" y="5214089"/>
            <a:ext cx="1988662" cy="830997"/>
          </a:xfrm>
          <a:prstGeom prst="rect">
            <a:avLst/>
          </a:prstGeom>
          <a:solidFill>
            <a:srgbClr val="F1B6B5"/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Discovery:  </a:t>
            </a:r>
            <a:r>
              <a:rPr lang="en-US" sz="2400" dirty="0"/>
              <a:t>symptomatic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C76E62D-928A-4742-A1A3-D858F0436215}"/>
              </a:ext>
            </a:extLst>
          </p:cNvPr>
          <p:cNvSpPr txBox="1"/>
          <p:nvPr/>
        </p:nvSpPr>
        <p:spPr>
          <a:xfrm>
            <a:off x="2700922" y="5138895"/>
            <a:ext cx="3524569" cy="1200329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 w="635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/>
              <a:t>Validation: </a:t>
            </a:r>
            <a:r>
              <a:rPr lang="en-US" sz="2400" dirty="0"/>
              <a:t>asymptomatic</a:t>
            </a:r>
            <a:r>
              <a:rPr lang="en-US" sz="2400" b="1" dirty="0"/>
              <a:t> </a:t>
            </a:r>
          </a:p>
          <a:p>
            <a:r>
              <a:rPr lang="en-US" sz="2400" b="1" dirty="0"/>
              <a:t>N=2000</a:t>
            </a:r>
            <a:r>
              <a:rPr lang="en-US" sz="2400" dirty="0"/>
              <a:t> stored specimens</a:t>
            </a:r>
          </a:p>
          <a:p>
            <a:r>
              <a:rPr lang="en-US" sz="2400" dirty="0"/>
              <a:t>12 cases; 740 controls 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0B9C02B-D7FA-4DFC-916C-7E7431A9486E}"/>
              </a:ext>
            </a:extLst>
          </p:cNvPr>
          <p:cNvCxnSpPr>
            <a:cxnSpLocks/>
          </p:cNvCxnSpPr>
          <p:nvPr/>
        </p:nvCxnSpPr>
        <p:spPr>
          <a:xfrm>
            <a:off x="2307372" y="5621047"/>
            <a:ext cx="35790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8DA038AD-17AF-44E2-9BC3-3F65DCAD87F9}"/>
              </a:ext>
            </a:extLst>
          </p:cNvPr>
          <p:cNvSpPr txBox="1"/>
          <p:nvPr/>
        </p:nvSpPr>
        <p:spPr>
          <a:xfrm>
            <a:off x="6386509" y="5227522"/>
            <a:ext cx="2377511" cy="1015663"/>
          </a:xfrm>
          <a:prstGeom prst="rect">
            <a:avLst/>
          </a:prstGeom>
          <a:solidFill>
            <a:schemeClr val="accent6">
              <a:lumMod val="40000"/>
              <a:lumOff val="60000"/>
              <a:alpha val="7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Validated if</a:t>
            </a:r>
          </a:p>
          <a:p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 ≥ 9 cases positive</a:t>
            </a:r>
          </a:p>
          <a:p>
            <a:r>
              <a:rPr lang="en-US" sz="2000" dirty="0">
                <a:sym typeface="Symbol" panose="05050102010706020507" pitchFamily="18" charset="2"/>
              </a:rPr>
              <a:t>0 controls positive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97008BD-501C-4A50-B232-88CEEEC64A00}"/>
              </a:ext>
            </a:extLst>
          </p:cNvPr>
          <p:cNvSpPr txBox="1"/>
          <p:nvPr/>
        </p:nvSpPr>
        <p:spPr>
          <a:xfrm>
            <a:off x="6633255" y="687196"/>
            <a:ext cx="1884017" cy="1200329"/>
          </a:xfrm>
          <a:prstGeom prst="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 w="444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PPV=40% (19% lower bound)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796BB92-3777-4F65-99AA-BBF8F7DAF9C5}"/>
              </a:ext>
            </a:extLst>
          </p:cNvPr>
          <p:cNvSpPr txBox="1"/>
          <p:nvPr/>
        </p:nvSpPr>
        <p:spPr>
          <a:xfrm>
            <a:off x="6851777" y="3860169"/>
            <a:ext cx="1884017" cy="1200329"/>
          </a:xfrm>
          <a:prstGeom prst="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 w="444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PPV=100% (50% lower bound)</a:t>
            </a:r>
          </a:p>
        </p:txBody>
      </p:sp>
    </p:spTree>
    <p:extLst>
      <p:ext uri="{BB962C8B-B14F-4D97-AF65-F5344CB8AC3E}">
        <p14:creationId xmlns:p14="http://schemas.microsoft.com/office/powerpoint/2010/main" val="39127507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98E0EBD-D008-4C61-92F8-4B9A2FB993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9583526"/>
              </p:ext>
            </p:extLst>
          </p:nvPr>
        </p:nvGraphicFramePr>
        <p:xfrm>
          <a:off x="949069" y="1384183"/>
          <a:ext cx="7100851" cy="34020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22684">
                  <a:extLst>
                    <a:ext uri="{9D8B030D-6E8A-4147-A177-3AD203B41FA5}">
                      <a16:colId xmlns:a16="http://schemas.microsoft.com/office/drawing/2014/main" val="209969506"/>
                    </a:ext>
                  </a:extLst>
                </a:gridCol>
                <a:gridCol w="1366493">
                  <a:extLst>
                    <a:ext uri="{9D8B030D-6E8A-4147-A177-3AD203B41FA5}">
                      <a16:colId xmlns:a16="http://schemas.microsoft.com/office/drawing/2014/main" val="4082260082"/>
                    </a:ext>
                  </a:extLst>
                </a:gridCol>
                <a:gridCol w="1545421">
                  <a:extLst>
                    <a:ext uri="{9D8B030D-6E8A-4147-A177-3AD203B41FA5}">
                      <a16:colId xmlns:a16="http://schemas.microsoft.com/office/drawing/2014/main" val="3611905309"/>
                    </a:ext>
                  </a:extLst>
                </a:gridCol>
                <a:gridCol w="1187685">
                  <a:extLst>
                    <a:ext uri="{9D8B030D-6E8A-4147-A177-3AD203B41FA5}">
                      <a16:colId xmlns:a16="http://schemas.microsoft.com/office/drawing/2014/main" val="4276001024"/>
                    </a:ext>
                  </a:extLst>
                </a:gridCol>
                <a:gridCol w="1478568">
                  <a:extLst>
                    <a:ext uri="{9D8B030D-6E8A-4147-A177-3AD203B41FA5}">
                      <a16:colId xmlns:a16="http://schemas.microsoft.com/office/drawing/2014/main" val="166232270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Probability of cancer in study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Standard target performance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New target performance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075515"/>
                  </a:ext>
                </a:extLst>
              </a:tr>
              <a:tr h="9091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Sample size 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PPV lower bound  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Sample size 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PPV lower bound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1603134"/>
                  </a:ext>
                </a:extLst>
              </a:tr>
              <a:tr h="44033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1.0%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8600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19%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2000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50%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4938497"/>
                  </a:ext>
                </a:extLst>
              </a:tr>
              <a:tr h="44033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1.5%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5700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26%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1300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60%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5092081"/>
                  </a:ext>
                </a:extLst>
              </a:tr>
              <a:tr h="44033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2.0%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4300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32%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1000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67%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6981238"/>
                  </a:ext>
                </a:extLst>
              </a:tr>
              <a:tr h="44033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2.5%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3500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37%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800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72%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458139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B30D75B-2ED6-4F7E-A5F0-58689B87EF0F}"/>
              </a:ext>
            </a:extLst>
          </p:cNvPr>
          <p:cNvSpPr txBox="1"/>
          <p:nvPr/>
        </p:nvSpPr>
        <p:spPr>
          <a:xfrm>
            <a:off x="700086" y="255211"/>
            <a:ext cx="7748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Higher risk greatly reduces sample size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E4D0B5-F2DD-4330-BB40-C92114EF5DF7}"/>
              </a:ext>
            </a:extLst>
          </p:cNvPr>
          <p:cNvSpPr txBox="1"/>
          <p:nvPr/>
        </p:nvSpPr>
        <p:spPr>
          <a:xfrm>
            <a:off x="951761" y="5203702"/>
            <a:ext cx="74945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PPV= </a:t>
            </a:r>
            <a:r>
              <a:rPr lang="en-US" sz="2400" b="1" dirty="0"/>
              <a:t> </a:t>
            </a:r>
            <a:r>
              <a:rPr lang="en-US" sz="2400" dirty="0"/>
              <a:t>probability </a:t>
            </a:r>
            <a:r>
              <a:rPr lang="en-US" sz="2400" u="sng" dirty="0"/>
              <a:t>cancer </a:t>
            </a:r>
            <a:r>
              <a:rPr lang="en-US" sz="2400" dirty="0"/>
              <a:t>in study  given </a:t>
            </a:r>
            <a:r>
              <a:rPr lang="en-US" sz="2400" u="sng" dirty="0"/>
              <a:t>positive </a:t>
            </a:r>
            <a:r>
              <a:rPr lang="en-US" sz="2400" dirty="0"/>
              <a:t>prediction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329DF2-BADE-4164-A9D7-CF31333AA92A}"/>
              </a:ext>
            </a:extLst>
          </p:cNvPr>
          <p:cNvSpPr txBox="1"/>
          <p:nvPr/>
        </p:nvSpPr>
        <p:spPr>
          <a:xfrm>
            <a:off x="697705" y="255211"/>
            <a:ext cx="77485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Higher risk greatly reduces sample size </a:t>
            </a:r>
            <a:r>
              <a:rPr lang="en-US" sz="2800" dirty="0"/>
              <a:t>(although less generalizable)</a:t>
            </a:r>
          </a:p>
        </p:txBody>
      </p:sp>
    </p:spTree>
    <p:extLst>
      <p:ext uri="{BB962C8B-B14F-4D97-AF65-F5344CB8AC3E}">
        <p14:creationId xmlns:p14="http://schemas.microsoft.com/office/powerpoint/2010/main" val="40550785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B4B91-4E35-4950-A607-683342FC6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D7FF2B-C588-4E98-B2E0-6B3606655A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4924" y="1825625"/>
            <a:ext cx="6762751" cy="4351338"/>
          </a:xfrm>
        </p:spPr>
        <p:txBody>
          <a:bodyPr/>
          <a:lstStyle/>
          <a:p>
            <a:r>
              <a:rPr lang="en-US" sz="3600" dirty="0"/>
              <a:t>Background</a:t>
            </a:r>
          </a:p>
          <a:p>
            <a:r>
              <a:rPr lang="en-US" sz="3600" dirty="0"/>
              <a:t>Validation sample size</a:t>
            </a:r>
          </a:p>
          <a:p>
            <a:r>
              <a:rPr lang="en-US" sz="3600" dirty="0"/>
              <a:t>Second-chance discovery</a:t>
            </a:r>
          </a:p>
          <a:p>
            <a:endParaRPr lang="en-US" dirty="0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8440AF01-023E-4633-AF19-253636287A9D}"/>
              </a:ext>
            </a:extLst>
          </p:cNvPr>
          <p:cNvSpPr/>
          <p:nvPr/>
        </p:nvSpPr>
        <p:spPr>
          <a:xfrm>
            <a:off x="771524" y="3092396"/>
            <a:ext cx="533400" cy="4429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679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D47C0C-6535-4B61-A6FE-8D7F1E47AF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562" y="1939220"/>
            <a:ext cx="8329742" cy="46666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b="1" dirty="0"/>
              <a:t>Miss transient early-stage markers</a:t>
            </a:r>
          </a:p>
          <a:p>
            <a:pPr marL="0" indent="0">
              <a:buNone/>
            </a:pPr>
            <a:r>
              <a:rPr lang="en-US" sz="2600" dirty="0"/>
              <a:t>   </a:t>
            </a:r>
            <a:r>
              <a:rPr lang="en-US" sz="2600" u="sng" dirty="0"/>
              <a:t>Example</a:t>
            </a:r>
            <a:r>
              <a:rPr lang="en-US" sz="2600" dirty="0"/>
              <a:t>:  Miss markers related to intercellular signaling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600" dirty="0"/>
              <a:t>      </a:t>
            </a:r>
            <a:r>
              <a:rPr lang="en-US" sz="1800" dirty="0"/>
              <a:t>Baker SG</a:t>
            </a:r>
            <a:r>
              <a:rPr lang="en-US" sz="1800" b="1" dirty="0"/>
              <a:t>. </a:t>
            </a:r>
            <a:r>
              <a:rPr lang="en-US" sz="1800" dirty="0"/>
              <a:t>A cancer theory kerfuffle can lead to new lines of research. JNCI 2015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1800" dirty="0"/>
              <a:t>Baker SG. The detached pericyte hypothesis: Organisms. J Biol Sci, 2018</a:t>
            </a:r>
          </a:p>
          <a:p>
            <a:pPr marL="457200" lvl="1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3000" b="1" dirty="0"/>
              <a:t>Miss persistent early-stage markers in the presence of late-stage markers with high sensitivity and specificity</a:t>
            </a:r>
            <a:endParaRPr lang="en-US" sz="3000" b="1" u="sng" dirty="0"/>
          </a:p>
          <a:p>
            <a:pPr marL="0" indent="0">
              <a:buNone/>
            </a:pPr>
            <a:r>
              <a:rPr lang="en-US" sz="2600" dirty="0"/>
              <a:t>   </a:t>
            </a:r>
            <a:r>
              <a:rPr lang="en-US" sz="2600" u="sng" dirty="0"/>
              <a:t>Example: </a:t>
            </a:r>
            <a:r>
              <a:rPr lang="en-US" sz="2600" dirty="0"/>
              <a:t> Miss early-stage markers in the presence of Carcinoembryonic Antigen (CEA)</a:t>
            </a:r>
          </a:p>
          <a:p>
            <a:endParaRPr lang="en-US" sz="4000" b="1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4B32C3-681D-45F4-82E8-5CBB28DB7A94}"/>
              </a:ext>
            </a:extLst>
          </p:cNvPr>
          <p:cNvSpPr txBox="1"/>
          <p:nvPr/>
        </p:nvSpPr>
        <p:spPr>
          <a:xfrm>
            <a:off x="226420" y="99757"/>
            <a:ext cx="85188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Standard discovery in convenience sample misses promising early-stage markers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2C561B4-C1AC-4F54-80DD-F010D98BD259}"/>
              </a:ext>
            </a:extLst>
          </p:cNvPr>
          <p:cNvSpPr txBox="1">
            <a:spLocks/>
          </p:cNvSpPr>
          <p:nvPr/>
        </p:nvSpPr>
        <p:spPr>
          <a:xfrm>
            <a:off x="226420" y="1205706"/>
            <a:ext cx="7963368" cy="5144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u="sng" dirty="0"/>
              <a:t>Cases</a:t>
            </a:r>
            <a:r>
              <a:rPr lang="en-US" dirty="0"/>
              <a:t>:  symptomatic cancer;   </a:t>
            </a:r>
            <a:r>
              <a:rPr lang="en-US" u="sng" dirty="0"/>
              <a:t>Controls</a:t>
            </a:r>
            <a:r>
              <a:rPr lang="en-US" dirty="0"/>
              <a:t>: no cancer</a:t>
            </a:r>
          </a:p>
        </p:txBody>
      </p:sp>
    </p:spTree>
    <p:extLst>
      <p:ext uri="{BB962C8B-B14F-4D97-AF65-F5344CB8AC3E}">
        <p14:creationId xmlns:p14="http://schemas.microsoft.com/office/powerpoint/2010/main" val="4587460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792573D6-C375-4363-BB52-160EFDB27AA5}"/>
              </a:ext>
            </a:extLst>
          </p:cNvPr>
          <p:cNvSpPr txBox="1"/>
          <p:nvPr/>
        </p:nvSpPr>
        <p:spPr>
          <a:xfrm>
            <a:off x="2293117" y="1256050"/>
            <a:ext cx="3811154" cy="2004019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 w="635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/>
              <a:t>Validation: </a:t>
            </a:r>
            <a:r>
              <a:rPr lang="en-US" sz="2400" dirty="0"/>
              <a:t>asymptomatic</a:t>
            </a:r>
            <a:endParaRPr lang="en-US" sz="2400" b="1" dirty="0"/>
          </a:p>
          <a:p>
            <a:r>
              <a:rPr lang="en-US" sz="2400" b="1" dirty="0"/>
              <a:t>N=2000</a:t>
            </a:r>
            <a:r>
              <a:rPr lang="en-US" sz="2400" dirty="0"/>
              <a:t> stored specimens</a:t>
            </a:r>
          </a:p>
          <a:p>
            <a:r>
              <a:rPr lang="en-US" sz="2400" dirty="0"/>
              <a:t>12 cases; 740 controls</a:t>
            </a:r>
          </a:p>
          <a:p>
            <a:endParaRPr lang="en-US" sz="2400" dirty="0"/>
          </a:p>
          <a:p>
            <a:r>
              <a:rPr lang="en-US" sz="2400" dirty="0"/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EA7628-5D42-48EF-A917-DC3BCFCBB92F}"/>
              </a:ext>
            </a:extLst>
          </p:cNvPr>
          <p:cNvSpPr txBox="1"/>
          <p:nvPr/>
        </p:nvSpPr>
        <p:spPr>
          <a:xfrm>
            <a:off x="6457436" y="1789639"/>
            <a:ext cx="2377511" cy="1015663"/>
          </a:xfrm>
          <a:prstGeom prst="rect">
            <a:avLst/>
          </a:prstGeom>
          <a:solidFill>
            <a:schemeClr val="accent6">
              <a:lumMod val="40000"/>
              <a:lumOff val="60000"/>
              <a:alpha val="7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Validated if</a:t>
            </a:r>
          </a:p>
          <a:p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 ≥ 9 cases positive</a:t>
            </a:r>
          </a:p>
          <a:p>
            <a:r>
              <a:rPr lang="en-US" sz="2000" dirty="0">
                <a:sym typeface="Symbol" panose="05050102010706020507" pitchFamily="18" charset="2"/>
              </a:rPr>
              <a:t>0 controls positive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5487F19-4F00-4741-9269-91B36D3AB139}"/>
              </a:ext>
            </a:extLst>
          </p:cNvPr>
          <p:cNvCxnSpPr>
            <a:cxnSpLocks/>
          </p:cNvCxnSpPr>
          <p:nvPr/>
        </p:nvCxnSpPr>
        <p:spPr>
          <a:xfrm flipH="1">
            <a:off x="6104263" y="2677311"/>
            <a:ext cx="338936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B8023BC-7543-4567-A47C-2E07F627FBCF}"/>
              </a:ext>
            </a:extLst>
          </p:cNvPr>
          <p:cNvCxnSpPr>
            <a:cxnSpLocks/>
          </p:cNvCxnSpPr>
          <p:nvPr/>
        </p:nvCxnSpPr>
        <p:spPr>
          <a:xfrm>
            <a:off x="6068801" y="1971375"/>
            <a:ext cx="477911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4DB65CF4-830A-40AB-80FA-9144C4920674}"/>
              </a:ext>
            </a:extLst>
          </p:cNvPr>
          <p:cNvSpPr txBox="1"/>
          <p:nvPr/>
        </p:nvSpPr>
        <p:spPr>
          <a:xfrm>
            <a:off x="2293117" y="3562123"/>
            <a:ext cx="3565651" cy="1200329"/>
          </a:xfrm>
          <a:prstGeom prst="rect">
            <a:avLst/>
          </a:prstGeom>
          <a:solidFill>
            <a:schemeClr val="accent4">
              <a:lumMod val="20000"/>
              <a:lumOff val="80000"/>
              <a:alpha val="67000"/>
            </a:schemeClr>
          </a:solidFill>
          <a:ln w="571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/>
              <a:t>Validation: </a:t>
            </a:r>
            <a:r>
              <a:rPr lang="en-US" sz="2400" dirty="0"/>
              <a:t>asymptomatic</a:t>
            </a:r>
            <a:r>
              <a:rPr lang="en-US" sz="2400" b="1" dirty="0"/>
              <a:t> </a:t>
            </a:r>
          </a:p>
          <a:p>
            <a:r>
              <a:rPr lang="en-US" sz="2400" b="1" dirty="0"/>
              <a:t>N= 2000 stored specimens</a:t>
            </a:r>
          </a:p>
          <a:p>
            <a:r>
              <a:rPr lang="en-US" sz="2400" dirty="0"/>
              <a:t>12 cases;  740 controls 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07C3F620-D178-42D1-9195-9AE1AF80154E}"/>
              </a:ext>
            </a:extLst>
          </p:cNvPr>
          <p:cNvCxnSpPr>
            <a:cxnSpLocks/>
          </p:cNvCxnSpPr>
          <p:nvPr/>
        </p:nvCxnSpPr>
        <p:spPr>
          <a:xfrm flipV="1">
            <a:off x="1958076" y="2496813"/>
            <a:ext cx="312752" cy="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CC51348B-5F3A-4E26-AB74-42E5818B1BB7}"/>
              </a:ext>
            </a:extLst>
          </p:cNvPr>
          <p:cNvSpPr txBox="1"/>
          <p:nvPr/>
        </p:nvSpPr>
        <p:spPr>
          <a:xfrm>
            <a:off x="290497" y="2079183"/>
            <a:ext cx="1789643" cy="830997"/>
          </a:xfrm>
          <a:prstGeom prst="rect">
            <a:avLst/>
          </a:prstGeom>
          <a:solidFill>
            <a:srgbClr val="F1B6B5"/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Discovery</a:t>
            </a:r>
          </a:p>
          <a:p>
            <a:r>
              <a:rPr lang="en-US" sz="2400" dirty="0"/>
              <a:t>symptomatic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3127312-1736-443C-BB31-5AD0F66B82A6}"/>
              </a:ext>
            </a:extLst>
          </p:cNvPr>
          <p:cNvSpPr txBox="1"/>
          <p:nvPr/>
        </p:nvSpPr>
        <p:spPr>
          <a:xfrm>
            <a:off x="2382412" y="2382013"/>
            <a:ext cx="3566634" cy="830997"/>
          </a:xfrm>
          <a:prstGeom prst="rect">
            <a:avLst/>
          </a:prstGeom>
          <a:solidFill>
            <a:srgbClr val="F1B6B5"/>
          </a:solidFill>
          <a:ln w="66675"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/>
              <a:t>Second-chance discovery in stored specimens</a:t>
            </a:r>
            <a:endParaRPr lang="en-US" sz="2400" dirty="0"/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32A81F1F-CFFC-4A03-BEB0-764216987F18}"/>
              </a:ext>
            </a:extLst>
          </p:cNvPr>
          <p:cNvCxnSpPr>
            <a:cxnSpLocks/>
          </p:cNvCxnSpPr>
          <p:nvPr/>
        </p:nvCxnSpPr>
        <p:spPr>
          <a:xfrm>
            <a:off x="3991721" y="3243704"/>
            <a:ext cx="0" cy="31841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D7EE4D83-D657-4699-87FA-CD029AF62005}"/>
              </a:ext>
            </a:extLst>
          </p:cNvPr>
          <p:cNvSpPr txBox="1"/>
          <p:nvPr/>
        </p:nvSpPr>
        <p:spPr>
          <a:xfrm>
            <a:off x="6246088" y="3608910"/>
            <a:ext cx="2377511" cy="1015663"/>
          </a:xfrm>
          <a:prstGeom prst="rect">
            <a:avLst/>
          </a:prstGeom>
          <a:solidFill>
            <a:schemeClr val="accent6">
              <a:lumMod val="40000"/>
              <a:lumOff val="60000"/>
              <a:alpha val="7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Validated if</a:t>
            </a:r>
          </a:p>
          <a:p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 ≥ 9 cases positive</a:t>
            </a:r>
          </a:p>
          <a:p>
            <a:r>
              <a:rPr lang="en-US" sz="2000" dirty="0">
                <a:sym typeface="Symbol" panose="05050102010706020507" pitchFamily="18" charset="2"/>
              </a:rPr>
              <a:t>0 controls positive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15C745C-AB0D-48D7-8496-F340FFACD991}"/>
              </a:ext>
            </a:extLst>
          </p:cNvPr>
          <p:cNvSpPr txBox="1"/>
          <p:nvPr/>
        </p:nvSpPr>
        <p:spPr>
          <a:xfrm>
            <a:off x="6118509" y="2763145"/>
            <a:ext cx="59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No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BFBE874-FD2B-4DD7-9E5C-439EA89D992F}"/>
              </a:ext>
            </a:extLst>
          </p:cNvPr>
          <p:cNvCxnSpPr>
            <a:cxnSpLocks/>
          </p:cNvCxnSpPr>
          <p:nvPr/>
        </p:nvCxnSpPr>
        <p:spPr>
          <a:xfrm>
            <a:off x="5858768" y="4116741"/>
            <a:ext cx="39279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7322C0EF-83D8-4700-87E6-448D22C1C7BE}"/>
              </a:ext>
            </a:extLst>
          </p:cNvPr>
          <p:cNvSpPr txBox="1"/>
          <p:nvPr/>
        </p:nvSpPr>
        <p:spPr>
          <a:xfrm>
            <a:off x="409575" y="253631"/>
            <a:ext cx="8372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Double dip design to improve discovery</a:t>
            </a:r>
          </a:p>
        </p:txBody>
      </p:sp>
    </p:spTree>
    <p:extLst>
      <p:ext uri="{BB962C8B-B14F-4D97-AF65-F5344CB8AC3E}">
        <p14:creationId xmlns:p14="http://schemas.microsoft.com/office/powerpoint/2010/main" val="32852823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CC4A8-E064-4F3C-A212-F4A34A940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Conclusion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458CA-0C0D-4508-87B4-01EE0E531B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253330"/>
            <a:ext cx="8105775" cy="4842669"/>
          </a:xfrm>
        </p:spPr>
        <p:txBody>
          <a:bodyPr>
            <a:normAutofit/>
          </a:bodyPr>
          <a:lstStyle/>
          <a:p>
            <a:r>
              <a:rPr lang="en-US" b="1" dirty="0"/>
              <a:t>Substantially reduce validation sample size</a:t>
            </a:r>
          </a:p>
          <a:p>
            <a:pPr lvl="1"/>
            <a:r>
              <a:rPr lang="en-US" dirty="0"/>
              <a:t>Change target performance</a:t>
            </a:r>
          </a:p>
          <a:p>
            <a:pPr lvl="1"/>
            <a:r>
              <a:rPr lang="en-US" dirty="0"/>
              <a:t>Save money and time</a:t>
            </a:r>
          </a:p>
          <a:p>
            <a:pPr lvl="1"/>
            <a:r>
              <a:rPr lang="en-US" dirty="0"/>
              <a:t>More studies are feasible</a:t>
            </a:r>
          </a:p>
          <a:p>
            <a:pPr lvl="1"/>
            <a:r>
              <a:rPr lang="en-US" dirty="0"/>
              <a:t>May avoid need to store specimens</a:t>
            </a:r>
          </a:p>
          <a:p>
            <a:pPr lvl="1"/>
            <a:endParaRPr lang="en-US" dirty="0"/>
          </a:p>
          <a:p>
            <a:r>
              <a:rPr lang="en-US" b="1" dirty="0"/>
              <a:t>Second-chance discovery if validation fails</a:t>
            </a:r>
          </a:p>
          <a:p>
            <a:pPr lvl="1"/>
            <a:r>
              <a:rPr lang="en-US" dirty="0"/>
              <a:t>Discovery in stored specimens from original validation sample (with second validation sample)</a:t>
            </a:r>
          </a:p>
          <a:p>
            <a:pPr lvl="1"/>
            <a:r>
              <a:rPr lang="en-US" dirty="0"/>
              <a:t>Potential to find more relevant markers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6344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71256</TotalTime>
  <Words>1090</Words>
  <Application>Microsoft Office PowerPoint</Application>
  <PresentationFormat>On-screen Show (4:3)</PresentationFormat>
  <Paragraphs>224</Paragraphs>
  <Slides>19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 Substantial reduction in validation sample size with the opportunity for second-chance discovery    Stuart G. Baker,  National Cancer Institute   </vt:lpstr>
      <vt:lpstr>Why study design is important </vt:lpstr>
      <vt:lpstr>Outline</vt:lpstr>
      <vt:lpstr>Cancer prediction model</vt:lpstr>
      <vt:lpstr>PowerPoint Presentation</vt:lpstr>
      <vt:lpstr> </vt:lpstr>
      <vt:lpstr>PowerPoint Presentation</vt:lpstr>
      <vt:lpstr>Outline</vt:lpstr>
      <vt:lpstr>PowerPoint Presentation</vt:lpstr>
      <vt:lpstr>Strategy to reduce validation sample size with improved target performance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Outline</vt:lpstr>
      <vt:lpstr>PowerPoint Presentation</vt:lpstr>
      <vt:lpstr>PowerPoint Presentation</vt:lpstr>
      <vt:lpstr>Conclusion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Baker, Stuart (NIH/NCI) [E]</dc:creator>
  <cp:lastModifiedBy>Baker, Stuart (NIH/NCI) [E]</cp:lastModifiedBy>
  <cp:revision>2765</cp:revision>
  <cp:lastPrinted>2019-05-12T12:50:34Z</cp:lastPrinted>
  <dcterms:created xsi:type="dcterms:W3CDTF">2017-01-23T14:59:45Z</dcterms:created>
  <dcterms:modified xsi:type="dcterms:W3CDTF">2019-09-06T17:35:06Z</dcterms:modified>
</cp:coreProperties>
</file>