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12" r:id="rId1"/>
    <p:sldMasterId id="2147483810" r:id="rId2"/>
  </p:sldMasterIdLst>
  <p:notesMasterIdLst>
    <p:notesMasterId r:id="rId52"/>
  </p:notesMasterIdLst>
  <p:sldIdLst>
    <p:sldId id="259" r:id="rId3"/>
    <p:sldId id="313" r:id="rId4"/>
    <p:sldId id="369" r:id="rId5"/>
    <p:sldId id="321" r:id="rId6"/>
    <p:sldId id="367" r:id="rId7"/>
    <p:sldId id="267" r:id="rId8"/>
    <p:sldId id="368" r:id="rId9"/>
    <p:sldId id="370" r:id="rId10"/>
    <p:sldId id="371" r:id="rId11"/>
    <p:sldId id="372" r:id="rId12"/>
    <p:sldId id="373" r:id="rId13"/>
    <p:sldId id="365" r:id="rId14"/>
    <p:sldId id="375" r:id="rId15"/>
    <p:sldId id="376" r:id="rId16"/>
    <p:sldId id="377" r:id="rId17"/>
    <p:sldId id="378" r:id="rId18"/>
    <p:sldId id="379" r:id="rId19"/>
    <p:sldId id="380" r:id="rId20"/>
    <p:sldId id="381" r:id="rId21"/>
    <p:sldId id="366" r:id="rId22"/>
    <p:sldId id="387" r:id="rId23"/>
    <p:sldId id="382" r:id="rId24"/>
    <p:sldId id="384" r:id="rId25"/>
    <p:sldId id="385" r:id="rId26"/>
    <p:sldId id="374" r:id="rId27"/>
    <p:sldId id="349" r:id="rId28"/>
    <p:sldId id="350" r:id="rId29"/>
    <p:sldId id="351" r:id="rId30"/>
    <p:sldId id="352" r:id="rId31"/>
    <p:sldId id="353" r:id="rId32"/>
    <p:sldId id="354" r:id="rId33"/>
    <p:sldId id="355" r:id="rId34"/>
    <p:sldId id="356" r:id="rId35"/>
    <p:sldId id="357" r:id="rId36"/>
    <p:sldId id="358" r:id="rId37"/>
    <p:sldId id="359" r:id="rId38"/>
    <p:sldId id="360" r:id="rId39"/>
    <p:sldId id="361" r:id="rId40"/>
    <p:sldId id="362" r:id="rId41"/>
    <p:sldId id="363" r:id="rId42"/>
    <p:sldId id="364" r:id="rId43"/>
    <p:sldId id="383" r:id="rId44"/>
    <p:sldId id="308" r:id="rId45"/>
    <p:sldId id="343" r:id="rId46"/>
    <p:sldId id="344" r:id="rId47"/>
    <p:sldId id="346" r:id="rId48"/>
    <p:sldId id="323" r:id="rId49"/>
    <p:sldId id="312" r:id="rId50"/>
    <p:sldId id="260" r:id="rId5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28FC"/>
    <a:srgbClr val="C85C4A"/>
    <a:srgbClr val="C5674D"/>
    <a:srgbClr val="58595B"/>
    <a:srgbClr val="898989"/>
    <a:srgbClr val="A5C399"/>
    <a:srgbClr val="97C5A3"/>
    <a:srgbClr val="DBE7F4"/>
    <a:srgbClr val="2774AE"/>
    <a:srgbClr val="DBE7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3"/>
  </p:normalViewPr>
  <p:slideViewPr>
    <p:cSldViewPr snapToGrid="0" snapToObjects="1">
      <p:cViewPr varScale="1">
        <p:scale>
          <a:sx n="109" d="100"/>
          <a:sy n="109" d="100"/>
        </p:scale>
        <p:origin x="101" y="125"/>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129" d="100"/>
          <a:sy n="129" d="100"/>
        </p:scale>
        <p:origin x="328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825A8B-74E7-FC49-AB53-62E874818DD8}" type="doc">
      <dgm:prSet loTypeId="urn:microsoft.com/office/officeart/2005/8/layout/pyramid2" loCatId="" qsTypeId="urn:microsoft.com/office/officeart/2005/8/quickstyle/3D2" qsCatId="3D" csTypeId="urn:microsoft.com/office/officeart/2005/8/colors/accent1_2" csCatId="accent1" phldr="1"/>
      <dgm:spPr/>
    </dgm:pt>
    <dgm:pt modelId="{F9093008-E81D-2841-BBF4-B26D80E2FC30}">
      <dgm:prSet phldrT="[Text]" custT="1"/>
      <dgm:spPr/>
      <dgm:t>
        <a:bodyPr/>
        <a:lstStyle/>
        <a:p>
          <a:r>
            <a:rPr lang="en-US" sz="1600" b="1" dirty="0"/>
            <a:t>Universal Consent </a:t>
          </a:r>
          <a:r>
            <a:rPr lang="en-US" sz="1400" dirty="0"/>
            <a:t>(recruitment)</a:t>
          </a:r>
        </a:p>
      </dgm:t>
    </dgm:pt>
    <dgm:pt modelId="{9CD7EE39-0FE7-7141-95BD-988034A350BB}" type="parTrans" cxnId="{41F53E1B-E926-E041-8C42-470993CE8AA1}">
      <dgm:prSet/>
      <dgm:spPr/>
      <dgm:t>
        <a:bodyPr/>
        <a:lstStyle/>
        <a:p>
          <a:endParaRPr lang="en-US"/>
        </a:p>
      </dgm:t>
    </dgm:pt>
    <dgm:pt modelId="{49DA7527-F1E8-594C-B7AD-D92D1E45DB05}" type="sibTrans" cxnId="{41F53E1B-E926-E041-8C42-470993CE8AA1}">
      <dgm:prSet/>
      <dgm:spPr/>
      <dgm:t>
        <a:bodyPr/>
        <a:lstStyle/>
        <a:p>
          <a:endParaRPr lang="en-US"/>
        </a:p>
      </dgm:t>
    </dgm:pt>
    <dgm:pt modelId="{0A291B6E-7F99-5F47-B68F-44FAB7D2FB84}">
      <dgm:prSet phldrT="[Text]" custT="1"/>
      <dgm:spPr/>
      <dgm:t>
        <a:bodyPr/>
        <a:lstStyle/>
        <a:p>
          <a:r>
            <a:rPr lang="en-US" sz="1600" b="1" dirty="0"/>
            <a:t>Centralized Biobanking </a:t>
          </a:r>
          <a:r>
            <a:rPr lang="en-US" sz="1400" dirty="0"/>
            <a:t>(sample collection/storage)</a:t>
          </a:r>
        </a:p>
      </dgm:t>
    </dgm:pt>
    <dgm:pt modelId="{C2A8DCB6-08DE-1249-9324-4B40090DAF24}" type="parTrans" cxnId="{DD9B83D6-DC61-194C-A86B-AC82E050308E}">
      <dgm:prSet/>
      <dgm:spPr/>
      <dgm:t>
        <a:bodyPr/>
        <a:lstStyle/>
        <a:p>
          <a:endParaRPr lang="en-US"/>
        </a:p>
      </dgm:t>
    </dgm:pt>
    <dgm:pt modelId="{8365B7A2-B2D8-7246-98D6-AAA26689EF2B}" type="sibTrans" cxnId="{DD9B83D6-DC61-194C-A86B-AC82E050308E}">
      <dgm:prSet/>
      <dgm:spPr/>
      <dgm:t>
        <a:bodyPr/>
        <a:lstStyle/>
        <a:p>
          <a:endParaRPr lang="en-US"/>
        </a:p>
      </dgm:t>
    </dgm:pt>
    <dgm:pt modelId="{37A333D0-27BB-1348-8348-84C0C45056E6}">
      <dgm:prSet phldrT="[Text]" custT="1"/>
      <dgm:spPr/>
      <dgm:t>
        <a:bodyPr/>
        <a:lstStyle/>
        <a:p>
          <a:pPr>
            <a:lnSpc>
              <a:spcPct val="100000"/>
            </a:lnSpc>
            <a:spcAft>
              <a:spcPts val="0"/>
            </a:spcAft>
          </a:pPr>
          <a:r>
            <a:rPr lang="en-US" sz="1500" b="1" dirty="0" smtClean="0"/>
            <a:t>Cloud Computing</a:t>
          </a:r>
          <a:endParaRPr lang="en-US" sz="1500" b="1" dirty="0"/>
        </a:p>
        <a:p>
          <a:pPr>
            <a:lnSpc>
              <a:spcPct val="90000"/>
            </a:lnSpc>
            <a:spcAft>
              <a:spcPct val="35000"/>
            </a:spcAft>
          </a:pPr>
          <a:r>
            <a:rPr lang="en-US" sz="1400" dirty="0" smtClean="0"/>
            <a:t>(clinic-genetic data)</a:t>
          </a:r>
          <a:endParaRPr lang="en-US" sz="1400" dirty="0"/>
        </a:p>
      </dgm:t>
    </dgm:pt>
    <dgm:pt modelId="{C2B0DCDA-7C94-2A42-985E-D7C4DD7E1B42}" type="parTrans" cxnId="{EDB2F8AC-8780-B84B-9459-E7D5842DE1E7}">
      <dgm:prSet/>
      <dgm:spPr/>
      <dgm:t>
        <a:bodyPr/>
        <a:lstStyle/>
        <a:p>
          <a:endParaRPr lang="en-US"/>
        </a:p>
      </dgm:t>
    </dgm:pt>
    <dgm:pt modelId="{54D697F6-8D06-CD4A-B672-6D04CB7E95C1}" type="sibTrans" cxnId="{EDB2F8AC-8780-B84B-9459-E7D5842DE1E7}">
      <dgm:prSet/>
      <dgm:spPr/>
      <dgm:t>
        <a:bodyPr/>
        <a:lstStyle/>
        <a:p>
          <a:endParaRPr lang="en-US"/>
        </a:p>
      </dgm:t>
    </dgm:pt>
    <dgm:pt modelId="{163CB84F-AF7A-6142-8F27-53A281D0696F}">
      <dgm:prSet phldrT="[Text]" custT="1"/>
      <dgm:spPr/>
      <dgm:t>
        <a:bodyPr/>
        <a:lstStyle/>
        <a:p>
          <a:pPr>
            <a:lnSpc>
              <a:spcPct val="100000"/>
            </a:lnSpc>
            <a:spcAft>
              <a:spcPts val="0"/>
            </a:spcAft>
          </a:pPr>
          <a:r>
            <a:rPr lang="en-US" sz="1400" b="1" dirty="0"/>
            <a:t>Genomic Analysis</a:t>
          </a:r>
        </a:p>
        <a:p>
          <a:pPr>
            <a:lnSpc>
              <a:spcPct val="100000"/>
            </a:lnSpc>
            <a:spcAft>
              <a:spcPts val="0"/>
            </a:spcAft>
          </a:pPr>
          <a:r>
            <a:rPr lang="en-US" sz="1400" b="0" dirty="0" smtClean="0"/>
            <a:t>(array, exome)</a:t>
          </a:r>
          <a:endParaRPr lang="en-US" sz="1400" b="0" dirty="0"/>
        </a:p>
      </dgm:t>
    </dgm:pt>
    <dgm:pt modelId="{307B9420-F6DF-B248-9817-4E49A5D5F5E5}" type="parTrans" cxnId="{AA77B379-3BA3-E74F-920A-13A773F7D1CB}">
      <dgm:prSet/>
      <dgm:spPr/>
      <dgm:t>
        <a:bodyPr/>
        <a:lstStyle/>
        <a:p>
          <a:endParaRPr lang="en-US"/>
        </a:p>
      </dgm:t>
    </dgm:pt>
    <dgm:pt modelId="{A0B8243A-21E7-4E4D-8C27-146F98A3F4D6}" type="sibTrans" cxnId="{AA77B379-3BA3-E74F-920A-13A773F7D1CB}">
      <dgm:prSet/>
      <dgm:spPr/>
      <dgm:t>
        <a:bodyPr/>
        <a:lstStyle/>
        <a:p>
          <a:endParaRPr lang="en-US"/>
        </a:p>
      </dgm:t>
    </dgm:pt>
    <dgm:pt modelId="{821E84E9-8A42-684B-81B8-7BD347FD16BF}" type="pres">
      <dgm:prSet presAssocID="{D6825A8B-74E7-FC49-AB53-62E874818DD8}" presName="compositeShape" presStyleCnt="0">
        <dgm:presLayoutVars>
          <dgm:dir/>
          <dgm:resizeHandles/>
        </dgm:presLayoutVars>
      </dgm:prSet>
      <dgm:spPr/>
    </dgm:pt>
    <dgm:pt modelId="{19688EA1-E3AC-9941-BA40-D8EF5CBF881E}" type="pres">
      <dgm:prSet presAssocID="{D6825A8B-74E7-FC49-AB53-62E874818DD8}" presName="pyramid" presStyleLbl="node1" presStyleIdx="0" presStyleCnt="1"/>
      <dgm:spPr/>
    </dgm:pt>
    <dgm:pt modelId="{E63D50ED-21F7-C843-A13D-2366AD867151}" type="pres">
      <dgm:prSet presAssocID="{D6825A8B-74E7-FC49-AB53-62E874818DD8}" presName="theList" presStyleCnt="0"/>
      <dgm:spPr/>
    </dgm:pt>
    <dgm:pt modelId="{F32627BF-D8B3-124D-B36D-B8C9356FDF89}" type="pres">
      <dgm:prSet presAssocID="{F9093008-E81D-2841-BBF4-B26D80E2FC30}" presName="aNode" presStyleLbl="fgAcc1" presStyleIdx="0" presStyleCnt="4" custScaleX="126529">
        <dgm:presLayoutVars>
          <dgm:bulletEnabled val="1"/>
        </dgm:presLayoutVars>
      </dgm:prSet>
      <dgm:spPr/>
      <dgm:t>
        <a:bodyPr/>
        <a:lstStyle/>
        <a:p>
          <a:endParaRPr lang="en-US"/>
        </a:p>
      </dgm:t>
    </dgm:pt>
    <dgm:pt modelId="{36FCCFE1-402B-1E4C-BBD8-64F441486E40}" type="pres">
      <dgm:prSet presAssocID="{F9093008-E81D-2841-BBF4-B26D80E2FC30}" presName="aSpace" presStyleCnt="0"/>
      <dgm:spPr/>
    </dgm:pt>
    <dgm:pt modelId="{A5F44DC9-AD28-6F42-AFB2-8F21FCC3F559}" type="pres">
      <dgm:prSet presAssocID="{0A291B6E-7F99-5F47-B68F-44FAB7D2FB84}" presName="aNode" presStyleLbl="fgAcc1" presStyleIdx="1" presStyleCnt="4" custScaleX="124981">
        <dgm:presLayoutVars>
          <dgm:bulletEnabled val="1"/>
        </dgm:presLayoutVars>
      </dgm:prSet>
      <dgm:spPr/>
      <dgm:t>
        <a:bodyPr/>
        <a:lstStyle/>
        <a:p>
          <a:endParaRPr lang="en-US"/>
        </a:p>
      </dgm:t>
    </dgm:pt>
    <dgm:pt modelId="{97F7241B-C7BC-644A-8BE9-9479CE5EA138}" type="pres">
      <dgm:prSet presAssocID="{0A291B6E-7F99-5F47-B68F-44FAB7D2FB84}" presName="aSpace" presStyleCnt="0"/>
      <dgm:spPr/>
    </dgm:pt>
    <dgm:pt modelId="{2CEF4EAC-540C-7343-ABD7-944842FD81A1}" type="pres">
      <dgm:prSet presAssocID="{163CB84F-AF7A-6142-8F27-53A281D0696F}" presName="aNode" presStyleLbl="fgAcc1" presStyleIdx="2" presStyleCnt="4" custScaleX="125849">
        <dgm:presLayoutVars>
          <dgm:bulletEnabled val="1"/>
        </dgm:presLayoutVars>
      </dgm:prSet>
      <dgm:spPr/>
      <dgm:t>
        <a:bodyPr/>
        <a:lstStyle/>
        <a:p>
          <a:endParaRPr lang="en-US"/>
        </a:p>
      </dgm:t>
    </dgm:pt>
    <dgm:pt modelId="{AD6C8EBB-25C5-7F4C-81B7-6227BA27D6AC}" type="pres">
      <dgm:prSet presAssocID="{163CB84F-AF7A-6142-8F27-53A281D0696F}" presName="aSpace" presStyleCnt="0"/>
      <dgm:spPr/>
    </dgm:pt>
    <dgm:pt modelId="{2F691596-F540-0143-827C-C76E4525E0B0}" type="pres">
      <dgm:prSet presAssocID="{37A333D0-27BB-1348-8348-84C0C45056E6}" presName="aNode" presStyleLbl="fgAcc1" presStyleIdx="3" presStyleCnt="4" custScaleX="127303" custScaleY="123359">
        <dgm:presLayoutVars>
          <dgm:bulletEnabled val="1"/>
        </dgm:presLayoutVars>
      </dgm:prSet>
      <dgm:spPr/>
      <dgm:t>
        <a:bodyPr/>
        <a:lstStyle/>
        <a:p>
          <a:endParaRPr lang="en-US"/>
        </a:p>
      </dgm:t>
    </dgm:pt>
    <dgm:pt modelId="{E25D5280-EB94-1C4E-B1CF-7EBD13253357}" type="pres">
      <dgm:prSet presAssocID="{37A333D0-27BB-1348-8348-84C0C45056E6}" presName="aSpace" presStyleCnt="0"/>
      <dgm:spPr/>
    </dgm:pt>
  </dgm:ptLst>
  <dgm:cxnLst>
    <dgm:cxn modelId="{0E1B90F9-C0F6-B446-A0E7-182C63B2958B}" type="presOf" srcId="{D6825A8B-74E7-FC49-AB53-62E874818DD8}" destId="{821E84E9-8A42-684B-81B8-7BD347FD16BF}" srcOrd="0" destOrd="0" presId="urn:microsoft.com/office/officeart/2005/8/layout/pyramid2"/>
    <dgm:cxn modelId="{DD9B83D6-DC61-194C-A86B-AC82E050308E}" srcId="{D6825A8B-74E7-FC49-AB53-62E874818DD8}" destId="{0A291B6E-7F99-5F47-B68F-44FAB7D2FB84}" srcOrd="1" destOrd="0" parTransId="{C2A8DCB6-08DE-1249-9324-4B40090DAF24}" sibTransId="{8365B7A2-B2D8-7246-98D6-AAA26689EF2B}"/>
    <dgm:cxn modelId="{41F53E1B-E926-E041-8C42-470993CE8AA1}" srcId="{D6825A8B-74E7-FC49-AB53-62E874818DD8}" destId="{F9093008-E81D-2841-BBF4-B26D80E2FC30}" srcOrd="0" destOrd="0" parTransId="{9CD7EE39-0FE7-7141-95BD-988034A350BB}" sibTransId="{49DA7527-F1E8-594C-B7AD-D92D1E45DB05}"/>
    <dgm:cxn modelId="{3867617B-9326-8B41-B61D-84A62FAD8DBA}" type="presOf" srcId="{37A333D0-27BB-1348-8348-84C0C45056E6}" destId="{2F691596-F540-0143-827C-C76E4525E0B0}" srcOrd="0" destOrd="0" presId="urn:microsoft.com/office/officeart/2005/8/layout/pyramid2"/>
    <dgm:cxn modelId="{8B259F12-5284-BA4A-A842-E50166003256}" type="presOf" srcId="{0A291B6E-7F99-5F47-B68F-44FAB7D2FB84}" destId="{A5F44DC9-AD28-6F42-AFB2-8F21FCC3F559}" srcOrd="0" destOrd="0" presId="urn:microsoft.com/office/officeart/2005/8/layout/pyramid2"/>
    <dgm:cxn modelId="{A92D7CA1-F95C-3F43-BCAA-0CAA76E43CD9}" type="presOf" srcId="{F9093008-E81D-2841-BBF4-B26D80E2FC30}" destId="{F32627BF-D8B3-124D-B36D-B8C9356FDF89}" srcOrd="0" destOrd="0" presId="urn:microsoft.com/office/officeart/2005/8/layout/pyramid2"/>
    <dgm:cxn modelId="{EDB2F8AC-8780-B84B-9459-E7D5842DE1E7}" srcId="{D6825A8B-74E7-FC49-AB53-62E874818DD8}" destId="{37A333D0-27BB-1348-8348-84C0C45056E6}" srcOrd="3" destOrd="0" parTransId="{C2B0DCDA-7C94-2A42-985E-D7C4DD7E1B42}" sibTransId="{54D697F6-8D06-CD4A-B672-6D04CB7E95C1}"/>
    <dgm:cxn modelId="{AA77B379-3BA3-E74F-920A-13A773F7D1CB}" srcId="{D6825A8B-74E7-FC49-AB53-62E874818DD8}" destId="{163CB84F-AF7A-6142-8F27-53A281D0696F}" srcOrd="2" destOrd="0" parTransId="{307B9420-F6DF-B248-9817-4E49A5D5F5E5}" sibTransId="{A0B8243A-21E7-4E4D-8C27-146F98A3F4D6}"/>
    <dgm:cxn modelId="{A7E5D092-8E30-FB4A-A4FD-E337624F8493}" type="presOf" srcId="{163CB84F-AF7A-6142-8F27-53A281D0696F}" destId="{2CEF4EAC-540C-7343-ABD7-944842FD81A1}" srcOrd="0" destOrd="0" presId="urn:microsoft.com/office/officeart/2005/8/layout/pyramid2"/>
    <dgm:cxn modelId="{D8B0E861-EF98-3748-82F2-4EF6714F8D9A}" type="presParOf" srcId="{821E84E9-8A42-684B-81B8-7BD347FD16BF}" destId="{19688EA1-E3AC-9941-BA40-D8EF5CBF881E}" srcOrd="0" destOrd="0" presId="urn:microsoft.com/office/officeart/2005/8/layout/pyramid2"/>
    <dgm:cxn modelId="{5B56891C-B84D-054B-9697-8D438E2617C7}" type="presParOf" srcId="{821E84E9-8A42-684B-81B8-7BD347FD16BF}" destId="{E63D50ED-21F7-C843-A13D-2366AD867151}" srcOrd="1" destOrd="0" presId="urn:microsoft.com/office/officeart/2005/8/layout/pyramid2"/>
    <dgm:cxn modelId="{2688B7B8-8C07-064C-A8EE-F7E1499CD3DB}" type="presParOf" srcId="{E63D50ED-21F7-C843-A13D-2366AD867151}" destId="{F32627BF-D8B3-124D-B36D-B8C9356FDF89}" srcOrd="0" destOrd="0" presId="urn:microsoft.com/office/officeart/2005/8/layout/pyramid2"/>
    <dgm:cxn modelId="{70401E30-0686-514B-B781-CDD77AFFC793}" type="presParOf" srcId="{E63D50ED-21F7-C843-A13D-2366AD867151}" destId="{36FCCFE1-402B-1E4C-BBD8-64F441486E40}" srcOrd="1" destOrd="0" presId="urn:microsoft.com/office/officeart/2005/8/layout/pyramid2"/>
    <dgm:cxn modelId="{97A28857-6E1E-3F46-9FE3-66F7530762F0}" type="presParOf" srcId="{E63D50ED-21F7-C843-A13D-2366AD867151}" destId="{A5F44DC9-AD28-6F42-AFB2-8F21FCC3F559}" srcOrd="2" destOrd="0" presId="urn:microsoft.com/office/officeart/2005/8/layout/pyramid2"/>
    <dgm:cxn modelId="{5A8300B2-2901-7A46-8A24-B7195E5696C8}" type="presParOf" srcId="{E63D50ED-21F7-C843-A13D-2366AD867151}" destId="{97F7241B-C7BC-644A-8BE9-9479CE5EA138}" srcOrd="3" destOrd="0" presId="urn:microsoft.com/office/officeart/2005/8/layout/pyramid2"/>
    <dgm:cxn modelId="{2B4EA27D-688E-5942-95A3-7377B0B57AEB}" type="presParOf" srcId="{E63D50ED-21F7-C843-A13D-2366AD867151}" destId="{2CEF4EAC-540C-7343-ABD7-944842FD81A1}" srcOrd="4" destOrd="0" presId="urn:microsoft.com/office/officeart/2005/8/layout/pyramid2"/>
    <dgm:cxn modelId="{148D4D7C-9810-CD47-BF58-FD6BC8A1C89E}" type="presParOf" srcId="{E63D50ED-21F7-C843-A13D-2366AD867151}" destId="{AD6C8EBB-25C5-7F4C-81B7-6227BA27D6AC}" srcOrd="5" destOrd="0" presId="urn:microsoft.com/office/officeart/2005/8/layout/pyramid2"/>
    <dgm:cxn modelId="{A06E3EB6-4809-6E49-B761-F4D9E3528FA2}" type="presParOf" srcId="{E63D50ED-21F7-C843-A13D-2366AD867151}" destId="{2F691596-F540-0143-827C-C76E4525E0B0}" srcOrd="6" destOrd="0" presId="urn:microsoft.com/office/officeart/2005/8/layout/pyramid2"/>
    <dgm:cxn modelId="{A6231C98-66A8-054E-AB85-394CEE70F378}" type="presParOf" srcId="{E63D50ED-21F7-C843-A13D-2366AD867151}" destId="{E25D5280-EB94-1C4E-B1CF-7EBD13253357}" srcOrd="7" destOrd="0" presId="urn:microsoft.com/office/officeart/2005/8/layout/pyramid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D7EC99-0B7C-DA4E-B8F3-9903532E8387}" type="doc">
      <dgm:prSet loTypeId="urn:microsoft.com/office/officeart/2005/8/layout/chevron2" loCatId="" qsTypeId="urn:microsoft.com/office/officeart/2005/8/quickstyle/simple4" qsCatId="simple" csTypeId="urn:microsoft.com/office/officeart/2005/8/colors/accent1_2" csCatId="accent1" phldr="1"/>
      <dgm:spPr/>
      <dgm:t>
        <a:bodyPr/>
        <a:lstStyle/>
        <a:p>
          <a:endParaRPr lang="en-US"/>
        </a:p>
      </dgm:t>
    </dgm:pt>
    <dgm:pt modelId="{CF181703-97F1-7340-9D78-36B2447FD814}">
      <dgm:prSet phldrT="[Text]" custT="1"/>
      <dgm:spPr/>
      <dgm:t>
        <a:bodyPr/>
        <a:lstStyle/>
        <a:p>
          <a:pPr algn="ctr"/>
          <a:r>
            <a:rPr lang="en-US" sz="1800" dirty="0"/>
            <a:t> </a:t>
          </a:r>
          <a:endParaRPr lang="en-US" sz="1800" b="1" dirty="0"/>
        </a:p>
      </dgm:t>
    </dgm:pt>
    <dgm:pt modelId="{220A49C1-D523-F845-9AD0-68ED1F01640E}" type="parTrans" cxnId="{F5E8AF12-FD05-7A49-9DD7-A67140CCD132}">
      <dgm:prSet/>
      <dgm:spPr/>
      <dgm:t>
        <a:bodyPr/>
        <a:lstStyle/>
        <a:p>
          <a:endParaRPr lang="en-US"/>
        </a:p>
      </dgm:t>
    </dgm:pt>
    <dgm:pt modelId="{F8892AB7-B28C-F347-9C10-67D72120E384}" type="sibTrans" cxnId="{F5E8AF12-FD05-7A49-9DD7-A67140CCD132}">
      <dgm:prSet/>
      <dgm:spPr/>
      <dgm:t>
        <a:bodyPr/>
        <a:lstStyle/>
        <a:p>
          <a:endParaRPr lang="en-US"/>
        </a:p>
      </dgm:t>
    </dgm:pt>
    <dgm:pt modelId="{6317E6A7-83E0-734E-A082-C0D36029BE1C}">
      <dgm:prSet phldrT="[Text]" custT="1"/>
      <dgm:spPr/>
      <dgm:t>
        <a:bodyPr/>
        <a:lstStyle/>
        <a:p>
          <a:r>
            <a:rPr lang="en-US" sz="1800" b="1" dirty="0"/>
            <a:t>Consent Questions</a:t>
          </a:r>
          <a:endParaRPr lang="en-US" dirty="0"/>
        </a:p>
      </dgm:t>
    </dgm:pt>
    <dgm:pt modelId="{EC1D61FD-9CA2-B44A-9092-0E01DAF2EBB1}" type="parTrans" cxnId="{B6578899-644D-FE4E-B734-5F96843ED8BD}">
      <dgm:prSet/>
      <dgm:spPr/>
      <dgm:t>
        <a:bodyPr/>
        <a:lstStyle/>
        <a:p>
          <a:endParaRPr lang="en-US"/>
        </a:p>
      </dgm:t>
    </dgm:pt>
    <dgm:pt modelId="{22055201-E8E9-E342-8B2B-DF64AC3B967D}" type="sibTrans" cxnId="{B6578899-644D-FE4E-B734-5F96843ED8BD}">
      <dgm:prSet/>
      <dgm:spPr/>
      <dgm:t>
        <a:bodyPr/>
        <a:lstStyle/>
        <a:p>
          <a:endParaRPr lang="en-US"/>
        </a:p>
      </dgm:t>
    </dgm:pt>
    <dgm:pt modelId="{825253FF-8978-2548-BB33-0F9289371B77}">
      <dgm:prSet phldrT="[Text]"/>
      <dgm:spPr/>
      <dgm:t>
        <a:bodyPr/>
        <a:lstStyle/>
        <a:p>
          <a:pPr marL="285750" lvl="1" indent="0" algn="l" defTabSz="1289050">
            <a:lnSpc>
              <a:spcPct val="90000"/>
            </a:lnSpc>
            <a:spcBef>
              <a:spcPct val="0"/>
            </a:spcBef>
            <a:spcAft>
              <a:spcPct val="15000"/>
            </a:spcAft>
            <a:buNone/>
          </a:pPr>
          <a:endParaRPr lang="en-US" sz="1400" dirty="0"/>
        </a:p>
      </dgm:t>
    </dgm:pt>
    <dgm:pt modelId="{F8A6D9A0-C5B0-5D48-AB95-34A6EAFFF798}" type="parTrans" cxnId="{E6B01E70-A40B-C848-97DA-D1A21C3BF25B}">
      <dgm:prSet/>
      <dgm:spPr/>
      <dgm:t>
        <a:bodyPr/>
        <a:lstStyle/>
        <a:p>
          <a:endParaRPr lang="en-US"/>
        </a:p>
      </dgm:t>
    </dgm:pt>
    <dgm:pt modelId="{B9AB9639-2DF9-E247-8440-E15DA7096A54}" type="sibTrans" cxnId="{E6B01E70-A40B-C848-97DA-D1A21C3BF25B}">
      <dgm:prSet/>
      <dgm:spPr/>
      <dgm:t>
        <a:bodyPr/>
        <a:lstStyle/>
        <a:p>
          <a:endParaRPr lang="en-US"/>
        </a:p>
      </dgm:t>
    </dgm:pt>
    <dgm:pt modelId="{FAF2C154-F04E-7647-8D29-D5E6C2E5E710}">
      <dgm:prSet phldrT="[Text]" custT="1"/>
      <dgm:spPr/>
      <dgm:t>
        <a:bodyPr/>
        <a:lstStyle/>
        <a:p>
          <a:pPr algn="l"/>
          <a:r>
            <a:rPr lang="en-US" sz="1800" b="1" dirty="0"/>
            <a:t>30 sec video introduction</a:t>
          </a:r>
        </a:p>
      </dgm:t>
    </dgm:pt>
    <dgm:pt modelId="{750403AE-3083-3B4A-BB57-5B7BBE9DB9D2}" type="parTrans" cxnId="{F5CAD1B0-3FCE-0942-8D7E-AD9A8E513D79}">
      <dgm:prSet/>
      <dgm:spPr/>
      <dgm:t>
        <a:bodyPr/>
        <a:lstStyle/>
        <a:p>
          <a:endParaRPr lang="en-US"/>
        </a:p>
      </dgm:t>
    </dgm:pt>
    <dgm:pt modelId="{8505A0E6-6B5E-B94A-86AA-EFD504625C74}" type="sibTrans" cxnId="{F5CAD1B0-3FCE-0942-8D7E-AD9A8E513D79}">
      <dgm:prSet/>
      <dgm:spPr/>
      <dgm:t>
        <a:bodyPr/>
        <a:lstStyle/>
        <a:p>
          <a:endParaRPr lang="en-US"/>
        </a:p>
      </dgm:t>
    </dgm:pt>
    <dgm:pt modelId="{E5A97CBE-2925-EF47-9AD4-A5F541C8AE44}">
      <dgm:prSet phldrT="[Text]" custT="1"/>
      <dgm:spPr/>
      <dgm:t>
        <a:bodyPr/>
        <a:lstStyle/>
        <a:p>
          <a:pPr algn="ctr"/>
          <a:endParaRPr lang="en-US" sz="1800" b="1" dirty="0"/>
        </a:p>
      </dgm:t>
    </dgm:pt>
    <dgm:pt modelId="{6B6DFEAA-5967-EB49-9373-EDBC3EA9AB81}" type="parTrans" cxnId="{4CAE70D0-53FB-2248-BE83-B212FAB6A8AC}">
      <dgm:prSet/>
      <dgm:spPr/>
      <dgm:t>
        <a:bodyPr/>
        <a:lstStyle/>
        <a:p>
          <a:endParaRPr lang="en-US"/>
        </a:p>
      </dgm:t>
    </dgm:pt>
    <dgm:pt modelId="{D175392C-45C6-EE4F-8B9E-B9D6E11270BD}" type="sibTrans" cxnId="{4CAE70D0-53FB-2248-BE83-B212FAB6A8AC}">
      <dgm:prSet/>
      <dgm:spPr/>
      <dgm:t>
        <a:bodyPr/>
        <a:lstStyle/>
        <a:p>
          <a:endParaRPr lang="en-US"/>
        </a:p>
      </dgm:t>
    </dgm:pt>
    <dgm:pt modelId="{DEFA376E-D791-4347-8A92-348663166E94}">
      <dgm:prSet phldrT="[Text]" custT="1"/>
      <dgm:spPr/>
      <dgm:t>
        <a:bodyPr/>
        <a:lstStyle/>
        <a:p>
          <a:pPr algn="l"/>
          <a:r>
            <a:rPr lang="en-US" sz="1800" b="1" dirty="0"/>
            <a:t>4.5 min video consent</a:t>
          </a:r>
        </a:p>
      </dgm:t>
    </dgm:pt>
    <dgm:pt modelId="{A5E08D7A-B077-1641-BFDF-AFA76340CBD9}" type="parTrans" cxnId="{4045E10B-DD4D-F348-BEB0-94BCD639984D}">
      <dgm:prSet/>
      <dgm:spPr/>
      <dgm:t>
        <a:bodyPr/>
        <a:lstStyle/>
        <a:p>
          <a:endParaRPr lang="en-US"/>
        </a:p>
      </dgm:t>
    </dgm:pt>
    <dgm:pt modelId="{CEA1861E-8347-4F42-A4F7-77D879E383FC}" type="sibTrans" cxnId="{4045E10B-DD4D-F348-BEB0-94BCD639984D}">
      <dgm:prSet/>
      <dgm:spPr/>
      <dgm:t>
        <a:bodyPr/>
        <a:lstStyle/>
        <a:p>
          <a:endParaRPr lang="en-US"/>
        </a:p>
      </dgm:t>
    </dgm:pt>
    <dgm:pt modelId="{B19224FE-31A3-CB4E-8D4A-22AE23266B58}" type="pres">
      <dgm:prSet presAssocID="{F7D7EC99-0B7C-DA4E-B8F3-9903532E8387}" presName="linearFlow" presStyleCnt="0">
        <dgm:presLayoutVars>
          <dgm:dir/>
          <dgm:animLvl val="lvl"/>
          <dgm:resizeHandles val="exact"/>
        </dgm:presLayoutVars>
      </dgm:prSet>
      <dgm:spPr/>
      <dgm:t>
        <a:bodyPr/>
        <a:lstStyle/>
        <a:p>
          <a:endParaRPr lang="en-US"/>
        </a:p>
      </dgm:t>
    </dgm:pt>
    <dgm:pt modelId="{C4153111-7B42-E645-BFC2-670C4FE8964F}" type="pres">
      <dgm:prSet presAssocID="{E5A97CBE-2925-EF47-9AD4-A5F541C8AE44}" presName="composite" presStyleCnt="0"/>
      <dgm:spPr/>
    </dgm:pt>
    <dgm:pt modelId="{39DEB6E8-343D-4245-8315-8C926BECF49A}" type="pres">
      <dgm:prSet presAssocID="{E5A97CBE-2925-EF47-9AD4-A5F541C8AE44}" presName="parentText" presStyleLbl="alignNode1" presStyleIdx="0" presStyleCnt="3">
        <dgm:presLayoutVars>
          <dgm:chMax val="1"/>
          <dgm:bulletEnabled val="1"/>
        </dgm:presLayoutVars>
      </dgm:prSet>
      <dgm:spPr/>
      <dgm:t>
        <a:bodyPr/>
        <a:lstStyle/>
        <a:p>
          <a:endParaRPr lang="en-US"/>
        </a:p>
      </dgm:t>
    </dgm:pt>
    <dgm:pt modelId="{0AC437AE-5B3A-8C4F-BC8F-89F571BA2F25}" type="pres">
      <dgm:prSet presAssocID="{E5A97CBE-2925-EF47-9AD4-A5F541C8AE44}" presName="descendantText" presStyleLbl="alignAcc1" presStyleIdx="0" presStyleCnt="3" custLinFactNeighborX="587" custLinFactNeighborY="1982">
        <dgm:presLayoutVars>
          <dgm:bulletEnabled val="1"/>
        </dgm:presLayoutVars>
      </dgm:prSet>
      <dgm:spPr/>
      <dgm:t>
        <a:bodyPr/>
        <a:lstStyle/>
        <a:p>
          <a:endParaRPr lang="en-US"/>
        </a:p>
      </dgm:t>
    </dgm:pt>
    <dgm:pt modelId="{5A10A68B-CD3E-E946-9112-0D0E4C571909}" type="pres">
      <dgm:prSet presAssocID="{D175392C-45C6-EE4F-8B9E-B9D6E11270BD}" presName="sp" presStyleCnt="0"/>
      <dgm:spPr/>
    </dgm:pt>
    <dgm:pt modelId="{F97C3C44-CA99-FD42-9A8B-450669EE0BB0}" type="pres">
      <dgm:prSet presAssocID="{CF181703-97F1-7340-9D78-36B2447FD814}" presName="composite" presStyleCnt="0"/>
      <dgm:spPr/>
    </dgm:pt>
    <dgm:pt modelId="{C60F347A-3C30-014E-BBDC-B4BF9F60CA01}" type="pres">
      <dgm:prSet presAssocID="{CF181703-97F1-7340-9D78-36B2447FD814}" presName="parentText" presStyleLbl="alignNode1" presStyleIdx="1" presStyleCnt="3">
        <dgm:presLayoutVars>
          <dgm:chMax val="1"/>
          <dgm:bulletEnabled val="1"/>
        </dgm:presLayoutVars>
      </dgm:prSet>
      <dgm:spPr/>
      <dgm:t>
        <a:bodyPr/>
        <a:lstStyle/>
        <a:p>
          <a:endParaRPr lang="en-US"/>
        </a:p>
      </dgm:t>
    </dgm:pt>
    <dgm:pt modelId="{EA076BA4-CDB1-C241-9AFD-F59D14582D53}" type="pres">
      <dgm:prSet presAssocID="{CF181703-97F1-7340-9D78-36B2447FD814}" presName="descendantText" presStyleLbl="alignAcc1" presStyleIdx="1" presStyleCnt="3">
        <dgm:presLayoutVars>
          <dgm:bulletEnabled val="1"/>
        </dgm:presLayoutVars>
      </dgm:prSet>
      <dgm:spPr/>
      <dgm:t>
        <a:bodyPr/>
        <a:lstStyle/>
        <a:p>
          <a:endParaRPr lang="en-US"/>
        </a:p>
      </dgm:t>
    </dgm:pt>
    <dgm:pt modelId="{9E4F5217-1DC9-794D-B527-B553B545B900}" type="pres">
      <dgm:prSet presAssocID="{F8892AB7-B28C-F347-9C10-67D72120E384}" presName="sp" presStyleCnt="0"/>
      <dgm:spPr/>
    </dgm:pt>
    <dgm:pt modelId="{C74C7D86-FA23-6E4F-AD30-EABDE5B4C190}" type="pres">
      <dgm:prSet presAssocID="{825253FF-8978-2548-BB33-0F9289371B77}" presName="composite" presStyleCnt="0"/>
      <dgm:spPr/>
    </dgm:pt>
    <dgm:pt modelId="{37F487CE-52C3-1840-ADDF-76E9282EB2F7}" type="pres">
      <dgm:prSet presAssocID="{825253FF-8978-2548-BB33-0F9289371B77}" presName="parentText" presStyleLbl="alignNode1" presStyleIdx="2" presStyleCnt="3">
        <dgm:presLayoutVars>
          <dgm:chMax val="1"/>
          <dgm:bulletEnabled val="1"/>
        </dgm:presLayoutVars>
      </dgm:prSet>
      <dgm:spPr/>
      <dgm:t>
        <a:bodyPr/>
        <a:lstStyle/>
        <a:p>
          <a:endParaRPr lang="en-US"/>
        </a:p>
      </dgm:t>
    </dgm:pt>
    <dgm:pt modelId="{A458B83F-7D53-F840-A308-4526D4B9197E}" type="pres">
      <dgm:prSet presAssocID="{825253FF-8978-2548-BB33-0F9289371B77}" presName="descendantText" presStyleLbl="alignAcc1" presStyleIdx="2" presStyleCnt="3">
        <dgm:presLayoutVars>
          <dgm:bulletEnabled val="1"/>
        </dgm:presLayoutVars>
      </dgm:prSet>
      <dgm:spPr/>
      <dgm:t>
        <a:bodyPr/>
        <a:lstStyle/>
        <a:p>
          <a:endParaRPr lang="en-US"/>
        </a:p>
      </dgm:t>
    </dgm:pt>
  </dgm:ptLst>
  <dgm:cxnLst>
    <dgm:cxn modelId="{DCB11749-8EFD-0841-A885-23917507E594}" type="presOf" srcId="{E5A97CBE-2925-EF47-9AD4-A5F541C8AE44}" destId="{39DEB6E8-343D-4245-8315-8C926BECF49A}" srcOrd="0" destOrd="0" presId="urn:microsoft.com/office/officeart/2005/8/layout/chevron2"/>
    <dgm:cxn modelId="{F5E8AF12-FD05-7A49-9DD7-A67140CCD132}" srcId="{F7D7EC99-0B7C-DA4E-B8F3-9903532E8387}" destId="{CF181703-97F1-7340-9D78-36B2447FD814}" srcOrd="1" destOrd="0" parTransId="{220A49C1-D523-F845-9AD0-68ED1F01640E}" sibTransId="{F8892AB7-B28C-F347-9C10-67D72120E384}"/>
    <dgm:cxn modelId="{4045E10B-DD4D-F348-BEB0-94BCD639984D}" srcId="{CF181703-97F1-7340-9D78-36B2447FD814}" destId="{DEFA376E-D791-4347-8A92-348663166E94}" srcOrd="0" destOrd="0" parTransId="{A5E08D7A-B077-1641-BFDF-AFA76340CBD9}" sibTransId="{CEA1861E-8347-4F42-A4F7-77D879E383FC}"/>
    <dgm:cxn modelId="{B6578899-644D-FE4E-B734-5F96843ED8BD}" srcId="{825253FF-8978-2548-BB33-0F9289371B77}" destId="{6317E6A7-83E0-734E-A082-C0D36029BE1C}" srcOrd="0" destOrd="0" parTransId="{EC1D61FD-9CA2-B44A-9092-0E01DAF2EBB1}" sibTransId="{22055201-E8E9-E342-8B2B-DF64AC3B967D}"/>
    <dgm:cxn modelId="{57A7F7CA-45E6-134B-9D36-FE7F9FD1A2F8}" type="presOf" srcId="{825253FF-8978-2548-BB33-0F9289371B77}" destId="{37F487CE-52C3-1840-ADDF-76E9282EB2F7}" srcOrd="0" destOrd="0" presId="urn:microsoft.com/office/officeart/2005/8/layout/chevron2"/>
    <dgm:cxn modelId="{0BB2A096-0008-414D-9C21-015D27F9DFCC}" type="presOf" srcId="{DEFA376E-D791-4347-8A92-348663166E94}" destId="{EA076BA4-CDB1-C241-9AFD-F59D14582D53}" srcOrd="0" destOrd="0" presId="urn:microsoft.com/office/officeart/2005/8/layout/chevron2"/>
    <dgm:cxn modelId="{F5CAD1B0-3FCE-0942-8D7E-AD9A8E513D79}" srcId="{E5A97CBE-2925-EF47-9AD4-A5F541C8AE44}" destId="{FAF2C154-F04E-7647-8D29-D5E6C2E5E710}" srcOrd="0" destOrd="0" parTransId="{750403AE-3083-3B4A-BB57-5B7BBE9DB9D2}" sibTransId="{8505A0E6-6B5E-B94A-86AA-EFD504625C74}"/>
    <dgm:cxn modelId="{F4EB2C33-7439-5647-96C5-82E4F78E7FF9}" type="presOf" srcId="{6317E6A7-83E0-734E-A082-C0D36029BE1C}" destId="{A458B83F-7D53-F840-A308-4526D4B9197E}" srcOrd="0" destOrd="0" presId="urn:microsoft.com/office/officeart/2005/8/layout/chevron2"/>
    <dgm:cxn modelId="{4CAE70D0-53FB-2248-BE83-B212FAB6A8AC}" srcId="{F7D7EC99-0B7C-DA4E-B8F3-9903532E8387}" destId="{E5A97CBE-2925-EF47-9AD4-A5F541C8AE44}" srcOrd="0" destOrd="0" parTransId="{6B6DFEAA-5967-EB49-9373-EDBC3EA9AB81}" sibTransId="{D175392C-45C6-EE4F-8B9E-B9D6E11270BD}"/>
    <dgm:cxn modelId="{E6B01E70-A40B-C848-97DA-D1A21C3BF25B}" srcId="{F7D7EC99-0B7C-DA4E-B8F3-9903532E8387}" destId="{825253FF-8978-2548-BB33-0F9289371B77}" srcOrd="2" destOrd="0" parTransId="{F8A6D9A0-C5B0-5D48-AB95-34A6EAFFF798}" sibTransId="{B9AB9639-2DF9-E247-8440-E15DA7096A54}"/>
    <dgm:cxn modelId="{A12EBA5D-5083-0546-8F15-ABEAD271E95E}" type="presOf" srcId="{F7D7EC99-0B7C-DA4E-B8F3-9903532E8387}" destId="{B19224FE-31A3-CB4E-8D4A-22AE23266B58}" srcOrd="0" destOrd="0" presId="urn:microsoft.com/office/officeart/2005/8/layout/chevron2"/>
    <dgm:cxn modelId="{012052FF-D77B-2342-8DA5-21D886F65368}" type="presOf" srcId="{CF181703-97F1-7340-9D78-36B2447FD814}" destId="{C60F347A-3C30-014E-BBDC-B4BF9F60CA01}" srcOrd="0" destOrd="0" presId="urn:microsoft.com/office/officeart/2005/8/layout/chevron2"/>
    <dgm:cxn modelId="{A3461D5B-B740-B940-A8C5-636949B8D674}" type="presOf" srcId="{FAF2C154-F04E-7647-8D29-D5E6C2E5E710}" destId="{0AC437AE-5B3A-8C4F-BC8F-89F571BA2F25}" srcOrd="0" destOrd="0" presId="urn:microsoft.com/office/officeart/2005/8/layout/chevron2"/>
    <dgm:cxn modelId="{7B4D9EE7-9B8A-7E4A-AE91-8DEF3005465D}" type="presParOf" srcId="{B19224FE-31A3-CB4E-8D4A-22AE23266B58}" destId="{C4153111-7B42-E645-BFC2-670C4FE8964F}" srcOrd="0" destOrd="0" presId="urn:microsoft.com/office/officeart/2005/8/layout/chevron2"/>
    <dgm:cxn modelId="{91A52062-0756-9745-A7FC-768487C646ED}" type="presParOf" srcId="{C4153111-7B42-E645-BFC2-670C4FE8964F}" destId="{39DEB6E8-343D-4245-8315-8C926BECF49A}" srcOrd="0" destOrd="0" presId="urn:microsoft.com/office/officeart/2005/8/layout/chevron2"/>
    <dgm:cxn modelId="{C4D02715-9EA4-6F4F-A73D-2D3EEE960F38}" type="presParOf" srcId="{C4153111-7B42-E645-BFC2-670C4FE8964F}" destId="{0AC437AE-5B3A-8C4F-BC8F-89F571BA2F25}" srcOrd="1" destOrd="0" presId="urn:microsoft.com/office/officeart/2005/8/layout/chevron2"/>
    <dgm:cxn modelId="{2293568C-DA48-D541-8920-D21547B58311}" type="presParOf" srcId="{B19224FE-31A3-CB4E-8D4A-22AE23266B58}" destId="{5A10A68B-CD3E-E946-9112-0D0E4C571909}" srcOrd="1" destOrd="0" presId="urn:microsoft.com/office/officeart/2005/8/layout/chevron2"/>
    <dgm:cxn modelId="{D4E3E2C1-BAE5-524E-A2BE-0717BA6A5CF8}" type="presParOf" srcId="{B19224FE-31A3-CB4E-8D4A-22AE23266B58}" destId="{F97C3C44-CA99-FD42-9A8B-450669EE0BB0}" srcOrd="2" destOrd="0" presId="urn:microsoft.com/office/officeart/2005/8/layout/chevron2"/>
    <dgm:cxn modelId="{619A2975-9B96-EB4C-862A-CB6A64980476}" type="presParOf" srcId="{F97C3C44-CA99-FD42-9A8B-450669EE0BB0}" destId="{C60F347A-3C30-014E-BBDC-B4BF9F60CA01}" srcOrd="0" destOrd="0" presId="urn:microsoft.com/office/officeart/2005/8/layout/chevron2"/>
    <dgm:cxn modelId="{2EFE496B-0F55-CE41-AFA6-20B2E0F9B859}" type="presParOf" srcId="{F97C3C44-CA99-FD42-9A8B-450669EE0BB0}" destId="{EA076BA4-CDB1-C241-9AFD-F59D14582D53}" srcOrd="1" destOrd="0" presId="urn:microsoft.com/office/officeart/2005/8/layout/chevron2"/>
    <dgm:cxn modelId="{BF9644BA-A76B-024C-8C45-D3404DD8157E}" type="presParOf" srcId="{B19224FE-31A3-CB4E-8D4A-22AE23266B58}" destId="{9E4F5217-1DC9-794D-B527-B553B545B900}" srcOrd="3" destOrd="0" presId="urn:microsoft.com/office/officeart/2005/8/layout/chevron2"/>
    <dgm:cxn modelId="{21488110-3192-9A4E-898C-CE0C26081DD2}" type="presParOf" srcId="{B19224FE-31A3-CB4E-8D4A-22AE23266B58}" destId="{C74C7D86-FA23-6E4F-AD30-EABDE5B4C190}" srcOrd="4" destOrd="0" presId="urn:microsoft.com/office/officeart/2005/8/layout/chevron2"/>
    <dgm:cxn modelId="{A88A838E-27CD-4D49-8B51-847F3FDEAF80}" type="presParOf" srcId="{C74C7D86-FA23-6E4F-AD30-EABDE5B4C190}" destId="{37F487CE-52C3-1840-ADDF-76E9282EB2F7}" srcOrd="0" destOrd="0" presId="urn:microsoft.com/office/officeart/2005/8/layout/chevron2"/>
    <dgm:cxn modelId="{D61C7C62-987E-5541-87D1-8A24BBED798C}" type="presParOf" srcId="{C74C7D86-FA23-6E4F-AD30-EABDE5B4C190}" destId="{A458B83F-7D53-F840-A308-4526D4B9197E}" srcOrd="1" destOrd="0" presId="urn:microsoft.com/office/officeart/2005/8/layout/chevron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88EA1-E3AC-9941-BA40-D8EF5CBF881E}">
      <dsp:nvSpPr>
        <dsp:cNvPr id="0" name=""/>
        <dsp:cNvSpPr/>
      </dsp:nvSpPr>
      <dsp:spPr>
        <a:xfrm>
          <a:off x="398168" y="0"/>
          <a:ext cx="3048000" cy="3048000"/>
        </a:xfrm>
        <a:prstGeom prst="triangl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32627BF-D8B3-124D-B36D-B8C9356FDF89}">
      <dsp:nvSpPr>
        <dsp:cNvPr id="0" name=""/>
        <dsp:cNvSpPr/>
      </dsp:nvSpPr>
      <dsp:spPr>
        <a:xfrm>
          <a:off x="1659371" y="305230"/>
          <a:ext cx="2506792" cy="51494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t>Universal Consent </a:t>
          </a:r>
          <a:r>
            <a:rPr lang="en-US" sz="1400" kern="1200" dirty="0"/>
            <a:t>(recruitment)</a:t>
          </a:r>
        </a:p>
      </dsp:txBody>
      <dsp:txXfrm>
        <a:off x="1684509" y="330368"/>
        <a:ext cx="2456516" cy="464669"/>
      </dsp:txXfrm>
    </dsp:sp>
    <dsp:sp modelId="{A5F44DC9-AD28-6F42-AFB2-8F21FCC3F559}">
      <dsp:nvSpPr>
        <dsp:cNvPr id="0" name=""/>
        <dsp:cNvSpPr/>
      </dsp:nvSpPr>
      <dsp:spPr>
        <a:xfrm>
          <a:off x="1674706" y="884543"/>
          <a:ext cx="2476123" cy="51494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t>Centralized Biobanking </a:t>
          </a:r>
          <a:r>
            <a:rPr lang="en-US" sz="1400" kern="1200" dirty="0"/>
            <a:t>(sample collection/storage)</a:t>
          </a:r>
        </a:p>
      </dsp:txBody>
      <dsp:txXfrm>
        <a:off x="1699844" y="909681"/>
        <a:ext cx="2425847" cy="464669"/>
      </dsp:txXfrm>
    </dsp:sp>
    <dsp:sp modelId="{2CEF4EAC-540C-7343-ABD7-944842FD81A1}">
      <dsp:nvSpPr>
        <dsp:cNvPr id="0" name=""/>
        <dsp:cNvSpPr/>
      </dsp:nvSpPr>
      <dsp:spPr>
        <a:xfrm>
          <a:off x="1666108" y="1463856"/>
          <a:ext cx="2493320" cy="51494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100000"/>
            </a:lnSpc>
            <a:spcBef>
              <a:spcPct val="0"/>
            </a:spcBef>
            <a:spcAft>
              <a:spcPts val="0"/>
            </a:spcAft>
          </a:pPr>
          <a:r>
            <a:rPr lang="en-US" sz="1400" b="1" kern="1200" dirty="0"/>
            <a:t>Genomic Analysis</a:t>
          </a:r>
        </a:p>
        <a:p>
          <a:pPr lvl="0" algn="ctr" defTabSz="622300">
            <a:lnSpc>
              <a:spcPct val="100000"/>
            </a:lnSpc>
            <a:spcBef>
              <a:spcPct val="0"/>
            </a:spcBef>
            <a:spcAft>
              <a:spcPts val="0"/>
            </a:spcAft>
          </a:pPr>
          <a:r>
            <a:rPr lang="en-US" sz="1400" b="0" kern="1200" dirty="0" smtClean="0"/>
            <a:t>(array, exome)</a:t>
          </a:r>
          <a:endParaRPr lang="en-US" sz="1400" b="0" kern="1200" dirty="0"/>
        </a:p>
      </dsp:txBody>
      <dsp:txXfrm>
        <a:off x="1691246" y="1488994"/>
        <a:ext cx="2443044" cy="464669"/>
      </dsp:txXfrm>
    </dsp:sp>
    <dsp:sp modelId="{2F691596-F540-0143-827C-C76E4525E0B0}">
      <dsp:nvSpPr>
        <dsp:cNvPr id="0" name=""/>
        <dsp:cNvSpPr/>
      </dsp:nvSpPr>
      <dsp:spPr>
        <a:xfrm>
          <a:off x="1651704" y="2043170"/>
          <a:ext cx="2522127" cy="635231"/>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100000"/>
            </a:lnSpc>
            <a:spcBef>
              <a:spcPct val="0"/>
            </a:spcBef>
            <a:spcAft>
              <a:spcPts val="0"/>
            </a:spcAft>
          </a:pPr>
          <a:r>
            <a:rPr lang="en-US" sz="1500" b="1" kern="1200" dirty="0" smtClean="0"/>
            <a:t>Cloud Computing</a:t>
          </a:r>
          <a:endParaRPr lang="en-US" sz="1500" b="1" kern="1200" dirty="0"/>
        </a:p>
        <a:p>
          <a:pPr lvl="0" algn="ctr" defTabSz="666750">
            <a:lnSpc>
              <a:spcPct val="90000"/>
            </a:lnSpc>
            <a:spcBef>
              <a:spcPct val="0"/>
            </a:spcBef>
            <a:spcAft>
              <a:spcPct val="35000"/>
            </a:spcAft>
          </a:pPr>
          <a:r>
            <a:rPr lang="en-US" sz="1400" kern="1200" dirty="0" smtClean="0"/>
            <a:t>(clinic-genetic data)</a:t>
          </a:r>
          <a:endParaRPr lang="en-US" sz="1400" kern="1200" dirty="0"/>
        </a:p>
      </dsp:txBody>
      <dsp:txXfrm>
        <a:off x="1682713" y="2074179"/>
        <a:ext cx="2460109" cy="5732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EB6E8-343D-4245-8315-8C926BECF49A}">
      <dsp:nvSpPr>
        <dsp:cNvPr id="0" name=""/>
        <dsp:cNvSpPr/>
      </dsp:nvSpPr>
      <dsp:spPr>
        <a:xfrm rot="5400000">
          <a:off x="-85422" y="86081"/>
          <a:ext cx="569482" cy="398638"/>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en-US" sz="1800" b="1" kern="1200" dirty="0"/>
        </a:p>
      </dsp:txBody>
      <dsp:txXfrm rot="-5400000">
        <a:off x="0" y="199978"/>
        <a:ext cx="398638" cy="170844"/>
      </dsp:txXfrm>
    </dsp:sp>
    <dsp:sp modelId="{0AC437AE-5B3A-8C4F-BC8F-89F571BA2F25}">
      <dsp:nvSpPr>
        <dsp:cNvPr id="0" name=""/>
        <dsp:cNvSpPr/>
      </dsp:nvSpPr>
      <dsp:spPr>
        <a:xfrm rot="5400000">
          <a:off x="1873315" y="-1466682"/>
          <a:ext cx="370163" cy="3319518"/>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a:t>30 sec video introduction</a:t>
          </a:r>
        </a:p>
      </dsp:txBody>
      <dsp:txXfrm rot="-5400000">
        <a:off x="398638" y="26065"/>
        <a:ext cx="3301448" cy="334023"/>
      </dsp:txXfrm>
    </dsp:sp>
    <dsp:sp modelId="{C60F347A-3C30-014E-BBDC-B4BF9F60CA01}">
      <dsp:nvSpPr>
        <dsp:cNvPr id="0" name=""/>
        <dsp:cNvSpPr/>
      </dsp:nvSpPr>
      <dsp:spPr>
        <a:xfrm rot="5400000">
          <a:off x="-85422" y="401834"/>
          <a:ext cx="569482" cy="398638"/>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t> </a:t>
          </a:r>
          <a:endParaRPr lang="en-US" sz="1800" b="1" kern="1200" dirty="0"/>
        </a:p>
      </dsp:txBody>
      <dsp:txXfrm rot="-5400000">
        <a:off x="0" y="515731"/>
        <a:ext cx="398638" cy="170844"/>
      </dsp:txXfrm>
    </dsp:sp>
    <dsp:sp modelId="{EA076BA4-CDB1-C241-9AFD-F59D14582D53}">
      <dsp:nvSpPr>
        <dsp:cNvPr id="0" name=""/>
        <dsp:cNvSpPr/>
      </dsp:nvSpPr>
      <dsp:spPr>
        <a:xfrm rot="5400000">
          <a:off x="1873218" y="-1158167"/>
          <a:ext cx="370358" cy="3319518"/>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a:t>4.5 min video consent</a:t>
          </a:r>
        </a:p>
      </dsp:txBody>
      <dsp:txXfrm rot="-5400000">
        <a:off x="398639" y="334491"/>
        <a:ext cx="3301439" cy="334200"/>
      </dsp:txXfrm>
    </dsp:sp>
    <dsp:sp modelId="{37F487CE-52C3-1840-ADDF-76E9282EB2F7}">
      <dsp:nvSpPr>
        <dsp:cNvPr id="0" name=""/>
        <dsp:cNvSpPr/>
      </dsp:nvSpPr>
      <dsp:spPr>
        <a:xfrm rot="5400000">
          <a:off x="-85422" y="717588"/>
          <a:ext cx="569482" cy="398638"/>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285750" lvl="1" indent="0" algn="l" defTabSz="1289050">
            <a:lnSpc>
              <a:spcPct val="90000"/>
            </a:lnSpc>
            <a:spcBef>
              <a:spcPct val="0"/>
            </a:spcBef>
            <a:spcAft>
              <a:spcPct val="15000"/>
            </a:spcAft>
            <a:buNone/>
          </a:pPr>
          <a:endParaRPr lang="en-US" sz="1100" kern="1200" dirty="0"/>
        </a:p>
      </dsp:txBody>
      <dsp:txXfrm rot="-5400000">
        <a:off x="0" y="831485"/>
        <a:ext cx="398638" cy="170844"/>
      </dsp:txXfrm>
    </dsp:sp>
    <dsp:sp modelId="{A458B83F-7D53-F840-A308-4526D4B9197E}">
      <dsp:nvSpPr>
        <dsp:cNvPr id="0" name=""/>
        <dsp:cNvSpPr/>
      </dsp:nvSpPr>
      <dsp:spPr>
        <a:xfrm rot="5400000">
          <a:off x="1873315" y="-842511"/>
          <a:ext cx="370163" cy="3319518"/>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a:t>Consent Questions</a:t>
          </a:r>
          <a:endParaRPr lang="en-US" kern="1200" dirty="0"/>
        </a:p>
      </dsp:txBody>
      <dsp:txXfrm rot="-5400000">
        <a:off x="398638" y="650236"/>
        <a:ext cx="3301448" cy="3340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A5E37-3A67-EE46-AE6F-745A0EEF17F3}" type="datetimeFigureOut">
              <a:rPr lang="en-US" smtClean="0"/>
              <a:t>9/9/2019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2D2381-FA7F-3B4F-861F-D0662239D2ED}" type="slidenum">
              <a:rPr lang="en-US" smtClean="0"/>
              <a:t>‹#›</a:t>
            </a:fld>
            <a:endParaRPr lang="en-US"/>
          </a:p>
        </p:txBody>
      </p:sp>
    </p:spTree>
    <p:extLst>
      <p:ext uri="{BB962C8B-B14F-4D97-AF65-F5344CB8AC3E}">
        <p14:creationId xmlns:p14="http://schemas.microsoft.com/office/powerpoint/2010/main" val="199642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41768FD-3518-9842-879F-D97675E805CE}" type="slidenum">
              <a:rPr lang="en-US" smtClean="0"/>
              <a:pPr>
                <a:defRPr/>
              </a:pPr>
              <a:t>44</a:t>
            </a:fld>
            <a:endParaRPr lang="en-US"/>
          </a:p>
        </p:txBody>
      </p:sp>
    </p:spTree>
    <p:extLst>
      <p:ext uri="{BB962C8B-B14F-4D97-AF65-F5344CB8AC3E}">
        <p14:creationId xmlns:p14="http://schemas.microsoft.com/office/powerpoint/2010/main" val="1152099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pener">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a:xfrm>
            <a:off x="7407534" y="4754880"/>
            <a:ext cx="941832" cy="365760"/>
          </a:xfrm>
          <a:prstGeom prst="rect">
            <a:avLst/>
          </a:prstGeom>
        </p:spPr>
        <p:txBody>
          <a:bodyPr/>
          <a:lstStyle/>
          <a:p>
            <a:fld id="{12331DAD-76C8-D143-940A-1249F810C751}" type="datetime4">
              <a:rPr lang="en-US" smtClean="0"/>
              <a:t>September 9, 2019</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a:xfrm>
            <a:off x="8686800" y="4754880"/>
            <a:ext cx="457200" cy="365760"/>
          </a:xfrm>
          <a:prstGeom prst="rect">
            <a:avLst/>
          </a:prstGeom>
        </p:spPr>
        <p:txBody>
          <a:bodyPr/>
          <a:lstStyle/>
          <a:p>
            <a:fld id="{B6238B5B-F19C-E947-A0BC-87BD7983F871}" type="slidenum">
              <a:rPr lang="en-US" smtClean="0"/>
              <a:pPr/>
              <a:t>‹#›</a:t>
            </a:fld>
            <a:endParaRPr lang="en-US" dirty="0"/>
          </a:p>
        </p:txBody>
      </p:sp>
      <p:sp>
        <p:nvSpPr>
          <p:cNvPr id="5" name="Background">
            <a:extLst>
              <a:ext uri="{FF2B5EF4-FFF2-40B4-BE49-F238E27FC236}">
                <a16:creationId xmlns:a16="http://schemas.microsoft.com/office/drawing/2014/main" id="{4C1E4286-FD2F-814C-A4E5-B50094C0B6DB}"/>
              </a:ext>
            </a:extLst>
          </p:cNvPr>
          <p:cNvSpPr>
            <a:spLocks noChangeAspect="1"/>
          </p:cNvSpPr>
          <p:nvPr/>
        </p:nvSpPr>
        <p:spPr>
          <a:xfrm>
            <a:off x="0" y="0"/>
            <a:ext cx="9144000" cy="5151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4000" b="0" i="0" dirty="0">
              <a:latin typeface="Helvetica Regular" pitchFamily="2" charset="0"/>
            </a:endParaRPr>
          </a:p>
        </p:txBody>
      </p:sp>
      <p:sp>
        <p:nvSpPr>
          <p:cNvPr id="26" name="Content Placeholder 22">
            <a:extLst>
              <a:ext uri="{FF2B5EF4-FFF2-40B4-BE49-F238E27FC236}">
                <a16:creationId xmlns:a16="http://schemas.microsoft.com/office/drawing/2014/main" id="{C424A90F-84FD-434F-AF04-DB8738AB4794}"/>
              </a:ext>
            </a:extLst>
          </p:cNvPr>
          <p:cNvSpPr>
            <a:spLocks noGrp="1"/>
          </p:cNvSpPr>
          <p:nvPr>
            <p:ph sz="quarter" idx="22" hasCustomPrompt="1"/>
          </p:nvPr>
        </p:nvSpPr>
        <p:spPr>
          <a:xfrm>
            <a:off x="640080" y="4663376"/>
            <a:ext cx="1726178" cy="167097"/>
          </a:xfrm>
          <a:prstGeom prst="rect">
            <a:avLst/>
          </a:prstGeom>
        </p:spPr>
        <p:txBody>
          <a:bodyPr wrap="none" lIns="9144" tIns="0" bIns="0" anchor="b" anchorCtr="0">
            <a:spAutoFit/>
          </a:bodyPr>
          <a:lstStyle>
            <a:lvl1pPr marL="0" indent="0">
              <a:spcBef>
                <a:spcPts val="300"/>
              </a:spcBef>
              <a:buFontTx/>
              <a:buNone/>
              <a:defRPr sz="1200" b="0" i="0">
                <a:solidFill>
                  <a:srgbClr val="898989"/>
                </a:solidFill>
                <a:latin typeface="Helvetica Regular" pitchFamily="2" charset="0"/>
              </a:defRPr>
            </a:lvl1pPr>
            <a:lvl2pPr>
              <a:defRPr sz="1200"/>
            </a:lvl2pPr>
            <a:lvl3pPr>
              <a:defRPr sz="1200"/>
            </a:lvl3pPr>
            <a:lvl4pPr>
              <a:defRPr sz="1200"/>
            </a:lvl4pPr>
            <a:lvl5pPr>
              <a:defRPr sz="1200"/>
            </a:lvl5pPr>
          </a:lstStyle>
          <a:p>
            <a:r>
              <a:rPr lang="en-US" sz="1200" dirty="0">
                <a:solidFill>
                  <a:srgbClr val="58595B"/>
                </a:solidFill>
                <a:latin typeface="Helvetica" pitchFamily="2" charset="0"/>
              </a:rPr>
              <a:t>Title, Department Name</a:t>
            </a:r>
          </a:p>
        </p:txBody>
      </p:sp>
      <p:sp>
        <p:nvSpPr>
          <p:cNvPr id="28" name="Content Placeholder 22">
            <a:extLst>
              <a:ext uri="{FF2B5EF4-FFF2-40B4-BE49-F238E27FC236}">
                <a16:creationId xmlns:a16="http://schemas.microsoft.com/office/drawing/2014/main" id="{6013CCDF-D30B-8B49-870C-487BC9166588}"/>
              </a:ext>
            </a:extLst>
          </p:cNvPr>
          <p:cNvSpPr>
            <a:spLocks noGrp="1"/>
          </p:cNvSpPr>
          <p:nvPr>
            <p:ph sz="quarter" idx="23" hasCustomPrompt="1"/>
          </p:nvPr>
        </p:nvSpPr>
        <p:spPr>
          <a:xfrm>
            <a:off x="640080" y="4480496"/>
            <a:ext cx="1188720" cy="167097"/>
          </a:xfrm>
          <a:prstGeom prst="rect">
            <a:avLst/>
          </a:prstGeom>
        </p:spPr>
        <p:txBody>
          <a:bodyPr wrap="none" lIns="9144" tIns="0" bIns="0" anchor="b" anchorCtr="0">
            <a:spAutoFit/>
          </a:bodyPr>
          <a:lstStyle>
            <a:lvl1pPr marL="0" indent="0">
              <a:spcBef>
                <a:spcPts val="300"/>
              </a:spcBef>
              <a:buFontTx/>
              <a:buNone/>
              <a:defRPr sz="1200" b="0" i="0">
                <a:solidFill>
                  <a:srgbClr val="898989"/>
                </a:solidFill>
                <a:latin typeface="Helvetica Regular" pitchFamily="2" charset="0"/>
              </a:defRPr>
            </a:lvl1pPr>
            <a:lvl2pPr>
              <a:defRPr sz="1200"/>
            </a:lvl2pPr>
            <a:lvl3pPr>
              <a:defRPr sz="1200"/>
            </a:lvl3pPr>
            <a:lvl4pPr>
              <a:defRPr sz="1200"/>
            </a:lvl4pPr>
            <a:lvl5pPr>
              <a:defRPr sz="1200"/>
            </a:lvl5pPr>
          </a:lstStyle>
          <a:p>
            <a:r>
              <a:rPr lang="en-US" sz="1200" dirty="0">
                <a:solidFill>
                  <a:srgbClr val="58595B"/>
                </a:solidFill>
                <a:latin typeface="Helvetica" pitchFamily="2" charset="0"/>
              </a:rPr>
              <a:t>Presenter Name</a:t>
            </a:r>
          </a:p>
        </p:txBody>
      </p:sp>
      <p:sp>
        <p:nvSpPr>
          <p:cNvPr id="15" name="Header rule">
            <a:extLst>
              <a:ext uri="{FF2B5EF4-FFF2-40B4-BE49-F238E27FC236}">
                <a16:creationId xmlns:a16="http://schemas.microsoft.com/office/drawing/2014/main" id="{9D6D4E19-3FBE-DF40-B8C1-98D35A8D9F51}"/>
              </a:ext>
            </a:extLst>
          </p:cNvPr>
          <p:cNvSpPr/>
          <p:nvPr/>
        </p:nvSpPr>
        <p:spPr>
          <a:xfrm>
            <a:off x="640080" y="3017520"/>
            <a:ext cx="7772400" cy="36576"/>
          </a:xfrm>
          <a:prstGeom prst="rect">
            <a:avLst/>
          </a:prstGeom>
          <a:solidFill>
            <a:srgbClr val="2C75A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sp>
        <p:nvSpPr>
          <p:cNvPr id="7" name="Header rule">
            <a:extLst>
              <a:ext uri="{FF2B5EF4-FFF2-40B4-BE49-F238E27FC236}">
                <a16:creationId xmlns:a16="http://schemas.microsoft.com/office/drawing/2014/main" id="{09B1960F-507A-E84C-8B64-1891B754A975}"/>
              </a:ext>
            </a:extLst>
          </p:cNvPr>
          <p:cNvSpPr/>
          <p:nvPr/>
        </p:nvSpPr>
        <p:spPr>
          <a:xfrm>
            <a:off x="640080" y="1828800"/>
            <a:ext cx="7772400" cy="36576"/>
          </a:xfrm>
          <a:prstGeom prst="rect">
            <a:avLst/>
          </a:prstGeom>
          <a:solidFill>
            <a:srgbClr val="2C75A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pic>
        <p:nvPicPr>
          <p:cNvPr id="3" name="logo lockup" hidden="1">
            <a:extLst>
              <a:ext uri="{FF2B5EF4-FFF2-40B4-BE49-F238E27FC236}">
                <a16:creationId xmlns:a16="http://schemas.microsoft.com/office/drawing/2014/main" id="{A0682890-AF0C-4247-AD31-1CB6F62F7850}"/>
              </a:ext>
            </a:extLst>
          </p:cNvPr>
          <p:cNvPicPr>
            <a:picLocks noChangeAspect="1"/>
          </p:cNvPicPr>
          <p:nvPr/>
        </p:nvPicPr>
        <p:blipFill>
          <a:blip r:embed="rId2"/>
          <a:stretch>
            <a:fillRect/>
          </a:stretch>
        </p:blipFill>
        <p:spPr>
          <a:xfrm>
            <a:off x="640080" y="473625"/>
            <a:ext cx="3429000" cy="381000"/>
          </a:xfrm>
          <a:prstGeom prst="rect">
            <a:avLst/>
          </a:prstGeom>
        </p:spPr>
      </p:pic>
      <p:sp>
        <p:nvSpPr>
          <p:cNvPr id="13" name="Picture Placeholder 5">
            <a:extLst>
              <a:ext uri="{FF2B5EF4-FFF2-40B4-BE49-F238E27FC236}">
                <a16:creationId xmlns:a16="http://schemas.microsoft.com/office/drawing/2014/main" id="{4C1BE7FB-0098-1444-898A-9FEDB68EF2C5}"/>
              </a:ext>
            </a:extLst>
          </p:cNvPr>
          <p:cNvSpPr>
            <a:spLocks noGrp="1"/>
          </p:cNvSpPr>
          <p:nvPr>
            <p:ph type="pic" sz="quarter" idx="24" hasCustomPrompt="1"/>
          </p:nvPr>
        </p:nvSpPr>
        <p:spPr>
          <a:xfrm>
            <a:off x="647698" y="476251"/>
            <a:ext cx="5564638" cy="1031639"/>
          </a:xfrm>
          <a:prstGeom prst="rect">
            <a:avLst/>
          </a:prstGeom>
        </p:spPr>
        <p:txBody>
          <a:bodyPr wrap="square" lIns="0" tIns="0" rIns="0" anchor="t" anchorCtr="0">
            <a:noAutofit/>
          </a:bodyPr>
          <a:lstStyle>
            <a:lvl1pPr marL="0" indent="0" algn="l">
              <a:buNone/>
              <a:defRPr sz="1000" u="none"/>
            </a:lvl1pPr>
          </a:lstStyle>
          <a:p>
            <a:r>
              <a:rPr lang="en-US" dirty="0"/>
              <a:t>Click the icon to insert the </a:t>
            </a:r>
            <a:r>
              <a:rPr lang="en-US" dirty="0" err="1"/>
              <a:t>Bxd-blk</a:t>
            </a:r>
            <a:r>
              <a:rPr lang="en-US" dirty="0"/>
              <a:t> or Boxed-</a:t>
            </a:r>
            <a:r>
              <a:rPr lang="en-US" dirty="0" err="1"/>
              <a:t>BlackType</a:t>
            </a:r>
            <a:r>
              <a:rPr lang="en-US" dirty="0"/>
              <a:t>, </a:t>
            </a:r>
            <a:r>
              <a:rPr lang="en-US" dirty="0" err="1"/>
              <a:t>svg</a:t>
            </a:r>
            <a:r>
              <a:rPr lang="en-US" dirty="0"/>
              <a:t> or </a:t>
            </a:r>
            <a:r>
              <a:rPr lang="en-US" dirty="0" err="1"/>
              <a:t>png</a:t>
            </a:r>
            <a:r>
              <a:rPr lang="en-US" dirty="0"/>
              <a:t> format version of your department logo. Follow the pink instructions.</a:t>
            </a:r>
          </a:p>
        </p:txBody>
      </p:sp>
      <p:sp>
        <p:nvSpPr>
          <p:cNvPr id="12" name="TextBox 11" hidden="1">
            <a:extLst>
              <a:ext uri="{FF2B5EF4-FFF2-40B4-BE49-F238E27FC236}">
                <a16:creationId xmlns:a16="http://schemas.microsoft.com/office/drawing/2014/main" id="{992A067E-6CB9-C14C-9A18-33F98E6EF3A7}"/>
              </a:ext>
            </a:extLst>
          </p:cNvPr>
          <p:cNvSpPr txBox="1"/>
          <p:nvPr/>
        </p:nvSpPr>
        <p:spPr>
          <a:xfrm>
            <a:off x="649224" y="475488"/>
            <a:ext cx="800100" cy="374904"/>
          </a:xfrm>
          <a:prstGeom prst="rect">
            <a:avLst/>
          </a:prstGeom>
          <a:solidFill>
            <a:srgbClr val="FF00FF"/>
          </a:solidFill>
          <a:ln w="6350">
            <a:noFill/>
          </a:ln>
        </p:spPr>
        <p:txBody>
          <a:bodyPr wrap="square" lIns="18288" tIns="9144" rIns="18288" bIns="0" rtlCol="0" anchor="ctr" anchorCtr="1">
            <a:normAutofit fontScale="92500" lnSpcReduction="20000"/>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dirty="0">
                <a:solidFill>
                  <a:schemeClr val="bg1"/>
                </a:solidFill>
              </a:rPr>
              <a:t>Resize the UCLA logo to match the size &amp; position of this box</a:t>
            </a:r>
          </a:p>
        </p:txBody>
      </p:sp>
      <p:sp>
        <p:nvSpPr>
          <p:cNvPr id="6" name="Text Placeholder 5">
            <a:extLst>
              <a:ext uri="{FF2B5EF4-FFF2-40B4-BE49-F238E27FC236}">
                <a16:creationId xmlns:a16="http://schemas.microsoft.com/office/drawing/2014/main" id="{D1A3CCD6-7C87-3540-AD4F-C4E375A40A67}"/>
              </a:ext>
            </a:extLst>
          </p:cNvPr>
          <p:cNvSpPr>
            <a:spLocks noGrp="1"/>
          </p:cNvSpPr>
          <p:nvPr>
            <p:ph type="body" sz="quarter" idx="25" hasCustomPrompt="1"/>
          </p:nvPr>
        </p:nvSpPr>
        <p:spPr>
          <a:xfrm>
            <a:off x="640080" y="1645920"/>
            <a:ext cx="3383280" cy="91440"/>
          </a:xfrm>
          <a:prstGeom prst="rect">
            <a:avLst/>
          </a:prstGeom>
        </p:spPr>
        <p:txBody>
          <a:bodyPr wrap="none" lIns="18288">
            <a:spAutoFit/>
          </a:bodyPr>
          <a:lstStyle>
            <a:lvl1pPr marL="0" indent="0">
              <a:buNone/>
              <a:defRPr sz="800" cap="all" baseline="0">
                <a:latin typeface="+mn-lt"/>
              </a:defRPr>
            </a:lvl1pPr>
            <a:lvl2pPr marL="0" indent="0">
              <a:buFont typeface="Arial" panose="020B0604020202020204" pitchFamily="34" charset="0"/>
              <a:buNone/>
              <a:defRPr sz="800">
                <a:latin typeface="+mn-lt"/>
              </a:defRPr>
            </a:lvl2pPr>
            <a:lvl3pPr marL="363474" indent="0">
              <a:buNone/>
              <a:defRPr sz="800">
                <a:latin typeface="+mn-lt"/>
              </a:defRPr>
            </a:lvl3pPr>
            <a:lvl4pPr marL="0" indent="0">
              <a:buNone/>
              <a:defRPr sz="800">
                <a:latin typeface="+mn-lt"/>
              </a:defRPr>
            </a:lvl4pPr>
            <a:lvl5pPr marL="0" indent="0">
              <a:buNone/>
              <a:defRPr sz="800">
                <a:latin typeface="+mn-lt"/>
              </a:defRPr>
            </a:lvl5pPr>
          </a:lstStyle>
          <a:p>
            <a:pPr lvl="0"/>
            <a:r>
              <a:rPr lang="en-US" dirty="0"/>
              <a:t>JOB # GOES HERE [REMOVE FOR LIVE AUDIENCE PRESENTATION]</a:t>
            </a:r>
          </a:p>
        </p:txBody>
      </p:sp>
      <p:sp>
        <p:nvSpPr>
          <p:cNvPr id="2" name="TextBox 1">
            <a:extLst>
              <a:ext uri="{FF2B5EF4-FFF2-40B4-BE49-F238E27FC236}">
                <a16:creationId xmlns:a16="http://schemas.microsoft.com/office/drawing/2014/main" id="{E2AB141D-50D8-B545-AC99-DA856384CC54}"/>
              </a:ext>
            </a:extLst>
          </p:cNvPr>
          <p:cNvSpPr txBox="1"/>
          <p:nvPr/>
        </p:nvSpPr>
        <p:spPr>
          <a:xfrm>
            <a:off x="6594764" y="304800"/>
            <a:ext cx="1427018" cy="1373504"/>
          </a:xfrm>
          <a:prstGeom prst="rect">
            <a:avLst/>
          </a:prstGeom>
          <a:noFill/>
        </p:spPr>
        <p:txBody>
          <a:bodyPr wrap="square" rtlCol="0">
            <a:spAutoFit/>
          </a:bodyPr>
          <a:lstStyle/>
          <a:p>
            <a:endParaRPr lang="en-US" dirty="0"/>
          </a:p>
        </p:txBody>
      </p:sp>
      <p:sp>
        <p:nvSpPr>
          <p:cNvPr id="10" name="Text Placeholder 9">
            <a:extLst>
              <a:ext uri="{FF2B5EF4-FFF2-40B4-BE49-F238E27FC236}">
                <a16:creationId xmlns:a16="http://schemas.microsoft.com/office/drawing/2014/main" id="{E60C41A6-45A6-5B44-9CEC-EBB9C50F73C1}"/>
              </a:ext>
            </a:extLst>
          </p:cNvPr>
          <p:cNvSpPr>
            <a:spLocks noGrp="1"/>
          </p:cNvSpPr>
          <p:nvPr>
            <p:ph type="body" sz="quarter" idx="27" hasCustomPrompt="1"/>
          </p:nvPr>
        </p:nvSpPr>
        <p:spPr>
          <a:xfrm>
            <a:off x="3529852" y="3192476"/>
            <a:ext cx="4882627" cy="250005"/>
          </a:xfrm>
          <a:prstGeom prst="rect">
            <a:avLst/>
          </a:prstGeom>
        </p:spPr>
        <p:txBody>
          <a:bodyPr lIns="0"/>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900">
                <a:solidFill>
                  <a:srgbClr val="FC28FC"/>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1. GUIDES – To make sure guides are visible, inside the View ribbon, click the Guides checkbox. Then click the icon inside the picture frame to add your logo.</a:t>
            </a:r>
          </a:p>
        </p:txBody>
      </p:sp>
      <p:sp>
        <p:nvSpPr>
          <p:cNvPr id="22" name="Text Placeholder 9">
            <a:extLst>
              <a:ext uri="{FF2B5EF4-FFF2-40B4-BE49-F238E27FC236}">
                <a16:creationId xmlns:a16="http://schemas.microsoft.com/office/drawing/2014/main" id="{A7DA1E21-D79E-F544-A510-7244E006EC4A}"/>
              </a:ext>
            </a:extLst>
          </p:cNvPr>
          <p:cNvSpPr>
            <a:spLocks noGrp="1"/>
          </p:cNvSpPr>
          <p:nvPr>
            <p:ph type="body" sz="quarter" idx="28" hasCustomPrompt="1"/>
          </p:nvPr>
        </p:nvSpPr>
        <p:spPr>
          <a:xfrm>
            <a:off x="3529852" y="3525422"/>
            <a:ext cx="4882627" cy="250005"/>
          </a:xfrm>
          <a:prstGeom prst="rect">
            <a:avLst/>
          </a:prstGeom>
        </p:spPr>
        <p:txBody>
          <a:bodyPr lIns="0"/>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900">
                <a:solidFill>
                  <a:srgbClr val="FC28FC"/>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2. QUALITY – For the sharpest image, we recommend selecting your logo from the </a:t>
            </a:r>
            <a:r>
              <a:rPr lang="en-US" dirty="0" err="1"/>
              <a:t>svg</a:t>
            </a:r>
            <a:r>
              <a:rPr lang="en-US" dirty="0"/>
              <a:t> folder. Insert the </a:t>
            </a:r>
            <a:r>
              <a:rPr lang="en-US" dirty="0" err="1"/>
              <a:t>Bxd-blk</a:t>
            </a:r>
            <a:r>
              <a:rPr lang="en-US" dirty="0"/>
              <a:t> or Boxed-</a:t>
            </a:r>
            <a:r>
              <a:rPr lang="en-US" dirty="0" err="1"/>
              <a:t>BlackType</a:t>
            </a:r>
            <a:r>
              <a:rPr lang="en-US" dirty="0"/>
              <a:t> version and it will appear in the picture frame.</a:t>
            </a:r>
          </a:p>
        </p:txBody>
      </p:sp>
      <p:sp>
        <p:nvSpPr>
          <p:cNvPr id="23" name="Text Placeholder 9">
            <a:extLst>
              <a:ext uri="{FF2B5EF4-FFF2-40B4-BE49-F238E27FC236}">
                <a16:creationId xmlns:a16="http://schemas.microsoft.com/office/drawing/2014/main" id="{624A8DDF-AAAB-5F4B-94B6-2B8F1EAAD0A7}"/>
              </a:ext>
            </a:extLst>
          </p:cNvPr>
          <p:cNvSpPr>
            <a:spLocks noGrp="1"/>
          </p:cNvSpPr>
          <p:nvPr>
            <p:ph type="body" sz="quarter" idx="29" hasCustomPrompt="1"/>
          </p:nvPr>
        </p:nvSpPr>
        <p:spPr>
          <a:xfrm>
            <a:off x="3529852" y="3858368"/>
            <a:ext cx="4882627" cy="716286"/>
          </a:xfrm>
          <a:prstGeom prst="rect">
            <a:avLst/>
          </a:prstGeom>
        </p:spPr>
        <p:txBody>
          <a:bodyPr lIns="0" tIns="45720" rIns="91440" bIns="45720"/>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900">
                <a:solidFill>
                  <a:srgbClr val="FC28FC"/>
                </a:solidFill>
              </a:defRPr>
            </a:lvl1pPr>
          </a:lstStyle>
          <a:p>
            <a:pPr lvl="0"/>
            <a:r>
              <a:rPr lang="en-US" dirty="0"/>
              <a:t>3. SCALE – With the picture frame selected, inside the Graphic Format ribbon, click the Format Pane. Click the Size and Properties icon and open the Size section. Make sure the boxes for Lock aspect ratio and Relative to original picture size are checked. Click the RESET button to resize the logo in the frame. Continue resizing using the scaling arrows if necessary. The blue UCLA logo box should match up with the top and bottom guides.</a:t>
            </a:r>
          </a:p>
        </p:txBody>
      </p:sp>
      <p:sp>
        <p:nvSpPr>
          <p:cNvPr id="24" name="Text Placeholder 9">
            <a:extLst>
              <a:ext uri="{FF2B5EF4-FFF2-40B4-BE49-F238E27FC236}">
                <a16:creationId xmlns:a16="http://schemas.microsoft.com/office/drawing/2014/main" id="{780DC648-A60E-984C-B078-E1226FC92945}"/>
              </a:ext>
            </a:extLst>
          </p:cNvPr>
          <p:cNvSpPr>
            <a:spLocks noGrp="1"/>
          </p:cNvSpPr>
          <p:nvPr>
            <p:ph type="body" sz="quarter" idx="30" hasCustomPrompt="1"/>
          </p:nvPr>
        </p:nvSpPr>
        <p:spPr>
          <a:xfrm>
            <a:off x="3529852" y="4656177"/>
            <a:ext cx="4882627" cy="125355"/>
          </a:xfrm>
          <a:prstGeom prst="rect">
            <a:avLst/>
          </a:prstGeom>
        </p:spPr>
        <p:txBody>
          <a:bodyPr lIns="0"/>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900">
                <a:solidFill>
                  <a:srgbClr val="FC28FC"/>
                </a:solidFill>
              </a:defRPr>
            </a:lvl1pPr>
          </a:lstStyle>
          <a:p>
            <a:pPr lvl="0"/>
            <a:r>
              <a:rPr lang="en-US" dirty="0"/>
              <a:t>4. POSITION – Align the blue UCLA logo box to meet the left guide. </a:t>
            </a:r>
          </a:p>
        </p:txBody>
      </p:sp>
      <p:sp>
        <p:nvSpPr>
          <p:cNvPr id="8" name="Text Placeholder 7">
            <a:extLst>
              <a:ext uri="{FF2B5EF4-FFF2-40B4-BE49-F238E27FC236}">
                <a16:creationId xmlns:a16="http://schemas.microsoft.com/office/drawing/2014/main" id="{2FA6F6D3-C084-D543-B260-D6C73FE285CF}"/>
              </a:ext>
            </a:extLst>
          </p:cNvPr>
          <p:cNvSpPr>
            <a:spLocks noGrp="1"/>
          </p:cNvSpPr>
          <p:nvPr>
            <p:ph type="body" sz="quarter" idx="31" hasCustomPrompt="1"/>
          </p:nvPr>
        </p:nvSpPr>
        <p:spPr>
          <a:xfrm>
            <a:off x="640080" y="1892808"/>
            <a:ext cx="7772400" cy="1102546"/>
          </a:xfrm>
          <a:prstGeom prst="rect">
            <a:avLst/>
          </a:prstGeom>
        </p:spPr>
        <p:txBody>
          <a:bodyPr wrap="square" anchor="ctr" anchorCtr="0">
            <a:spAutoFit/>
          </a:bodyPr>
          <a:lstStyle>
            <a:lvl1pPr marL="0" indent="0">
              <a:buNone/>
              <a:defRPr sz="3600" b="1">
                <a:latin typeface="+mj-lt"/>
              </a:defRPr>
            </a:lvl1pPr>
            <a:lvl2pPr marL="0" indent="0">
              <a:buFont typeface="Arial" panose="020B0604020202020204" pitchFamily="34" charset="0"/>
              <a:buNone/>
              <a:defRPr sz="3600" b="1">
                <a:latin typeface="+mj-lt"/>
              </a:defRPr>
            </a:lvl2pPr>
            <a:lvl3pPr marL="363474" indent="0">
              <a:buNone/>
              <a:defRPr sz="3600" b="1">
                <a:latin typeface="+mj-lt"/>
              </a:defRPr>
            </a:lvl3pPr>
            <a:lvl4pPr marL="0" indent="0">
              <a:buNone/>
              <a:defRPr sz="3600" b="1">
                <a:latin typeface="+mj-lt"/>
              </a:defRPr>
            </a:lvl4pPr>
            <a:lvl5pPr marL="0" indent="0">
              <a:buNone/>
              <a:defRPr sz="3600" b="1">
                <a:latin typeface="+mj-lt"/>
              </a:defRPr>
            </a:lvl5pPr>
          </a:lstStyle>
          <a:p>
            <a:pPr lvl="0"/>
            <a:r>
              <a:rPr lang="en-US" dirty="0"/>
              <a:t>Presentation Opener Title</a:t>
            </a:r>
          </a:p>
          <a:p>
            <a:pPr lvl="0"/>
            <a:r>
              <a:rPr lang="en-US" dirty="0"/>
              <a:t>Goes Here</a:t>
            </a:r>
          </a:p>
        </p:txBody>
      </p:sp>
      <p:sp>
        <p:nvSpPr>
          <p:cNvPr id="19" name="TextBox 18" hidden="1">
            <a:extLst>
              <a:ext uri="{FF2B5EF4-FFF2-40B4-BE49-F238E27FC236}">
                <a16:creationId xmlns:a16="http://schemas.microsoft.com/office/drawing/2014/main" id="{DAEABCCE-008D-444A-9E36-5D3414A07090}"/>
              </a:ext>
            </a:extLst>
          </p:cNvPr>
          <p:cNvSpPr txBox="1"/>
          <p:nvPr/>
        </p:nvSpPr>
        <p:spPr>
          <a:xfrm>
            <a:off x="649224" y="475488"/>
            <a:ext cx="800100" cy="374904"/>
          </a:xfrm>
          <a:prstGeom prst="rect">
            <a:avLst/>
          </a:prstGeom>
          <a:solidFill>
            <a:srgbClr val="FF00FF"/>
          </a:solidFill>
          <a:ln w="6350">
            <a:noFill/>
          </a:ln>
        </p:spPr>
        <p:txBody>
          <a:bodyPr wrap="square" lIns="18288" tIns="9144" rIns="18288" bIns="0" rtlCol="0" anchor="ctr" anchorCtr="1">
            <a:normAutofit fontScale="92500" lnSpcReduction="20000"/>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dirty="0">
                <a:solidFill>
                  <a:schemeClr val="bg1"/>
                </a:solidFill>
              </a:rPr>
              <a:t>Resize the UCLA logo to match the size &amp; position of this box</a:t>
            </a:r>
          </a:p>
        </p:txBody>
      </p:sp>
      <p:sp>
        <p:nvSpPr>
          <p:cNvPr id="20" name="TextBox 19">
            <a:extLst>
              <a:ext uri="{FF2B5EF4-FFF2-40B4-BE49-F238E27FC236}">
                <a16:creationId xmlns:a16="http://schemas.microsoft.com/office/drawing/2014/main" id="{7B98486D-C649-D848-B5F6-E86CD5336334}"/>
              </a:ext>
            </a:extLst>
          </p:cNvPr>
          <p:cNvSpPr txBox="1"/>
          <p:nvPr/>
        </p:nvSpPr>
        <p:spPr>
          <a:xfrm>
            <a:off x="6594764" y="304800"/>
            <a:ext cx="1427018" cy="1373504"/>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167777195"/>
      </p:ext>
    </p:extLst>
  </p:cSld>
  <p:clrMapOvr>
    <a:masterClrMapping/>
  </p:clrMapOvr>
  <p:extLst mod="1">
    <p:ext uri="{DCECCB84-F9BA-43D5-87BE-67443E8EF086}">
      <p15:sldGuideLst xmlns:p15="http://schemas.microsoft.com/office/powerpoint/2012/main">
        <p15:guide id="5" orient="horz" pos="300">
          <p15:clr>
            <a:srgbClr val="FBAE40"/>
          </p15:clr>
        </p15:guide>
        <p15:guide id="6" orient="horz" pos="540">
          <p15:clr>
            <a:srgbClr val="FBAE40"/>
          </p15:clr>
        </p15:guide>
        <p15:guide id="7" pos="40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4C1E4286-FD2F-814C-A4E5-B50094C0B6DB}"/>
              </a:ext>
            </a:extLst>
          </p:cNvPr>
          <p:cNvSpPr/>
          <p:nvPr/>
        </p:nvSpPr>
        <p:spPr>
          <a:xfrm>
            <a:off x="0" y="0"/>
            <a:ext cx="9144000"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4000" b="0" i="0" dirty="0">
              <a:latin typeface="Helvetica Regular" pitchFamily="2" charset="0"/>
            </a:endParaRPr>
          </a:p>
        </p:txBody>
      </p:sp>
      <p:graphicFrame>
        <p:nvGraphicFramePr>
          <p:cNvPr id="11" name="Table 10" hidden="1">
            <a:extLst>
              <a:ext uri="{FF2B5EF4-FFF2-40B4-BE49-F238E27FC236}">
                <a16:creationId xmlns:a16="http://schemas.microsoft.com/office/drawing/2014/main" id="{A59B268B-FC1E-1745-BAE9-3F02C5965F2C}"/>
              </a:ext>
            </a:extLst>
          </p:cNvPr>
          <p:cNvGraphicFramePr>
            <a:graphicFrameLocks noGrp="1"/>
          </p:cNvGraphicFramePr>
          <p:nvPr>
            <p:extLst>
              <p:ext uri="{D42A27DB-BD31-4B8C-83A1-F6EECF244321}">
                <p14:modId xmlns:p14="http://schemas.microsoft.com/office/powerpoint/2010/main" val="3113960386"/>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4" name="Text Placeholder 3">
            <a:extLst>
              <a:ext uri="{FF2B5EF4-FFF2-40B4-BE49-F238E27FC236}">
                <a16:creationId xmlns:a16="http://schemas.microsoft.com/office/drawing/2014/main" id="{DF2C5F55-93C0-9344-9E3D-94935F3D2760}"/>
              </a:ext>
            </a:extLst>
          </p:cNvPr>
          <p:cNvSpPr>
            <a:spLocks noGrp="1"/>
          </p:cNvSpPr>
          <p:nvPr>
            <p:ph type="body" sz="quarter" idx="20" hasCustomPrompt="1"/>
          </p:nvPr>
        </p:nvSpPr>
        <p:spPr>
          <a:xfrm>
            <a:off x="640079" y="2651760"/>
            <a:ext cx="7772400" cy="274320"/>
          </a:xfrm>
          <a:prstGeom prst="rect">
            <a:avLst/>
          </a:prstGeom>
        </p:spPr>
        <p:txBody>
          <a:bodyPr>
            <a:spAutoFit/>
          </a:bodyPr>
          <a:lstStyle>
            <a:lvl1pPr marL="0" indent="0">
              <a:buFontTx/>
              <a:buNone/>
              <a:defRPr sz="1600" b="1" i="0" cap="all" baseline="0">
                <a:latin typeface="Helvetica" pitchFamily="2" charset="0"/>
              </a:defRPr>
            </a:lvl1pPr>
            <a:lvl2pPr>
              <a:buFontTx/>
              <a:buNone/>
              <a:defRPr b="1"/>
            </a:lvl2pPr>
            <a:lvl3pPr marL="685800" indent="0">
              <a:buFontTx/>
              <a:buNone/>
              <a:defRPr b="1"/>
            </a:lvl3pPr>
            <a:lvl4pPr marL="1028700" indent="0">
              <a:buFontTx/>
              <a:buNone/>
              <a:defRPr b="1"/>
            </a:lvl4pPr>
            <a:lvl5pPr marL="1371600" indent="0">
              <a:buFontTx/>
              <a:buNone/>
              <a:defRPr b="1"/>
            </a:lvl5pPr>
          </a:lstStyle>
          <a:p>
            <a:pPr lvl="0"/>
            <a:r>
              <a:rPr lang="en-US" dirty="0"/>
              <a:t>ADDITIONAL TEXT GOES HERE </a:t>
            </a:r>
          </a:p>
        </p:txBody>
      </p:sp>
      <p:sp>
        <p:nvSpPr>
          <p:cNvPr id="3" name="TextBox 2">
            <a:extLst>
              <a:ext uri="{FF2B5EF4-FFF2-40B4-BE49-F238E27FC236}">
                <a16:creationId xmlns:a16="http://schemas.microsoft.com/office/drawing/2014/main" id="{5F64B9DE-6557-C54A-BF36-8E798604EA3F}"/>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Section Divider</a:t>
            </a:r>
          </a:p>
        </p:txBody>
      </p:sp>
      <p:sp>
        <p:nvSpPr>
          <p:cNvPr id="7" name="Header rule">
            <a:extLst>
              <a:ext uri="{FF2B5EF4-FFF2-40B4-BE49-F238E27FC236}">
                <a16:creationId xmlns:a16="http://schemas.microsoft.com/office/drawing/2014/main" id="{09B1960F-507A-E84C-8B64-1891B754A975}"/>
              </a:ext>
            </a:extLst>
          </p:cNvPr>
          <p:cNvSpPr/>
          <p:nvPr/>
        </p:nvSpPr>
        <p:spPr>
          <a:xfrm>
            <a:off x="640080" y="2468880"/>
            <a:ext cx="7772400" cy="36576"/>
          </a:xfrm>
          <a:prstGeom prst="rect">
            <a:avLst/>
          </a:prstGeom>
          <a:solidFill>
            <a:srgbClr val="2C75A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graphicFrame>
        <p:nvGraphicFramePr>
          <p:cNvPr id="9" name="Table 8" hidden="1">
            <a:extLst>
              <a:ext uri="{FF2B5EF4-FFF2-40B4-BE49-F238E27FC236}">
                <a16:creationId xmlns:a16="http://schemas.microsoft.com/office/drawing/2014/main" id="{D23CA481-98CA-0745-833B-EFD0DBCDDA4E}"/>
              </a:ext>
            </a:extLst>
          </p:cNvPr>
          <p:cNvGraphicFramePr>
            <a:graphicFrameLocks noGrp="1"/>
          </p:cNvGraphicFramePr>
          <p:nvPr>
            <p:extLst>
              <p:ext uri="{D42A27DB-BD31-4B8C-83A1-F6EECF244321}">
                <p14:modId xmlns:p14="http://schemas.microsoft.com/office/powerpoint/2010/main" val="3279498072"/>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10" name="TextBox 9">
            <a:extLst>
              <a:ext uri="{FF2B5EF4-FFF2-40B4-BE49-F238E27FC236}">
                <a16:creationId xmlns:a16="http://schemas.microsoft.com/office/drawing/2014/main" id="{4E4989E6-36D9-5E4D-A8F4-C8D9759B609B}"/>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Section Divider</a:t>
            </a:r>
          </a:p>
        </p:txBody>
      </p:sp>
      <p:graphicFrame>
        <p:nvGraphicFramePr>
          <p:cNvPr id="12" name="Table 11" hidden="1">
            <a:extLst>
              <a:ext uri="{FF2B5EF4-FFF2-40B4-BE49-F238E27FC236}">
                <a16:creationId xmlns:a16="http://schemas.microsoft.com/office/drawing/2014/main" id="{EF7DC21F-99F8-4F48-9203-63793CFF7D9C}"/>
              </a:ext>
            </a:extLst>
          </p:cNvPr>
          <p:cNvGraphicFramePr>
            <a:graphicFrameLocks noGrp="1"/>
          </p:cNvGraphicFramePr>
          <p:nvPr>
            <p:extLst>
              <p:ext uri="{D42A27DB-BD31-4B8C-83A1-F6EECF244321}">
                <p14:modId xmlns:p14="http://schemas.microsoft.com/office/powerpoint/2010/main" val="4083986431"/>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13" name="TextBox 12">
            <a:extLst>
              <a:ext uri="{FF2B5EF4-FFF2-40B4-BE49-F238E27FC236}">
                <a16:creationId xmlns:a16="http://schemas.microsoft.com/office/drawing/2014/main" id="{39DA3775-34D5-1E49-AF02-9E34A316EF51}"/>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Section Divider</a:t>
            </a:r>
          </a:p>
        </p:txBody>
      </p:sp>
    </p:spTree>
    <p:extLst>
      <p:ext uri="{BB962C8B-B14F-4D97-AF65-F5344CB8AC3E}">
        <p14:creationId xmlns:p14="http://schemas.microsoft.com/office/powerpoint/2010/main" val="2156785673"/>
      </p:ext>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Header w/copy">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A3E27AB-E22C-2E4F-A3EA-44DAE3ABD63C}"/>
              </a:ext>
            </a:extLst>
          </p:cNvPr>
          <p:cNvSpPr>
            <a:spLocks noGrp="1"/>
          </p:cNvSpPr>
          <p:nvPr>
            <p:ph type="body" sz="quarter" idx="13" hasCustomPrompt="1"/>
          </p:nvPr>
        </p:nvSpPr>
        <p:spPr>
          <a:xfrm>
            <a:off x="1097280" y="1554480"/>
            <a:ext cx="6858000" cy="582788"/>
          </a:xfrm>
          <a:prstGeom prst="rect">
            <a:avLst/>
          </a:prstGeom>
        </p:spPr>
        <p:txBody>
          <a:bodyPr>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24" name="Text Placeholder 23">
            <a:extLst>
              <a:ext uri="{FF2B5EF4-FFF2-40B4-BE49-F238E27FC236}">
                <a16:creationId xmlns:a16="http://schemas.microsoft.com/office/drawing/2014/main" id="{B75E8B6C-2945-AB43-B572-F1D51C630C53}"/>
              </a:ext>
            </a:extLst>
          </p:cNvPr>
          <p:cNvSpPr>
            <a:spLocks noGrp="1"/>
          </p:cNvSpPr>
          <p:nvPr>
            <p:ph type="body" sz="quarter" idx="15" hasCustomPrompt="1"/>
          </p:nvPr>
        </p:nvSpPr>
        <p:spPr>
          <a:xfrm>
            <a:off x="1097280" y="1188720"/>
            <a:ext cx="6858000" cy="215444"/>
          </a:xfrm>
          <a:prstGeom prst="rect">
            <a:avLst/>
          </a:prstGeom>
        </p:spPr>
        <p:txBody>
          <a:bodyPr>
            <a:spAutoFit/>
          </a:bodyPr>
          <a:lstStyle>
            <a:lvl1pPr marL="0" indent="0">
              <a:lnSpc>
                <a:spcPct val="100000"/>
              </a:lnSpc>
              <a:buFontTx/>
              <a:buNone/>
              <a:defRPr b="1" i="0" cap="all" baseline="0">
                <a:latin typeface="Helvetica" pitchFamily="2" charset="0"/>
              </a:defRPr>
            </a:lvl1pPr>
          </a:lstStyle>
          <a:p>
            <a:pPr lvl="0"/>
            <a:r>
              <a:rPr lang="en-US" dirty="0"/>
              <a:t>SUBHEAD</a:t>
            </a:r>
          </a:p>
        </p:txBody>
      </p:sp>
      <p:sp>
        <p:nvSpPr>
          <p:cNvPr id="3" name="Title 2">
            <a:extLst>
              <a:ext uri="{FF2B5EF4-FFF2-40B4-BE49-F238E27FC236}">
                <a16:creationId xmlns:a16="http://schemas.microsoft.com/office/drawing/2014/main" id="{8B117F2E-F782-844A-A783-F9F40B77A93D}"/>
              </a:ext>
            </a:extLst>
          </p:cNvPr>
          <p:cNvSpPr>
            <a:spLocks noGrp="1"/>
          </p:cNvSpPr>
          <p:nvPr>
            <p:ph type="title" hasCustomPrompt="1"/>
          </p:nvPr>
        </p:nvSpPr>
        <p:spPr>
          <a:xfrm>
            <a:off x="640077" y="367401"/>
            <a:ext cx="7772400" cy="389979"/>
          </a:xfrm>
          <a:prstGeom prst="rect">
            <a:avLst/>
          </a:prstGeom>
        </p:spPr>
        <p:txBody>
          <a:bodyPr anchor="b" anchorCtr="0"/>
          <a:lstStyle/>
          <a:p>
            <a:r>
              <a:rPr lang="en-US" dirty="0"/>
              <a:t>Header w/copy</a:t>
            </a:r>
          </a:p>
        </p:txBody>
      </p:sp>
    </p:spTree>
    <p:extLst>
      <p:ext uri="{BB962C8B-B14F-4D97-AF65-F5344CB8AC3E}">
        <p14:creationId xmlns:p14="http://schemas.microsoft.com/office/powerpoint/2010/main" val="4147832771"/>
      </p:ext>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eader w/bullets">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A3E27AB-E22C-2E4F-A3EA-44DAE3ABD63C}"/>
              </a:ext>
            </a:extLst>
          </p:cNvPr>
          <p:cNvSpPr>
            <a:spLocks noGrp="1"/>
          </p:cNvSpPr>
          <p:nvPr>
            <p:ph type="body" sz="quarter" idx="13" hasCustomPrompt="1"/>
          </p:nvPr>
        </p:nvSpPr>
        <p:spPr>
          <a:xfrm>
            <a:off x="1097280" y="1554480"/>
            <a:ext cx="6858000" cy="582788"/>
          </a:xfrm>
          <a:prstGeom prst="rect">
            <a:avLst/>
          </a:prstGeom>
        </p:spPr>
        <p:txBody>
          <a:bodyPr>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24" name="Text Placeholder 23">
            <a:extLst>
              <a:ext uri="{FF2B5EF4-FFF2-40B4-BE49-F238E27FC236}">
                <a16:creationId xmlns:a16="http://schemas.microsoft.com/office/drawing/2014/main" id="{B75E8B6C-2945-AB43-B572-F1D51C630C53}"/>
              </a:ext>
            </a:extLst>
          </p:cNvPr>
          <p:cNvSpPr>
            <a:spLocks noGrp="1"/>
          </p:cNvSpPr>
          <p:nvPr>
            <p:ph type="body" sz="quarter" idx="15" hasCustomPrompt="1"/>
          </p:nvPr>
        </p:nvSpPr>
        <p:spPr>
          <a:xfrm>
            <a:off x="1097280" y="1188720"/>
            <a:ext cx="6858000" cy="215444"/>
          </a:xfrm>
          <a:prstGeom prst="rect">
            <a:avLst/>
          </a:prstGeom>
        </p:spPr>
        <p:txBody>
          <a:bodyPr>
            <a:spAutoFit/>
          </a:bodyPr>
          <a:lstStyle>
            <a:lvl1pPr marL="0" indent="0">
              <a:lnSpc>
                <a:spcPct val="100000"/>
              </a:lnSpc>
              <a:buFontTx/>
              <a:buNone/>
              <a:defRPr b="1" i="0" cap="all" baseline="0">
                <a:latin typeface="Helvetica" pitchFamily="2" charset="0"/>
              </a:defRPr>
            </a:lvl1pPr>
          </a:lstStyle>
          <a:p>
            <a:pPr lvl="0"/>
            <a:r>
              <a:rPr lang="en-US" dirty="0"/>
              <a:t>SUBHEAD</a:t>
            </a:r>
          </a:p>
        </p:txBody>
      </p:sp>
      <p:sp>
        <p:nvSpPr>
          <p:cNvPr id="4" name="Title 3">
            <a:extLst>
              <a:ext uri="{FF2B5EF4-FFF2-40B4-BE49-F238E27FC236}">
                <a16:creationId xmlns:a16="http://schemas.microsoft.com/office/drawing/2014/main" id="{34576D38-1D07-4944-9AE7-710415891258}"/>
              </a:ext>
            </a:extLst>
          </p:cNvPr>
          <p:cNvSpPr>
            <a:spLocks noGrp="1"/>
          </p:cNvSpPr>
          <p:nvPr>
            <p:ph type="title" hasCustomPrompt="1"/>
          </p:nvPr>
        </p:nvSpPr>
        <p:spPr>
          <a:xfrm>
            <a:off x="640079" y="367401"/>
            <a:ext cx="7772400" cy="389979"/>
          </a:xfrm>
          <a:prstGeom prst="rect">
            <a:avLst/>
          </a:prstGeom>
        </p:spPr>
        <p:txBody>
          <a:bodyPr/>
          <a:lstStyle/>
          <a:p>
            <a:r>
              <a:rPr lang="en-US" dirty="0"/>
              <a:t>Header w/copy and bullets</a:t>
            </a:r>
          </a:p>
        </p:txBody>
      </p:sp>
      <p:sp>
        <p:nvSpPr>
          <p:cNvPr id="5" name="Text Placeholder 4">
            <a:extLst>
              <a:ext uri="{FF2B5EF4-FFF2-40B4-BE49-F238E27FC236}">
                <a16:creationId xmlns:a16="http://schemas.microsoft.com/office/drawing/2014/main" id="{FEB3799F-3DE7-0C45-B34C-091D879B69B2}"/>
              </a:ext>
            </a:extLst>
          </p:cNvPr>
          <p:cNvSpPr>
            <a:spLocks noGrp="1"/>
          </p:cNvSpPr>
          <p:nvPr>
            <p:ph type="body" sz="quarter" idx="21" hasCustomPrompt="1"/>
          </p:nvPr>
        </p:nvSpPr>
        <p:spPr>
          <a:xfrm>
            <a:off x="1097281" y="2286000"/>
            <a:ext cx="6858000" cy="388889"/>
          </a:xfrm>
          <a:prstGeom prst="rect">
            <a:avLst/>
          </a:prstGeom>
        </p:spPr>
        <p:txBody>
          <a:bodyPr lIns="365760">
            <a:spAutoFit/>
          </a:bodyPr>
          <a:lstStyle>
            <a:lvl1pPr>
              <a:defRPr/>
            </a:lvl1pPr>
          </a:lstStyle>
          <a:p>
            <a:pPr lvl="0"/>
            <a:r>
              <a:rPr lang="en-US" dirty="0"/>
              <a:t>Most bulleted slides should have no more than 5 bullets with only about 5-6 words per bullet.</a:t>
            </a:r>
          </a:p>
        </p:txBody>
      </p:sp>
    </p:spTree>
    <p:extLst>
      <p:ext uri="{BB962C8B-B14F-4D97-AF65-F5344CB8AC3E}">
        <p14:creationId xmlns:p14="http://schemas.microsoft.com/office/powerpoint/2010/main" val="3105351815"/>
      </p:ext>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 w/two columns">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A3E27AB-E22C-2E4F-A3EA-44DAE3ABD63C}"/>
              </a:ext>
            </a:extLst>
          </p:cNvPr>
          <p:cNvSpPr>
            <a:spLocks noGrp="1"/>
          </p:cNvSpPr>
          <p:nvPr>
            <p:ph type="body" sz="quarter" idx="13" hasCustomPrompt="1"/>
          </p:nvPr>
        </p:nvSpPr>
        <p:spPr>
          <a:xfrm>
            <a:off x="1097280" y="1554480"/>
            <a:ext cx="3383280" cy="1205209"/>
          </a:xfrm>
          <a:prstGeom prst="rect">
            <a:avLst/>
          </a:prstGeom>
        </p:spPr>
        <p:txBody>
          <a:bodyPr>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24" name="Text Placeholder 23">
            <a:extLst>
              <a:ext uri="{FF2B5EF4-FFF2-40B4-BE49-F238E27FC236}">
                <a16:creationId xmlns:a16="http://schemas.microsoft.com/office/drawing/2014/main" id="{B75E8B6C-2945-AB43-B572-F1D51C630C53}"/>
              </a:ext>
            </a:extLst>
          </p:cNvPr>
          <p:cNvSpPr>
            <a:spLocks noGrp="1"/>
          </p:cNvSpPr>
          <p:nvPr>
            <p:ph type="body" sz="quarter" idx="15" hasCustomPrompt="1"/>
          </p:nvPr>
        </p:nvSpPr>
        <p:spPr>
          <a:xfrm>
            <a:off x="1097280" y="1188720"/>
            <a:ext cx="3383280" cy="215444"/>
          </a:xfrm>
          <a:prstGeom prst="rect">
            <a:avLst/>
          </a:prstGeom>
        </p:spPr>
        <p:txBody>
          <a:bodyPr>
            <a:spAutoFit/>
          </a:bodyPr>
          <a:lstStyle>
            <a:lvl1pPr marL="0" indent="0">
              <a:lnSpc>
                <a:spcPct val="100000"/>
              </a:lnSpc>
              <a:buFontTx/>
              <a:buNone/>
              <a:defRPr b="1" i="0" cap="all" baseline="0">
                <a:latin typeface="Helvetica" pitchFamily="2" charset="0"/>
              </a:defRPr>
            </a:lvl1pPr>
          </a:lstStyle>
          <a:p>
            <a:pPr lvl="0"/>
            <a:r>
              <a:rPr lang="en-US" dirty="0"/>
              <a:t>Column One Subhead</a:t>
            </a:r>
          </a:p>
        </p:txBody>
      </p:sp>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5029200" y="1554480"/>
            <a:ext cx="3383280" cy="1205209"/>
          </a:xfrm>
          <a:prstGeom prst="rect">
            <a:avLst/>
          </a:prstGeom>
        </p:spPr>
        <p:txBody>
          <a:bodyPr>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10" name="Text Placeholder 23">
            <a:extLst>
              <a:ext uri="{FF2B5EF4-FFF2-40B4-BE49-F238E27FC236}">
                <a16:creationId xmlns:a16="http://schemas.microsoft.com/office/drawing/2014/main" id="{EB34CDE8-07FA-F046-AA33-DDF5668DE685}"/>
              </a:ext>
            </a:extLst>
          </p:cNvPr>
          <p:cNvSpPr>
            <a:spLocks noGrp="1"/>
          </p:cNvSpPr>
          <p:nvPr>
            <p:ph type="body" sz="quarter" idx="21" hasCustomPrompt="1"/>
          </p:nvPr>
        </p:nvSpPr>
        <p:spPr>
          <a:xfrm>
            <a:off x="5029200" y="1188720"/>
            <a:ext cx="3383280" cy="215444"/>
          </a:xfrm>
          <a:prstGeom prst="rect">
            <a:avLst/>
          </a:prstGeom>
        </p:spPr>
        <p:txBody>
          <a:bodyPr>
            <a:spAutoFit/>
          </a:bodyPr>
          <a:lstStyle>
            <a:lvl1pPr marL="0" indent="0">
              <a:lnSpc>
                <a:spcPct val="100000"/>
              </a:lnSpc>
              <a:buFontTx/>
              <a:buNone/>
              <a:defRPr b="1" i="0" cap="all" baseline="0">
                <a:latin typeface="Helvetica" pitchFamily="2" charset="0"/>
              </a:defRPr>
            </a:lvl1pPr>
          </a:lstStyle>
          <a:p>
            <a:pPr lvl="0"/>
            <a:r>
              <a:rPr lang="en-US" dirty="0"/>
              <a:t>Column Two Subhead</a:t>
            </a:r>
          </a:p>
        </p:txBody>
      </p:sp>
      <p:sp>
        <p:nvSpPr>
          <p:cNvPr id="2" name="Title 1">
            <a:extLst>
              <a:ext uri="{FF2B5EF4-FFF2-40B4-BE49-F238E27FC236}">
                <a16:creationId xmlns:a16="http://schemas.microsoft.com/office/drawing/2014/main" id="{B3E3FFDB-27DF-174A-9ED2-F20F22E29A5C}"/>
              </a:ext>
            </a:extLst>
          </p:cNvPr>
          <p:cNvSpPr>
            <a:spLocks noGrp="1"/>
          </p:cNvSpPr>
          <p:nvPr>
            <p:ph type="title" hasCustomPrompt="1"/>
          </p:nvPr>
        </p:nvSpPr>
        <p:spPr>
          <a:xfrm>
            <a:off x="640079" y="367401"/>
            <a:ext cx="7772400" cy="389979"/>
          </a:xfrm>
          <a:prstGeom prst="rect">
            <a:avLst/>
          </a:prstGeom>
        </p:spPr>
        <p:txBody>
          <a:bodyPr/>
          <a:lstStyle/>
          <a:p>
            <a:r>
              <a:rPr lang="en-US" dirty="0"/>
              <a:t>Header w/two columns</a:t>
            </a:r>
          </a:p>
        </p:txBody>
      </p:sp>
    </p:spTree>
    <p:extLst>
      <p:ext uri="{BB962C8B-B14F-4D97-AF65-F5344CB8AC3E}">
        <p14:creationId xmlns:p14="http://schemas.microsoft.com/office/powerpoint/2010/main" val="802737949"/>
      </p:ext>
    </p:extLst>
  </p:cSld>
  <p:clrMapOvr>
    <a:masterClrMapping/>
  </p:clrMapOvr>
  <p:extLst mod="1">
    <p:ext uri="{DCECCB84-F9BA-43D5-87BE-67443E8EF086}">
      <p15:sldGuideLst xmlns:p15="http://schemas.microsoft.com/office/powerpoint/2012/main">
        <p15:guide id="1" pos="2880">
          <p15:clr>
            <a:srgbClr val="FBAE40"/>
          </p15:clr>
        </p15:guide>
        <p15:guide id="2" pos="309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eader w/tab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E623E0-A664-AE40-BA0B-DD28927DB98C}"/>
              </a:ext>
            </a:extLst>
          </p:cNvPr>
          <p:cNvSpPr>
            <a:spLocks noGrp="1"/>
          </p:cNvSpPr>
          <p:nvPr>
            <p:ph type="title" hasCustomPrompt="1"/>
          </p:nvPr>
        </p:nvSpPr>
        <p:spPr>
          <a:xfrm>
            <a:off x="640079" y="367401"/>
            <a:ext cx="7772400" cy="389979"/>
          </a:xfrm>
          <a:prstGeom prst="rect">
            <a:avLst/>
          </a:prstGeom>
        </p:spPr>
        <p:txBody>
          <a:bodyPr/>
          <a:lstStyle/>
          <a:p>
            <a:r>
              <a:rPr lang="en-US" dirty="0"/>
              <a:t>Header w/table</a:t>
            </a:r>
          </a:p>
        </p:txBody>
      </p:sp>
      <p:sp>
        <p:nvSpPr>
          <p:cNvPr id="4" name="Table Placeholder 3">
            <a:extLst>
              <a:ext uri="{FF2B5EF4-FFF2-40B4-BE49-F238E27FC236}">
                <a16:creationId xmlns:a16="http://schemas.microsoft.com/office/drawing/2014/main" id="{DC239404-90E7-C24E-AFE4-2269257F0B4F}"/>
              </a:ext>
            </a:extLst>
          </p:cNvPr>
          <p:cNvSpPr>
            <a:spLocks noGrp="1"/>
          </p:cNvSpPr>
          <p:nvPr>
            <p:ph type="tbl" sz="quarter" idx="20"/>
          </p:nvPr>
        </p:nvSpPr>
        <p:spPr>
          <a:xfrm>
            <a:off x="1097280" y="1188720"/>
            <a:ext cx="6400800" cy="3108960"/>
          </a:xfrm>
          <a:prstGeom prst="rect">
            <a:avLst/>
          </a:prstGeom>
          <a:solidFill>
            <a:srgbClr val="DBE7F5"/>
          </a:solidFill>
        </p:spPr>
        <p:txBody>
          <a:bodyPr anchor="t" anchorCtr="1"/>
          <a:lstStyle>
            <a:lvl1pPr marL="0" indent="0" algn="ctr">
              <a:buNone/>
              <a:defRPr>
                <a:solidFill>
                  <a:srgbClr val="898989"/>
                </a:solidFill>
              </a:defRPr>
            </a:lvl1pPr>
          </a:lstStyle>
          <a:p>
            <a:r>
              <a:rPr lang="en-US" smtClean="0"/>
              <a:t>Click icon to add table</a:t>
            </a:r>
            <a:endParaRPr lang="en-US" dirty="0"/>
          </a:p>
        </p:txBody>
      </p:sp>
      <p:sp>
        <p:nvSpPr>
          <p:cNvPr id="7" name="Text Placeholder 3">
            <a:extLst>
              <a:ext uri="{FF2B5EF4-FFF2-40B4-BE49-F238E27FC236}">
                <a16:creationId xmlns:a16="http://schemas.microsoft.com/office/drawing/2014/main" id="{333AD3F6-9F07-D947-93D3-62C883A521CD}"/>
              </a:ext>
            </a:extLst>
          </p:cNvPr>
          <p:cNvSpPr>
            <a:spLocks noGrp="1"/>
          </p:cNvSpPr>
          <p:nvPr>
            <p:ph type="body" sz="quarter" idx="12" hasCustomPrompt="1"/>
          </p:nvPr>
        </p:nvSpPr>
        <p:spPr>
          <a:xfrm>
            <a:off x="7739809" y="1188720"/>
            <a:ext cx="946991" cy="1354217"/>
          </a:xfrm>
          <a:prstGeom prst="rect">
            <a:avLst/>
          </a:prstGeom>
        </p:spPr>
        <p:txBody>
          <a:bodyPr wrap="square" lIns="0">
            <a:spAutoFit/>
          </a:bodyPr>
          <a:lstStyle>
            <a:lvl1pPr marL="0" indent="0" algn="l">
              <a:lnSpc>
                <a:spcPct val="100000"/>
              </a:lnSpc>
              <a:buNone/>
              <a:defRPr sz="800" b="0">
                <a:solidFill>
                  <a:srgbClr val="FC28FC"/>
                </a:solidFill>
              </a:defRPr>
            </a:lvl1pPr>
            <a:lvl2pPr marL="342900" indent="0">
              <a:buNone/>
              <a:defRPr>
                <a:solidFill>
                  <a:srgbClr val="FF0000"/>
                </a:solidFill>
              </a:defRPr>
            </a:lvl2pPr>
            <a:lvl3pPr marL="685800" indent="0">
              <a:buNone/>
              <a:defRPr>
                <a:solidFill>
                  <a:srgbClr val="FF0000"/>
                </a:solidFill>
              </a:defRPr>
            </a:lvl3pPr>
            <a:lvl4pPr marL="1028700" indent="0">
              <a:buNone/>
              <a:defRPr>
                <a:solidFill>
                  <a:srgbClr val="FF0000"/>
                </a:solidFill>
              </a:defRPr>
            </a:lvl4pPr>
            <a:lvl5pPr marL="1371600" indent="0">
              <a:buNone/>
              <a:defRPr>
                <a:solidFill>
                  <a:srgbClr val="FF0000"/>
                </a:solidFill>
              </a:defRPr>
            </a:lvl5pPr>
          </a:lstStyle>
          <a:p>
            <a:pPr lvl="0"/>
            <a:r>
              <a:rPr lang="en-US" dirty="0"/>
              <a:t>Input data using the custom table. If you’re not sure you’ll need this table, we recommend HIDING the slide temporarily instead of deleting it. Once deleted, the custom table can be recovered from the master source file. </a:t>
            </a:r>
          </a:p>
        </p:txBody>
      </p:sp>
    </p:spTree>
    <p:extLst>
      <p:ext uri="{BB962C8B-B14F-4D97-AF65-F5344CB8AC3E}">
        <p14:creationId xmlns:p14="http://schemas.microsoft.com/office/powerpoint/2010/main" val="253984225"/>
      </p:ext>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eader w/one image on Left">
    <p:spTree>
      <p:nvGrpSpPr>
        <p:cNvPr id="1" name=""/>
        <p:cNvGrpSpPr/>
        <p:nvPr/>
      </p:nvGrpSpPr>
      <p:grpSpPr>
        <a:xfrm>
          <a:off x="0" y="0"/>
          <a:ext cx="0" cy="0"/>
          <a:chOff x="0" y="0"/>
          <a:chExt cx="0" cy="0"/>
        </a:xfrm>
      </p:grpSpPr>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4572000" y="1554480"/>
            <a:ext cx="3840478" cy="1205209"/>
          </a:xfrm>
          <a:prstGeom prst="rect">
            <a:avLst/>
          </a:prstGeom>
        </p:spPr>
        <p:txBody>
          <a:bodyPr lIns="36576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10" name="Text Placeholder 23">
            <a:extLst>
              <a:ext uri="{FF2B5EF4-FFF2-40B4-BE49-F238E27FC236}">
                <a16:creationId xmlns:a16="http://schemas.microsoft.com/office/drawing/2014/main" id="{EB34CDE8-07FA-F046-AA33-DDF5668DE685}"/>
              </a:ext>
            </a:extLst>
          </p:cNvPr>
          <p:cNvSpPr>
            <a:spLocks noGrp="1"/>
          </p:cNvSpPr>
          <p:nvPr>
            <p:ph type="body" sz="quarter" idx="21" hasCustomPrompt="1"/>
          </p:nvPr>
        </p:nvSpPr>
        <p:spPr>
          <a:xfrm>
            <a:off x="4571999" y="1188720"/>
            <a:ext cx="3840479" cy="215444"/>
          </a:xfrm>
          <a:prstGeom prst="rect">
            <a:avLst/>
          </a:prstGeom>
        </p:spPr>
        <p:txBody>
          <a:bodyPr lIns="365760" rIns="0">
            <a:spAutoFit/>
          </a:bodyPr>
          <a:lstStyle>
            <a:lvl1pPr marL="0" indent="0">
              <a:lnSpc>
                <a:spcPct val="100000"/>
              </a:lnSpc>
              <a:buFontTx/>
              <a:buNone/>
              <a:defRPr b="1" i="0" cap="all" baseline="0">
                <a:latin typeface="Helvetica" pitchFamily="2" charset="0"/>
              </a:defRPr>
            </a:lvl1pPr>
          </a:lstStyle>
          <a:p>
            <a:pPr lvl="0"/>
            <a:r>
              <a:rPr lang="en-US" dirty="0"/>
              <a:t>SUBHEAD</a:t>
            </a:r>
          </a:p>
        </p:txBody>
      </p:sp>
      <p:sp>
        <p:nvSpPr>
          <p:cNvPr id="3" name="Picture Placeholder 2">
            <a:extLst>
              <a:ext uri="{FF2B5EF4-FFF2-40B4-BE49-F238E27FC236}">
                <a16:creationId xmlns:a16="http://schemas.microsoft.com/office/drawing/2014/main" id="{3567B317-BBC9-8047-B52F-0FE9612A42BF}"/>
              </a:ext>
            </a:extLst>
          </p:cNvPr>
          <p:cNvSpPr>
            <a:spLocks noGrp="1"/>
          </p:cNvSpPr>
          <p:nvPr>
            <p:ph type="pic" sz="quarter" idx="22"/>
          </p:nvPr>
        </p:nvSpPr>
        <p:spPr>
          <a:xfrm>
            <a:off x="640080" y="1188720"/>
            <a:ext cx="3931920" cy="329184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2" name="Title 1">
            <a:extLst>
              <a:ext uri="{FF2B5EF4-FFF2-40B4-BE49-F238E27FC236}">
                <a16:creationId xmlns:a16="http://schemas.microsoft.com/office/drawing/2014/main" id="{E9E129D3-DC40-9145-85FB-07D3D32FEFDC}"/>
              </a:ext>
            </a:extLst>
          </p:cNvPr>
          <p:cNvSpPr>
            <a:spLocks noGrp="1"/>
          </p:cNvSpPr>
          <p:nvPr>
            <p:ph type="title" hasCustomPrompt="1"/>
          </p:nvPr>
        </p:nvSpPr>
        <p:spPr>
          <a:xfrm>
            <a:off x="640079" y="367401"/>
            <a:ext cx="7772400" cy="389979"/>
          </a:xfrm>
          <a:prstGeom prst="rect">
            <a:avLst/>
          </a:prstGeom>
        </p:spPr>
        <p:txBody>
          <a:bodyPr/>
          <a:lstStyle/>
          <a:p>
            <a:r>
              <a:rPr lang="en-US" dirty="0"/>
              <a:t>Header w/one image on left</a:t>
            </a:r>
          </a:p>
        </p:txBody>
      </p:sp>
    </p:spTree>
    <p:extLst>
      <p:ext uri="{BB962C8B-B14F-4D97-AF65-F5344CB8AC3E}">
        <p14:creationId xmlns:p14="http://schemas.microsoft.com/office/powerpoint/2010/main" val="3822431351"/>
      </p:ext>
    </p:extLst>
  </p:cSld>
  <p:clrMapOvr>
    <a:masterClrMapping/>
  </p:clrMapOvr>
  <p:extLst mod="1">
    <p:ext uri="{DCECCB84-F9BA-43D5-87BE-67443E8EF086}">
      <p15:sldGuideLst xmlns:p15="http://schemas.microsoft.com/office/powerpoint/2012/main">
        <p15:guide id="1" pos="2880">
          <p15:clr>
            <a:srgbClr val="FBAE40"/>
          </p15:clr>
        </p15:guide>
        <p15:guide id="2"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eader w/one image on Right">
    <p:spTree>
      <p:nvGrpSpPr>
        <p:cNvPr id="1" name=""/>
        <p:cNvGrpSpPr/>
        <p:nvPr/>
      </p:nvGrpSpPr>
      <p:grpSpPr>
        <a:xfrm>
          <a:off x="0" y="0"/>
          <a:ext cx="0" cy="0"/>
          <a:chOff x="0" y="0"/>
          <a:chExt cx="0" cy="0"/>
        </a:xfrm>
      </p:grpSpPr>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640079" y="1554480"/>
            <a:ext cx="3840480" cy="1205209"/>
          </a:xfrm>
          <a:prstGeom prst="rect">
            <a:avLst/>
          </a:prstGeom>
        </p:spPr>
        <p:txBody>
          <a:bodyPr lIns="0" rIns="36576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10" name="Text Placeholder 23">
            <a:extLst>
              <a:ext uri="{FF2B5EF4-FFF2-40B4-BE49-F238E27FC236}">
                <a16:creationId xmlns:a16="http://schemas.microsoft.com/office/drawing/2014/main" id="{EB34CDE8-07FA-F046-AA33-DDF5668DE685}"/>
              </a:ext>
            </a:extLst>
          </p:cNvPr>
          <p:cNvSpPr>
            <a:spLocks noGrp="1"/>
          </p:cNvSpPr>
          <p:nvPr>
            <p:ph type="body" sz="quarter" idx="21" hasCustomPrompt="1"/>
          </p:nvPr>
        </p:nvSpPr>
        <p:spPr>
          <a:xfrm>
            <a:off x="640080" y="1188720"/>
            <a:ext cx="3840479" cy="219456"/>
          </a:xfrm>
          <a:prstGeom prst="rect">
            <a:avLst/>
          </a:prstGeom>
        </p:spPr>
        <p:txBody>
          <a:bodyPr lIns="0" rIns="365760"/>
          <a:lstStyle>
            <a:lvl1pPr marL="0" indent="0">
              <a:lnSpc>
                <a:spcPct val="100000"/>
              </a:lnSpc>
              <a:buFontTx/>
              <a:buNone/>
              <a:defRPr b="1" i="0" cap="all" baseline="0">
                <a:latin typeface="Helvetica" pitchFamily="2" charset="0"/>
              </a:defRPr>
            </a:lvl1pPr>
          </a:lstStyle>
          <a:p>
            <a:pPr lvl="0"/>
            <a:r>
              <a:rPr lang="en-US" dirty="0"/>
              <a:t>SUBHEAD</a:t>
            </a:r>
          </a:p>
        </p:txBody>
      </p:sp>
      <p:sp>
        <p:nvSpPr>
          <p:cNvPr id="3" name="Picture Placeholder 2">
            <a:extLst>
              <a:ext uri="{FF2B5EF4-FFF2-40B4-BE49-F238E27FC236}">
                <a16:creationId xmlns:a16="http://schemas.microsoft.com/office/drawing/2014/main" id="{3567B317-BBC9-8047-B52F-0FE9612A42BF}"/>
              </a:ext>
            </a:extLst>
          </p:cNvPr>
          <p:cNvSpPr>
            <a:spLocks noGrp="1"/>
          </p:cNvSpPr>
          <p:nvPr>
            <p:ph type="pic" sz="quarter" idx="22"/>
          </p:nvPr>
        </p:nvSpPr>
        <p:spPr>
          <a:xfrm>
            <a:off x="4480559" y="1188720"/>
            <a:ext cx="3931920" cy="329184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2" name="Title 1">
            <a:extLst>
              <a:ext uri="{FF2B5EF4-FFF2-40B4-BE49-F238E27FC236}">
                <a16:creationId xmlns:a16="http://schemas.microsoft.com/office/drawing/2014/main" id="{E9E129D3-DC40-9145-85FB-07D3D32FEFDC}"/>
              </a:ext>
            </a:extLst>
          </p:cNvPr>
          <p:cNvSpPr>
            <a:spLocks noGrp="1"/>
          </p:cNvSpPr>
          <p:nvPr>
            <p:ph type="title" hasCustomPrompt="1"/>
          </p:nvPr>
        </p:nvSpPr>
        <p:spPr>
          <a:xfrm>
            <a:off x="640079" y="367401"/>
            <a:ext cx="7772400" cy="389979"/>
          </a:xfrm>
          <a:prstGeom prst="rect">
            <a:avLst/>
          </a:prstGeom>
        </p:spPr>
        <p:txBody>
          <a:bodyPr/>
          <a:lstStyle/>
          <a:p>
            <a:r>
              <a:rPr lang="en-US" dirty="0"/>
              <a:t>Header w/one image on right</a:t>
            </a:r>
          </a:p>
        </p:txBody>
      </p:sp>
    </p:spTree>
    <p:extLst>
      <p:ext uri="{BB962C8B-B14F-4D97-AF65-F5344CB8AC3E}">
        <p14:creationId xmlns:p14="http://schemas.microsoft.com/office/powerpoint/2010/main" val="4072429056"/>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Header w/two images">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1DAC8BF1-9424-6B48-95ED-2528BCFCB126}"/>
              </a:ext>
            </a:extLst>
          </p:cNvPr>
          <p:cNvSpPr>
            <a:spLocks noGrp="1"/>
          </p:cNvSpPr>
          <p:nvPr>
            <p:ph type="pic" sz="quarter" idx="23"/>
          </p:nvPr>
        </p:nvSpPr>
        <p:spPr>
          <a:xfrm>
            <a:off x="639952" y="1188720"/>
            <a:ext cx="3749039" cy="2057400"/>
          </a:xfrm>
          <a:prstGeom prst="rect">
            <a:avLst/>
          </a:prstGeom>
          <a:solidFill>
            <a:srgbClr val="DBE7F5"/>
          </a:solidFill>
        </p:spPr>
        <p:txBody>
          <a:bodyPr wrap="none" anchor="t" anchorCtr="1"/>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12" name="Text Placeholder 19">
            <a:extLst>
              <a:ext uri="{FF2B5EF4-FFF2-40B4-BE49-F238E27FC236}">
                <a16:creationId xmlns:a16="http://schemas.microsoft.com/office/drawing/2014/main" id="{1F4621DD-0EC3-7B40-9C5B-544E9945AB7E}"/>
              </a:ext>
            </a:extLst>
          </p:cNvPr>
          <p:cNvSpPr>
            <a:spLocks noGrp="1"/>
          </p:cNvSpPr>
          <p:nvPr>
            <p:ph type="body" sz="quarter" idx="28" hasCustomPrompt="1"/>
          </p:nvPr>
        </p:nvSpPr>
        <p:spPr>
          <a:xfrm>
            <a:off x="640080" y="3291840"/>
            <a:ext cx="3749039" cy="82296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
        <p:nvSpPr>
          <p:cNvPr id="2" name="Title 1">
            <a:extLst>
              <a:ext uri="{FF2B5EF4-FFF2-40B4-BE49-F238E27FC236}">
                <a16:creationId xmlns:a16="http://schemas.microsoft.com/office/drawing/2014/main" id="{83A7ADB9-B0E1-624C-B3FB-2E094D93977F}"/>
              </a:ext>
            </a:extLst>
          </p:cNvPr>
          <p:cNvSpPr>
            <a:spLocks noGrp="1"/>
          </p:cNvSpPr>
          <p:nvPr>
            <p:ph type="title" hasCustomPrompt="1"/>
          </p:nvPr>
        </p:nvSpPr>
        <p:spPr>
          <a:xfrm>
            <a:off x="640079" y="367401"/>
            <a:ext cx="7772400" cy="389979"/>
          </a:xfrm>
          <a:prstGeom prst="rect">
            <a:avLst/>
          </a:prstGeom>
        </p:spPr>
        <p:txBody>
          <a:bodyPr/>
          <a:lstStyle/>
          <a:p>
            <a:r>
              <a:rPr lang="en-US" dirty="0"/>
              <a:t>Header w/two images</a:t>
            </a:r>
          </a:p>
        </p:txBody>
      </p:sp>
      <p:sp>
        <p:nvSpPr>
          <p:cNvPr id="13" name="Picture Placeholder 2">
            <a:extLst>
              <a:ext uri="{FF2B5EF4-FFF2-40B4-BE49-F238E27FC236}">
                <a16:creationId xmlns:a16="http://schemas.microsoft.com/office/drawing/2014/main" id="{9C652879-E485-9847-B5DA-F17C66D89A13}"/>
              </a:ext>
            </a:extLst>
          </p:cNvPr>
          <p:cNvSpPr>
            <a:spLocks noGrp="1"/>
          </p:cNvSpPr>
          <p:nvPr>
            <p:ph type="pic" sz="quarter" idx="29"/>
          </p:nvPr>
        </p:nvSpPr>
        <p:spPr>
          <a:xfrm>
            <a:off x="4663440" y="1188720"/>
            <a:ext cx="3749039" cy="2057400"/>
          </a:xfrm>
          <a:prstGeom prst="rect">
            <a:avLst/>
          </a:prstGeom>
          <a:solidFill>
            <a:srgbClr val="DBE7F5"/>
          </a:solidFill>
        </p:spPr>
        <p:txBody>
          <a:bodyPr wrap="none" anchor="t" anchorCtr="1"/>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14" name="Text Placeholder 19">
            <a:extLst>
              <a:ext uri="{FF2B5EF4-FFF2-40B4-BE49-F238E27FC236}">
                <a16:creationId xmlns:a16="http://schemas.microsoft.com/office/drawing/2014/main" id="{3075D6A2-6D65-FC47-AC64-35561CC02CFD}"/>
              </a:ext>
            </a:extLst>
          </p:cNvPr>
          <p:cNvSpPr>
            <a:spLocks noGrp="1"/>
          </p:cNvSpPr>
          <p:nvPr>
            <p:ph type="body" sz="quarter" idx="30" hasCustomPrompt="1"/>
          </p:nvPr>
        </p:nvSpPr>
        <p:spPr>
          <a:xfrm>
            <a:off x="4663440" y="3291840"/>
            <a:ext cx="3749039" cy="82296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Tree>
    <p:extLst>
      <p:ext uri="{BB962C8B-B14F-4D97-AF65-F5344CB8AC3E}">
        <p14:creationId xmlns:p14="http://schemas.microsoft.com/office/powerpoint/2010/main" val="1883725414"/>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ll header w/two captioned images capti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35DA87-8D0D-5646-9263-BA8534F57B0F}"/>
              </a:ext>
            </a:extLst>
          </p:cNvPr>
          <p:cNvSpPr/>
          <p:nvPr/>
        </p:nvSpPr>
        <p:spPr>
          <a:xfrm>
            <a:off x="0" y="0"/>
            <a:ext cx="9144000" cy="1168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CD6FC555-1AA9-E647-94A1-A53C5C1DD7CF}"/>
              </a:ext>
            </a:extLst>
          </p:cNvPr>
          <p:cNvSpPr txBox="1">
            <a:spLocks/>
          </p:cNvSpPr>
          <p:nvPr/>
        </p:nvSpPr>
        <p:spPr>
          <a:xfrm>
            <a:off x="640079" y="365760"/>
            <a:ext cx="7772400" cy="274320"/>
          </a:xfrm>
          <a:prstGeom prst="rect">
            <a:avLst/>
          </a:prstGeom>
        </p:spPr>
        <p:txBody>
          <a:bodyPr vert="horz" wrap="none" lIns="0" tIns="0" rIns="0" bIns="0" rtlCol="0" anchor="t" anchorCtr="0">
            <a:noAutofit/>
          </a:bodyPr>
          <a:lstStyle>
            <a:lvl1pPr algn="l" defTabSz="685800" rtl="0" eaLnBrk="1" latinLnBrk="0" hangingPunct="1">
              <a:lnSpc>
                <a:spcPct val="90000"/>
              </a:lnSpc>
              <a:spcBef>
                <a:spcPct val="0"/>
              </a:spcBef>
              <a:buNone/>
              <a:defRPr sz="2800" b="1" i="0" kern="1200" baseline="0">
                <a:solidFill>
                  <a:srgbClr val="58595B"/>
                </a:solidFill>
                <a:latin typeface="Helvetica" pitchFamily="2" charset="0"/>
                <a:ea typeface="+mj-ea"/>
                <a:cs typeface="+mj-cs"/>
              </a:defRPr>
            </a:lvl1pPr>
          </a:lstStyle>
          <a:p>
            <a:r>
              <a:rPr lang="en-US" sz="1800" dirty="0"/>
              <a:t>Small Header w/two captioned images</a:t>
            </a:r>
          </a:p>
        </p:txBody>
      </p:sp>
      <p:sp>
        <p:nvSpPr>
          <p:cNvPr id="6" name="Header rule">
            <a:extLst>
              <a:ext uri="{FF2B5EF4-FFF2-40B4-BE49-F238E27FC236}">
                <a16:creationId xmlns:a16="http://schemas.microsoft.com/office/drawing/2014/main" id="{A64E2F76-6F70-6E41-8E67-76251B3CBB36}"/>
              </a:ext>
            </a:extLst>
          </p:cNvPr>
          <p:cNvSpPr/>
          <p:nvPr/>
        </p:nvSpPr>
        <p:spPr>
          <a:xfrm>
            <a:off x="640080" y="673649"/>
            <a:ext cx="7772400" cy="36576"/>
          </a:xfrm>
          <a:prstGeom prst="rect">
            <a:avLst/>
          </a:prstGeom>
          <a:solidFill>
            <a:srgbClr val="2774A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sp>
        <p:nvSpPr>
          <p:cNvPr id="9" name="Text Placeholder 8">
            <a:extLst>
              <a:ext uri="{FF2B5EF4-FFF2-40B4-BE49-F238E27FC236}">
                <a16:creationId xmlns:a16="http://schemas.microsoft.com/office/drawing/2014/main" id="{8D21123F-3052-7448-8323-EBC781A2C598}"/>
              </a:ext>
            </a:extLst>
          </p:cNvPr>
          <p:cNvSpPr>
            <a:spLocks noGrp="1"/>
          </p:cNvSpPr>
          <p:nvPr>
            <p:ph type="body" sz="quarter" idx="24" hasCustomPrompt="1"/>
          </p:nvPr>
        </p:nvSpPr>
        <p:spPr>
          <a:xfrm>
            <a:off x="639950" y="4114800"/>
            <a:ext cx="3749039" cy="134139"/>
          </a:xfrm>
          <a:prstGeom prst="rect">
            <a:avLst/>
          </a:prstGeom>
        </p:spPr>
        <p:txBody>
          <a:bodyPr wrap="square" anchor="t" anchorCtr="0">
            <a:spAutoFit/>
          </a:bodyPr>
          <a:lstStyle>
            <a:lvl1pPr marL="0" indent="0">
              <a:lnSpc>
                <a:spcPts val="1100"/>
              </a:lnSpc>
              <a:buNone/>
              <a:defRPr sz="800">
                <a:latin typeface="+mn-lt"/>
              </a:defRPr>
            </a:lvl1pPr>
            <a:lvl2pPr>
              <a:defRPr sz="800">
                <a:latin typeface="+mn-lt"/>
              </a:defRPr>
            </a:lvl2pPr>
            <a:lvl3pPr>
              <a:defRPr sz="800">
                <a:latin typeface="+mn-lt"/>
              </a:defRPr>
            </a:lvl3pPr>
            <a:lvl4pPr>
              <a:defRPr sz="800">
                <a:latin typeface="+mn-lt"/>
              </a:defRPr>
            </a:lvl4pPr>
            <a:lvl5pPr>
              <a:defRPr sz="800">
                <a:latin typeface="+mn-lt"/>
              </a:defRPr>
            </a:lvl5pPr>
          </a:lstStyle>
          <a:p>
            <a:pPr lvl="0"/>
            <a:r>
              <a:rPr lang="en-US" dirty="0"/>
              <a:t>Caption goes here, one line recommended, two lines max. lorem ipsum</a:t>
            </a:r>
          </a:p>
        </p:txBody>
      </p:sp>
      <p:sp>
        <p:nvSpPr>
          <p:cNvPr id="11" name="Rectangle 10">
            <a:extLst>
              <a:ext uri="{FF2B5EF4-FFF2-40B4-BE49-F238E27FC236}">
                <a16:creationId xmlns:a16="http://schemas.microsoft.com/office/drawing/2014/main" id="{15ECEDA9-F4E9-D546-AADD-9E9431B373F9}"/>
              </a:ext>
            </a:extLst>
          </p:cNvPr>
          <p:cNvSpPr/>
          <p:nvPr/>
        </p:nvSpPr>
        <p:spPr>
          <a:xfrm>
            <a:off x="0" y="0"/>
            <a:ext cx="9144000" cy="1168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30B111C0-E62E-C246-80CF-91DB63D57A70}"/>
              </a:ext>
            </a:extLst>
          </p:cNvPr>
          <p:cNvSpPr txBox="1">
            <a:spLocks/>
          </p:cNvSpPr>
          <p:nvPr/>
        </p:nvSpPr>
        <p:spPr>
          <a:xfrm>
            <a:off x="640079" y="365760"/>
            <a:ext cx="7772400" cy="274320"/>
          </a:xfrm>
          <a:prstGeom prst="rect">
            <a:avLst/>
          </a:prstGeom>
        </p:spPr>
        <p:txBody>
          <a:bodyPr vert="horz" wrap="none" lIns="0" tIns="0" rIns="0" bIns="0" rtlCol="0" anchor="t" anchorCtr="0">
            <a:noAutofit/>
          </a:bodyPr>
          <a:lstStyle>
            <a:lvl1pPr algn="l" defTabSz="685800" rtl="0" eaLnBrk="1" latinLnBrk="0" hangingPunct="1">
              <a:lnSpc>
                <a:spcPct val="90000"/>
              </a:lnSpc>
              <a:spcBef>
                <a:spcPct val="0"/>
              </a:spcBef>
              <a:buNone/>
              <a:defRPr sz="2800" b="1" i="0" kern="1200" baseline="0">
                <a:solidFill>
                  <a:srgbClr val="58595B"/>
                </a:solidFill>
                <a:latin typeface="Helvetica" pitchFamily="2" charset="0"/>
                <a:ea typeface="+mj-ea"/>
                <a:cs typeface="+mj-cs"/>
              </a:defRPr>
            </a:lvl1pPr>
          </a:lstStyle>
          <a:p>
            <a:r>
              <a:rPr lang="en-US" sz="1800" dirty="0"/>
              <a:t>Small Header w/two captioned images</a:t>
            </a:r>
          </a:p>
        </p:txBody>
      </p:sp>
      <p:sp>
        <p:nvSpPr>
          <p:cNvPr id="13" name="Header rule">
            <a:extLst>
              <a:ext uri="{FF2B5EF4-FFF2-40B4-BE49-F238E27FC236}">
                <a16:creationId xmlns:a16="http://schemas.microsoft.com/office/drawing/2014/main" id="{89329647-72E2-B74F-AFC5-F88F766072F0}"/>
              </a:ext>
            </a:extLst>
          </p:cNvPr>
          <p:cNvSpPr/>
          <p:nvPr/>
        </p:nvSpPr>
        <p:spPr>
          <a:xfrm>
            <a:off x="640080" y="673649"/>
            <a:ext cx="7772400" cy="36576"/>
          </a:xfrm>
          <a:prstGeom prst="rect">
            <a:avLst/>
          </a:prstGeom>
          <a:solidFill>
            <a:srgbClr val="2774A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sp>
        <p:nvSpPr>
          <p:cNvPr id="10" name="Picture Placeholder 2">
            <a:extLst>
              <a:ext uri="{FF2B5EF4-FFF2-40B4-BE49-F238E27FC236}">
                <a16:creationId xmlns:a16="http://schemas.microsoft.com/office/drawing/2014/main" id="{3B0E2BCC-7E9A-8848-B8C5-2789C328FDF4}"/>
              </a:ext>
            </a:extLst>
          </p:cNvPr>
          <p:cNvSpPr>
            <a:spLocks noGrp="1"/>
          </p:cNvSpPr>
          <p:nvPr>
            <p:ph type="pic" sz="quarter" idx="23"/>
          </p:nvPr>
        </p:nvSpPr>
        <p:spPr>
          <a:xfrm>
            <a:off x="639951" y="1038977"/>
            <a:ext cx="3749039" cy="3017520"/>
          </a:xfrm>
          <a:prstGeom prst="rect">
            <a:avLst/>
          </a:prstGeom>
          <a:solidFill>
            <a:srgbClr val="DBE7F5"/>
          </a:solidFill>
        </p:spPr>
        <p:txBody>
          <a:bodyPr wrap="none" tIns="182880" anchor="t" anchorCtr="1">
            <a:noAutofit/>
          </a:bodyPr>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16" name="Text Placeholder 8">
            <a:extLst>
              <a:ext uri="{FF2B5EF4-FFF2-40B4-BE49-F238E27FC236}">
                <a16:creationId xmlns:a16="http://schemas.microsoft.com/office/drawing/2014/main" id="{B9DA235E-5166-4A4E-85BC-FDE49E99E6E3}"/>
              </a:ext>
            </a:extLst>
          </p:cNvPr>
          <p:cNvSpPr>
            <a:spLocks noGrp="1"/>
          </p:cNvSpPr>
          <p:nvPr>
            <p:ph type="body" sz="quarter" idx="25" hasCustomPrompt="1"/>
          </p:nvPr>
        </p:nvSpPr>
        <p:spPr>
          <a:xfrm>
            <a:off x="4663439" y="4114800"/>
            <a:ext cx="3749039" cy="134139"/>
          </a:xfrm>
          <a:prstGeom prst="rect">
            <a:avLst/>
          </a:prstGeom>
        </p:spPr>
        <p:txBody>
          <a:bodyPr wrap="square" anchor="t" anchorCtr="0">
            <a:spAutoFit/>
          </a:bodyPr>
          <a:lstStyle>
            <a:lvl1pPr marL="0" indent="0">
              <a:lnSpc>
                <a:spcPts val="1100"/>
              </a:lnSpc>
              <a:buNone/>
              <a:defRPr sz="800">
                <a:latin typeface="+mn-lt"/>
              </a:defRPr>
            </a:lvl1pPr>
            <a:lvl2pPr>
              <a:defRPr sz="800">
                <a:latin typeface="+mn-lt"/>
              </a:defRPr>
            </a:lvl2pPr>
            <a:lvl3pPr>
              <a:defRPr sz="800">
                <a:latin typeface="+mn-lt"/>
              </a:defRPr>
            </a:lvl3pPr>
            <a:lvl4pPr>
              <a:defRPr sz="800">
                <a:latin typeface="+mn-lt"/>
              </a:defRPr>
            </a:lvl4pPr>
            <a:lvl5pPr>
              <a:defRPr sz="800">
                <a:latin typeface="+mn-lt"/>
              </a:defRPr>
            </a:lvl5pPr>
          </a:lstStyle>
          <a:p>
            <a:pPr lvl="0"/>
            <a:r>
              <a:rPr lang="en-US" dirty="0"/>
              <a:t>Caption goes here, one line recommended, two lines max. lorem ipsum</a:t>
            </a:r>
          </a:p>
        </p:txBody>
      </p:sp>
      <p:sp>
        <p:nvSpPr>
          <p:cNvPr id="17" name="Picture Placeholder 2">
            <a:extLst>
              <a:ext uri="{FF2B5EF4-FFF2-40B4-BE49-F238E27FC236}">
                <a16:creationId xmlns:a16="http://schemas.microsoft.com/office/drawing/2014/main" id="{2298A9C0-48AD-FD43-A59A-12E1524D052B}"/>
              </a:ext>
            </a:extLst>
          </p:cNvPr>
          <p:cNvSpPr>
            <a:spLocks noGrp="1"/>
          </p:cNvSpPr>
          <p:nvPr>
            <p:ph type="pic" sz="quarter" idx="26"/>
          </p:nvPr>
        </p:nvSpPr>
        <p:spPr>
          <a:xfrm>
            <a:off x="4663440" y="1038977"/>
            <a:ext cx="3749039" cy="3017520"/>
          </a:xfrm>
          <a:prstGeom prst="rect">
            <a:avLst/>
          </a:prstGeom>
          <a:solidFill>
            <a:srgbClr val="DBE7F5"/>
          </a:solidFill>
        </p:spPr>
        <p:txBody>
          <a:bodyPr wrap="none" tIns="182880" anchor="t" anchorCtr="1">
            <a:noAutofit/>
          </a:bodyPr>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Tree>
    <p:extLst>
      <p:ext uri="{BB962C8B-B14F-4D97-AF65-F5344CB8AC3E}">
        <p14:creationId xmlns:p14="http://schemas.microsoft.com/office/powerpoint/2010/main" val="2335768712"/>
      </p:ext>
    </p:extLst>
  </p:cSld>
  <p:clrMapOvr>
    <a:masterClrMapping/>
  </p:clrMapOvr>
  <p:extLst mod="1">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eader w/three images">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1DAC8BF1-9424-6B48-95ED-2528BCFCB126}"/>
              </a:ext>
            </a:extLst>
          </p:cNvPr>
          <p:cNvSpPr>
            <a:spLocks noGrp="1"/>
          </p:cNvSpPr>
          <p:nvPr>
            <p:ph type="pic" sz="quarter" idx="23"/>
          </p:nvPr>
        </p:nvSpPr>
        <p:spPr>
          <a:xfrm>
            <a:off x="639952" y="1188720"/>
            <a:ext cx="2468880" cy="2057400"/>
          </a:xfrm>
          <a:prstGeom prst="rect">
            <a:avLst/>
          </a:prstGeom>
          <a:solidFill>
            <a:srgbClr val="DBE7F5"/>
          </a:solidFill>
        </p:spPr>
        <p:txBody>
          <a:bodyPr wrap="none" anchor="t" anchorCtr="1"/>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16" name="Text Placeholder 19">
            <a:extLst>
              <a:ext uri="{FF2B5EF4-FFF2-40B4-BE49-F238E27FC236}">
                <a16:creationId xmlns:a16="http://schemas.microsoft.com/office/drawing/2014/main" id="{D690DD6C-A294-D34A-8F02-8254600AA0CF}"/>
              </a:ext>
            </a:extLst>
          </p:cNvPr>
          <p:cNvSpPr>
            <a:spLocks noGrp="1"/>
          </p:cNvSpPr>
          <p:nvPr>
            <p:ph type="body" sz="quarter" idx="24" hasCustomPrompt="1"/>
          </p:nvPr>
        </p:nvSpPr>
        <p:spPr>
          <a:xfrm>
            <a:off x="5943600" y="3291840"/>
            <a:ext cx="2468880" cy="100584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
        <p:nvSpPr>
          <p:cNvPr id="17" name="Picture Placeholder 2">
            <a:extLst>
              <a:ext uri="{FF2B5EF4-FFF2-40B4-BE49-F238E27FC236}">
                <a16:creationId xmlns:a16="http://schemas.microsoft.com/office/drawing/2014/main" id="{4893D48C-9A05-6D48-AEBE-B035AC90CB7B}"/>
              </a:ext>
            </a:extLst>
          </p:cNvPr>
          <p:cNvSpPr>
            <a:spLocks noGrp="1"/>
          </p:cNvSpPr>
          <p:nvPr>
            <p:ph type="pic" sz="quarter" idx="25"/>
          </p:nvPr>
        </p:nvSpPr>
        <p:spPr>
          <a:xfrm>
            <a:off x="5943600" y="1188720"/>
            <a:ext cx="2468880" cy="205740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18" name="Text Placeholder 19">
            <a:extLst>
              <a:ext uri="{FF2B5EF4-FFF2-40B4-BE49-F238E27FC236}">
                <a16:creationId xmlns:a16="http://schemas.microsoft.com/office/drawing/2014/main" id="{8415C831-E177-844F-9712-8A40A7EF2C79}"/>
              </a:ext>
            </a:extLst>
          </p:cNvPr>
          <p:cNvSpPr>
            <a:spLocks noGrp="1"/>
          </p:cNvSpPr>
          <p:nvPr>
            <p:ph type="body" sz="quarter" idx="26" hasCustomPrompt="1"/>
          </p:nvPr>
        </p:nvSpPr>
        <p:spPr>
          <a:xfrm>
            <a:off x="3291840" y="3291840"/>
            <a:ext cx="2468880" cy="100584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
        <p:nvSpPr>
          <p:cNvPr id="19" name="Picture Placeholder 2">
            <a:extLst>
              <a:ext uri="{FF2B5EF4-FFF2-40B4-BE49-F238E27FC236}">
                <a16:creationId xmlns:a16="http://schemas.microsoft.com/office/drawing/2014/main" id="{2A52D487-6A99-CB44-ADDA-84E2583B5DE2}"/>
              </a:ext>
            </a:extLst>
          </p:cNvPr>
          <p:cNvSpPr>
            <a:spLocks noGrp="1"/>
          </p:cNvSpPr>
          <p:nvPr>
            <p:ph type="pic" sz="quarter" idx="27"/>
          </p:nvPr>
        </p:nvSpPr>
        <p:spPr>
          <a:xfrm>
            <a:off x="3291776" y="1188720"/>
            <a:ext cx="2468880" cy="205740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12" name="Text Placeholder 19">
            <a:extLst>
              <a:ext uri="{FF2B5EF4-FFF2-40B4-BE49-F238E27FC236}">
                <a16:creationId xmlns:a16="http://schemas.microsoft.com/office/drawing/2014/main" id="{1F4621DD-0EC3-7B40-9C5B-544E9945AB7E}"/>
              </a:ext>
            </a:extLst>
          </p:cNvPr>
          <p:cNvSpPr>
            <a:spLocks noGrp="1"/>
          </p:cNvSpPr>
          <p:nvPr>
            <p:ph type="body" sz="quarter" idx="28" hasCustomPrompt="1"/>
          </p:nvPr>
        </p:nvSpPr>
        <p:spPr>
          <a:xfrm>
            <a:off x="640080" y="3291840"/>
            <a:ext cx="2468880" cy="100584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
        <p:nvSpPr>
          <p:cNvPr id="2" name="Title 1">
            <a:extLst>
              <a:ext uri="{FF2B5EF4-FFF2-40B4-BE49-F238E27FC236}">
                <a16:creationId xmlns:a16="http://schemas.microsoft.com/office/drawing/2014/main" id="{83A7ADB9-B0E1-624C-B3FB-2E094D93977F}"/>
              </a:ext>
            </a:extLst>
          </p:cNvPr>
          <p:cNvSpPr>
            <a:spLocks noGrp="1"/>
          </p:cNvSpPr>
          <p:nvPr>
            <p:ph type="title" hasCustomPrompt="1"/>
          </p:nvPr>
        </p:nvSpPr>
        <p:spPr>
          <a:xfrm>
            <a:off x="640079" y="367401"/>
            <a:ext cx="7772400" cy="389979"/>
          </a:xfrm>
          <a:prstGeom prst="rect">
            <a:avLst/>
          </a:prstGeom>
        </p:spPr>
        <p:txBody>
          <a:bodyPr/>
          <a:lstStyle/>
          <a:p>
            <a:r>
              <a:rPr lang="en-US" dirty="0"/>
              <a:t>Header w/three images</a:t>
            </a:r>
          </a:p>
        </p:txBody>
      </p:sp>
    </p:spTree>
    <p:extLst>
      <p:ext uri="{BB962C8B-B14F-4D97-AF65-F5344CB8AC3E}">
        <p14:creationId xmlns:p14="http://schemas.microsoft.com/office/powerpoint/2010/main" val="947093498"/>
      </p:ext>
    </p:extLst>
  </p:cSld>
  <p:clrMapOvr>
    <a:masterClrMapping/>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eader/wide image">
    <p:spTree>
      <p:nvGrpSpPr>
        <p:cNvPr id="1" name=""/>
        <p:cNvGrpSpPr/>
        <p:nvPr/>
      </p:nvGrpSpPr>
      <p:grpSpPr>
        <a:xfrm>
          <a:off x="0" y="0"/>
          <a:ext cx="0" cy="0"/>
          <a:chOff x="0" y="0"/>
          <a:chExt cx="0" cy="0"/>
        </a:xfrm>
      </p:grpSpPr>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640080" y="3657600"/>
            <a:ext cx="7772400" cy="640080"/>
          </a:xfrm>
          <a:prstGeom prst="rect">
            <a:avLst/>
          </a:prstGeom>
        </p:spPr>
        <p:txBody>
          <a:bodyPr lIns="0" tIns="18288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a:t>
            </a:r>
          </a:p>
        </p:txBody>
      </p:sp>
      <p:sp>
        <p:nvSpPr>
          <p:cNvPr id="11" name="Picture Placeholder 2">
            <a:extLst>
              <a:ext uri="{FF2B5EF4-FFF2-40B4-BE49-F238E27FC236}">
                <a16:creationId xmlns:a16="http://schemas.microsoft.com/office/drawing/2014/main" id="{1DAC8BF1-9424-6B48-95ED-2528BCFCB126}"/>
              </a:ext>
            </a:extLst>
          </p:cNvPr>
          <p:cNvSpPr>
            <a:spLocks noGrp="1"/>
          </p:cNvSpPr>
          <p:nvPr>
            <p:ph type="pic" sz="quarter" idx="23"/>
          </p:nvPr>
        </p:nvSpPr>
        <p:spPr>
          <a:xfrm>
            <a:off x="640080" y="1188720"/>
            <a:ext cx="7772400" cy="242316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2" name="Title 1">
            <a:extLst>
              <a:ext uri="{FF2B5EF4-FFF2-40B4-BE49-F238E27FC236}">
                <a16:creationId xmlns:a16="http://schemas.microsoft.com/office/drawing/2014/main" id="{786BA509-2CC8-C04F-8CC6-05C0F1AD7FCC}"/>
              </a:ext>
            </a:extLst>
          </p:cNvPr>
          <p:cNvSpPr>
            <a:spLocks noGrp="1"/>
          </p:cNvSpPr>
          <p:nvPr>
            <p:ph type="title" hasCustomPrompt="1"/>
          </p:nvPr>
        </p:nvSpPr>
        <p:spPr>
          <a:xfrm>
            <a:off x="640079" y="367401"/>
            <a:ext cx="7772400" cy="389979"/>
          </a:xfrm>
          <a:prstGeom prst="rect">
            <a:avLst/>
          </a:prstGeom>
        </p:spPr>
        <p:txBody>
          <a:bodyPr/>
          <a:lstStyle/>
          <a:p>
            <a:r>
              <a:rPr lang="en-US" dirty="0"/>
              <a:t>Header w/wide image</a:t>
            </a:r>
          </a:p>
        </p:txBody>
      </p:sp>
    </p:spTree>
    <p:extLst>
      <p:ext uri="{BB962C8B-B14F-4D97-AF65-F5344CB8AC3E}">
        <p14:creationId xmlns:p14="http://schemas.microsoft.com/office/powerpoint/2010/main" val="307966649"/>
      </p:ext>
    </p:extLst>
  </p:cSld>
  <p:clrMapOvr>
    <a:masterClrMapping/>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Header w/video">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1DAC8BF1-9424-6B48-95ED-2528BCFCB126}"/>
              </a:ext>
            </a:extLst>
          </p:cNvPr>
          <p:cNvSpPr>
            <a:spLocks noGrp="1"/>
          </p:cNvSpPr>
          <p:nvPr>
            <p:ph type="pic" sz="quarter" idx="23"/>
          </p:nvPr>
        </p:nvSpPr>
        <p:spPr>
          <a:xfrm>
            <a:off x="1828800" y="1188720"/>
            <a:ext cx="5486400" cy="301752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smtClean="0"/>
              <a:t>Click icon to add picture</a:t>
            </a:r>
            <a:endParaRPr lang="en-US" dirty="0"/>
          </a:p>
        </p:txBody>
      </p:sp>
      <p:sp>
        <p:nvSpPr>
          <p:cNvPr id="2" name="Title 1">
            <a:extLst>
              <a:ext uri="{FF2B5EF4-FFF2-40B4-BE49-F238E27FC236}">
                <a16:creationId xmlns:a16="http://schemas.microsoft.com/office/drawing/2014/main" id="{786BA509-2CC8-C04F-8CC6-05C0F1AD7FCC}"/>
              </a:ext>
            </a:extLst>
          </p:cNvPr>
          <p:cNvSpPr>
            <a:spLocks noGrp="1"/>
          </p:cNvSpPr>
          <p:nvPr>
            <p:ph type="title" hasCustomPrompt="1"/>
          </p:nvPr>
        </p:nvSpPr>
        <p:spPr>
          <a:xfrm>
            <a:off x="640079" y="367401"/>
            <a:ext cx="7772400" cy="389979"/>
          </a:xfrm>
          <a:prstGeom prst="rect">
            <a:avLst/>
          </a:prstGeom>
        </p:spPr>
        <p:txBody>
          <a:bodyPr/>
          <a:lstStyle/>
          <a:p>
            <a:r>
              <a:rPr lang="en-US" dirty="0"/>
              <a:t>Header w/video</a:t>
            </a:r>
          </a:p>
        </p:txBody>
      </p:sp>
    </p:spTree>
    <p:extLst>
      <p:ext uri="{BB962C8B-B14F-4D97-AF65-F5344CB8AC3E}">
        <p14:creationId xmlns:p14="http://schemas.microsoft.com/office/powerpoint/2010/main" val="623239317"/>
      </p:ext>
    </p:extLst>
  </p:cSld>
  <p:clrMapOvr>
    <a:masterClrMapping/>
  </p:clrMapOvr>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Header w/video and copy">
    <p:spTree>
      <p:nvGrpSpPr>
        <p:cNvPr id="1" name=""/>
        <p:cNvGrpSpPr/>
        <p:nvPr/>
      </p:nvGrpSpPr>
      <p:grpSpPr>
        <a:xfrm>
          <a:off x="0" y="0"/>
          <a:ext cx="0" cy="0"/>
          <a:chOff x="0" y="0"/>
          <a:chExt cx="0" cy="0"/>
        </a:xfrm>
      </p:grpSpPr>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5669280" y="1554480"/>
            <a:ext cx="2743200" cy="1005840"/>
          </a:xfrm>
          <a:prstGeom prst="rect">
            <a:avLst/>
          </a:prstGeom>
        </p:spPr>
        <p:txBody>
          <a:bodyPr lIns="365760" r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a:t>
            </a:r>
          </a:p>
        </p:txBody>
      </p:sp>
      <p:sp>
        <p:nvSpPr>
          <p:cNvPr id="10" name="Text Placeholder 23">
            <a:extLst>
              <a:ext uri="{FF2B5EF4-FFF2-40B4-BE49-F238E27FC236}">
                <a16:creationId xmlns:a16="http://schemas.microsoft.com/office/drawing/2014/main" id="{EB34CDE8-07FA-F046-AA33-DDF5668DE685}"/>
              </a:ext>
            </a:extLst>
          </p:cNvPr>
          <p:cNvSpPr>
            <a:spLocks noGrp="1"/>
          </p:cNvSpPr>
          <p:nvPr>
            <p:ph type="body" sz="quarter" idx="21" hasCustomPrompt="1"/>
          </p:nvPr>
        </p:nvSpPr>
        <p:spPr>
          <a:xfrm>
            <a:off x="5669280" y="1188720"/>
            <a:ext cx="2743200" cy="215444"/>
          </a:xfrm>
          <a:prstGeom prst="rect">
            <a:avLst/>
          </a:prstGeom>
        </p:spPr>
        <p:txBody>
          <a:bodyPr lIns="365760" rIns="0"/>
          <a:lstStyle>
            <a:lvl1pPr marL="0" indent="0">
              <a:lnSpc>
                <a:spcPct val="100000"/>
              </a:lnSpc>
              <a:buFontTx/>
              <a:buNone/>
              <a:defRPr b="1" i="0" cap="all" baseline="0">
                <a:latin typeface="Helvetica" pitchFamily="2" charset="0"/>
              </a:defRPr>
            </a:lvl1pPr>
          </a:lstStyle>
          <a:p>
            <a:pPr lvl="0"/>
            <a:r>
              <a:rPr lang="en-US" dirty="0"/>
              <a:t>SUBHEAD</a:t>
            </a:r>
          </a:p>
        </p:txBody>
      </p:sp>
      <p:sp>
        <p:nvSpPr>
          <p:cNvPr id="4" name="Media Placeholder 3">
            <a:extLst>
              <a:ext uri="{FF2B5EF4-FFF2-40B4-BE49-F238E27FC236}">
                <a16:creationId xmlns:a16="http://schemas.microsoft.com/office/drawing/2014/main" id="{EDEC991D-2A90-BD44-8865-BCD7365AA034}"/>
              </a:ext>
            </a:extLst>
          </p:cNvPr>
          <p:cNvSpPr>
            <a:spLocks noGrp="1"/>
          </p:cNvSpPr>
          <p:nvPr>
            <p:ph type="media" sz="quarter" idx="23"/>
          </p:nvPr>
        </p:nvSpPr>
        <p:spPr>
          <a:xfrm>
            <a:off x="640080" y="1188720"/>
            <a:ext cx="5029200" cy="283464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smtClean="0"/>
              <a:t>Click icon to add media</a:t>
            </a:r>
            <a:endParaRPr lang="en-US" dirty="0"/>
          </a:p>
        </p:txBody>
      </p:sp>
      <p:sp>
        <p:nvSpPr>
          <p:cNvPr id="2" name="Title 1">
            <a:extLst>
              <a:ext uri="{FF2B5EF4-FFF2-40B4-BE49-F238E27FC236}">
                <a16:creationId xmlns:a16="http://schemas.microsoft.com/office/drawing/2014/main" id="{B215D343-E871-2D4D-89DF-1CBE83C41245}"/>
              </a:ext>
            </a:extLst>
          </p:cNvPr>
          <p:cNvSpPr>
            <a:spLocks noGrp="1"/>
          </p:cNvSpPr>
          <p:nvPr>
            <p:ph type="title" hasCustomPrompt="1"/>
          </p:nvPr>
        </p:nvSpPr>
        <p:spPr>
          <a:xfrm>
            <a:off x="640079" y="367401"/>
            <a:ext cx="7772400" cy="389979"/>
          </a:xfrm>
          <a:prstGeom prst="rect">
            <a:avLst/>
          </a:prstGeom>
        </p:spPr>
        <p:txBody>
          <a:bodyPr/>
          <a:lstStyle/>
          <a:p>
            <a:r>
              <a:rPr lang="en-US" dirty="0"/>
              <a:t>Header w/video and copy</a:t>
            </a:r>
          </a:p>
        </p:txBody>
      </p:sp>
    </p:spTree>
    <p:extLst>
      <p:ext uri="{BB962C8B-B14F-4D97-AF65-F5344CB8AC3E}">
        <p14:creationId xmlns:p14="http://schemas.microsoft.com/office/powerpoint/2010/main" val="1741474523"/>
      </p:ext>
    </p:extLst>
  </p:cSld>
  <p:clrMapOvr>
    <a:masterClrMapping/>
  </p:clrMapOvr>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tatement w/white background">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4C1E4286-FD2F-814C-A4E5-B50094C0B6DB}"/>
              </a:ext>
            </a:extLst>
          </p:cNvPr>
          <p:cNvSpPr/>
          <p:nvPr/>
        </p:nvSpPr>
        <p:spPr>
          <a:xfrm>
            <a:off x="0" y="1"/>
            <a:ext cx="9144000" cy="4599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4000" b="0" i="0" dirty="0">
              <a:latin typeface="Helvetica Regular" pitchFamily="2" charset="0"/>
            </a:endParaRPr>
          </a:p>
        </p:txBody>
      </p:sp>
      <p:sp>
        <p:nvSpPr>
          <p:cNvPr id="6" name="Title 3" hidden="1">
            <a:extLst>
              <a:ext uri="{FF2B5EF4-FFF2-40B4-BE49-F238E27FC236}">
                <a16:creationId xmlns:a16="http://schemas.microsoft.com/office/drawing/2014/main" id="{47BA5E82-2DE4-214E-A6B1-6C2A16953F79}"/>
              </a:ext>
            </a:extLst>
          </p:cNvPr>
          <p:cNvSpPr txBox="1">
            <a:spLocks/>
          </p:cNvSpPr>
          <p:nvPr/>
        </p:nvSpPr>
        <p:spPr>
          <a:xfrm>
            <a:off x="1371600" y="1371600"/>
            <a:ext cx="6400800" cy="1846659"/>
          </a:xfrm>
          <a:prstGeom prst="rect">
            <a:avLst/>
          </a:prstGeom>
          <a:solidFill>
            <a:schemeClr val="bg1"/>
          </a:solidFill>
        </p:spPr>
        <p:txBody>
          <a:bodyPr vert="horz" wrap="square" lIns="0" tIns="0" rIns="0" bIns="0" rtlCol="0" anchor="ctr" anchorCtr="1">
            <a:sp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ct val="100000"/>
              </a:lnSpc>
              <a:spcBef>
                <a:spcPts val="0"/>
              </a:spcBef>
            </a:pPr>
            <a:r>
              <a:rPr lang="en-US" sz="4000" b="0" i="0" dirty="0">
                <a:solidFill>
                  <a:srgbClr val="2774AE"/>
                </a:solidFill>
                <a:latin typeface="Helvetica Regular" pitchFamily="2" charset="0"/>
              </a:rPr>
              <a:t>Lorem ipsum dolor sit </a:t>
            </a:r>
            <a:r>
              <a:rPr lang="en-US" sz="4000" b="0" i="0" dirty="0" err="1">
                <a:solidFill>
                  <a:srgbClr val="2774AE"/>
                </a:solidFill>
                <a:latin typeface="Helvetica Regular" pitchFamily="2" charset="0"/>
              </a:rPr>
              <a:t>amet</a:t>
            </a:r>
            <a:r>
              <a:rPr lang="en-US" sz="4000" b="0" i="0" dirty="0">
                <a:solidFill>
                  <a:srgbClr val="2774AE"/>
                </a:solidFill>
                <a:latin typeface="Helvetica Regular" pitchFamily="2" charset="0"/>
              </a:rPr>
              <a:t> ex </a:t>
            </a:r>
            <a:r>
              <a:rPr lang="en-US" sz="4000" b="0" i="0" dirty="0" err="1">
                <a:solidFill>
                  <a:srgbClr val="2774AE"/>
                </a:solidFill>
                <a:latin typeface="Helvetica Regular" pitchFamily="2" charset="0"/>
              </a:rPr>
              <a:t>eum</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reque</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graece</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nam</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harum</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vonsequat</a:t>
            </a:r>
            <a:endParaRPr lang="en-US" sz="4000" b="0" i="0" dirty="0">
              <a:solidFill>
                <a:srgbClr val="2774AE"/>
              </a:solidFill>
              <a:latin typeface="Helvetica Regular" pitchFamily="2" charset="0"/>
            </a:endParaRPr>
          </a:p>
        </p:txBody>
      </p:sp>
      <p:sp>
        <p:nvSpPr>
          <p:cNvPr id="4" name="Text Placeholder 3">
            <a:extLst>
              <a:ext uri="{FF2B5EF4-FFF2-40B4-BE49-F238E27FC236}">
                <a16:creationId xmlns:a16="http://schemas.microsoft.com/office/drawing/2014/main" id="{9D1F839A-7F1F-7444-AF82-48ECCE4F3858}"/>
              </a:ext>
            </a:extLst>
          </p:cNvPr>
          <p:cNvSpPr>
            <a:spLocks noGrp="1"/>
          </p:cNvSpPr>
          <p:nvPr>
            <p:ph type="body" sz="quarter" idx="21" hasCustomPrompt="1"/>
          </p:nvPr>
        </p:nvSpPr>
        <p:spPr>
          <a:xfrm>
            <a:off x="1371600" y="1371600"/>
            <a:ext cx="6400800" cy="1665071"/>
          </a:xfrm>
          <a:prstGeom prst="rect">
            <a:avLst/>
          </a:prstGeom>
        </p:spPr>
        <p:txBody>
          <a:bodyPr anchor="ctr" anchorCtr="0"/>
          <a:lstStyle>
            <a:lvl1pPr marL="0" indent="0" algn="ctr">
              <a:buNone/>
              <a:defRPr sz="4000">
                <a:solidFill>
                  <a:srgbClr val="2774AE"/>
                </a:solidFill>
              </a:defRPr>
            </a:lvl1pPr>
            <a:lvl2pPr marL="274320" indent="0" algn="ctr">
              <a:buNone/>
              <a:defRPr sz="4000">
                <a:solidFill>
                  <a:srgbClr val="2774AE"/>
                </a:solidFill>
              </a:defRPr>
            </a:lvl2pPr>
            <a:lvl3pPr marL="548640" indent="0" algn="ctr">
              <a:buNone/>
              <a:defRPr sz="4000">
                <a:solidFill>
                  <a:srgbClr val="2774AE"/>
                </a:solidFill>
              </a:defRPr>
            </a:lvl3pPr>
            <a:lvl4pPr marL="822960" indent="0" algn="ctr">
              <a:buNone/>
              <a:defRPr sz="4000">
                <a:solidFill>
                  <a:srgbClr val="2774AE"/>
                </a:solidFill>
              </a:defRPr>
            </a:lvl4pPr>
            <a:lvl5pPr marL="1097280" indent="0" algn="ctr">
              <a:buNone/>
              <a:defRPr sz="4000">
                <a:solidFill>
                  <a:srgbClr val="2774AE"/>
                </a:solidFill>
              </a:defRPr>
            </a:lvl5pPr>
          </a:lstStyle>
          <a:p>
            <a:pPr lvl="0"/>
            <a:r>
              <a:rPr lang="en-US" dirty="0"/>
              <a:t>Lorem ipsum dolor sit </a:t>
            </a:r>
            <a:r>
              <a:rPr lang="en-US" dirty="0" err="1"/>
              <a:t>amet</a:t>
            </a:r>
            <a:r>
              <a:rPr lang="en-US" dirty="0"/>
              <a:t> ex </a:t>
            </a:r>
            <a:r>
              <a:rPr lang="en-US" dirty="0" err="1"/>
              <a:t>eum</a:t>
            </a:r>
            <a:r>
              <a:rPr lang="en-US" dirty="0"/>
              <a:t> </a:t>
            </a:r>
            <a:r>
              <a:rPr lang="en-US" dirty="0" err="1"/>
              <a:t>reque</a:t>
            </a:r>
            <a:r>
              <a:rPr lang="en-US" dirty="0"/>
              <a:t> </a:t>
            </a:r>
            <a:r>
              <a:rPr lang="en-US" dirty="0" err="1"/>
              <a:t>graece</a:t>
            </a:r>
            <a:r>
              <a:rPr lang="en-US" dirty="0"/>
              <a:t> </a:t>
            </a:r>
            <a:r>
              <a:rPr lang="en-US" dirty="0" err="1"/>
              <a:t>nam</a:t>
            </a:r>
            <a:r>
              <a:rPr lang="en-US" dirty="0"/>
              <a:t> </a:t>
            </a:r>
            <a:r>
              <a:rPr lang="en-US" dirty="0" err="1"/>
              <a:t>harum</a:t>
            </a:r>
            <a:r>
              <a:rPr lang="en-US" dirty="0"/>
              <a:t> </a:t>
            </a:r>
            <a:r>
              <a:rPr lang="en-US" dirty="0" err="1"/>
              <a:t>vonsequat</a:t>
            </a:r>
            <a:endParaRPr lang="en-US" dirty="0"/>
          </a:p>
        </p:txBody>
      </p:sp>
    </p:spTree>
    <p:extLst>
      <p:ext uri="{BB962C8B-B14F-4D97-AF65-F5344CB8AC3E}">
        <p14:creationId xmlns:p14="http://schemas.microsoft.com/office/powerpoint/2010/main" val="3417811289"/>
      </p:ext>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4C1E4286-FD2F-814C-A4E5-B50094C0B6DB}"/>
              </a:ext>
            </a:extLst>
          </p:cNvPr>
          <p:cNvSpPr/>
          <p:nvPr/>
        </p:nvSpPr>
        <p:spPr>
          <a:xfrm>
            <a:off x="0" y="0"/>
            <a:ext cx="9144000"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4000" b="0" i="0" dirty="0">
              <a:latin typeface="Helvetica Regular" pitchFamily="2" charset="0"/>
            </a:endParaRPr>
          </a:p>
        </p:txBody>
      </p:sp>
      <p:graphicFrame>
        <p:nvGraphicFramePr>
          <p:cNvPr id="11" name="Table 10" hidden="1">
            <a:extLst>
              <a:ext uri="{FF2B5EF4-FFF2-40B4-BE49-F238E27FC236}">
                <a16:creationId xmlns:a16="http://schemas.microsoft.com/office/drawing/2014/main" id="{A59B268B-FC1E-1745-BAE9-3F02C5965F2C}"/>
              </a:ext>
            </a:extLst>
          </p:cNvPr>
          <p:cNvGraphicFramePr>
            <a:graphicFrameLocks noGrp="1"/>
          </p:cNvGraphicFramePr>
          <p:nvPr>
            <p:extLst>
              <p:ext uri="{D42A27DB-BD31-4B8C-83A1-F6EECF244321}">
                <p14:modId xmlns:p14="http://schemas.microsoft.com/office/powerpoint/2010/main" val="1736718671"/>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3" name="TextBox 2">
            <a:extLst>
              <a:ext uri="{FF2B5EF4-FFF2-40B4-BE49-F238E27FC236}">
                <a16:creationId xmlns:a16="http://schemas.microsoft.com/office/drawing/2014/main" id="{5F64B9DE-6557-C54A-BF36-8E798604EA3F}"/>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Thank You</a:t>
            </a:r>
          </a:p>
        </p:txBody>
      </p:sp>
      <p:sp>
        <p:nvSpPr>
          <p:cNvPr id="7" name="Header rule">
            <a:extLst>
              <a:ext uri="{FF2B5EF4-FFF2-40B4-BE49-F238E27FC236}">
                <a16:creationId xmlns:a16="http://schemas.microsoft.com/office/drawing/2014/main" id="{09B1960F-507A-E84C-8B64-1891B754A975}"/>
              </a:ext>
            </a:extLst>
          </p:cNvPr>
          <p:cNvSpPr/>
          <p:nvPr/>
        </p:nvSpPr>
        <p:spPr>
          <a:xfrm>
            <a:off x="640080" y="2468880"/>
            <a:ext cx="7772400" cy="36576"/>
          </a:xfrm>
          <a:prstGeom prst="rect">
            <a:avLst/>
          </a:prstGeom>
          <a:solidFill>
            <a:srgbClr val="2C75A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graphicFrame>
        <p:nvGraphicFramePr>
          <p:cNvPr id="8" name="Table 7" hidden="1">
            <a:extLst>
              <a:ext uri="{FF2B5EF4-FFF2-40B4-BE49-F238E27FC236}">
                <a16:creationId xmlns:a16="http://schemas.microsoft.com/office/drawing/2014/main" id="{3E58A6EC-219D-294A-BBEF-94C49557B0E2}"/>
              </a:ext>
            </a:extLst>
          </p:cNvPr>
          <p:cNvGraphicFramePr>
            <a:graphicFrameLocks noGrp="1"/>
          </p:cNvGraphicFramePr>
          <p:nvPr>
            <p:extLst>
              <p:ext uri="{D42A27DB-BD31-4B8C-83A1-F6EECF244321}">
                <p14:modId xmlns:p14="http://schemas.microsoft.com/office/powerpoint/2010/main" val="42495035"/>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9" name="TextBox 8">
            <a:extLst>
              <a:ext uri="{FF2B5EF4-FFF2-40B4-BE49-F238E27FC236}">
                <a16:creationId xmlns:a16="http://schemas.microsoft.com/office/drawing/2014/main" id="{4DAC7F78-240E-AF4B-89D8-273442F5E4BE}"/>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Thank You</a:t>
            </a:r>
          </a:p>
        </p:txBody>
      </p:sp>
      <p:graphicFrame>
        <p:nvGraphicFramePr>
          <p:cNvPr id="10" name="Table 9" hidden="1">
            <a:extLst>
              <a:ext uri="{FF2B5EF4-FFF2-40B4-BE49-F238E27FC236}">
                <a16:creationId xmlns:a16="http://schemas.microsoft.com/office/drawing/2014/main" id="{C425352E-7739-E248-9E50-3F3E8D851A47}"/>
              </a:ext>
            </a:extLst>
          </p:cNvPr>
          <p:cNvGraphicFramePr>
            <a:graphicFrameLocks noGrp="1"/>
          </p:cNvGraphicFramePr>
          <p:nvPr>
            <p:extLst>
              <p:ext uri="{D42A27DB-BD31-4B8C-83A1-F6EECF244321}">
                <p14:modId xmlns:p14="http://schemas.microsoft.com/office/powerpoint/2010/main" val="2393666196"/>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12" name="TextBox 11">
            <a:extLst>
              <a:ext uri="{FF2B5EF4-FFF2-40B4-BE49-F238E27FC236}">
                <a16:creationId xmlns:a16="http://schemas.microsoft.com/office/drawing/2014/main" id="{07F6C067-AD68-524C-91AC-545B0A590C4C}"/>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Thank You</a:t>
            </a:r>
          </a:p>
        </p:txBody>
      </p:sp>
    </p:spTree>
    <p:extLst>
      <p:ext uri="{BB962C8B-B14F-4D97-AF65-F5344CB8AC3E}">
        <p14:creationId xmlns:p14="http://schemas.microsoft.com/office/powerpoint/2010/main" val="361908255"/>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8CAE59F8-70FD-0B40-888E-2DCBF3AAC62E}" type="slidenum">
              <a:rPr lang="en-US"/>
              <a:pPr>
                <a:defRPr/>
              </a:pPr>
              <a:t>‹#›</a:t>
            </a:fld>
            <a:endParaRPr lang="en-US"/>
          </a:p>
        </p:txBody>
      </p:sp>
    </p:spTree>
    <p:extLst>
      <p:ext uri="{BB962C8B-B14F-4D97-AF65-F5344CB8AC3E}">
        <p14:creationId xmlns:p14="http://schemas.microsoft.com/office/powerpoint/2010/main" val="2996326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pPr>
              <a:defRPr/>
            </a:pPr>
            <a:fld id="{CCE3AD49-55F6-7840-8D0D-5FE3141542C3}" type="slidenum">
              <a:rPr lang="en-US"/>
              <a:pPr>
                <a:defRPr/>
              </a:pPr>
              <a:t>‹#›</a:t>
            </a:fld>
            <a:endParaRPr lang="en-US"/>
          </a:p>
        </p:txBody>
      </p:sp>
    </p:spTree>
    <p:extLst>
      <p:ext uri="{BB962C8B-B14F-4D97-AF65-F5344CB8AC3E}">
        <p14:creationId xmlns:p14="http://schemas.microsoft.com/office/powerpoint/2010/main" val="40814103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tatement w/dark background">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7C5EC3F5-808B-184C-A89B-4B25F801B6AC}"/>
              </a:ext>
            </a:extLst>
          </p:cNvPr>
          <p:cNvSpPr>
            <a:spLocks noGrp="1"/>
          </p:cNvSpPr>
          <p:nvPr>
            <p:ph type="body" sz="quarter" idx="21" hasCustomPrompt="1"/>
          </p:nvPr>
        </p:nvSpPr>
        <p:spPr>
          <a:xfrm>
            <a:off x="1371600" y="1407743"/>
            <a:ext cx="6400800" cy="1665071"/>
          </a:xfrm>
          <a:prstGeom prst="rect">
            <a:avLst/>
          </a:prstGeom>
        </p:spPr>
        <p:txBody>
          <a:bodyPr lIns="0" tIns="0" rIns="0" bIns="0" anchor="ctr" anchorCtr="0">
            <a:spAutoFit/>
          </a:bodyPr>
          <a:lstStyle>
            <a:lvl1pPr marL="0" indent="0" algn="ctr">
              <a:buNone/>
              <a:defRPr sz="4000">
                <a:solidFill>
                  <a:schemeClr val="bg1"/>
                </a:solidFill>
              </a:defRPr>
            </a:lvl1pPr>
            <a:lvl2pPr marL="274320" indent="0" algn="ctr">
              <a:buNone/>
              <a:defRPr sz="4000">
                <a:solidFill>
                  <a:srgbClr val="2774AE"/>
                </a:solidFill>
              </a:defRPr>
            </a:lvl2pPr>
            <a:lvl3pPr marL="548640" indent="0" algn="ctr">
              <a:buNone/>
              <a:defRPr sz="4000">
                <a:solidFill>
                  <a:srgbClr val="2774AE"/>
                </a:solidFill>
              </a:defRPr>
            </a:lvl3pPr>
            <a:lvl4pPr marL="822960" indent="0" algn="ctr">
              <a:buNone/>
              <a:defRPr sz="4000">
                <a:solidFill>
                  <a:srgbClr val="2774AE"/>
                </a:solidFill>
              </a:defRPr>
            </a:lvl4pPr>
            <a:lvl5pPr marL="1097280" indent="0" algn="ctr">
              <a:buNone/>
              <a:defRPr sz="4000">
                <a:solidFill>
                  <a:srgbClr val="2774AE"/>
                </a:solidFill>
              </a:defRPr>
            </a:lvl5pPr>
          </a:lstStyle>
          <a:p>
            <a:pPr lvl="0"/>
            <a:r>
              <a:rPr lang="en-US" dirty="0"/>
              <a:t>Lorem ipsum dolor sit </a:t>
            </a:r>
            <a:r>
              <a:rPr lang="en-US" dirty="0" err="1"/>
              <a:t>amet</a:t>
            </a:r>
            <a:r>
              <a:rPr lang="en-US" dirty="0"/>
              <a:t> ex </a:t>
            </a:r>
            <a:r>
              <a:rPr lang="en-US" dirty="0" err="1"/>
              <a:t>eum</a:t>
            </a:r>
            <a:r>
              <a:rPr lang="en-US" dirty="0"/>
              <a:t> </a:t>
            </a:r>
            <a:r>
              <a:rPr lang="en-US" dirty="0" err="1"/>
              <a:t>reque</a:t>
            </a:r>
            <a:r>
              <a:rPr lang="en-US" dirty="0"/>
              <a:t> </a:t>
            </a:r>
            <a:r>
              <a:rPr lang="en-US" dirty="0" err="1"/>
              <a:t>graece</a:t>
            </a:r>
            <a:r>
              <a:rPr lang="en-US" dirty="0"/>
              <a:t> </a:t>
            </a:r>
            <a:r>
              <a:rPr lang="en-US" dirty="0" err="1"/>
              <a:t>nam</a:t>
            </a:r>
            <a:r>
              <a:rPr lang="en-US" dirty="0"/>
              <a:t> </a:t>
            </a:r>
            <a:r>
              <a:rPr lang="en-US" dirty="0" err="1"/>
              <a:t>harum</a:t>
            </a:r>
            <a:r>
              <a:rPr lang="en-US" dirty="0"/>
              <a:t> </a:t>
            </a:r>
            <a:r>
              <a:rPr lang="en-US" dirty="0" err="1"/>
              <a:t>vonsequat</a:t>
            </a:r>
            <a:endParaRPr lang="en-US" dirty="0"/>
          </a:p>
        </p:txBody>
      </p:sp>
    </p:spTree>
    <p:extLst>
      <p:ext uri="{BB962C8B-B14F-4D97-AF65-F5344CB8AC3E}">
        <p14:creationId xmlns:p14="http://schemas.microsoft.com/office/powerpoint/2010/main" val="2898377615"/>
      </p:ext>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19.xml"/><Relationship Id="rId4" Type="http://schemas.openxmlformats.org/officeDocument/2006/relationships/image" Target="../media/image5.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Brand logo">
            <a:extLst>
              <a:ext uri="{FF2B5EF4-FFF2-40B4-BE49-F238E27FC236}">
                <a16:creationId xmlns:a16="http://schemas.microsoft.com/office/drawing/2014/main" id="{B905BEBE-FC81-0D47-9AF4-9E3655228635}"/>
              </a:ext>
            </a:extLst>
          </p:cNvPr>
          <p:cNvPicPr>
            <a:picLocks noChangeAspect="1"/>
          </p:cNvPicPr>
          <p:nvPr/>
        </p:nvPicPr>
        <p:blipFill>
          <a:blip r:embed="rId20">
            <a:extLst>
              <a:ext uri="{96DAC541-7B7A-43D3-8B79-37D633B846F1}">
                <asvg:svgBlip xmlns="" xmlns:asvg="http://schemas.microsoft.com/office/drawing/2016/SVG/main" r:embed="rId21"/>
              </a:ext>
            </a:extLst>
          </a:blip>
          <a:stretch>
            <a:fillRect/>
          </a:stretch>
        </p:blipFill>
        <p:spPr>
          <a:xfrm>
            <a:off x="342900" y="4724784"/>
            <a:ext cx="423229" cy="136525"/>
          </a:xfrm>
          <a:prstGeom prst="rect">
            <a:avLst/>
          </a:prstGeom>
        </p:spPr>
      </p:pic>
      <p:sp>
        <p:nvSpPr>
          <p:cNvPr id="17" name="Header rule">
            <a:extLst>
              <a:ext uri="{FF2B5EF4-FFF2-40B4-BE49-F238E27FC236}">
                <a16:creationId xmlns:a16="http://schemas.microsoft.com/office/drawing/2014/main" id="{98E6E0B5-9270-574F-A10E-09DA8982DB02}"/>
              </a:ext>
            </a:extLst>
          </p:cNvPr>
          <p:cNvSpPr/>
          <p:nvPr/>
        </p:nvSpPr>
        <p:spPr>
          <a:xfrm>
            <a:off x="640080" y="821642"/>
            <a:ext cx="7772400" cy="36576"/>
          </a:xfrm>
          <a:prstGeom prst="rect">
            <a:avLst/>
          </a:prstGeom>
          <a:solidFill>
            <a:srgbClr val="2774A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spTree>
    <p:extLst>
      <p:ext uri="{BB962C8B-B14F-4D97-AF65-F5344CB8AC3E}">
        <p14:creationId xmlns:p14="http://schemas.microsoft.com/office/powerpoint/2010/main" val="3977186469"/>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8" r:id="rId13"/>
    <p:sldLayoutId id="2147483825" r:id="rId14"/>
    <p:sldLayoutId id="2147483826" r:id="rId15"/>
    <p:sldLayoutId id="2147483827" r:id="rId16"/>
    <p:sldLayoutId id="2147483829" r:id="rId17"/>
    <p:sldLayoutId id="2147483830" r:id="rId18"/>
  </p:sldLayoutIdLst>
  <p:hf hdr="0" ftr="0"/>
  <p:txStyles>
    <p:titleStyle>
      <a:lvl1pPr algn="l" defTabSz="685800" rtl="0" eaLnBrk="1" latinLnBrk="0" hangingPunct="1">
        <a:lnSpc>
          <a:spcPct val="90000"/>
        </a:lnSpc>
        <a:spcBef>
          <a:spcPct val="0"/>
        </a:spcBef>
        <a:buNone/>
        <a:defRPr sz="2800" b="1" i="0" kern="1200" baseline="0">
          <a:solidFill>
            <a:srgbClr val="58595B"/>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400" b="0" kern="1200">
          <a:solidFill>
            <a:srgbClr val="58595B"/>
          </a:solidFill>
          <a:latin typeface="+mn-lt"/>
          <a:ea typeface="+mn-ea"/>
          <a:cs typeface="+mn-cs"/>
        </a:defRPr>
      </a:lvl1pPr>
      <a:lvl2pPr marL="44805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baseline="0">
          <a:solidFill>
            <a:srgbClr val="58595B"/>
          </a:solidFill>
          <a:latin typeface="+mn-lt"/>
          <a:ea typeface="+mn-ea"/>
          <a:cs typeface="+mn-cs"/>
        </a:defRPr>
      </a:lvl2pPr>
      <a:lvl3pPr marL="72237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3pPr>
      <a:lvl4pPr marL="99669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a:solidFill>
            <a:srgbClr val="58595B"/>
          </a:solidFill>
          <a:latin typeface="+mn-lt"/>
          <a:ea typeface="+mn-ea"/>
          <a:cs typeface="+mn-cs"/>
        </a:defRPr>
      </a:lvl4pPr>
      <a:lvl5pPr marL="127101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5pPr>
      <a:lvl6pPr marL="628650" indent="-651510" algn="l" defTabSz="685800" rtl="0" eaLnBrk="1" latinLnBrk="0" hangingPunct="1">
        <a:lnSpc>
          <a:spcPct val="90000"/>
        </a:lnSpc>
        <a:spcBef>
          <a:spcPts val="0"/>
        </a:spcBef>
        <a:spcAft>
          <a:spcPts val="600"/>
        </a:spcAft>
        <a:buFont typeface="Arial" panose="020B0604020202020204" pitchFamily="34" charset="0"/>
        <a:buNone/>
        <a:defRPr sz="100" kern="1200">
          <a:solidFill>
            <a:schemeClr val="tx1"/>
          </a:solidFill>
          <a:latin typeface="+mn-lt"/>
          <a:ea typeface="+mn-ea"/>
          <a:cs typeface="+mn-cs"/>
        </a:defRPr>
      </a:lvl6pPr>
      <a:lvl7pPr marL="557784" indent="-194310" algn="l" defTabSz="685800" rtl="0" eaLnBrk="1" latinLnBrk="0" hangingPunct="1">
        <a:lnSpc>
          <a:spcPct val="90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274320" indent="-171450" algn="l" defTabSz="685800" rtl="0" eaLnBrk="1" latinLnBrk="0" hangingPunct="1">
        <a:lnSpc>
          <a:spcPct val="90000"/>
        </a:lnSpc>
        <a:spcBef>
          <a:spcPts val="0"/>
        </a:spcBef>
        <a:spcAft>
          <a:spcPts val="600"/>
        </a:spcAft>
        <a:buFont typeface="Arial" panose="020B0604020202020204" pitchFamily="34" charset="0"/>
        <a:buChar char="•"/>
        <a:defRPr sz="1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41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00578B"/>
            </a:gs>
            <a:gs pos="100000">
              <a:srgbClr val="2774AE"/>
            </a:gs>
          </a:gsLst>
          <a:lin ang="0" scaled="0"/>
        </a:gradFill>
        <a:effectLst/>
      </p:bgPr>
    </p:bg>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7C7160C-D279-C84E-A714-5CF37C5CC49F}"/>
              </a:ext>
            </a:extLst>
          </p:cNvPr>
          <p:cNvSpPr/>
          <p:nvPr/>
        </p:nvSpPr>
        <p:spPr>
          <a:xfrm>
            <a:off x="0" y="0"/>
            <a:ext cx="9144000" cy="51365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Helvetica Regular" pitchFamily="2" charset="0"/>
            </a:endParaRPr>
          </a:p>
        </p:txBody>
      </p:sp>
      <p:graphicFrame>
        <p:nvGraphicFramePr>
          <p:cNvPr id="15" name="Table 14" hidden="1">
            <a:extLst>
              <a:ext uri="{FF2B5EF4-FFF2-40B4-BE49-F238E27FC236}">
                <a16:creationId xmlns:a16="http://schemas.microsoft.com/office/drawing/2014/main" id="{2684D85E-2681-5C44-AFBC-F0E79677A166}"/>
              </a:ext>
            </a:extLst>
          </p:cNvPr>
          <p:cNvGraphicFramePr>
            <a:graphicFrameLocks noGrp="1"/>
          </p:cNvGraphicFramePr>
          <p:nvPr>
            <p:extLst>
              <p:ext uri="{D42A27DB-BD31-4B8C-83A1-F6EECF244321}">
                <p14:modId xmlns:p14="http://schemas.microsoft.com/office/powerpoint/2010/main" val="1915787603"/>
              </p:ext>
            </p:extLst>
          </p:nvPr>
        </p:nvGraphicFramePr>
        <p:xfrm>
          <a:off x="685800" y="356673"/>
          <a:ext cx="7772400" cy="458139"/>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458139">
                <a:tc>
                  <a:txBody>
                    <a:bodyPr/>
                    <a:lstStyle/>
                    <a:p>
                      <a:pPr>
                        <a:lnSpc>
                          <a:spcPct val="100000"/>
                        </a:lnSpc>
                      </a:pPr>
                      <a:r>
                        <a:rPr lang="en-US" sz="2800" b="0" i="0" dirty="0">
                          <a:ln>
                            <a:noFill/>
                          </a:ln>
                          <a:solidFill>
                            <a:srgbClr val="58595B"/>
                          </a:solidFill>
                          <a:latin typeface="Helvetica Regular" pitchFamily="2" charset="0"/>
                          <a:cs typeface="Arial" panose="020B0604020202020204" pitchFamily="34" charset="0"/>
                        </a:rPr>
                        <a:t>Preferred Header Size</a:t>
                      </a:r>
                      <a:endParaRPr lang="en-US" sz="2800" b="0" i="0" dirty="0">
                        <a:ln>
                          <a:noFill/>
                        </a:ln>
                        <a:latin typeface="Helvetica Regular" pitchFamily="2" charset="0"/>
                      </a:endParaRPr>
                    </a:p>
                  </a:txBody>
                  <a:tcPr marL="0" marR="0" marT="0" marB="18288">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pic>
        <p:nvPicPr>
          <p:cNvPr id="9" name="brand logo-white">
            <a:extLst>
              <a:ext uri="{FF2B5EF4-FFF2-40B4-BE49-F238E27FC236}">
                <a16:creationId xmlns:a16="http://schemas.microsoft.com/office/drawing/2014/main" id="{51676347-45D6-CD47-AAC8-2B1B35815374}"/>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342900" y="4727575"/>
            <a:ext cx="423229" cy="136525"/>
          </a:xfrm>
          <a:prstGeom prst="rect">
            <a:avLst/>
          </a:prstGeom>
        </p:spPr>
      </p:pic>
      <p:sp>
        <p:nvSpPr>
          <p:cNvPr id="12" name="Text Placeholder-left">
            <a:extLst>
              <a:ext uri="{FF2B5EF4-FFF2-40B4-BE49-F238E27FC236}">
                <a16:creationId xmlns:a16="http://schemas.microsoft.com/office/drawing/2014/main" id="{23F08363-883B-8749-9AEA-BC16C3EB8CE3}"/>
              </a:ext>
            </a:extLst>
          </p:cNvPr>
          <p:cNvSpPr txBox="1">
            <a:spLocks/>
          </p:cNvSpPr>
          <p:nvPr/>
        </p:nvSpPr>
        <p:spPr>
          <a:xfrm>
            <a:off x="1097280" y="4773168"/>
            <a:ext cx="2651760" cy="369973"/>
          </a:xfrm>
          <a:prstGeom prst="rect">
            <a:avLst/>
          </a:prstGeom>
        </p:spPr>
        <p:txBody>
          <a:bodyPr wrap="square" lIns="0" tIns="0" rIns="0" bIns="256032">
            <a:spAutoFit/>
          </a:bodyPr>
          <a:lstStyle>
            <a:lvl1pPr marL="0" indent="0" algn="r" defTabSz="685800" rtl="0" eaLnBrk="1" latinLnBrk="0" hangingPunct="1">
              <a:lnSpc>
                <a:spcPct val="90000"/>
              </a:lnSpc>
              <a:spcBef>
                <a:spcPts val="750"/>
              </a:spcBef>
              <a:buFontTx/>
              <a:buNone/>
              <a:defRPr sz="800" kern="1200">
                <a:solidFill>
                  <a:srgbClr val="898989"/>
                </a:solidFill>
                <a:latin typeface="Helvetica" pitchFamily="2" charset="0"/>
                <a:ea typeface="+mn-ea"/>
                <a:cs typeface="+mn-cs"/>
              </a:defRPr>
            </a:lvl1pPr>
            <a:lvl2pPr marL="342900" indent="0" algn="l" defTabSz="685800" rtl="0" eaLnBrk="1" latinLnBrk="0" hangingPunct="1">
              <a:lnSpc>
                <a:spcPct val="100000"/>
              </a:lnSpc>
              <a:spcBef>
                <a:spcPts val="375"/>
              </a:spcBef>
              <a:buFontTx/>
              <a:buNone/>
              <a:defRPr sz="800" kern="1200">
                <a:solidFill>
                  <a:srgbClr val="58595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800" b="1" i="0" kern="1200">
                <a:solidFill>
                  <a:srgbClr val="58595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b="0" i="0" dirty="0">
                <a:solidFill>
                  <a:schemeClr val="bg1"/>
                </a:solidFill>
                <a:latin typeface="Helvetica Regular" pitchFamily="2" charset="0"/>
              </a:rPr>
              <a:t>Department Name (edit in Slide Master)</a:t>
            </a:r>
          </a:p>
        </p:txBody>
      </p:sp>
      <p:sp>
        <p:nvSpPr>
          <p:cNvPr id="13" name="Text Placeholder-middle">
            <a:extLst>
              <a:ext uri="{FF2B5EF4-FFF2-40B4-BE49-F238E27FC236}">
                <a16:creationId xmlns:a16="http://schemas.microsoft.com/office/drawing/2014/main" id="{71380050-84F1-D143-BCF2-F067E310EFE8}"/>
              </a:ext>
            </a:extLst>
          </p:cNvPr>
          <p:cNvSpPr txBox="1">
            <a:spLocks/>
          </p:cNvSpPr>
          <p:nvPr/>
        </p:nvSpPr>
        <p:spPr>
          <a:xfrm>
            <a:off x="3840480" y="4773168"/>
            <a:ext cx="3474720" cy="369973"/>
          </a:xfrm>
          <a:prstGeom prst="rect">
            <a:avLst/>
          </a:prstGeom>
        </p:spPr>
        <p:txBody>
          <a:bodyPr wrap="square" lIns="0" tIns="0" rIns="0" bIns="256032">
            <a:spAutoFit/>
          </a:bodyPr>
          <a:lstStyle>
            <a:lvl1pPr marL="0" indent="0" algn="ctr" defTabSz="685800" rtl="0" eaLnBrk="1" latinLnBrk="0" hangingPunct="1">
              <a:lnSpc>
                <a:spcPct val="90000"/>
              </a:lnSpc>
              <a:spcBef>
                <a:spcPts val="750"/>
              </a:spcBef>
              <a:buFontTx/>
              <a:buNone/>
              <a:defRPr sz="800" kern="1200">
                <a:solidFill>
                  <a:srgbClr val="898989"/>
                </a:solidFill>
                <a:latin typeface="Helvetica" pitchFamily="2" charset="0"/>
                <a:ea typeface="+mn-ea"/>
                <a:cs typeface="+mn-cs"/>
              </a:defRPr>
            </a:lvl1pPr>
            <a:lvl2pPr marL="342900" indent="0" algn="l" defTabSz="685800" rtl="0" eaLnBrk="1" latinLnBrk="0" hangingPunct="1">
              <a:lnSpc>
                <a:spcPct val="100000"/>
              </a:lnSpc>
              <a:spcBef>
                <a:spcPts val="375"/>
              </a:spcBef>
              <a:buFontTx/>
              <a:buNone/>
              <a:defRPr sz="800" kern="1200">
                <a:solidFill>
                  <a:srgbClr val="58595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800" b="1" i="0" kern="1200">
                <a:solidFill>
                  <a:srgbClr val="58595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b="0" i="0" dirty="0">
                <a:solidFill>
                  <a:schemeClr val="bg1"/>
                </a:solidFill>
                <a:latin typeface="Helvetica Regular" pitchFamily="2" charset="0"/>
              </a:rPr>
              <a:t>Presentation Title (edit in Slide Master)</a:t>
            </a:r>
          </a:p>
        </p:txBody>
      </p:sp>
    </p:spTree>
    <p:extLst>
      <p:ext uri="{BB962C8B-B14F-4D97-AF65-F5344CB8AC3E}">
        <p14:creationId xmlns:p14="http://schemas.microsoft.com/office/powerpoint/2010/main" val="1216462480"/>
      </p:ext>
    </p:extLst>
  </p:cSld>
  <p:clrMap bg1="lt1" tx1="dk1" bg2="lt2" tx2="dk2" accent1="accent1" accent2="accent2" accent3="accent3" accent4="accent4" accent5="accent5" accent6="accent6" hlink="hlink" folHlink="folHlink"/>
  <p:sldLayoutIdLst>
    <p:sldLayoutId id="2147483811" r:id="rId1"/>
  </p:sldLayoutIdLst>
  <p:hf hdr="0" ftr="0"/>
  <p:txStyles>
    <p:titleStyle>
      <a:lvl1pPr algn="l" defTabSz="685800" rtl="0" eaLnBrk="1" latinLnBrk="0" hangingPunct="1">
        <a:lnSpc>
          <a:spcPct val="90000"/>
        </a:lnSpc>
        <a:spcBef>
          <a:spcPct val="0"/>
        </a:spcBef>
        <a:buNone/>
        <a:defRPr sz="2800" b="1" i="0" kern="1200">
          <a:solidFill>
            <a:srgbClr val="58595B"/>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400" kern="1200">
          <a:solidFill>
            <a:srgbClr val="58595B"/>
          </a:solidFill>
          <a:latin typeface="Helvetica" pitchFamily="2" charset="0"/>
          <a:ea typeface="+mn-ea"/>
          <a:cs typeface="+mn-cs"/>
        </a:defRPr>
      </a:lvl1pPr>
      <a:lvl2pPr marL="342900" indent="0" algn="l" defTabSz="685800" rtl="0" eaLnBrk="1" latinLnBrk="0" hangingPunct="1">
        <a:lnSpc>
          <a:spcPct val="100000"/>
        </a:lnSpc>
        <a:spcBef>
          <a:spcPts val="375"/>
        </a:spcBef>
        <a:buFontTx/>
        <a:buNone/>
        <a:defRPr sz="1400" kern="1200">
          <a:solidFill>
            <a:srgbClr val="58595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kern="1200">
          <a:solidFill>
            <a:srgbClr val="58595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1" i="0" kern="1200">
          <a:solidFill>
            <a:srgbClr val="58595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rgbClr val="58595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tif"/><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5.ti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9.ti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tif"/><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0.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diagramLayout" Target="../diagrams/layout1.xml"/><Relationship Id="rId11" Type="http://schemas.openxmlformats.org/officeDocument/2006/relationships/image" Target="../media/image53.png"/><Relationship Id="rId5" Type="http://schemas.openxmlformats.org/officeDocument/2006/relationships/diagramData" Target="../diagrams/data1.xml"/><Relationship Id="rId10" Type="http://schemas.openxmlformats.org/officeDocument/2006/relationships/image" Target="../media/image52.png"/><Relationship Id="rId4" Type="http://schemas.openxmlformats.org/officeDocument/2006/relationships/image" Target="../media/image51.png"/><Relationship Id="rId9" Type="http://schemas.microsoft.com/office/2007/relationships/diagramDrawing" Target="../diagrams/drawing1.xml"/></Relationships>
</file>

<file path=ppt/slides/_rels/slide4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4.png"/><Relationship Id="rId7" Type="http://schemas.openxmlformats.org/officeDocument/2006/relationships/diagramQuickStyle" Target="../diagrams/quickStyle2.xml"/><Relationship Id="rId2" Type="http://schemas.openxmlformats.org/officeDocument/2006/relationships/image" Target="../media/image52.png"/><Relationship Id="rId1" Type="http://schemas.openxmlformats.org/officeDocument/2006/relationships/slideLayout" Target="../slideLayouts/slideLayout18.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5.png"/><Relationship Id="rId9" Type="http://schemas.microsoft.com/office/2007/relationships/diagramDrawing" Target="../diagrams/drawing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BBEAB19E-9D7C-FF4A-8C05-58A45714A95F}"/>
              </a:ext>
            </a:extLst>
          </p:cNvPr>
          <p:cNvSpPr>
            <a:spLocks noGrp="1"/>
          </p:cNvSpPr>
          <p:nvPr>
            <p:ph type="body" sz="quarter" idx="31"/>
          </p:nvPr>
        </p:nvSpPr>
        <p:spPr>
          <a:xfrm>
            <a:off x="640080" y="1968566"/>
            <a:ext cx="7772400" cy="951030"/>
          </a:xfrm>
        </p:spPr>
        <p:txBody>
          <a:bodyPr/>
          <a:lstStyle/>
          <a:p>
            <a:pPr>
              <a:spcBef>
                <a:spcPts val="0"/>
              </a:spcBef>
            </a:pPr>
            <a:r>
              <a:rPr lang="en-US" dirty="0">
                <a:latin typeface="Calibri" panose="020F0502020204030204" pitchFamily="34" charset="0"/>
                <a:ea typeface="Times New Roman" panose="02020603050405020304" pitchFamily="18" charset="0"/>
                <a:cs typeface="Times New Roman" panose="02020603050405020304" pitchFamily="18" charset="0"/>
              </a:rPr>
              <a:t>Variability in Tumour </a:t>
            </a:r>
            <a:r>
              <a:rPr lang="en-US" dirty="0" smtClean="0">
                <a:latin typeface="Calibri" panose="020F0502020204030204" pitchFamily="34" charset="0"/>
                <a:ea typeface="Times New Roman" panose="02020603050405020304" pitchFamily="18" charset="0"/>
                <a:cs typeface="Times New Roman" panose="02020603050405020304" pitchFamily="18" charset="0"/>
              </a:rPr>
              <a:t>Presentation:</a:t>
            </a:r>
          </a:p>
          <a:p>
            <a:pPr>
              <a:spcBef>
                <a:spcPts val="0"/>
              </a:spcBef>
            </a:pPr>
            <a:r>
              <a:rPr lang="en-US" sz="2600" dirty="0" smtClean="0">
                <a:latin typeface="Calibri" panose="020F0502020204030204" pitchFamily="34" charset="0"/>
                <a:ea typeface="Times New Roman" panose="02020603050405020304" pitchFamily="18" charset="0"/>
                <a:cs typeface="Times New Roman" panose="02020603050405020304" pitchFamily="18" charset="0"/>
              </a:rPr>
              <a:t>The </a:t>
            </a:r>
            <a:r>
              <a:rPr lang="en-US" sz="2600" dirty="0">
                <a:latin typeface="Calibri" panose="020F0502020204030204" pitchFamily="34" charset="0"/>
                <a:ea typeface="Times New Roman" panose="02020603050405020304" pitchFamily="18" charset="0"/>
                <a:cs typeface="Times New Roman" panose="02020603050405020304" pitchFamily="18" charset="0"/>
              </a:rPr>
              <a:t>Influence of the Germline on Somatic Evolution</a:t>
            </a:r>
            <a:endParaRPr lang="en-US" sz="2600" dirty="0">
              <a:latin typeface="Times New Roman" panose="02020603050405020304" pitchFamily="18" charset="0"/>
              <a:ea typeface="Times New Roman" panose="02020603050405020304" pitchFamily="18" charset="0"/>
            </a:endParaRPr>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4910" y="1383042"/>
            <a:ext cx="4771074" cy="387205"/>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23" y="3693026"/>
            <a:ext cx="3472931" cy="313609"/>
          </a:xfrm>
          <a:prstGeom prst="rect">
            <a:avLst/>
          </a:prstGeom>
        </p:spPr>
      </p:pic>
      <p:pic>
        <p:nvPicPr>
          <p:cNvPr id="21" name="Picture 20" descr="https://learnonline.ecampusontario.ca/App_Content/Institution/425/Logos/UTCrst_Stacked_655_1024x768.jpe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43766" y="3286506"/>
            <a:ext cx="1596145" cy="119710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http://teabba.com.au/wordpress/wp-content/uploads/2014/10/Movember300x200.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5240" y="3944555"/>
            <a:ext cx="1655472" cy="110429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rotWithShape="1">
          <a:blip r:embed="rId6">
            <a:extLst>
              <a:ext uri="{28A0092B-C50C-407E-A947-70E740481C1C}">
                <a14:useLocalDpi xmlns:a14="http://schemas.microsoft.com/office/drawing/2010/main"/>
              </a:ext>
            </a:extLst>
          </a:blip>
          <a:srcRect/>
          <a:stretch/>
        </p:blipFill>
        <p:spPr bwMode="auto">
          <a:xfrm>
            <a:off x="6139113" y="3453678"/>
            <a:ext cx="1222253" cy="862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3" descr="http://www.genomecanada.ca/images/logos/GenomeCanadaColor.jp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925641" y="4117115"/>
            <a:ext cx="1741248" cy="84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Image result for NSERC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0501" y="4259882"/>
            <a:ext cx="1644002" cy="704181"/>
          </a:xfrm>
          <a:prstGeom prst="rect">
            <a:avLst/>
          </a:prstGeom>
          <a:solidFill>
            <a:schemeClr val="bg1"/>
          </a:solidFill>
        </p:spPr>
      </p:pic>
      <p:pic>
        <p:nvPicPr>
          <p:cNvPr id="26" name="Picture 25" descr="Image result for Canadian cancer society 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68659" y="4182802"/>
            <a:ext cx="1352048" cy="95501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http://prostatecancer.ca/CMSPages/images/PCC_HeaderLogo_Resized.png"/>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309631" y="3765024"/>
            <a:ext cx="1742271" cy="1248534"/>
          </a:xfrm>
          <a:prstGeom prst="rect">
            <a:avLst/>
          </a:prstGeom>
          <a:noFill/>
          <a:extLst>
            <a:ext uri="{909E8E84-426E-40DD-AFC4-6F175D3DCCD1}">
              <a14:hiddenFill xmlns:a14="http://schemas.microsoft.com/office/drawing/2010/main">
                <a:solidFill>
                  <a:srgbClr val="FFFFFF"/>
                </a:solidFill>
              </a14:hiddenFill>
            </a:ext>
          </a:extLst>
        </p:spPr>
      </p:pic>
      <p:sp>
        <p:nvSpPr>
          <p:cNvPr id="15" name="Text Placeholder 9">
            <a:extLst>
              <a:ext uri="{FF2B5EF4-FFF2-40B4-BE49-F238E27FC236}">
                <a16:creationId xmlns:a16="http://schemas.microsoft.com/office/drawing/2014/main" id="{BBEAB19E-9D7C-FF4A-8C05-58A45714A95F}"/>
              </a:ext>
            </a:extLst>
          </p:cNvPr>
          <p:cNvSpPr>
            <a:spLocks noGrp="1"/>
          </p:cNvSpPr>
          <p:nvPr>
            <p:ph type="body" sz="quarter" idx="31"/>
          </p:nvPr>
        </p:nvSpPr>
        <p:spPr>
          <a:xfrm>
            <a:off x="640080" y="3074714"/>
            <a:ext cx="7772400" cy="424732"/>
          </a:xfrm>
        </p:spPr>
        <p:txBody>
          <a:bodyPr/>
          <a:lstStyle/>
          <a:p>
            <a:r>
              <a:rPr lang="en-US" sz="2400" b="0" dirty="0" smtClean="0">
                <a:solidFill>
                  <a:schemeClr val="bg1">
                    <a:lumMod val="50000"/>
                  </a:schemeClr>
                </a:solidFill>
              </a:rPr>
              <a:t>Dr. Paul C. Boutros</a:t>
            </a:r>
            <a:endParaRPr lang="en-US" sz="2400" b="0" dirty="0">
              <a:solidFill>
                <a:schemeClr val="bg1">
                  <a:lumMod val="50000"/>
                </a:schemeClr>
              </a:solidFill>
            </a:endParaRPr>
          </a:p>
        </p:txBody>
      </p:sp>
    </p:spTree>
    <p:extLst>
      <p:ext uri="{BB962C8B-B14F-4D97-AF65-F5344CB8AC3E}">
        <p14:creationId xmlns:p14="http://schemas.microsoft.com/office/powerpoint/2010/main" val="922789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p:txBody>
          <a:bodyPr/>
          <a:lstStyle/>
          <a:p>
            <a:pPr algn="ctr"/>
            <a:r>
              <a:rPr lang="en-US" dirty="0" smtClean="0"/>
              <a:t>Pathway</a:t>
            </a:r>
            <a:br>
              <a:rPr lang="en-US" dirty="0" smtClean="0"/>
            </a:br>
            <a:r>
              <a:rPr lang="en-US" dirty="0" smtClean="0"/>
              <a:t/>
            </a:r>
            <a:br>
              <a:rPr lang="en-US" dirty="0" smtClean="0"/>
            </a:br>
            <a:endParaRPr lang="en-US" dirty="0"/>
          </a:p>
        </p:txBody>
      </p:sp>
      <p:sp>
        <p:nvSpPr>
          <p:cNvPr id="4" name="TextBox 3"/>
          <p:cNvSpPr txBox="1"/>
          <p:nvPr/>
        </p:nvSpPr>
        <p:spPr>
          <a:xfrm>
            <a:off x="687377" y="1040524"/>
            <a:ext cx="7315200" cy="3170099"/>
          </a:xfrm>
          <a:prstGeom prst="rect">
            <a:avLst/>
          </a:prstGeom>
          <a:noFill/>
        </p:spPr>
        <p:txBody>
          <a:bodyPr wrap="square" lIns="0" tIns="0" rIns="0" bIns="0" rtlCol="0">
            <a:spAutoFit/>
          </a:bodyPr>
          <a:lstStyle/>
          <a:p>
            <a:pPr marL="457200" indent="-457200">
              <a:buFont typeface="Wingdings" panose="05000000000000000000" pitchFamily="2" charset="2"/>
              <a:buChar char="v"/>
            </a:pPr>
            <a:r>
              <a:rPr lang="en-US" sz="3200" b="1" dirty="0"/>
              <a:t>Overview of Clinical </a:t>
            </a:r>
            <a:r>
              <a:rPr lang="en-US" sz="3200" b="1" dirty="0" smtClean="0"/>
              <a:t>Space</a:t>
            </a:r>
          </a:p>
          <a:p>
            <a:pPr marL="457200" indent="-457200">
              <a:buFont typeface="Wingdings" panose="05000000000000000000" pitchFamily="2" charset="2"/>
              <a:buChar char="q"/>
            </a:pPr>
            <a:r>
              <a:rPr lang="en-CA" altLang="en-US" sz="3200" dirty="0" smtClean="0"/>
              <a:t>BRCA</a:t>
            </a:r>
            <a:endParaRPr lang="en-CA" altLang="en-US" sz="3200" dirty="0" smtClean="0"/>
          </a:p>
          <a:p>
            <a:pPr marL="457200" indent="-457200">
              <a:buFont typeface="Wingdings" panose="05000000000000000000" pitchFamily="2" charset="2"/>
              <a:buChar char="q"/>
            </a:pPr>
            <a:r>
              <a:rPr lang="en-CA" altLang="en-US" sz="3200" dirty="0" smtClean="0"/>
              <a:t>Sex</a:t>
            </a:r>
            <a:endParaRPr lang="en-CA" altLang="en-US" sz="3200" dirty="0" smtClean="0"/>
          </a:p>
          <a:p>
            <a:pPr marL="457200" indent="-457200">
              <a:buFont typeface="Wingdings" panose="05000000000000000000" pitchFamily="2" charset="2"/>
              <a:buChar char="q"/>
            </a:pPr>
            <a:r>
              <a:rPr lang="en-CA" altLang="en-US" sz="3200" dirty="0" smtClean="0"/>
              <a:t>Race &amp; Ethnicity</a:t>
            </a:r>
            <a:endParaRPr lang="en-CA" altLang="en-US" sz="3200" dirty="0" smtClean="0"/>
          </a:p>
          <a:p>
            <a:pPr marL="457200" indent="-457200">
              <a:buFont typeface="Wingdings" panose="05000000000000000000" pitchFamily="2" charset="2"/>
              <a:buChar char="q"/>
            </a:pPr>
            <a:r>
              <a:rPr lang="en-CA" altLang="en-US" sz="3200" dirty="0" smtClean="0"/>
              <a:t>Specific Polymorphisms</a:t>
            </a:r>
            <a:endParaRPr lang="en-CA" altLang="en-US" sz="3200" dirty="0" smtClean="0"/>
          </a:p>
          <a:p>
            <a:pPr marL="457200" indent="-457200">
              <a:buFont typeface="Wingdings" panose="05000000000000000000" pitchFamily="2" charset="2"/>
              <a:buChar char="q"/>
            </a:pPr>
            <a:r>
              <a:rPr lang="en-CA" altLang="en-US" sz="3200" dirty="0" smtClean="0"/>
              <a:t>Summary</a:t>
            </a:r>
            <a:endParaRPr lang="en-CA" altLang="en-US" sz="3200" dirty="0"/>
          </a:p>
          <a:p>
            <a:endParaRPr lang="en-US" sz="1400" dirty="0"/>
          </a:p>
        </p:txBody>
      </p:sp>
    </p:spTree>
    <p:extLst>
      <p:ext uri="{BB962C8B-B14F-4D97-AF65-F5344CB8AC3E}">
        <p14:creationId xmlns:p14="http://schemas.microsoft.com/office/powerpoint/2010/main" val="1896462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79" y="367401"/>
            <a:ext cx="8267098" cy="389979"/>
          </a:xfrm>
        </p:spPr>
        <p:txBody>
          <a:bodyPr/>
          <a:lstStyle/>
          <a:p>
            <a:r>
              <a:rPr lang="en-US" dirty="0"/>
              <a:t>Problem: Localized Disease Outcomes Vary</a:t>
            </a:r>
            <a:endParaRPr lang="en-US" dirty="0"/>
          </a:p>
        </p:txBody>
      </p:sp>
      <p:pic>
        <p:nvPicPr>
          <p:cNvPr id="5" name="Picture 3" descr="2008-06-09 Duke Survival - overall - b&amp;w"/>
          <p:cNvPicPr>
            <a:picLocks noGrp="1" noChangeAspect="1" noChangeArrowheads="1"/>
          </p:cNvPicPr>
          <p:nvPr>
            <p:ph type="tbl" sz="quarter" idx="20"/>
          </p:nvPr>
        </p:nvPicPr>
        <p:blipFill>
          <a:blip r:embed="rId2" cstate="print">
            <a:extLst>
              <a:ext uri="{28A0092B-C50C-407E-A947-70E740481C1C}">
                <a14:useLocalDpi xmlns:a14="http://schemas.microsoft.com/office/drawing/2010/main"/>
              </a:ext>
            </a:extLst>
          </a:blip>
          <a:srcRect/>
          <a:stretch>
            <a:fillRect/>
          </a:stretch>
        </p:blipFill>
        <p:spPr bwMode="auto">
          <a:xfrm>
            <a:off x="2591897" y="985107"/>
            <a:ext cx="3979943" cy="39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004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79" y="367401"/>
            <a:ext cx="8267098" cy="389979"/>
          </a:xfrm>
        </p:spPr>
        <p:txBody>
          <a:bodyPr/>
          <a:lstStyle/>
          <a:p>
            <a:r>
              <a:rPr lang="en-US" dirty="0" smtClean="0"/>
              <a:t>A Solution: Prognostic &amp; Predictive Biomarkers</a:t>
            </a:r>
            <a:endParaRPr lang="en-US" dirty="0"/>
          </a:p>
        </p:txBody>
      </p:sp>
      <p:pic>
        <p:nvPicPr>
          <p:cNvPr id="5" name="Picture 3" descr="2008-06-09 Duke Survival - overall - b&amp;w"/>
          <p:cNvPicPr>
            <a:picLocks noGrp="1" noChangeAspect="1" noChangeArrowheads="1"/>
          </p:cNvPicPr>
          <p:nvPr>
            <p:ph type="tbl" sz="quarter" idx="20"/>
          </p:nvPr>
        </p:nvPicPr>
        <p:blipFill>
          <a:blip r:embed="rId2" cstate="print">
            <a:extLst>
              <a:ext uri="{28A0092B-C50C-407E-A947-70E740481C1C}">
                <a14:useLocalDpi xmlns:a14="http://schemas.microsoft.com/office/drawing/2010/main"/>
              </a:ext>
            </a:extLst>
          </a:blip>
          <a:srcRect/>
          <a:stretch>
            <a:fillRect/>
          </a:stretch>
        </p:blipFill>
        <p:spPr bwMode="auto">
          <a:xfrm>
            <a:off x="2591897" y="985107"/>
            <a:ext cx="3979943" cy="39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5"/>
          <p:cNvGrpSpPr>
            <a:grpSpLocks/>
          </p:cNvGrpSpPr>
          <p:nvPr/>
        </p:nvGrpSpPr>
        <p:grpSpPr bwMode="auto">
          <a:xfrm>
            <a:off x="3262895" y="1012094"/>
            <a:ext cx="1565328" cy="2717800"/>
            <a:chOff x="657" y="1366"/>
            <a:chExt cx="976" cy="1384"/>
          </a:xfrm>
        </p:grpSpPr>
        <p:sp>
          <p:nvSpPr>
            <p:cNvPr id="6" name="Rectangle 6"/>
            <p:cNvSpPr>
              <a:spLocks noChangeArrowheads="1"/>
            </p:cNvSpPr>
            <p:nvPr/>
          </p:nvSpPr>
          <p:spPr bwMode="auto">
            <a:xfrm>
              <a:off x="657" y="1366"/>
              <a:ext cx="976" cy="1384"/>
            </a:xfrm>
            <a:prstGeom prst="rect">
              <a:avLst/>
            </a:prstGeom>
            <a:solidFill>
              <a:srgbClr val="FF0000">
                <a:alpha val="27843"/>
              </a:srgbClr>
            </a:solidFill>
            <a:ln w="9525">
              <a:solidFill>
                <a:srgbClr val="FF0000"/>
              </a:solidFill>
              <a:miter lim="800000"/>
              <a:headEnd/>
              <a:tailEnd/>
            </a:ln>
          </p:spPr>
          <p:txBody>
            <a:bodyPr wrap="none" anchor="ctr"/>
            <a:lstStyle>
              <a:lvl1pPr eaLnBrk="0" hangingPunct="0">
                <a:spcBef>
                  <a:spcPts val="700"/>
                </a:spcBef>
                <a:buClr>
                  <a:srgbClr val="000000"/>
                </a:buClr>
                <a:buSzPct val="100000"/>
                <a:buFont typeface="Times New Roman" pitchFamily="18" charset="0"/>
                <a:defRPr sz="2800">
                  <a:solidFill>
                    <a:srgbClr val="000000"/>
                  </a:solidFill>
                  <a:latin typeface="Verdana" pitchFamily="34" charset="0"/>
                </a:defRPr>
              </a:lvl1pPr>
              <a:lvl2pPr marL="742950" indent="-285750" eaLnBrk="0" hangingPunct="0">
                <a:spcBef>
                  <a:spcPts val="700"/>
                </a:spcBef>
                <a:buClr>
                  <a:srgbClr val="000000"/>
                </a:buClr>
                <a:buSzPct val="100000"/>
                <a:buFont typeface="Times New Roman" pitchFamily="18" charset="0"/>
                <a:defRPr sz="2800">
                  <a:solidFill>
                    <a:srgbClr val="000000"/>
                  </a:solidFill>
                  <a:latin typeface="Verdana" pitchFamily="34" charset="0"/>
                </a:defRPr>
              </a:lvl2pPr>
              <a:lvl3pPr marL="11430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3pPr>
              <a:lvl4pPr marL="16002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4pPr>
              <a:lvl5pPr marL="20574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5pPr>
              <a:lvl6pPr marL="25146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6pPr>
              <a:lvl7pPr marL="29718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7pPr>
              <a:lvl8pPr marL="34290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8pPr>
              <a:lvl9pPr marL="38862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9pPr>
            </a:lstStyle>
            <a:p>
              <a:pPr eaLnBrk="1" hangingPunct="1">
                <a:spcBef>
                  <a:spcPct val="0"/>
                </a:spcBef>
                <a:buClrTx/>
                <a:buSzTx/>
                <a:buFontTx/>
                <a:buNone/>
              </a:pPr>
              <a:endParaRPr lang="en-CA" altLang="en-US" sz="2400">
                <a:solidFill>
                  <a:schemeClr val="tx1"/>
                </a:solidFill>
                <a:latin typeface="Arial" pitchFamily="34" charset="0"/>
                <a:cs typeface="Arial" pitchFamily="34" charset="0"/>
              </a:endParaRPr>
            </a:p>
          </p:txBody>
        </p:sp>
        <p:sp>
          <p:nvSpPr>
            <p:cNvPr id="7" name="Text Box 7"/>
            <p:cNvSpPr txBox="1">
              <a:spLocks noChangeArrowheads="1"/>
            </p:cNvSpPr>
            <p:nvPr/>
          </p:nvSpPr>
          <p:spPr bwMode="auto">
            <a:xfrm>
              <a:off x="806" y="2486"/>
              <a:ext cx="511"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rgbClr val="000000"/>
                </a:buClr>
                <a:buSzPct val="100000"/>
                <a:buFont typeface="Times New Roman" pitchFamily="18" charset="0"/>
                <a:defRPr sz="2800">
                  <a:solidFill>
                    <a:srgbClr val="000000"/>
                  </a:solidFill>
                  <a:latin typeface="Verdana" pitchFamily="34" charset="0"/>
                </a:defRPr>
              </a:lvl1pPr>
              <a:lvl2pPr marL="742950" indent="-285750" eaLnBrk="0" hangingPunct="0">
                <a:spcBef>
                  <a:spcPts val="700"/>
                </a:spcBef>
                <a:buClr>
                  <a:srgbClr val="000000"/>
                </a:buClr>
                <a:buSzPct val="100000"/>
                <a:buFont typeface="Times New Roman" pitchFamily="18" charset="0"/>
                <a:defRPr sz="2800">
                  <a:solidFill>
                    <a:srgbClr val="000000"/>
                  </a:solidFill>
                  <a:latin typeface="Verdana" pitchFamily="34" charset="0"/>
                </a:defRPr>
              </a:lvl2pPr>
              <a:lvl3pPr marL="11430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3pPr>
              <a:lvl4pPr marL="16002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4pPr>
              <a:lvl5pPr marL="20574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5pPr>
              <a:lvl6pPr marL="25146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6pPr>
              <a:lvl7pPr marL="29718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7pPr>
              <a:lvl8pPr marL="34290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8pPr>
              <a:lvl9pPr marL="38862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9pPr>
            </a:lstStyle>
            <a:p>
              <a:pPr algn="ctr" eaLnBrk="1" hangingPunct="1">
                <a:spcBef>
                  <a:spcPct val="0"/>
                </a:spcBef>
                <a:buClrTx/>
                <a:buSzTx/>
                <a:buFontTx/>
                <a:buNone/>
              </a:pPr>
              <a:r>
                <a:rPr lang="en-US" altLang="en-US" sz="2600" b="1">
                  <a:solidFill>
                    <a:schemeClr val="tx1"/>
                  </a:solidFill>
                  <a:latin typeface="Arial" pitchFamily="34" charset="0"/>
                  <a:cs typeface="Arial" pitchFamily="34" charset="0"/>
                </a:rPr>
                <a:t>More</a:t>
              </a:r>
            </a:p>
          </p:txBody>
        </p:sp>
      </p:grpSp>
      <p:grpSp>
        <p:nvGrpSpPr>
          <p:cNvPr id="8" name="Group 8"/>
          <p:cNvGrpSpPr>
            <a:grpSpLocks/>
          </p:cNvGrpSpPr>
          <p:nvPr/>
        </p:nvGrpSpPr>
        <p:grpSpPr bwMode="auto">
          <a:xfrm>
            <a:off x="4828222" y="985107"/>
            <a:ext cx="1526529" cy="2743200"/>
            <a:chOff x="1565" y="1352"/>
            <a:chExt cx="929" cy="1398"/>
          </a:xfrm>
        </p:grpSpPr>
        <p:sp>
          <p:nvSpPr>
            <p:cNvPr id="9" name="Rectangle 9"/>
            <p:cNvSpPr>
              <a:spLocks noChangeArrowheads="1"/>
            </p:cNvSpPr>
            <p:nvPr/>
          </p:nvSpPr>
          <p:spPr bwMode="auto">
            <a:xfrm>
              <a:off x="1565" y="1366"/>
              <a:ext cx="929" cy="1384"/>
            </a:xfrm>
            <a:prstGeom prst="rect">
              <a:avLst/>
            </a:prstGeom>
            <a:solidFill>
              <a:schemeClr val="accent6">
                <a:lumMod val="50000"/>
                <a:lumOff val="50000"/>
                <a:alpha val="27843"/>
              </a:schemeClr>
            </a:solidFill>
            <a:ln w="9525">
              <a:solidFill>
                <a:schemeClr val="bg2"/>
              </a:solidFill>
              <a:miter lim="800000"/>
              <a:headEnd/>
              <a:tailEnd/>
            </a:ln>
          </p:spPr>
          <p:txBody>
            <a:bodyPr wrap="none" anchor="ctr"/>
            <a:lstStyle>
              <a:lvl1pPr eaLnBrk="0" hangingPunct="0">
                <a:spcBef>
                  <a:spcPts val="700"/>
                </a:spcBef>
                <a:buClr>
                  <a:srgbClr val="000000"/>
                </a:buClr>
                <a:buSzPct val="100000"/>
                <a:buFont typeface="Times New Roman" pitchFamily="18" charset="0"/>
                <a:defRPr sz="2800">
                  <a:solidFill>
                    <a:srgbClr val="000000"/>
                  </a:solidFill>
                  <a:latin typeface="Verdana" pitchFamily="34" charset="0"/>
                </a:defRPr>
              </a:lvl1pPr>
              <a:lvl2pPr marL="742950" indent="-285750" eaLnBrk="0" hangingPunct="0">
                <a:spcBef>
                  <a:spcPts val="700"/>
                </a:spcBef>
                <a:buClr>
                  <a:srgbClr val="000000"/>
                </a:buClr>
                <a:buSzPct val="100000"/>
                <a:buFont typeface="Times New Roman" pitchFamily="18" charset="0"/>
                <a:defRPr sz="2800">
                  <a:solidFill>
                    <a:srgbClr val="000000"/>
                  </a:solidFill>
                  <a:latin typeface="Verdana" pitchFamily="34" charset="0"/>
                </a:defRPr>
              </a:lvl2pPr>
              <a:lvl3pPr marL="11430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3pPr>
              <a:lvl4pPr marL="16002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4pPr>
              <a:lvl5pPr marL="20574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5pPr>
              <a:lvl6pPr marL="25146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6pPr>
              <a:lvl7pPr marL="29718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7pPr>
              <a:lvl8pPr marL="34290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8pPr>
              <a:lvl9pPr marL="38862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9pPr>
            </a:lstStyle>
            <a:p>
              <a:pPr eaLnBrk="1" hangingPunct="1">
                <a:spcBef>
                  <a:spcPct val="0"/>
                </a:spcBef>
                <a:buClrTx/>
                <a:buSzTx/>
                <a:buFontTx/>
                <a:buNone/>
              </a:pPr>
              <a:endParaRPr lang="en-CA" altLang="en-US" sz="2400">
                <a:solidFill>
                  <a:schemeClr val="tx1"/>
                </a:solidFill>
                <a:latin typeface="Arial" pitchFamily="34" charset="0"/>
                <a:cs typeface="Arial" pitchFamily="34" charset="0"/>
              </a:endParaRPr>
            </a:p>
          </p:txBody>
        </p:sp>
        <p:sp>
          <p:nvSpPr>
            <p:cNvPr id="10" name="Text Box 10"/>
            <p:cNvSpPr txBox="1">
              <a:spLocks noChangeArrowheads="1"/>
            </p:cNvSpPr>
            <p:nvPr/>
          </p:nvSpPr>
          <p:spPr bwMode="auto">
            <a:xfrm>
              <a:off x="1834" y="1352"/>
              <a:ext cx="424"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rgbClr val="000000"/>
                </a:buClr>
                <a:buSzPct val="100000"/>
                <a:buFont typeface="Times New Roman" pitchFamily="18" charset="0"/>
                <a:defRPr sz="2800">
                  <a:solidFill>
                    <a:srgbClr val="000000"/>
                  </a:solidFill>
                  <a:latin typeface="Verdana" pitchFamily="34" charset="0"/>
                </a:defRPr>
              </a:lvl1pPr>
              <a:lvl2pPr marL="742950" indent="-285750" eaLnBrk="0" hangingPunct="0">
                <a:spcBef>
                  <a:spcPts val="700"/>
                </a:spcBef>
                <a:buClr>
                  <a:srgbClr val="000000"/>
                </a:buClr>
                <a:buSzPct val="100000"/>
                <a:buFont typeface="Times New Roman" pitchFamily="18" charset="0"/>
                <a:defRPr sz="2800">
                  <a:solidFill>
                    <a:srgbClr val="000000"/>
                  </a:solidFill>
                  <a:latin typeface="Verdana" pitchFamily="34" charset="0"/>
                </a:defRPr>
              </a:lvl2pPr>
              <a:lvl3pPr marL="11430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3pPr>
              <a:lvl4pPr marL="16002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4pPr>
              <a:lvl5pPr marL="20574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5pPr>
              <a:lvl6pPr marL="25146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6pPr>
              <a:lvl7pPr marL="29718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7pPr>
              <a:lvl8pPr marL="34290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8pPr>
              <a:lvl9pPr marL="38862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9pPr>
            </a:lstStyle>
            <a:p>
              <a:pPr algn="ctr" eaLnBrk="1" hangingPunct="1">
                <a:spcBef>
                  <a:spcPct val="0"/>
                </a:spcBef>
                <a:buClrTx/>
                <a:buSzTx/>
                <a:buFontTx/>
                <a:buNone/>
              </a:pPr>
              <a:r>
                <a:rPr lang="en-US" altLang="en-US" sz="2600" b="1">
                  <a:solidFill>
                    <a:schemeClr val="tx1"/>
                  </a:solidFill>
                  <a:latin typeface="Arial" pitchFamily="34" charset="0"/>
                  <a:cs typeface="Arial" pitchFamily="34" charset="0"/>
                </a:rPr>
                <a:t>Less</a:t>
              </a:r>
            </a:p>
          </p:txBody>
        </p:sp>
      </p:grpSp>
    </p:spTree>
    <p:extLst>
      <p:ext uri="{BB962C8B-B14F-4D97-AF65-F5344CB8AC3E}">
        <p14:creationId xmlns:p14="http://schemas.microsoft.com/office/powerpoint/2010/main" val="228569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097276" y="843243"/>
            <a:ext cx="7248329" cy="4179606"/>
          </a:xfrm>
        </p:spPr>
        <p:txBody>
          <a:bodyPr/>
          <a:lstStyle/>
          <a:p>
            <a:pPr marL="285750" indent="-285750">
              <a:buFont typeface="Wingdings" panose="05000000000000000000" pitchFamily="2" charset="2"/>
              <a:buChar char="Ø"/>
            </a:pPr>
            <a:r>
              <a:rPr lang="en-US" sz="2400" dirty="0" smtClean="0"/>
              <a:t>Many known germline risk factors: TP53, RB1, </a:t>
            </a:r>
            <a:r>
              <a:rPr lang="en-US" sz="2400" i="1" dirty="0" smtClean="0"/>
              <a:t>etc.</a:t>
            </a:r>
          </a:p>
          <a:p>
            <a:pPr marL="285750" indent="-285750">
              <a:buFont typeface="Wingdings" panose="05000000000000000000" pitchFamily="2" charset="2"/>
              <a:buChar char="Ø"/>
            </a:pPr>
            <a:r>
              <a:rPr lang="en-US" sz="2400" dirty="0" smtClean="0"/>
              <a:t>Typical tumour:</a:t>
            </a:r>
            <a:r>
              <a:rPr lang="en-US" sz="2400" dirty="0" smtClean="0"/>
              <a:t> point variants</a:t>
            </a:r>
            <a:endParaRPr lang="en-US" sz="2400" dirty="0"/>
          </a:p>
          <a:p>
            <a:pPr lvl="1"/>
            <a:r>
              <a:rPr lang="en-US" sz="2400" dirty="0"/>
              <a:t>~</a:t>
            </a:r>
            <a:r>
              <a:rPr lang="en-US" sz="2400" dirty="0" smtClean="0"/>
              <a:t>3,000-30,000 </a:t>
            </a:r>
            <a:r>
              <a:rPr lang="en-US" sz="2400" dirty="0"/>
              <a:t>somatic SNVs</a:t>
            </a:r>
          </a:p>
          <a:p>
            <a:pPr lvl="1"/>
            <a:r>
              <a:rPr lang="en-US" sz="2400" dirty="0"/>
              <a:t>~3,000,000 germline </a:t>
            </a:r>
            <a:r>
              <a:rPr lang="en-US" sz="2400" dirty="0" smtClean="0"/>
              <a:t>SNPs</a:t>
            </a:r>
            <a:endParaRPr lang="en-US" sz="2400" dirty="0"/>
          </a:p>
          <a:p>
            <a:pPr marL="285750" indent="-285750">
              <a:buFont typeface="Wingdings" panose="05000000000000000000" pitchFamily="2" charset="2"/>
              <a:buChar char="Ø"/>
            </a:pPr>
            <a:r>
              <a:rPr lang="en-US" sz="2400" dirty="0" smtClean="0"/>
              <a:t>Typical tumour: structural variants</a:t>
            </a:r>
          </a:p>
          <a:p>
            <a:pPr marL="457200" lvl="1" indent="-169863"/>
            <a:r>
              <a:rPr lang="en-US" sz="2400" dirty="0" smtClean="0"/>
              <a:t>~1% of genome with germline SVs</a:t>
            </a:r>
          </a:p>
          <a:p>
            <a:pPr marL="457200" lvl="1" indent="-169863"/>
            <a:r>
              <a:rPr lang="en-US" sz="2400" dirty="0" smtClean="0"/>
              <a:t>~5% of genome with somatic SVs</a:t>
            </a:r>
            <a:endParaRPr lang="en-US" sz="2400" dirty="0" smtClean="0"/>
          </a:p>
          <a:p>
            <a:pPr marL="285750" indent="-285750">
              <a:buFont typeface="Wingdings" panose="05000000000000000000" pitchFamily="2" charset="2"/>
              <a:buChar char="Ø"/>
            </a:pPr>
            <a:r>
              <a:rPr lang="en-US" sz="2400" dirty="0" smtClean="0"/>
              <a:t>Consider prostate cancer</a:t>
            </a:r>
            <a:endParaRPr lang="en-US" sz="2400" dirty="0"/>
          </a:p>
          <a:p>
            <a:pPr lvl="1"/>
            <a:r>
              <a:rPr lang="en-US" sz="2400" dirty="0" smtClean="0"/>
              <a:t>PRS: OR </a:t>
            </a:r>
            <a:r>
              <a:rPr lang="en-US" sz="2400" dirty="0"/>
              <a:t>&gt; 5, ~20% of </a:t>
            </a:r>
            <a:r>
              <a:rPr lang="en-US" sz="2400" dirty="0" err="1"/>
              <a:t>Bx</a:t>
            </a:r>
            <a:r>
              <a:rPr lang="en-US" sz="2400" dirty="0"/>
              <a:t> can be </a:t>
            </a:r>
            <a:r>
              <a:rPr lang="en-US" sz="2400" dirty="0" smtClean="0"/>
              <a:t>avoided</a:t>
            </a:r>
          </a:p>
          <a:p>
            <a:pPr lvl="1"/>
            <a:r>
              <a:rPr lang="en-US" sz="2400" b="1" dirty="0" smtClean="0"/>
              <a:t>BRCA2: </a:t>
            </a:r>
            <a:r>
              <a:rPr lang="en-US" sz="2400" b="1" dirty="0" smtClean="0"/>
              <a:t>~</a:t>
            </a:r>
            <a:r>
              <a:rPr lang="en-US" sz="2400" b="1" dirty="0"/>
              <a:t>4% of patients, HR = ~</a:t>
            </a:r>
            <a:r>
              <a:rPr lang="en-US" sz="2400" b="1" dirty="0" smtClean="0"/>
              <a:t>4</a:t>
            </a:r>
            <a:endParaRPr lang="en-US" sz="2400" b="1" dirty="0"/>
          </a:p>
        </p:txBody>
      </p:sp>
      <p:sp>
        <p:nvSpPr>
          <p:cNvPr id="6" name="Title 5"/>
          <p:cNvSpPr>
            <a:spLocks noGrp="1"/>
          </p:cNvSpPr>
          <p:nvPr>
            <p:ph type="title"/>
          </p:nvPr>
        </p:nvSpPr>
        <p:spPr/>
        <p:txBody>
          <a:bodyPr/>
          <a:lstStyle/>
          <a:p>
            <a:pPr algn="ctr"/>
            <a:r>
              <a:rPr lang="en-US" dirty="0" smtClean="0"/>
              <a:t>Why Study The Germline</a:t>
            </a:r>
            <a:endParaRPr lang="en-US" dirty="0"/>
          </a:p>
        </p:txBody>
      </p:sp>
    </p:spTree>
    <p:extLst>
      <p:ext uri="{BB962C8B-B14F-4D97-AF65-F5344CB8AC3E}">
        <p14:creationId xmlns:p14="http://schemas.microsoft.com/office/powerpoint/2010/main" val="391353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p:txBody>
          <a:bodyPr/>
          <a:lstStyle/>
          <a:p>
            <a:pPr algn="ctr"/>
            <a:r>
              <a:rPr lang="en-US" dirty="0" smtClean="0"/>
              <a:t>Pathway</a:t>
            </a:r>
            <a:br>
              <a:rPr lang="en-US" dirty="0" smtClean="0"/>
            </a:br>
            <a:r>
              <a:rPr lang="en-US" dirty="0" smtClean="0"/>
              <a:t/>
            </a:r>
            <a:br>
              <a:rPr lang="en-US" dirty="0" smtClean="0"/>
            </a:br>
            <a:endParaRPr lang="en-US" dirty="0"/>
          </a:p>
        </p:txBody>
      </p:sp>
      <p:sp>
        <p:nvSpPr>
          <p:cNvPr id="4" name="TextBox 3"/>
          <p:cNvSpPr txBox="1"/>
          <p:nvPr/>
        </p:nvSpPr>
        <p:spPr>
          <a:xfrm>
            <a:off x="687377" y="1040524"/>
            <a:ext cx="7315200" cy="3170099"/>
          </a:xfrm>
          <a:prstGeom prst="rect">
            <a:avLst/>
          </a:prstGeom>
          <a:noFill/>
        </p:spPr>
        <p:txBody>
          <a:bodyPr wrap="square" lIns="0" tIns="0" rIns="0" bIns="0" rtlCol="0">
            <a:spAutoFit/>
          </a:bodyPr>
          <a:lstStyle/>
          <a:p>
            <a:pPr marL="457200" indent="-457200">
              <a:buFont typeface="Wingdings" panose="05000000000000000000" pitchFamily="2" charset="2"/>
              <a:buChar char="ü"/>
            </a:pPr>
            <a:r>
              <a:rPr lang="en-US" sz="3200" dirty="0"/>
              <a:t>Overview of Clinical </a:t>
            </a:r>
            <a:r>
              <a:rPr lang="en-US" sz="3200" dirty="0" smtClean="0"/>
              <a:t>Space</a:t>
            </a:r>
          </a:p>
          <a:p>
            <a:pPr marL="457200" indent="-457200">
              <a:buFont typeface="Wingdings" panose="05000000000000000000" pitchFamily="2" charset="2"/>
              <a:buChar char="v"/>
            </a:pPr>
            <a:r>
              <a:rPr lang="en-CA" altLang="en-US" sz="3200" b="1" dirty="0" smtClean="0"/>
              <a:t>BRCA</a:t>
            </a:r>
            <a:endParaRPr lang="en-CA" altLang="en-US" sz="3200" b="1" dirty="0" smtClean="0"/>
          </a:p>
          <a:p>
            <a:pPr marL="457200" indent="-457200">
              <a:buFont typeface="Wingdings" panose="05000000000000000000" pitchFamily="2" charset="2"/>
              <a:buChar char="q"/>
            </a:pPr>
            <a:r>
              <a:rPr lang="en-CA" altLang="en-US" sz="3200" dirty="0"/>
              <a:t>Sex</a:t>
            </a:r>
          </a:p>
          <a:p>
            <a:pPr marL="457200" indent="-457200">
              <a:buFont typeface="Wingdings" panose="05000000000000000000" pitchFamily="2" charset="2"/>
              <a:buChar char="q"/>
            </a:pPr>
            <a:r>
              <a:rPr lang="en-CA" altLang="en-US" sz="3200" dirty="0"/>
              <a:t>Race &amp; Ethnicity</a:t>
            </a:r>
          </a:p>
          <a:p>
            <a:pPr marL="457200" indent="-457200">
              <a:buFont typeface="Wingdings" panose="05000000000000000000" pitchFamily="2" charset="2"/>
              <a:buChar char="q"/>
            </a:pPr>
            <a:r>
              <a:rPr lang="en-CA" altLang="en-US" sz="3200" dirty="0"/>
              <a:t>Specific Polymorphisms</a:t>
            </a:r>
          </a:p>
          <a:p>
            <a:pPr marL="457200" indent="-457200">
              <a:buFont typeface="Wingdings" panose="05000000000000000000" pitchFamily="2" charset="2"/>
              <a:buChar char="q"/>
            </a:pPr>
            <a:r>
              <a:rPr lang="en-CA" altLang="en-US" sz="3200" dirty="0"/>
              <a:t>Summary</a:t>
            </a:r>
          </a:p>
          <a:p>
            <a:endParaRPr lang="en-US" sz="1400" dirty="0"/>
          </a:p>
        </p:txBody>
      </p:sp>
    </p:spTree>
    <p:extLst>
      <p:ext uri="{BB962C8B-B14F-4D97-AF65-F5344CB8AC3E}">
        <p14:creationId xmlns:p14="http://schemas.microsoft.com/office/powerpoint/2010/main" val="4103237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358726" y="367401"/>
            <a:ext cx="8412479" cy="389979"/>
          </a:xfrm>
        </p:spPr>
        <p:txBody>
          <a:bodyPr/>
          <a:lstStyle/>
          <a:p>
            <a:pPr algn="ctr"/>
            <a:r>
              <a:rPr lang="en-US" i="1" dirty="0" smtClean="0"/>
              <a:t>BRCA2</a:t>
            </a:r>
            <a:r>
              <a:rPr lang="en-US" dirty="0" smtClean="0"/>
              <a:t> Tumours Have More Genomic Instability</a:t>
            </a:r>
            <a:endParaRPr lang="en-US" dirty="0"/>
          </a:p>
        </p:txBody>
      </p:sp>
      <p:sp>
        <p:nvSpPr>
          <p:cNvPr id="6" name="Rectangle 5"/>
          <p:cNvSpPr/>
          <p:nvPr/>
        </p:nvSpPr>
        <p:spPr>
          <a:xfrm>
            <a:off x="7230694" y="4907816"/>
            <a:ext cx="1984839" cy="261610"/>
          </a:xfrm>
          <a:prstGeom prst="rect">
            <a:avLst/>
          </a:prstGeom>
        </p:spPr>
        <p:txBody>
          <a:bodyPr wrap="none">
            <a:spAutoFit/>
          </a:bodyPr>
          <a:lstStyle/>
          <a:p>
            <a:r>
              <a:rPr lang="en-US" sz="1100" dirty="0"/>
              <a:t>Taylor </a:t>
            </a:r>
            <a:r>
              <a:rPr lang="en-US" sz="1100" i="1" dirty="0"/>
              <a:t>et al.</a:t>
            </a:r>
            <a:r>
              <a:rPr lang="en-US" sz="1100" dirty="0"/>
              <a:t> Nat </a:t>
            </a:r>
            <a:r>
              <a:rPr lang="en-US" sz="1100" dirty="0" err="1"/>
              <a:t>Comm</a:t>
            </a:r>
            <a:r>
              <a:rPr lang="en-US" sz="1100" dirty="0"/>
              <a:t> 2015</a:t>
            </a:r>
          </a:p>
        </p:txBody>
      </p:sp>
      <p:grpSp>
        <p:nvGrpSpPr>
          <p:cNvPr id="4" name="Group 3"/>
          <p:cNvGrpSpPr/>
          <p:nvPr/>
        </p:nvGrpSpPr>
        <p:grpSpPr>
          <a:xfrm>
            <a:off x="2658794" y="862018"/>
            <a:ext cx="3031588" cy="4281481"/>
            <a:chOff x="3676357" y="966658"/>
            <a:chExt cx="2412773" cy="3810353"/>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69692" b="35043"/>
            <a:stretch/>
          </p:blipFill>
          <p:spPr>
            <a:xfrm>
              <a:off x="4121834" y="966658"/>
              <a:ext cx="1948594" cy="3341077"/>
            </a:xfrm>
            <a:prstGeom prst="rect">
              <a:avLst/>
            </a:prstGeom>
          </p:spPr>
        </p:pic>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8601" r="73595" b="34313"/>
            <a:stretch/>
          </p:blipFill>
          <p:spPr>
            <a:xfrm>
              <a:off x="3676357" y="966658"/>
              <a:ext cx="501747" cy="3378591"/>
            </a:xfrm>
            <a:prstGeom prst="rect">
              <a:avLst/>
            </a:prstGeom>
          </p:spPr>
        </p:pic>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69111" t="86716" b="5079"/>
            <a:stretch/>
          </p:blipFill>
          <p:spPr>
            <a:xfrm>
              <a:off x="4103131" y="4354979"/>
              <a:ext cx="1985999" cy="422032"/>
            </a:xfrm>
            <a:prstGeom prst="rect">
              <a:avLst/>
            </a:prstGeom>
          </p:spPr>
        </p:pic>
      </p:grpSp>
    </p:spTree>
    <p:extLst>
      <p:ext uri="{BB962C8B-B14F-4D97-AF65-F5344CB8AC3E}">
        <p14:creationId xmlns:p14="http://schemas.microsoft.com/office/powerpoint/2010/main" val="293258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640079" y="367401"/>
            <a:ext cx="8202660" cy="389979"/>
          </a:xfrm>
        </p:spPr>
        <p:txBody>
          <a:bodyPr/>
          <a:lstStyle/>
          <a:p>
            <a:pPr algn="ctr"/>
            <a:r>
              <a:rPr lang="en-US" i="1" dirty="0" smtClean="0"/>
              <a:t>BRCA2</a:t>
            </a:r>
            <a:r>
              <a:rPr lang="en-US" dirty="0" smtClean="0"/>
              <a:t> Tumours Are Biased to Specific Drivers</a:t>
            </a:r>
            <a:endParaRPr lang="en-US" dirty="0"/>
          </a:p>
        </p:txBody>
      </p:sp>
      <p:pic>
        <p:nvPicPr>
          <p:cNvPr id="10"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78" y="1106186"/>
            <a:ext cx="7103943" cy="3551972"/>
          </a:xfrm>
          <a:prstGeom prst="rect">
            <a:avLst/>
          </a:prstGeom>
        </p:spPr>
      </p:pic>
      <p:sp>
        <p:nvSpPr>
          <p:cNvPr id="6" name="Rectangle 5"/>
          <p:cNvSpPr/>
          <p:nvPr/>
        </p:nvSpPr>
        <p:spPr>
          <a:xfrm>
            <a:off x="7223660" y="4912413"/>
            <a:ext cx="1984839" cy="261610"/>
          </a:xfrm>
          <a:prstGeom prst="rect">
            <a:avLst/>
          </a:prstGeom>
        </p:spPr>
        <p:txBody>
          <a:bodyPr wrap="none">
            <a:spAutoFit/>
          </a:bodyPr>
          <a:lstStyle/>
          <a:p>
            <a:r>
              <a:rPr lang="en-US" sz="1100" dirty="0"/>
              <a:t>Taylor </a:t>
            </a:r>
            <a:r>
              <a:rPr lang="en-US" sz="1100" i="1" dirty="0"/>
              <a:t>et al.</a:t>
            </a:r>
            <a:r>
              <a:rPr lang="en-US" sz="1100" dirty="0"/>
              <a:t> Nat </a:t>
            </a:r>
            <a:r>
              <a:rPr lang="en-US" sz="1100" dirty="0" err="1"/>
              <a:t>Comm</a:t>
            </a:r>
            <a:r>
              <a:rPr lang="en-US" sz="1100" dirty="0"/>
              <a:t> 2015</a:t>
            </a:r>
          </a:p>
        </p:txBody>
      </p:sp>
    </p:spTree>
    <p:extLst>
      <p:ext uri="{BB962C8B-B14F-4D97-AF65-F5344CB8AC3E}">
        <p14:creationId xmlns:p14="http://schemas.microsoft.com/office/powerpoint/2010/main" val="3622978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sz="2500" i="1" dirty="0" smtClean="0"/>
              <a:t>BRCA2</a:t>
            </a:r>
            <a:r>
              <a:rPr lang="en-US" sz="2500" dirty="0" smtClean="0"/>
              <a:t> Tumours Preferentially Show Branched Evolution</a:t>
            </a:r>
            <a:endParaRPr lang="en-US" sz="2500" dirty="0"/>
          </a:p>
        </p:txBody>
      </p:sp>
      <p:pic>
        <p:nvPicPr>
          <p:cNvPr id="5" name="Picture 2" descr="C:\Manuscripts\2015\CPCGENE-BRCAGenomics\Nature Communications\Revision2\Figures\Figure 4.tiff"/>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96631" y="889846"/>
            <a:ext cx="7731444" cy="414111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223660" y="4912413"/>
            <a:ext cx="1984839" cy="261610"/>
          </a:xfrm>
          <a:prstGeom prst="rect">
            <a:avLst/>
          </a:prstGeom>
        </p:spPr>
        <p:txBody>
          <a:bodyPr wrap="none">
            <a:spAutoFit/>
          </a:bodyPr>
          <a:lstStyle/>
          <a:p>
            <a:r>
              <a:rPr lang="en-US" sz="1100" dirty="0"/>
              <a:t>Taylor </a:t>
            </a:r>
            <a:r>
              <a:rPr lang="en-US" sz="1100" i="1" dirty="0"/>
              <a:t>et al.</a:t>
            </a:r>
            <a:r>
              <a:rPr lang="en-US" sz="1100" dirty="0"/>
              <a:t> Nat </a:t>
            </a:r>
            <a:r>
              <a:rPr lang="en-US" sz="1100" dirty="0" err="1"/>
              <a:t>Comm</a:t>
            </a:r>
            <a:r>
              <a:rPr lang="en-US" sz="1100" dirty="0"/>
              <a:t> 2015</a:t>
            </a:r>
          </a:p>
        </p:txBody>
      </p:sp>
    </p:spTree>
    <p:extLst>
      <p:ext uri="{BB962C8B-B14F-4D97-AF65-F5344CB8AC3E}">
        <p14:creationId xmlns:p14="http://schemas.microsoft.com/office/powerpoint/2010/main" val="1451106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sz="2500" i="1" dirty="0" smtClean="0"/>
              <a:t>BRCA2</a:t>
            </a:r>
            <a:r>
              <a:rPr lang="en-US" sz="2500" dirty="0" smtClean="0"/>
              <a:t> Tumours Preferentially Show Branched Evolution</a:t>
            </a:r>
            <a:endParaRPr lang="en-US" sz="2500"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59940" y="876037"/>
            <a:ext cx="7450084" cy="4146130"/>
          </a:xfrm>
          <a:prstGeom prst="rect">
            <a:avLst/>
          </a:prstGeom>
        </p:spPr>
      </p:pic>
      <p:sp>
        <p:nvSpPr>
          <p:cNvPr id="6" name="Rectangle 5"/>
          <p:cNvSpPr/>
          <p:nvPr/>
        </p:nvSpPr>
        <p:spPr>
          <a:xfrm>
            <a:off x="7603488" y="4908168"/>
            <a:ext cx="1635384" cy="261610"/>
          </a:xfrm>
          <a:prstGeom prst="rect">
            <a:avLst/>
          </a:prstGeom>
        </p:spPr>
        <p:txBody>
          <a:bodyPr wrap="none">
            <a:spAutoFit/>
          </a:bodyPr>
          <a:lstStyle/>
          <a:p>
            <a:r>
              <a:rPr lang="en-US" sz="1100" dirty="0" smtClean="0"/>
              <a:t>Espiritu </a:t>
            </a:r>
            <a:r>
              <a:rPr lang="en-US" sz="1100" i="1" dirty="0"/>
              <a:t>et al.</a:t>
            </a:r>
            <a:r>
              <a:rPr lang="en-US" sz="1100" dirty="0"/>
              <a:t> </a:t>
            </a:r>
            <a:r>
              <a:rPr lang="en-US" sz="1100" dirty="0" smtClean="0"/>
              <a:t>Cell 2018</a:t>
            </a:r>
            <a:endParaRPr lang="en-US" sz="1100" dirty="0"/>
          </a:p>
        </p:txBody>
      </p:sp>
    </p:spTree>
    <p:extLst>
      <p:ext uri="{BB962C8B-B14F-4D97-AF65-F5344CB8AC3E}">
        <p14:creationId xmlns:p14="http://schemas.microsoft.com/office/powerpoint/2010/main" val="37046612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smtClean="0"/>
              <a:t>And Complex Evolution Is Associated with Lethality</a:t>
            </a:r>
            <a:endParaRPr lang="en-US" dirty="0"/>
          </a:p>
        </p:txBody>
      </p:sp>
      <p:sp>
        <p:nvSpPr>
          <p:cNvPr id="6" name="Rectangle 5"/>
          <p:cNvSpPr/>
          <p:nvPr/>
        </p:nvSpPr>
        <p:spPr>
          <a:xfrm>
            <a:off x="7603488" y="4908168"/>
            <a:ext cx="1635384" cy="261610"/>
          </a:xfrm>
          <a:prstGeom prst="rect">
            <a:avLst/>
          </a:prstGeom>
        </p:spPr>
        <p:txBody>
          <a:bodyPr wrap="none">
            <a:spAutoFit/>
          </a:bodyPr>
          <a:lstStyle/>
          <a:p>
            <a:r>
              <a:rPr lang="en-US" sz="1100" dirty="0" smtClean="0"/>
              <a:t>Espiritu </a:t>
            </a:r>
            <a:r>
              <a:rPr lang="en-US" sz="1100" i="1" dirty="0"/>
              <a:t>et al.</a:t>
            </a:r>
            <a:r>
              <a:rPr lang="en-US" sz="1100" dirty="0"/>
              <a:t> </a:t>
            </a:r>
            <a:r>
              <a:rPr lang="en-US" sz="1100" dirty="0" smtClean="0"/>
              <a:t>Cell 2018</a:t>
            </a:r>
            <a:endParaRPr lang="en-US" sz="1100" dirty="0"/>
          </a:p>
        </p:txBody>
      </p:sp>
      <p:pic>
        <p:nvPicPr>
          <p:cNvPr id="5" name="Content Placeholder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213377" y="900332"/>
            <a:ext cx="6390111" cy="4243169"/>
          </a:xfrm>
          <a:prstGeom prst="rect">
            <a:avLst/>
          </a:prstGeom>
        </p:spPr>
      </p:pic>
    </p:spTree>
    <p:extLst>
      <p:ext uri="{BB962C8B-B14F-4D97-AF65-F5344CB8AC3E}">
        <p14:creationId xmlns:p14="http://schemas.microsoft.com/office/powerpoint/2010/main" val="504582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p:txBody>
          <a:bodyPr/>
          <a:lstStyle/>
          <a:p>
            <a:pPr algn="ctr"/>
            <a:r>
              <a:rPr lang="en-US" dirty="0" smtClean="0"/>
              <a:t>Pathway</a:t>
            </a:r>
            <a:br>
              <a:rPr lang="en-US" dirty="0" smtClean="0"/>
            </a:br>
            <a:r>
              <a:rPr lang="en-US" dirty="0" smtClean="0"/>
              <a:t/>
            </a:r>
            <a:br>
              <a:rPr lang="en-US" dirty="0" smtClean="0"/>
            </a:br>
            <a:endParaRPr lang="en-US" dirty="0"/>
          </a:p>
        </p:txBody>
      </p:sp>
      <p:sp>
        <p:nvSpPr>
          <p:cNvPr id="4" name="TextBox 3"/>
          <p:cNvSpPr txBox="1"/>
          <p:nvPr/>
        </p:nvSpPr>
        <p:spPr>
          <a:xfrm>
            <a:off x="687377" y="1040524"/>
            <a:ext cx="7315200" cy="3170099"/>
          </a:xfrm>
          <a:prstGeom prst="rect">
            <a:avLst/>
          </a:prstGeom>
          <a:noFill/>
        </p:spPr>
        <p:txBody>
          <a:bodyPr wrap="square" lIns="0" tIns="0" rIns="0" bIns="0" rtlCol="0">
            <a:spAutoFit/>
          </a:bodyPr>
          <a:lstStyle/>
          <a:p>
            <a:pPr marL="457200" indent="-457200">
              <a:buFont typeface="Wingdings" panose="05000000000000000000" pitchFamily="2" charset="2"/>
              <a:buChar char="ü"/>
            </a:pPr>
            <a:r>
              <a:rPr lang="en-US" sz="3200" dirty="0"/>
              <a:t>Overview of Clinical </a:t>
            </a:r>
            <a:r>
              <a:rPr lang="en-US" sz="3200" dirty="0" smtClean="0"/>
              <a:t>Space</a:t>
            </a:r>
          </a:p>
          <a:p>
            <a:pPr marL="457200" indent="-457200">
              <a:buFont typeface="Wingdings" panose="05000000000000000000" pitchFamily="2" charset="2"/>
              <a:buChar char="ü"/>
            </a:pPr>
            <a:r>
              <a:rPr lang="en-CA" altLang="en-US" sz="3200" dirty="0" smtClean="0"/>
              <a:t>BRCA</a:t>
            </a:r>
            <a:endParaRPr lang="en-CA" altLang="en-US" sz="3200" dirty="0" smtClean="0"/>
          </a:p>
          <a:p>
            <a:pPr marL="457200" indent="-457200">
              <a:buFont typeface="Wingdings" panose="05000000000000000000" pitchFamily="2" charset="2"/>
              <a:buChar char="v"/>
            </a:pPr>
            <a:r>
              <a:rPr lang="en-CA" altLang="en-US" sz="3200" b="1" dirty="0"/>
              <a:t>Sex</a:t>
            </a:r>
          </a:p>
          <a:p>
            <a:pPr marL="457200" indent="-457200">
              <a:buFont typeface="Wingdings" panose="05000000000000000000" pitchFamily="2" charset="2"/>
              <a:buChar char="q"/>
            </a:pPr>
            <a:r>
              <a:rPr lang="en-CA" altLang="en-US" sz="3200" dirty="0"/>
              <a:t>Race &amp; Ethnicity</a:t>
            </a:r>
          </a:p>
          <a:p>
            <a:pPr marL="457200" indent="-457200">
              <a:buFont typeface="Wingdings" panose="05000000000000000000" pitchFamily="2" charset="2"/>
              <a:buChar char="q"/>
            </a:pPr>
            <a:r>
              <a:rPr lang="en-CA" altLang="en-US" sz="3200" dirty="0"/>
              <a:t>Specific Polymorphisms</a:t>
            </a:r>
          </a:p>
          <a:p>
            <a:pPr marL="457200" indent="-457200">
              <a:buFont typeface="Wingdings" panose="05000000000000000000" pitchFamily="2" charset="2"/>
              <a:buChar char="q"/>
            </a:pPr>
            <a:r>
              <a:rPr lang="en-CA" altLang="en-US" sz="3200" dirty="0"/>
              <a:t>Summary</a:t>
            </a:r>
          </a:p>
          <a:p>
            <a:endParaRPr lang="en-US" sz="1400" dirty="0"/>
          </a:p>
        </p:txBody>
      </p:sp>
    </p:spTree>
    <p:extLst>
      <p:ext uri="{BB962C8B-B14F-4D97-AF65-F5344CB8AC3E}">
        <p14:creationId xmlns:p14="http://schemas.microsoft.com/office/powerpoint/2010/main" val="33550942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a:t>Sex Differences in Cancer: An Old Problem</a:t>
            </a:r>
            <a:endParaRPr lang="en-US" dirty="0"/>
          </a:p>
        </p:txBody>
      </p:sp>
      <p:pic>
        <p:nvPicPr>
          <p:cNvPr id="10" name="Picture 9"/>
          <p:cNvPicPr>
            <a:picLocks noChangeAspect="1"/>
          </p:cNvPicPr>
          <p:nvPr/>
        </p:nvPicPr>
        <p:blipFill>
          <a:blip r:embed="rId2"/>
          <a:stretch>
            <a:fillRect/>
          </a:stretch>
        </p:blipFill>
        <p:spPr>
          <a:xfrm>
            <a:off x="3902990" y="909940"/>
            <a:ext cx="5177706" cy="1370569"/>
          </a:xfrm>
          <a:prstGeom prst="rect">
            <a:avLst/>
          </a:prstGeom>
          <a:ln>
            <a:solidFill>
              <a:schemeClr val="accent1"/>
            </a:solidFill>
          </a:ln>
        </p:spPr>
      </p:pic>
      <p:pic>
        <p:nvPicPr>
          <p:cNvPr id="11" name="Content Placeholder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5477" y="1765494"/>
            <a:ext cx="4987598" cy="3378005"/>
          </a:xfrm>
          <a:prstGeom prst="rect">
            <a:avLst/>
          </a:prstGeom>
        </p:spPr>
      </p:pic>
      <p:sp>
        <p:nvSpPr>
          <p:cNvPr id="12" name="Rectangle 11"/>
          <p:cNvSpPr/>
          <p:nvPr/>
        </p:nvSpPr>
        <p:spPr>
          <a:xfrm>
            <a:off x="4953728" y="4675496"/>
            <a:ext cx="2108157" cy="461665"/>
          </a:xfrm>
          <a:prstGeom prst="rect">
            <a:avLst/>
          </a:prstGeom>
        </p:spPr>
        <p:txBody>
          <a:bodyPr wrap="square">
            <a:spAutoFit/>
          </a:bodyPr>
          <a:lstStyle/>
          <a:p>
            <a:r>
              <a:rPr lang="en-CA" sz="1200" dirty="0" err="1" smtClean="0"/>
              <a:t>Dorak</a:t>
            </a:r>
            <a:r>
              <a:rPr lang="en-CA" sz="1200" dirty="0" smtClean="0"/>
              <a:t> MT </a:t>
            </a:r>
            <a:r>
              <a:rPr lang="en-CA" sz="1200" i="1" dirty="0" smtClean="0"/>
              <a:t>et al.</a:t>
            </a:r>
            <a:r>
              <a:rPr lang="en-CA" sz="1200" dirty="0" smtClean="0"/>
              <a:t> (2012) Frontiers in Genetics</a:t>
            </a:r>
            <a:endParaRPr lang="en-CA" sz="1200" dirty="0"/>
          </a:p>
        </p:txBody>
      </p:sp>
    </p:spTree>
    <p:extLst>
      <p:ext uri="{BB962C8B-B14F-4D97-AF65-F5344CB8AC3E}">
        <p14:creationId xmlns:p14="http://schemas.microsoft.com/office/powerpoint/2010/main" val="12977638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1" y="1641"/>
            <a:ext cx="9143999" cy="389979"/>
          </a:xfrm>
        </p:spPr>
        <p:txBody>
          <a:bodyPr/>
          <a:lstStyle/>
          <a:p>
            <a:pPr algn="ctr"/>
            <a:r>
              <a:rPr lang="en-US" dirty="0"/>
              <a:t>Differences in Histology, Treatment Response, Mutational </a:t>
            </a:r>
            <a:r>
              <a:rPr lang="en-US" dirty="0" smtClean="0"/>
              <a:t>Structure: Lung Cancer</a:t>
            </a:r>
            <a:endParaRPr lang="en-US" dirty="0"/>
          </a:p>
        </p:txBody>
      </p:sp>
      <p:pic>
        <p:nvPicPr>
          <p:cNvPr id="4" name="Picture 3"/>
          <p:cNvPicPr>
            <a:picLocks noChangeAspect="1"/>
          </p:cNvPicPr>
          <p:nvPr/>
        </p:nvPicPr>
        <p:blipFill>
          <a:blip r:embed="rId2"/>
          <a:stretch>
            <a:fillRect/>
          </a:stretch>
        </p:blipFill>
        <p:spPr>
          <a:xfrm>
            <a:off x="659635" y="1104091"/>
            <a:ext cx="7326491" cy="3531213"/>
          </a:xfrm>
          <a:prstGeom prst="rect">
            <a:avLst/>
          </a:prstGeom>
        </p:spPr>
      </p:pic>
    </p:spTree>
    <p:extLst>
      <p:ext uri="{BB962C8B-B14F-4D97-AF65-F5344CB8AC3E}">
        <p14:creationId xmlns:p14="http://schemas.microsoft.com/office/powerpoint/2010/main" val="5163930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smtClean="0"/>
              <a:t>Genomic Stability Varies By Sex &amp; Tumour Type</a:t>
            </a:r>
            <a:endParaRPr lang="en-US" dirty="0"/>
          </a:p>
        </p:txBody>
      </p:sp>
      <p:sp>
        <p:nvSpPr>
          <p:cNvPr id="6" name="Rectangle 5"/>
          <p:cNvSpPr/>
          <p:nvPr/>
        </p:nvSpPr>
        <p:spPr>
          <a:xfrm>
            <a:off x="7369154" y="4881890"/>
            <a:ext cx="1774845" cy="261610"/>
          </a:xfrm>
          <a:prstGeom prst="rect">
            <a:avLst/>
          </a:prstGeom>
        </p:spPr>
        <p:txBody>
          <a:bodyPr wrap="none">
            <a:spAutoFit/>
          </a:bodyPr>
          <a:lstStyle/>
          <a:p>
            <a:r>
              <a:rPr lang="en-US" sz="1100" dirty="0" smtClean="0"/>
              <a:t>Li </a:t>
            </a:r>
            <a:r>
              <a:rPr lang="en-US" sz="1100" i="1" dirty="0"/>
              <a:t>et al.</a:t>
            </a:r>
            <a:r>
              <a:rPr lang="en-US" sz="1100" dirty="0"/>
              <a:t> </a:t>
            </a:r>
            <a:r>
              <a:rPr lang="en-US" sz="1100" dirty="0" smtClean="0"/>
              <a:t>Cancer Res 2018</a:t>
            </a:r>
            <a:endParaRPr lang="en-US" sz="1100" dirty="0"/>
          </a:p>
        </p:txBody>
      </p:sp>
      <p:pic>
        <p:nvPicPr>
          <p:cNvPr id="7" name="Content Placeholder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5263" y="820835"/>
            <a:ext cx="8238383" cy="3847381"/>
          </a:xfrm>
          <a:prstGeom prst="rect">
            <a:avLst/>
          </a:prstGeom>
        </p:spPr>
      </p:pic>
    </p:spTree>
    <p:extLst>
      <p:ext uri="{BB962C8B-B14F-4D97-AF65-F5344CB8AC3E}">
        <p14:creationId xmlns:p14="http://schemas.microsoft.com/office/powerpoint/2010/main" val="1742454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1019907" y="43844"/>
            <a:ext cx="6210887" cy="389979"/>
          </a:xfrm>
        </p:spPr>
        <p:txBody>
          <a:bodyPr/>
          <a:lstStyle/>
          <a:p>
            <a:pPr algn="ctr"/>
            <a:r>
              <a:rPr lang="en-US" dirty="0" smtClean="0"/>
              <a:t>Sex Differences Localize To Specific Genomic Regions</a:t>
            </a:r>
            <a:endParaRPr lang="en-US" dirty="0"/>
          </a:p>
        </p:txBody>
      </p:sp>
      <p:sp>
        <p:nvSpPr>
          <p:cNvPr id="6" name="Rectangle 5"/>
          <p:cNvSpPr/>
          <p:nvPr/>
        </p:nvSpPr>
        <p:spPr>
          <a:xfrm>
            <a:off x="7469845" y="4964439"/>
            <a:ext cx="1774845" cy="261610"/>
          </a:xfrm>
          <a:prstGeom prst="rect">
            <a:avLst/>
          </a:prstGeom>
        </p:spPr>
        <p:txBody>
          <a:bodyPr wrap="none">
            <a:spAutoFit/>
          </a:bodyPr>
          <a:lstStyle/>
          <a:p>
            <a:r>
              <a:rPr lang="en-US" sz="1100" dirty="0" smtClean="0"/>
              <a:t>Li </a:t>
            </a:r>
            <a:r>
              <a:rPr lang="en-US" sz="1100" i="1" dirty="0"/>
              <a:t>et al.</a:t>
            </a:r>
            <a:r>
              <a:rPr lang="en-US" sz="1100" dirty="0"/>
              <a:t> </a:t>
            </a:r>
            <a:r>
              <a:rPr lang="en-US" sz="1100" dirty="0" smtClean="0"/>
              <a:t>Cancer Res 2018</a:t>
            </a:r>
            <a:endParaRPr lang="en-US" sz="1100" dirty="0"/>
          </a:p>
        </p:txBody>
      </p:sp>
      <p:grpSp>
        <p:nvGrpSpPr>
          <p:cNvPr id="3" name="Group 2"/>
          <p:cNvGrpSpPr/>
          <p:nvPr/>
        </p:nvGrpSpPr>
        <p:grpSpPr>
          <a:xfrm>
            <a:off x="759655" y="926182"/>
            <a:ext cx="7464577" cy="4053781"/>
            <a:chOff x="3355852" y="926182"/>
            <a:chExt cx="5415354" cy="3223787"/>
          </a:xfrm>
        </p:grpSpPr>
        <p:pic>
          <p:nvPicPr>
            <p:cNvPr id="7" name="Content Placeholder 4"/>
            <p:cNvPicPr>
              <a:picLocks noChangeAspect="1"/>
            </p:cNvPicPr>
            <p:nvPr/>
          </p:nvPicPr>
          <p:blipFill rotWithShape="1">
            <a:blip r:embed="rId2" cstate="screen">
              <a:extLst>
                <a:ext uri="{28A0092B-C50C-407E-A947-70E740481C1C}">
                  <a14:useLocalDpi xmlns:a14="http://schemas.microsoft.com/office/drawing/2010/main"/>
                </a:ext>
              </a:extLst>
            </a:blip>
            <a:srcRect t="86104" r="18719" b="11412"/>
            <a:stretch/>
          </p:blipFill>
          <p:spPr>
            <a:xfrm>
              <a:off x="3358197" y="4002258"/>
              <a:ext cx="5413009" cy="147711"/>
            </a:xfrm>
            <a:prstGeom prst="rect">
              <a:avLst/>
            </a:prstGeom>
          </p:spPr>
        </p:pic>
        <p:pic>
          <p:nvPicPr>
            <p:cNvPr id="8" name="Content Placeholder 4"/>
            <p:cNvPicPr>
              <a:picLocks noChangeAspect="1"/>
            </p:cNvPicPr>
            <p:nvPr/>
          </p:nvPicPr>
          <p:blipFill rotWithShape="1">
            <a:blip r:embed="rId2" cstate="screen">
              <a:extLst>
                <a:ext uri="{28A0092B-C50C-407E-A947-70E740481C1C}">
                  <a14:useLocalDpi xmlns:a14="http://schemas.microsoft.com/office/drawing/2010/main"/>
                </a:ext>
              </a:extLst>
            </a:blip>
            <a:srcRect r="18683" b="48274"/>
            <a:stretch/>
          </p:blipFill>
          <p:spPr>
            <a:xfrm>
              <a:off x="3355852" y="926182"/>
              <a:ext cx="5415354" cy="3076076"/>
            </a:xfrm>
            <a:prstGeom prst="rect">
              <a:avLst/>
            </a:prstGeom>
          </p:spPr>
        </p:pic>
      </p:grpSp>
    </p:spTree>
    <p:extLst>
      <p:ext uri="{BB962C8B-B14F-4D97-AF65-F5344CB8AC3E}">
        <p14:creationId xmlns:p14="http://schemas.microsoft.com/office/powerpoint/2010/main" val="1022676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smtClean="0"/>
              <a:t>Strong Effects on Driver Genes: HCC</a:t>
            </a:r>
            <a:endParaRPr lang="en-US" dirty="0"/>
          </a:p>
        </p:txBody>
      </p:sp>
      <p:pic>
        <p:nvPicPr>
          <p:cNvPr id="7" name="Content Placeholder 4"/>
          <p:cNvPicPr>
            <a:picLocks noChangeAspect="1"/>
          </p:cNvPicPr>
          <p:nvPr/>
        </p:nvPicPr>
        <p:blipFill rotWithShape="1">
          <a:blip r:embed="rId2" cstate="screen">
            <a:extLst>
              <a:ext uri="{28A0092B-C50C-407E-A947-70E740481C1C}">
                <a14:useLocalDpi xmlns:a14="http://schemas.microsoft.com/office/drawing/2010/main"/>
              </a:ext>
            </a:extLst>
          </a:blip>
          <a:srcRect l="4896" t="7880" b="2576"/>
          <a:stretch/>
        </p:blipFill>
        <p:spPr>
          <a:xfrm>
            <a:off x="2904978" y="878137"/>
            <a:ext cx="2947181" cy="4265363"/>
          </a:xfrm>
          <a:prstGeom prst="rect">
            <a:avLst/>
          </a:prstGeom>
        </p:spPr>
      </p:pic>
      <p:sp>
        <p:nvSpPr>
          <p:cNvPr id="8" name="Rectangle 7"/>
          <p:cNvSpPr/>
          <p:nvPr/>
        </p:nvSpPr>
        <p:spPr>
          <a:xfrm>
            <a:off x="7469845" y="4941881"/>
            <a:ext cx="1774845" cy="261610"/>
          </a:xfrm>
          <a:prstGeom prst="rect">
            <a:avLst/>
          </a:prstGeom>
        </p:spPr>
        <p:txBody>
          <a:bodyPr wrap="none">
            <a:spAutoFit/>
          </a:bodyPr>
          <a:lstStyle/>
          <a:p>
            <a:r>
              <a:rPr lang="en-US" sz="1100" dirty="0" smtClean="0"/>
              <a:t>Li </a:t>
            </a:r>
            <a:r>
              <a:rPr lang="en-US" sz="1100" i="1" dirty="0"/>
              <a:t>et al.</a:t>
            </a:r>
            <a:r>
              <a:rPr lang="en-US" sz="1100" dirty="0"/>
              <a:t> </a:t>
            </a:r>
            <a:r>
              <a:rPr lang="en-US" sz="1100" dirty="0" smtClean="0"/>
              <a:t>Cancer Res 2018</a:t>
            </a:r>
            <a:endParaRPr lang="en-US" sz="1100" dirty="0"/>
          </a:p>
        </p:txBody>
      </p:sp>
    </p:spTree>
    <p:extLst>
      <p:ext uri="{BB962C8B-B14F-4D97-AF65-F5344CB8AC3E}">
        <p14:creationId xmlns:p14="http://schemas.microsoft.com/office/powerpoint/2010/main" val="7035486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smtClean="0"/>
              <a:t>Sex Differences Affect Biomarkers: NSCLC</a:t>
            </a:r>
            <a:endParaRPr lang="en-US" dirty="0"/>
          </a:p>
        </p:txBody>
      </p:sp>
      <p:sp>
        <p:nvSpPr>
          <p:cNvPr id="6" name="Rectangle 5"/>
          <p:cNvSpPr/>
          <p:nvPr/>
        </p:nvSpPr>
        <p:spPr>
          <a:xfrm>
            <a:off x="7427642" y="4925462"/>
            <a:ext cx="1774845" cy="261610"/>
          </a:xfrm>
          <a:prstGeom prst="rect">
            <a:avLst/>
          </a:prstGeom>
        </p:spPr>
        <p:txBody>
          <a:bodyPr wrap="none">
            <a:spAutoFit/>
          </a:bodyPr>
          <a:lstStyle/>
          <a:p>
            <a:r>
              <a:rPr lang="en-US" sz="1100" dirty="0" smtClean="0"/>
              <a:t>Li </a:t>
            </a:r>
            <a:r>
              <a:rPr lang="en-US" sz="1100" i="1" dirty="0"/>
              <a:t>et al.</a:t>
            </a:r>
            <a:r>
              <a:rPr lang="en-US" sz="1100" dirty="0"/>
              <a:t> </a:t>
            </a:r>
            <a:r>
              <a:rPr lang="en-US" sz="1100" dirty="0" smtClean="0"/>
              <a:t>Cancer Res 2018</a:t>
            </a:r>
            <a:endParaRPr lang="en-US" sz="1100" dirty="0"/>
          </a:p>
        </p:txBody>
      </p:sp>
      <p:pic>
        <p:nvPicPr>
          <p:cNvPr id="7" name="Content Placeholder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3470" y="924237"/>
            <a:ext cx="7603488" cy="3833483"/>
          </a:xfrm>
          <a:prstGeom prst="rect">
            <a:avLst/>
          </a:prstGeom>
        </p:spPr>
      </p:pic>
    </p:spTree>
    <p:extLst>
      <p:ext uri="{BB962C8B-B14F-4D97-AF65-F5344CB8AC3E}">
        <p14:creationId xmlns:p14="http://schemas.microsoft.com/office/powerpoint/2010/main" val="23066711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smtClean="0"/>
              <a:t>Summary of Sex Differences by Tumour Type</a:t>
            </a:r>
            <a:endParaRPr lang="en-US" dirty="0"/>
          </a:p>
        </p:txBody>
      </p:sp>
      <p:sp>
        <p:nvSpPr>
          <p:cNvPr id="6" name="Rectangle 5"/>
          <p:cNvSpPr/>
          <p:nvPr/>
        </p:nvSpPr>
        <p:spPr>
          <a:xfrm>
            <a:off x="7927045" y="4908168"/>
            <a:ext cx="1287532" cy="261610"/>
          </a:xfrm>
          <a:prstGeom prst="rect">
            <a:avLst/>
          </a:prstGeom>
        </p:spPr>
        <p:txBody>
          <a:bodyPr wrap="none">
            <a:spAutoFit/>
          </a:bodyPr>
          <a:lstStyle/>
          <a:p>
            <a:r>
              <a:rPr lang="en-US" sz="1100" dirty="0" smtClean="0"/>
              <a:t>Li </a:t>
            </a:r>
            <a:r>
              <a:rPr lang="en-US" sz="1100" i="1" dirty="0"/>
              <a:t>et al.</a:t>
            </a:r>
            <a:r>
              <a:rPr lang="en-US" sz="1100" dirty="0"/>
              <a:t> </a:t>
            </a:r>
            <a:r>
              <a:rPr lang="en-US" sz="1100" dirty="0" smtClean="0"/>
              <a:t>submitted</a:t>
            </a:r>
            <a:endParaRPr lang="en-US" sz="1100" dirty="0"/>
          </a:p>
        </p:txBody>
      </p:sp>
      <p:pic>
        <p:nvPicPr>
          <p:cNvPr id="7" name="Content Placeholder 5"/>
          <p:cNvPicPr>
            <a:picLocks noChangeAspect="1"/>
          </p:cNvPicPr>
          <p:nvPr/>
        </p:nvPicPr>
        <p:blipFill rotWithShape="1">
          <a:blip r:embed="rId2">
            <a:extLst>
              <a:ext uri="{28A0092B-C50C-407E-A947-70E740481C1C}">
                <a14:useLocalDpi xmlns:a14="http://schemas.microsoft.com/office/drawing/2010/main" val="0"/>
              </a:ext>
            </a:extLst>
          </a:blip>
          <a:srcRect t="9383" b="23529"/>
          <a:stretch/>
        </p:blipFill>
        <p:spPr>
          <a:xfrm>
            <a:off x="1647770" y="897746"/>
            <a:ext cx="6367723" cy="4272032"/>
          </a:xfrm>
          <a:prstGeom prst="rect">
            <a:avLst/>
          </a:prstGeom>
        </p:spPr>
      </p:pic>
    </p:spTree>
    <p:extLst>
      <p:ext uri="{BB962C8B-B14F-4D97-AF65-F5344CB8AC3E}">
        <p14:creationId xmlns:p14="http://schemas.microsoft.com/office/powerpoint/2010/main" val="3574150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p:txBody>
          <a:bodyPr/>
          <a:lstStyle/>
          <a:p>
            <a:pPr algn="ctr"/>
            <a:r>
              <a:rPr lang="en-US" dirty="0" smtClean="0"/>
              <a:t>Pathway</a:t>
            </a:r>
            <a:br>
              <a:rPr lang="en-US" dirty="0" smtClean="0"/>
            </a:br>
            <a:r>
              <a:rPr lang="en-US" dirty="0" smtClean="0"/>
              <a:t/>
            </a:r>
            <a:br>
              <a:rPr lang="en-US" dirty="0" smtClean="0"/>
            </a:br>
            <a:endParaRPr lang="en-US" dirty="0"/>
          </a:p>
        </p:txBody>
      </p:sp>
      <p:sp>
        <p:nvSpPr>
          <p:cNvPr id="4" name="TextBox 3"/>
          <p:cNvSpPr txBox="1"/>
          <p:nvPr/>
        </p:nvSpPr>
        <p:spPr>
          <a:xfrm>
            <a:off x="687377" y="1040524"/>
            <a:ext cx="7315200" cy="3170099"/>
          </a:xfrm>
          <a:prstGeom prst="rect">
            <a:avLst/>
          </a:prstGeom>
          <a:noFill/>
        </p:spPr>
        <p:txBody>
          <a:bodyPr wrap="square" lIns="0" tIns="0" rIns="0" bIns="0" rtlCol="0">
            <a:spAutoFit/>
          </a:bodyPr>
          <a:lstStyle/>
          <a:p>
            <a:pPr marL="457200" indent="-457200">
              <a:buFont typeface="Wingdings" panose="05000000000000000000" pitchFamily="2" charset="2"/>
              <a:buChar char="ü"/>
            </a:pPr>
            <a:r>
              <a:rPr lang="en-US" sz="3200" dirty="0"/>
              <a:t>Overview of Clinical </a:t>
            </a:r>
            <a:r>
              <a:rPr lang="en-US" sz="3200" dirty="0" smtClean="0"/>
              <a:t>Space</a:t>
            </a:r>
          </a:p>
          <a:p>
            <a:pPr marL="457200" indent="-457200">
              <a:buFont typeface="Wingdings" panose="05000000000000000000" pitchFamily="2" charset="2"/>
              <a:buChar char="ü"/>
            </a:pPr>
            <a:r>
              <a:rPr lang="en-CA" altLang="en-US" sz="3200" dirty="0" smtClean="0"/>
              <a:t>BRCA</a:t>
            </a:r>
            <a:endParaRPr lang="en-CA" altLang="en-US" sz="3200" dirty="0" smtClean="0"/>
          </a:p>
          <a:p>
            <a:pPr marL="457200" indent="-457200">
              <a:buFont typeface="Wingdings" panose="05000000000000000000" pitchFamily="2" charset="2"/>
              <a:buChar char="ü"/>
            </a:pPr>
            <a:r>
              <a:rPr lang="en-CA" altLang="en-US" sz="3200" dirty="0"/>
              <a:t>Sex</a:t>
            </a:r>
          </a:p>
          <a:p>
            <a:pPr marL="457200" indent="-457200">
              <a:buFont typeface="Wingdings" panose="05000000000000000000" pitchFamily="2" charset="2"/>
              <a:buChar char="v"/>
            </a:pPr>
            <a:r>
              <a:rPr lang="en-CA" altLang="en-US" sz="3200" b="1" dirty="0"/>
              <a:t>Race &amp; Ethnicity</a:t>
            </a:r>
          </a:p>
          <a:p>
            <a:pPr marL="457200" indent="-457200">
              <a:buFont typeface="Wingdings" panose="05000000000000000000" pitchFamily="2" charset="2"/>
              <a:buChar char="q"/>
            </a:pPr>
            <a:r>
              <a:rPr lang="en-CA" altLang="en-US" sz="3200" dirty="0"/>
              <a:t>Specific Polymorphisms</a:t>
            </a:r>
          </a:p>
          <a:p>
            <a:pPr marL="457200" indent="-457200">
              <a:buFont typeface="Wingdings" panose="05000000000000000000" pitchFamily="2" charset="2"/>
              <a:buChar char="q"/>
            </a:pPr>
            <a:r>
              <a:rPr lang="en-CA" altLang="en-US" sz="3200" dirty="0"/>
              <a:t>Summary</a:t>
            </a:r>
          </a:p>
          <a:p>
            <a:endParaRPr lang="en-US" sz="1400" dirty="0"/>
          </a:p>
        </p:txBody>
      </p:sp>
    </p:spTree>
    <p:extLst>
      <p:ext uri="{BB962C8B-B14F-4D97-AF65-F5344CB8AC3E}">
        <p14:creationId xmlns:p14="http://schemas.microsoft.com/office/powerpoint/2010/main" val="3769806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smtClean="0"/>
              <a:t>Genomi</a:t>
            </a:r>
            <a:r>
              <a:rPr lang="en-US" dirty="0" smtClean="0"/>
              <a:t>c Instability Differs by </a:t>
            </a:r>
            <a:r>
              <a:rPr lang="en-US" dirty="0" err="1" smtClean="0"/>
              <a:t>Racio</a:t>
            </a:r>
            <a:r>
              <a:rPr lang="en-US" dirty="0" smtClean="0"/>
              <a:t>-Ethnicity</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48000" r="63052"/>
          <a:stretch/>
        </p:blipFill>
        <p:spPr>
          <a:xfrm>
            <a:off x="2883877" y="886264"/>
            <a:ext cx="2898591" cy="4142136"/>
          </a:xfrm>
          <a:prstGeom prst="rect">
            <a:avLst/>
          </a:prstGeom>
        </p:spPr>
      </p:pic>
      <p:sp>
        <p:nvSpPr>
          <p:cNvPr id="5" name="Rectangle 4"/>
          <p:cNvSpPr/>
          <p:nvPr/>
        </p:nvSpPr>
        <p:spPr>
          <a:xfrm>
            <a:off x="7927045" y="4908168"/>
            <a:ext cx="1287532" cy="261610"/>
          </a:xfrm>
          <a:prstGeom prst="rect">
            <a:avLst/>
          </a:prstGeom>
        </p:spPr>
        <p:txBody>
          <a:bodyPr wrap="none">
            <a:spAutoFit/>
          </a:bodyPr>
          <a:lstStyle/>
          <a:p>
            <a:r>
              <a:rPr lang="en-US" sz="1100" dirty="0" smtClean="0"/>
              <a:t>Li </a:t>
            </a:r>
            <a:r>
              <a:rPr lang="en-US" sz="1100" i="1" dirty="0"/>
              <a:t>et al.</a:t>
            </a:r>
            <a:r>
              <a:rPr lang="en-US" sz="1100" dirty="0"/>
              <a:t> </a:t>
            </a:r>
            <a:r>
              <a:rPr lang="en-US" sz="1100" dirty="0" smtClean="0"/>
              <a:t>submitted</a:t>
            </a:r>
            <a:endParaRPr lang="en-US" sz="1100" dirty="0"/>
          </a:p>
        </p:txBody>
      </p:sp>
    </p:spTree>
    <p:extLst>
      <p:ext uri="{BB962C8B-B14F-4D97-AF65-F5344CB8AC3E}">
        <p14:creationId xmlns:p14="http://schemas.microsoft.com/office/powerpoint/2010/main" val="6800938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err="1" smtClean="0"/>
              <a:t>Racio</a:t>
            </a:r>
            <a:r>
              <a:rPr lang="en-US" dirty="0" smtClean="0"/>
              <a:t>-Ancestry Influences Tumour Evolution</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66801" t="33505" b="38271"/>
          <a:stretch/>
        </p:blipFill>
        <p:spPr>
          <a:xfrm>
            <a:off x="2335237" y="988203"/>
            <a:ext cx="4550899" cy="3928455"/>
          </a:xfrm>
          <a:prstGeom prst="rect">
            <a:avLst/>
          </a:prstGeom>
        </p:spPr>
      </p:pic>
      <p:sp>
        <p:nvSpPr>
          <p:cNvPr id="7" name="Rectangle 6"/>
          <p:cNvSpPr/>
          <p:nvPr/>
        </p:nvSpPr>
        <p:spPr>
          <a:xfrm>
            <a:off x="7920011" y="4908168"/>
            <a:ext cx="1287532" cy="261610"/>
          </a:xfrm>
          <a:prstGeom prst="rect">
            <a:avLst/>
          </a:prstGeom>
        </p:spPr>
        <p:txBody>
          <a:bodyPr wrap="none">
            <a:spAutoFit/>
          </a:bodyPr>
          <a:lstStyle/>
          <a:p>
            <a:r>
              <a:rPr lang="en-US" sz="1100" dirty="0" smtClean="0"/>
              <a:t>Li </a:t>
            </a:r>
            <a:r>
              <a:rPr lang="en-US" sz="1100" i="1" dirty="0"/>
              <a:t>et al.</a:t>
            </a:r>
            <a:r>
              <a:rPr lang="en-US" sz="1100" dirty="0"/>
              <a:t> </a:t>
            </a:r>
            <a:r>
              <a:rPr lang="en-US" sz="1100" dirty="0" smtClean="0"/>
              <a:t>submitted</a:t>
            </a:r>
            <a:endParaRPr lang="en-US" sz="1100" dirty="0"/>
          </a:p>
        </p:txBody>
      </p:sp>
    </p:spTree>
    <p:extLst>
      <p:ext uri="{BB962C8B-B14F-4D97-AF65-F5344CB8AC3E}">
        <p14:creationId xmlns:p14="http://schemas.microsoft.com/office/powerpoint/2010/main" val="10316062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err="1" smtClean="0"/>
              <a:t>Racio</a:t>
            </a:r>
            <a:r>
              <a:rPr lang="en-US" dirty="0" smtClean="0"/>
              <a:t>-Ancestry Influences Mutational Processes</a:t>
            </a:r>
            <a:endParaRPr lang="en-US" dirty="0"/>
          </a:p>
        </p:txBody>
      </p:sp>
      <p:sp>
        <p:nvSpPr>
          <p:cNvPr id="6" name="Rectangle 5"/>
          <p:cNvSpPr/>
          <p:nvPr/>
        </p:nvSpPr>
        <p:spPr>
          <a:xfrm>
            <a:off x="7920011" y="4908168"/>
            <a:ext cx="1287532" cy="261610"/>
          </a:xfrm>
          <a:prstGeom prst="rect">
            <a:avLst/>
          </a:prstGeom>
        </p:spPr>
        <p:txBody>
          <a:bodyPr wrap="none">
            <a:spAutoFit/>
          </a:bodyPr>
          <a:lstStyle/>
          <a:p>
            <a:r>
              <a:rPr lang="en-US" sz="1100" dirty="0" smtClean="0"/>
              <a:t>Li </a:t>
            </a:r>
            <a:r>
              <a:rPr lang="en-US" sz="1100" i="1" dirty="0"/>
              <a:t>et al.</a:t>
            </a:r>
            <a:r>
              <a:rPr lang="en-US" sz="1100" dirty="0"/>
              <a:t> </a:t>
            </a:r>
            <a:r>
              <a:rPr lang="en-US" sz="1100" dirty="0" smtClean="0"/>
              <a:t>submitted</a:t>
            </a:r>
            <a:endParaRPr lang="en-US" sz="1100"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65231" r="5446" b="7463"/>
          <a:stretch/>
        </p:blipFill>
        <p:spPr>
          <a:xfrm>
            <a:off x="206" y="1793631"/>
            <a:ext cx="9089996" cy="2419644"/>
          </a:xfrm>
          <a:prstGeom prst="rect">
            <a:avLst/>
          </a:prstGeom>
        </p:spPr>
      </p:pic>
      <p:sp>
        <p:nvSpPr>
          <p:cNvPr id="4" name="TextBox 3"/>
          <p:cNvSpPr txBox="1"/>
          <p:nvPr/>
        </p:nvSpPr>
        <p:spPr>
          <a:xfrm>
            <a:off x="963638" y="1505243"/>
            <a:ext cx="995465" cy="215444"/>
          </a:xfrm>
          <a:prstGeom prst="rect">
            <a:avLst/>
          </a:prstGeom>
          <a:noFill/>
        </p:spPr>
        <p:txBody>
          <a:bodyPr wrap="none" lIns="0" tIns="0" rIns="0" bIns="0" rtlCol="0">
            <a:spAutoFit/>
          </a:bodyPr>
          <a:lstStyle/>
          <a:p>
            <a:pPr algn="l"/>
            <a:r>
              <a:rPr lang="en-US" sz="1400" b="1" u="sng" dirty="0" smtClean="0"/>
              <a:t>Pan-Cancer</a:t>
            </a:r>
            <a:endParaRPr lang="en-US" sz="1400" b="1" u="sng" dirty="0" smtClean="0"/>
          </a:p>
        </p:txBody>
      </p:sp>
      <p:sp>
        <p:nvSpPr>
          <p:cNvPr id="7" name="TextBox 6"/>
          <p:cNvSpPr txBox="1"/>
          <p:nvPr/>
        </p:nvSpPr>
        <p:spPr>
          <a:xfrm>
            <a:off x="3296423" y="1505243"/>
            <a:ext cx="389530" cy="215444"/>
          </a:xfrm>
          <a:prstGeom prst="rect">
            <a:avLst/>
          </a:prstGeom>
          <a:noFill/>
        </p:spPr>
        <p:txBody>
          <a:bodyPr wrap="none" lIns="0" tIns="0" rIns="0" bIns="0" rtlCol="0">
            <a:spAutoFit/>
          </a:bodyPr>
          <a:lstStyle/>
          <a:p>
            <a:pPr algn="l"/>
            <a:r>
              <a:rPr lang="en-US" sz="1400" b="1" u="sng" dirty="0" smtClean="0"/>
              <a:t>HCC</a:t>
            </a:r>
            <a:endParaRPr lang="en-US" sz="1400" b="1" u="sng" dirty="0" smtClean="0"/>
          </a:p>
        </p:txBody>
      </p:sp>
      <p:sp>
        <p:nvSpPr>
          <p:cNvPr id="8" name="TextBox 7"/>
          <p:cNvSpPr txBox="1"/>
          <p:nvPr/>
        </p:nvSpPr>
        <p:spPr>
          <a:xfrm>
            <a:off x="5376204" y="1505243"/>
            <a:ext cx="639599" cy="215444"/>
          </a:xfrm>
          <a:prstGeom prst="rect">
            <a:avLst/>
          </a:prstGeom>
          <a:noFill/>
        </p:spPr>
        <p:txBody>
          <a:bodyPr wrap="none" lIns="0" tIns="0" rIns="0" bIns="0" rtlCol="0">
            <a:spAutoFit/>
          </a:bodyPr>
          <a:lstStyle/>
          <a:p>
            <a:pPr algn="l"/>
            <a:r>
              <a:rPr lang="en-US" sz="1400" b="1" u="sng" dirty="0" smtClean="0"/>
              <a:t>HNSCC</a:t>
            </a:r>
            <a:endParaRPr lang="en-US" sz="1400" b="1" u="sng" dirty="0" smtClean="0"/>
          </a:p>
        </p:txBody>
      </p:sp>
      <p:sp>
        <p:nvSpPr>
          <p:cNvPr id="9" name="TextBox 8"/>
          <p:cNvSpPr txBox="1"/>
          <p:nvPr/>
        </p:nvSpPr>
        <p:spPr>
          <a:xfrm>
            <a:off x="7490939" y="1505243"/>
            <a:ext cx="1215076" cy="215444"/>
          </a:xfrm>
          <a:prstGeom prst="rect">
            <a:avLst/>
          </a:prstGeom>
          <a:noFill/>
        </p:spPr>
        <p:txBody>
          <a:bodyPr wrap="none" lIns="0" tIns="0" rIns="0" bIns="0" rtlCol="0">
            <a:spAutoFit/>
          </a:bodyPr>
          <a:lstStyle/>
          <a:p>
            <a:pPr algn="l"/>
            <a:r>
              <a:rPr lang="en-US" sz="1400" b="1" u="sng" dirty="0" smtClean="0"/>
              <a:t>Breast Cancer</a:t>
            </a:r>
            <a:endParaRPr lang="en-US" sz="1400" b="1" u="sng" dirty="0" smtClean="0"/>
          </a:p>
        </p:txBody>
      </p:sp>
    </p:spTree>
    <p:extLst>
      <p:ext uri="{BB962C8B-B14F-4D97-AF65-F5344CB8AC3E}">
        <p14:creationId xmlns:p14="http://schemas.microsoft.com/office/powerpoint/2010/main" val="36973410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a:xfrm>
            <a:off x="0" y="367401"/>
            <a:ext cx="9143999" cy="389979"/>
          </a:xfrm>
        </p:spPr>
        <p:txBody>
          <a:bodyPr/>
          <a:lstStyle/>
          <a:p>
            <a:pPr algn="ctr"/>
            <a:r>
              <a:rPr lang="en-US" dirty="0" err="1" smtClean="0"/>
              <a:t>Racio</a:t>
            </a:r>
            <a:r>
              <a:rPr lang="en-US" dirty="0" smtClean="0"/>
              <a:t>-Ancestry Influences Specific Driver Mutations</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338" t="75214" r="17797" b="3180"/>
          <a:stretch/>
        </p:blipFill>
        <p:spPr>
          <a:xfrm>
            <a:off x="0" y="1156287"/>
            <a:ext cx="9182270" cy="2321171"/>
          </a:xfrm>
          <a:prstGeom prst="rect">
            <a:avLst/>
          </a:prstGeom>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82617" t="75214" r="1573" b="3180"/>
          <a:stretch/>
        </p:blipFill>
        <p:spPr>
          <a:xfrm>
            <a:off x="91440" y="3170707"/>
            <a:ext cx="1498209" cy="1913208"/>
          </a:xfrm>
          <a:prstGeom prst="rect">
            <a:avLst/>
          </a:prstGeom>
        </p:spPr>
      </p:pic>
      <p:sp>
        <p:nvSpPr>
          <p:cNvPr id="7" name="Rectangle 6"/>
          <p:cNvSpPr/>
          <p:nvPr/>
        </p:nvSpPr>
        <p:spPr>
          <a:xfrm>
            <a:off x="7920011" y="4908168"/>
            <a:ext cx="1287532" cy="261610"/>
          </a:xfrm>
          <a:prstGeom prst="rect">
            <a:avLst/>
          </a:prstGeom>
        </p:spPr>
        <p:txBody>
          <a:bodyPr wrap="none">
            <a:spAutoFit/>
          </a:bodyPr>
          <a:lstStyle/>
          <a:p>
            <a:r>
              <a:rPr lang="en-US" sz="1100" dirty="0" smtClean="0"/>
              <a:t>Li </a:t>
            </a:r>
            <a:r>
              <a:rPr lang="en-US" sz="1100" i="1" dirty="0"/>
              <a:t>et al.</a:t>
            </a:r>
            <a:r>
              <a:rPr lang="en-US" sz="1100" dirty="0"/>
              <a:t> </a:t>
            </a:r>
            <a:r>
              <a:rPr lang="en-US" sz="1100" dirty="0" smtClean="0"/>
              <a:t>submitted</a:t>
            </a:r>
            <a:endParaRPr lang="en-US" sz="1100" dirty="0"/>
          </a:p>
        </p:txBody>
      </p:sp>
    </p:spTree>
    <p:extLst>
      <p:ext uri="{BB962C8B-B14F-4D97-AF65-F5344CB8AC3E}">
        <p14:creationId xmlns:p14="http://schemas.microsoft.com/office/powerpoint/2010/main" val="18071016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p:txBody>
          <a:bodyPr/>
          <a:lstStyle/>
          <a:p>
            <a:pPr algn="ctr"/>
            <a:r>
              <a:rPr lang="en-US" dirty="0" smtClean="0"/>
              <a:t>Pathway</a:t>
            </a:r>
            <a:br>
              <a:rPr lang="en-US" dirty="0" smtClean="0"/>
            </a:br>
            <a:r>
              <a:rPr lang="en-US" dirty="0" smtClean="0"/>
              <a:t/>
            </a:r>
            <a:br>
              <a:rPr lang="en-US" dirty="0" smtClean="0"/>
            </a:br>
            <a:endParaRPr lang="en-US" dirty="0"/>
          </a:p>
        </p:txBody>
      </p:sp>
      <p:sp>
        <p:nvSpPr>
          <p:cNvPr id="4" name="TextBox 3"/>
          <p:cNvSpPr txBox="1"/>
          <p:nvPr/>
        </p:nvSpPr>
        <p:spPr>
          <a:xfrm>
            <a:off x="687377" y="1040524"/>
            <a:ext cx="7315200" cy="3170099"/>
          </a:xfrm>
          <a:prstGeom prst="rect">
            <a:avLst/>
          </a:prstGeom>
          <a:noFill/>
        </p:spPr>
        <p:txBody>
          <a:bodyPr wrap="square" lIns="0" tIns="0" rIns="0" bIns="0" rtlCol="0">
            <a:spAutoFit/>
          </a:bodyPr>
          <a:lstStyle/>
          <a:p>
            <a:pPr marL="457200" indent="-457200">
              <a:buFont typeface="Wingdings" panose="05000000000000000000" pitchFamily="2" charset="2"/>
              <a:buChar char="ü"/>
            </a:pPr>
            <a:r>
              <a:rPr lang="en-US" sz="3200" dirty="0"/>
              <a:t>Overview of Clinical </a:t>
            </a:r>
            <a:r>
              <a:rPr lang="en-US" sz="3200" dirty="0" smtClean="0"/>
              <a:t>Space</a:t>
            </a:r>
          </a:p>
          <a:p>
            <a:pPr marL="457200" indent="-457200">
              <a:buFont typeface="Wingdings" panose="05000000000000000000" pitchFamily="2" charset="2"/>
              <a:buChar char="ü"/>
            </a:pPr>
            <a:r>
              <a:rPr lang="en-CA" altLang="en-US" sz="3200" dirty="0" smtClean="0"/>
              <a:t>BRCA</a:t>
            </a:r>
            <a:endParaRPr lang="en-CA" altLang="en-US" sz="3200" dirty="0" smtClean="0"/>
          </a:p>
          <a:p>
            <a:pPr marL="457200" indent="-457200">
              <a:buFont typeface="Wingdings" panose="05000000000000000000" pitchFamily="2" charset="2"/>
              <a:buChar char="ü"/>
            </a:pPr>
            <a:r>
              <a:rPr lang="en-CA" altLang="en-US" sz="3200" dirty="0"/>
              <a:t>Sex</a:t>
            </a:r>
          </a:p>
          <a:p>
            <a:pPr marL="457200" indent="-457200">
              <a:buFont typeface="Wingdings" panose="05000000000000000000" pitchFamily="2" charset="2"/>
              <a:buChar char="ü"/>
            </a:pPr>
            <a:r>
              <a:rPr lang="en-CA" altLang="en-US" sz="3200" dirty="0"/>
              <a:t>Race &amp; Ethnicity</a:t>
            </a:r>
          </a:p>
          <a:p>
            <a:pPr marL="457200" indent="-457200">
              <a:buFont typeface="Wingdings" panose="05000000000000000000" pitchFamily="2" charset="2"/>
              <a:buChar char="v"/>
            </a:pPr>
            <a:r>
              <a:rPr lang="en-CA" altLang="en-US" sz="3200" b="1" dirty="0"/>
              <a:t>Specific Polymorphisms</a:t>
            </a:r>
          </a:p>
          <a:p>
            <a:pPr marL="457200" indent="-457200">
              <a:buFont typeface="Wingdings" panose="05000000000000000000" pitchFamily="2" charset="2"/>
              <a:buChar char="q"/>
            </a:pPr>
            <a:r>
              <a:rPr lang="en-CA" altLang="en-US" sz="3200" dirty="0"/>
              <a:t>Summary</a:t>
            </a:r>
          </a:p>
          <a:p>
            <a:endParaRPr lang="en-US" sz="1400" dirty="0"/>
          </a:p>
        </p:txBody>
      </p:sp>
    </p:spTree>
    <p:extLst>
      <p:ext uri="{BB962C8B-B14F-4D97-AF65-F5344CB8AC3E}">
        <p14:creationId xmlns:p14="http://schemas.microsoft.com/office/powerpoint/2010/main" val="4859023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097280" y="1554480"/>
            <a:ext cx="6858000" cy="2172903"/>
          </a:xfrm>
        </p:spPr>
        <p:txBody>
          <a:bodyPr/>
          <a:lstStyle/>
          <a:p>
            <a:pPr marL="285750" indent="-285750">
              <a:buFont typeface="Wingdings" panose="05000000000000000000" pitchFamily="2" charset="2"/>
              <a:buChar char="Ø"/>
            </a:pPr>
            <a:r>
              <a:rPr lang="en-US" sz="2400" dirty="0"/>
              <a:t>Let’s start at the simplest place: methylation</a:t>
            </a:r>
          </a:p>
          <a:p>
            <a:pPr marL="285750" indent="-285750">
              <a:buFont typeface="Wingdings" panose="05000000000000000000" pitchFamily="2" charset="2"/>
              <a:buChar char="Ø"/>
            </a:pPr>
            <a:endParaRPr lang="en-US" sz="2400" dirty="0"/>
          </a:p>
          <a:p>
            <a:pPr marL="285750" indent="-285750">
              <a:buFont typeface="Wingdings" panose="05000000000000000000" pitchFamily="2" charset="2"/>
              <a:buChar char="Ø"/>
            </a:pPr>
            <a:r>
              <a:rPr lang="en-US" sz="2400" dirty="0"/>
              <a:t>We profiled 400 </a:t>
            </a:r>
            <a:r>
              <a:rPr lang="en-US" sz="2400" dirty="0" err="1"/>
              <a:t>tumours</a:t>
            </a:r>
            <a:r>
              <a:rPr lang="en-US" sz="2400" dirty="0"/>
              <a:t>:</a:t>
            </a:r>
          </a:p>
          <a:p>
            <a:pPr lvl="1"/>
            <a:r>
              <a:rPr lang="en-US" sz="2400" dirty="0"/>
              <a:t>Germline WGS (SNPs)</a:t>
            </a:r>
          </a:p>
          <a:p>
            <a:pPr lvl="1"/>
            <a:r>
              <a:rPr lang="en-US" sz="2400" dirty="0"/>
              <a:t>Somatic </a:t>
            </a:r>
            <a:r>
              <a:rPr lang="en-US" sz="2400" dirty="0" err="1"/>
              <a:t>methylome</a:t>
            </a:r>
            <a:endParaRPr lang="en-US" sz="2400" dirty="0"/>
          </a:p>
        </p:txBody>
      </p:sp>
      <p:sp>
        <p:nvSpPr>
          <p:cNvPr id="4" name="Rectangle 3"/>
          <p:cNvSpPr/>
          <p:nvPr/>
        </p:nvSpPr>
        <p:spPr>
          <a:xfrm>
            <a:off x="6412162" y="4856656"/>
            <a:ext cx="2731838" cy="261610"/>
          </a:xfrm>
          <a:prstGeom prst="rect">
            <a:avLst/>
          </a:prstGeom>
        </p:spPr>
        <p:txBody>
          <a:bodyPr wrap="none">
            <a:spAutoFit/>
          </a:bodyPr>
          <a:lstStyle/>
          <a:p>
            <a:r>
              <a:rPr lang="en-US" sz="1100" dirty="0" smtClean="0"/>
              <a:t>Houlahan </a:t>
            </a:r>
            <a:r>
              <a:rPr lang="en-US" sz="1100" i="1" dirty="0"/>
              <a:t>et al.</a:t>
            </a:r>
            <a:r>
              <a:rPr lang="en-US" sz="1100" dirty="0"/>
              <a:t> </a:t>
            </a:r>
            <a:r>
              <a:rPr lang="en-US" sz="1100" dirty="0" smtClean="0"/>
              <a:t>Nature Medicine in press</a:t>
            </a:r>
            <a:endParaRPr lang="en-US" sz="1100" dirty="0"/>
          </a:p>
        </p:txBody>
      </p:sp>
      <p:sp>
        <p:nvSpPr>
          <p:cNvPr id="3" name="Title 2"/>
          <p:cNvSpPr>
            <a:spLocks noGrp="1"/>
          </p:cNvSpPr>
          <p:nvPr>
            <p:ph type="title"/>
          </p:nvPr>
        </p:nvSpPr>
        <p:spPr>
          <a:xfrm>
            <a:off x="414997" y="367401"/>
            <a:ext cx="8475785" cy="389979"/>
          </a:xfrm>
        </p:spPr>
        <p:txBody>
          <a:bodyPr/>
          <a:lstStyle/>
          <a:p>
            <a:r>
              <a:rPr lang="en-US" dirty="0" smtClean="0"/>
              <a:t>How Do Germline SNPs Affect Prostate Cancer?</a:t>
            </a:r>
            <a:endParaRPr lang="en-US" dirty="0"/>
          </a:p>
        </p:txBody>
      </p:sp>
    </p:spTree>
    <p:extLst>
      <p:ext uri="{BB962C8B-B14F-4D97-AF65-F5344CB8AC3E}">
        <p14:creationId xmlns:p14="http://schemas.microsoft.com/office/powerpoint/2010/main" val="13660208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Risk SNPs Influence Somatic Methylation</a:t>
            </a:r>
          </a:p>
        </p:txBody>
      </p:sp>
      <p:pic>
        <p:nvPicPr>
          <p:cNvPr id="7" name="Content Placeholder 4"/>
          <p:cNvPicPr>
            <a:picLocks noChangeAspect="1"/>
          </p:cNvPicPr>
          <p:nvPr/>
        </p:nvPicPr>
        <p:blipFill rotWithShape="1">
          <a:blip r:embed="rId2"/>
          <a:srcRect l="29125" t="50360" r="50673" b="822"/>
          <a:stretch/>
        </p:blipFill>
        <p:spPr>
          <a:xfrm>
            <a:off x="315172" y="881180"/>
            <a:ext cx="3705290" cy="4206240"/>
          </a:xfrm>
          <a:prstGeom prst="rect">
            <a:avLst/>
          </a:prstGeom>
        </p:spPr>
      </p:pic>
      <p:pic>
        <p:nvPicPr>
          <p:cNvPr id="8" name="Picture 7"/>
          <p:cNvPicPr>
            <a:picLocks noChangeAspect="1"/>
          </p:cNvPicPr>
          <p:nvPr/>
        </p:nvPicPr>
        <p:blipFill>
          <a:blip r:embed="rId3"/>
          <a:stretch/>
        </p:blipFill>
        <p:spPr>
          <a:xfrm>
            <a:off x="4418817" y="996380"/>
            <a:ext cx="4404122" cy="4206240"/>
          </a:xfrm>
          <a:prstGeom prst="rect">
            <a:avLst/>
          </a:prstGeom>
          <a:ln>
            <a:noFill/>
          </a:ln>
        </p:spPr>
      </p:pic>
    </p:spTree>
    <p:extLst>
      <p:ext uri="{BB962C8B-B14F-4D97-AF65-F5344CB8AC3E}">
        <p14:creationId xmlns:p14="http://schemas.microsoft.com/office/powerpoint/2010/main" val="95060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38400" y="423783"/>
            <a:ext cx="8362079" cy="411417"/>
          </a:xfrm>
        </p:spPr>
        <p:txBody>
          <a:bodyPr/>
          <a:lstStyle/>
          <a:p>
            <a:pPr algn="ctr"/>
            <a:r>
              <a:rPr lang="en-US" sz="2400" dirty="0"/>
              <a:t>Prognostic Methylation Marks Are Germline-Associated</a:t>
            </a:r>
          </a:p>
        </p:txBody>
      </p:sp>
      <p:pic>
        <p:nvPicPr>
          <p:cNvPr id="7" name="Content Placeholder 3"/>
          <p:cNvPicPr>
            <a:picLocks noChangeAspect="1"/>
          </p:cNvPicPr>
          <p:nvPr/>
        </p:nvPicPr>
        <p:blipFill>
          <a:blip r:embed="rId2"/>
          <a:stretch/>
        </p:blipFill>
        <p:spPr>
          <a:xfrm>
            <a:off x="1361731" y="904743"/>
            <a:ext cx="6518306" cy="4206240"/>
          </a:xfrm>
          <a:prstGeom prst="rect">
            <a:avLst/>
          </a:prstGeom>
          <a:ln>
            <a:noFill/>
          </a:ln>
        </p:spPr>
      </p:pic>
    </p:spTree>
    <p:extLst>
      <p:ext uri="{BB962C8B-B14F-4D97-AF65-F5344CB8AC3E}">
        <p14:creationId xmlns:p14="http://schemas.microsoft.com/office/powerpoint/2010/main" val="31029694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0079" y="92583"/>
            <a:ext cx="7772400" cy="664797"/>
          </a:xfrm>
        </p:spPr>
        <p:txBody>
          <a:bodyPr/>
          <a:lstStyle/>
          <a:p>
            <a:pPr algn="ctr"/>
            <a:r>
              <a:rPr lang="en-US" sz="2400" dirty="0"/>
              <a:t>Prognostic Methylation-Associated Germline Interactions Validate</a:t>
            </a:r>
          </a:p>
        </p:txBody>
      </p:sp>
      <p:pic>
        <p:nvPicPr>
          <p:cNvPr id="7" name="Content Placeholder 3"/>
          <p:cNvPicPr>
            <a:picLocks noChangeAspect="1"/>
          </p:cNvPicPr>
          <p:nvPr/>
        </p:nvPicPr>
        <p:blipFill>
          <a:blip r:embed="rId2"/>
          <a:stretch/>
        </p:blipFill>
        <p:spPr>
          <a:xfrm>
            <a:off x="2361610" y="870257"/>
            <a:ext cx="4600429" cy="4206240"/>
          </a:xfrm>
          <a:prstGeom prst="rect">
            <a:avLst/>
          </a:prstGeom>
          <a:ln>
            <a:noFill/>
          </a:ln>
        </p:spPr>
      </p:pic>
    </p:spTree>
    <p:extLst>
      <p:ext uri="{BB962C8B-B14F-4D97-AF65-F5344CB8AC3E}">
        <p14:creationId xmlns:p14="http://schemas.microsoft.com/office/powerpoint/2010/main" val="39915504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And Some SNPs Are Prognostic!!</a:t>
            </a:r>
          </a:p>
        </p:txBody>
      </p:sp>
      <p:pic>
        <p:nvPicPr>
          <p:cNvPr id="7" name="Content Placeholder 3"/>
          <p:cNvPicPr>
            <a:picLocks/>
          </p:cNvPicPr>
          <p:nvPr/>
        </p:nvPicPr>
        <p:blipFill rotWithShape="1">
          <a:blip r:embed="rId2"/>
          <a:srcRect t="8380"/>
          <a:stretch/>
        </p:blipFill>
        <p:spPr>
          <a:xfrm>
            <a:off x="2236662" y="901243"/>
            <a:ext cx="4611470" cy="4058883"/>
          </a:xfrm>
          <a:prstGeom prst="rect">
            <a:avLst/>
          </a:prstGeom>
          <a:ln>
            <a:noFill/>
          </a:ln>
        </p:spPr>
      </p:pic>
    </p:spTree>
    <p:extLst>
      <p:ext uri="{BB962C8B-B14F-4D97-AF65-F5344CB8AC3E}">
        <p14:creationId xmlns:p14="http://schemas.microsoft.com/office/powerpoint/2010/main" val="3674815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So We Did a Genome-Wide Screen</a:t>
            </a:r>
          </a:p>
        </p:txBody>
      </p:sp>
      <p:pic>
        <p:nvPicPr>
          <p:cNvPr id="7" name="Content Placeholder 3"/>
          <p:cNvPicPr>
            <a:picLocks/>
          </p:cNvPicPr>
          <p:nvPr/>
        </p:nvPicPr>
        <p:blipFill>
          <a:blip r:embed="rId2"/>
          <a:stretch/>
        </p:blipFill>
        <p:spPr>
          <a:xfrm>
            <a:off x="411479" y="953236"/>
            <a:ext cx="8229600" cy="3526971"/>
          </a:xfrm>
          <a:prstGeom prst="rect">
            <a:avLst/>
          </a:prstGeom>
          <a:ln>
            <a:noFill/>
          </a:ln>
        </p:spPr>
      </p:pic>
    </p:spTree>
    <p:extLst>
      <p:ext uri="{BB962C8B-B14F-4D97-AF65-F5344CB8AC3E}">
        <p14:creationId xmlns:p14="http://schemas.microsoft.com/office/powerpoint/2010/main" val="19947761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Exemplars</a:t>
            </a:r>
          </a:p>
        </p:txBody>
      </p:sp>
      <p:pic>
        <p:nvPicPr>
          <p:cNvPr id="7" name="Content Placeholder 3"/>
          <p:cNvPicPr>
            <a:picLocks/>
          </p:cNvPicPr>
          <p:nvPr/>
        </p:nvPicPr>
        <p:blipFill>
          <a:blip r:embed="rId2"/>
          <a:stretch/>
        </p:blipFill>
        <p:spPr>
          <a:xfrm>
            <a:off x="460771" y="939625"/>
            <a:ext cx="4067086" cy="3657600"/>
          </a:xfrm>
          <a:prstGeom prst="rect">
            <a:avLst/>
          </a:prstGeom>
          <a:ln>
            <a:noFill/>
          </a:ln>
        </p:spPr>
      </p:pic>
      <p:pic>
        <p:nvPicPr>
          <p:cNvPr id="8" name="Picture 7"/>
          <p:cNvPicPr/>
          <p:nvPr/>
        </p:nvPicPr>
        <p:blipFill>
          <a:blip r:embed="rId3"/>
          <a:srcRect l="8563"/>
          <a:stretch/>
        </p:blipFill>
        <p:spPr>
          <a:xfrm>
            <a:off x="4754947" y="939625"/>
            <a:ext cx="3834108" cy="3550395"/>
          </a:xfrm>
          <a:prstGeom prst="rect">
            <a:avLst/>
          </a:prstGeom>
          <a:ln>
            <a:noFill/>
          </a:ln>
        </p:spPr>
      </p:pic>
    </p:spTree>
    <p:extLst>
      <p:ext uri="{BB962C8B-B14F-4D97-AF65-F5344CB8AC3E}">
        <p14:creationId xmlns:p14="http://schemas.microsoft.com/office/powerpoint/2010/main" val="16232503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Many Strong Associations</a:t>
            </a:r>
          </a:p>
        </p:txBody>
      </p:sp>
      <p:pic>
        <p:nvPicPr>
          <p:cNvPr id="7" name="Content Placeholder 4"/>
          <p:cNvPicPr>
            <a:picLocks noChangeAspect="1"/>
          </p:cNvPicPr>
          <p:nvPr/>
        </p:nvPicPr>
        <p:blipFill>
          <a:blip r:embed="rId2"/>
          <a:stretch>
            <a:fillRect/>
          </a:stretch>
        </p:blipFill>
        <p:spPr>
          <a:xfrm>
            <a:off x="310205" y="883647"/>
            <a:ext cx="7670915" cy="4206240"/>
          </a:xfrm>
          <a:prstGeom prst="rect">
            <a:avLst/>
          </a:prstGeom>
        </p:spPr>
      </p:pic>
    </p:spTree>
    <p:extLst>
      <p:ext uri="{BB962C8B-B14F-4D97-AF65-F5344CB8AC3E}">
        <p14:creationId xmlns:p14="http://schemas.microsoft.com/office/powerpoint/2010/main" val="10521344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2479" y="438183"/>
            <a:ext cx="7772400" cy="425817"/>
          </a:xfrm>
        </p:spPr>
        <p:txBody>
          <a:bodyPr/>
          <a:lstStyle/>
          <a:p>
            <a:pPr algn="ctr"/>
            <a:r>
              <a:rPr lang="en-US" sz="2400" dirty="0"/>
              <a:t>Preferentially Occur in Enhancers </a:t>
            </a:r>
            <a:r>
              <a:rPr lang="en-US" sz="2400" dirty="0" smtClean="0"/>
              <a:t>(~</a:t>
            </a:r>
            <a:r>
              <a:rPr lang="en-US" sz="2400" dirty="0"/>
              <a:t>100 </a:t>
            </a:r>
            <a:r>
              <a:rPr lang="en-US" sz="2400" dirty="0" smtClean="0"/>
              <a:t>Tumours)</a:t>
            </a:r>
            <a:endParaRPr lang="en-US" sz="2400" dirty="0"/>
          </a:p>
        </p:txBody>
      </p:sp>
      <p:grpSp>
        <p:nvGrpSpPr>
          <p:cNvPr id="2" name="Group 1"/>
          <p:cNvGrpSpPr/>
          <p:nvPr/>
        </p:nvGrpSpPr>
        <p:grpSpPr>
          <a:xfrm>
            <a:off x="1" y="1218840"/>
            <a:ext cx="9042744" cy="2926080"/>
            <a:chOff x="1" y="1038840"/>
            <a:chExt cx="9042744" cy="2926080"/>
          </a:xfrm>
        </p:grpSpPr>
        <p:pic>
          <p:nvPicPr>
            <p:cNvPr id="7" name="Content Placeholder 6"/>
            <p:cNvPicPr>
              <a:picLocks noChangeAspect="1"/>
            </p:cNvPicPr>
            <p:nvPr/>
          </p:nvPicPr>
          <p:blipFill rotWithShape="1">
            <a:blip r:embed="rId2"/>
            <a:srcRect l="2822" t="10909" r="12725" b="7109"/>
            <a:stretch/>
          </p:blipFill>
          <p:spPr>
            <a:xfrm>
              <a:off x="1" y="1038840"/>
              <a:ext cx="9042744" cy="2926080"/>
            </a:xfrm>
            <a:prstGeom prst="rect">
              <a:avLst/>
            </a:prstGeom>
            <a:ln>
              <a:noFill/>
            </a:ln>
          </p:spPr>
        </p:pic>
        <p:pic>
          <p:nvPicPr>
            <p:cNvPr id="5" name="Content Placeholder 6"/>
            <p:cNvPicPr>
              <a:picLocks noChangeAspect="1"/>
            </p:cNvPicPr>
            <p:nvPr/>
          </p:nvPicPr>
          <p:blipFill rotWithShape="1">
            <a:blip r:embed="rId2"/>
            <a:srcRect l="86954" t="31665" b="35218"/>
            <a:stretch/>
          </p:blipFill>
          <p:spPr>
            <a:xfrm>
              <a:off x="640079" y="1288800"/>
              <a:ext cx="1216800" cy="1029600"/>
            </a:xfrm>
            <a:prstGeom prst="rect">
              <a:avLst/>
            </a:prstGeom>
            <a:ln>
              <a:noFill/>
            </a:ln>
          </p:spPr>
        </p:pic>
      </p:grpSp>
    </p:spTree>
    <p:extLst>
      <p:ext uri="{BB962C8B-B14F-4D97-AF65-F5344CB8AC3E}">
        <p14:creationId xmlns:p14="http://schemas.microsoft.com/office/powerpoint/2010/main" val="24189102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Strong Candidate: TCERG1L</a:t>
            </a:r>
          </a:p>
        </p:txBody>
      </p:sp>
      <p:pic>
        <p:nvPicPr>
          <p:cNvPr id="7" name="Content Placeholder 5"/>
          <p:cNvPicPr>
            <a:picLocks noChangeAspect="1"/>
          </p:cNvPicPr>
          <p:nvPr/>
        </p:nvPicPr>
        <p:blipFill>
          <a:blip r:embed="rId2"/>
          <a:stretch>
            <a:fillRect/>
          </a:stretch>
        </p:blipFill>
        <p:spPr>
          <a:xfrm>
            <a:off x="2919773" y="915358"/>
            <a:ext cx="3725241" cy="4206240"/>
          </a:xfrm>
          <a:prstGeom prst="rect">
            <a:avLst/>
          </a:prstGeom>
        </p:spPr>
      </p:pic>
    </p:spTree>
    <p:extLst>
      <p:ext uri="{BB962C8B-B14F-4D97-AF65-F5344CB8AC3E}">
        <p14:creationId xmlns:p14="http://schemas.microsoft.com/office/powerpoint/2010/main" val="39730620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Tumour-Specificity</a:t>
            </a:r>
          </a:p>
        </p:txBody>
      </p:sp>
      <p:pic>
        <p:nvPicPr>
          <p:cNvPr id="7" name="Picture 6"/>
          <p:cNvPicPr/>
          <p:nvPr/>
        </p:nvPicPr>
        <p:blipFill>
          <a:blip r:embed="rId2"/>
          <a:srcRect r="29315"/>
          <a:stretch/>
        </p:blipFill>
        <p:spPr>
          <a:xfrm>
            <a:off x="1612800" y="922980"/>
            <a:ext cx="2115011" cy="4206240"/>
          </a:xfrm>
          <a:prstGeom prst="rect">
            <a:avLst/>
          </a:prstGeom>
          <a:ln>
            <a:noFill/>
          </a:ln>
        </p:spPr>
      </p:pic>
      <p:pic>
        <p:nvPicPr>
          <p:cNvPr id="8" name="Picture 7"/>
          <p:cNvPicPr/>
          <p:nvPr/>
        </p:nvPicPr>
        <p:blipFill>
          <a:blip r:embed="rId3"/>
          <a:stretch/>
        </p:blipFill>
        <p:spPr>
          <a:xfrm>
            <a:off x="4217822" y="922980"/>
            <a:ext cx="2775612" cy="4206240"/>
          </a:xfrm>
          <a:prstGeom prst="rect">
            <a:avLst/>
          </a:prstGeom>
          <a:ln>
            <a:noFill/>
          </a:ln>
        </p:spPr>
      </p:pic>
    </p:spTree>
    <p:extLst>
      <p:ext uri="{BB962C8B-B14F-4D97-AF65-F5344CB8AC3E}">
        <p14:creationId xmlns:p14="http://schemas.microsoft.com/office/powerpoint/2010/main" val="34694834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Affecting Enhancers</a:t>
            </a:r>
          </a:p>
        </p:txBody>
      </p:sp>
      <p:pic>
        <p:nvPicPr>
          <p:cNvPr id="7" name="Content Placeholder 3"/>
          <p:cNvPicPr>
            <a:picLocks noChangeAspect="1"/>
          </p:cNvPicPr>
          <p:nvPr/>
        </p:nvPicPr>
        <p:blipFill>
          <a:blip r:embed="rId2"/>
          <a:srcRect r="2867"/>
          <a:stretch/>
        </p:blipFill>
        <p:spPr>
          <a:xfrm>
            <a:off x="2331918" y="974929"/>
            <a:ext cx="4206240" cy="4168571"/>
          </a:xfrm>
          <a:prstGeom prst="rect">
            <a:avLst/>
          </a:prstGeom>
          <a:ln>
            <a:noFill/>
          </a:ln>
        </p:spPr>
      </p:pic>
    </p:spTree>
    <p:extLst>
      <p:ext uri="{BB962C8B-B14F-4D97-AF65-F5344CB8AC3E}">
        <p14:creationId xmlns:p14="http://schemas.microsoft.com/office/powerpoint/2010/main" val="10394993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TCERG1L Is Prognostic</a:t>
            </a:r>
            <a:endParaRPr lang="en-US" dirty="0"/>
          </a:p>
        </p:txBody>
      </p:sp>
      <p:pic>
        <p:nvPicPr>
          <p:cNvPr id="7"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8623" t="32420" b="34840"/>
          <a:stretch/>
        </p:blipFill>
        <p:spPr>
          <a:xfrm>
            <a:off x="2420029" y="857313"/>
            <a:ext cx="3933232" cy="4206240"/>
          </a:xfrm>
          <a:prstGeom prst="rect">
            <a:avLst/>
          </a:prstGeom>
        </p:spPr>
      </p:pic>
    </p:spTree>
    <p:extLst>
      <p:ext uri="{BB962C8B-B14F-4D97-AF65-F5344CB8AC3E}">
        <p14:creationId xmlns:p14="http://schemas.microsoft.com/office/powerpoint/2010/main" val="17044469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Another Strong Candidate: AKT1</a:t>
            </a:r>
          </a:p>
        </p:txBody>
      </p:sp>
      <p:pic>
        <p:nvPicPr>
          <p:cNvPr id="7" name="Content Placeholder 3"/>
          <p:cNvPicPr>
            <a:picLocks noChangeAspect="1"/>
          </p:cNvPicPr>
          <p:nvPr/>
        </p:nvPicPr>
        <p:blipFill>
          <a:blip r:embed="rId2"/>
          <a:stretch>
            <a:fillRect/>
          </a:stretch>
        </p:blipFill>
        <p:spPr>
          <a:xfrm>
            <a:off x="1279874" y="937260"/>
            <a:ext cx="6652852" cy="4206240"/>
          </a:xfrm>
          <a:prstGeom prst="rect">
            <a:avLst/>
          </a:prstGeom>
        </p:spPr>
      </p:pic>
    </p:spTree>
    <p:extLst>
      <p:ext uri="{BB962C8B-B14F-4D97-AF65-F5344CB8AC3E}">
        <p14:creationId xmlns:p14="http://schemas.microsoft.com/office/powerpoint/2010/main" val="3274653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Epigenetic Effects</a:t>
            </a:r>
          </a:p>
        </p:txBody>
      </p:sp>
      <p:pic>
        <p:nvPicPr>
          <p:cNvPr id="7" name="Content Placeholder 3"/>
          <p:cNvPicPr>
            <a:picLocks noChangeAspect="1"/>
          </p:cNvPicPr>
          <p:nvPr/>
        </p:nvPicPr>
        <p:blipFill>
          <a:blip r:embed="rId2"/>
          <a:stretch/>
        </p:blipFill>
        <p:spPr>
          <a:xfrm>
            <a:off x="182362" y="937260"/>
            <a:ext cx="4496939" cy="4206240"/>
          </a:xfrm>
          <a:prstGeom prst="rect">
            <a:avLst/>
          </a:prstGeom>
          <a:ln>
            <a:noFill/>
          </a:ln>
        </p:spPr>
      </p:pic>
      <p:pic>
        <p:nvPicPr>
          <p:cNvPr id="8" name="Picture 7"/>
          <p:cNvPicPr>
            <a:picLocks noChangeAspect="1"/>
          </p:cNvPicPr>
          <p:nvPr/>
        </p:nvPicPr>
        <p:blipFill>
          <a:blip r:embed="rId3"/>
          <a:stretch/>
        </p:blipFill>
        <p:spPr>
          <a:xfrm>
            <a:off x="4805331" y="971156"/>
            <a:ext cx="4340960" cy="4206240"/>
          </a:xfrm>
          <a:prstGeom prst="rect">
            <a:avLst/>
          </a:prstGeom>
          <a:ln>
            <a:noFill/>
          </a:ln>
        </p:spPr>
      </p:pic>
    </p:spTree>
    <p:extLst>
      <p:ext uri="{BB962C8B-B14F-4D97-AF65-F5344CB8AC3E}">
        <p14:creationId xmlns:p14="http://schemas.microsoft.com/office/powerpoint/2010/main" val="2673260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a:t>Transcriptomic &amp; Prognostic Effects</a:t>
            </a:r>
          </a:p>
        </p:txBody>
      </p:sp>
      <p:pic>
        <p:nvPicPr>
          <p:cNvPr id="9" name="Picture 8"/>
          <p:cNvPicPr>
            <a:picLocks noChangeAspect="1"/>
          </p:cNvPicPr>
          <p:nvPr/>
        </p:nvPicPr>
        <p:blipFill rotWithShape="1">
          <a:blip r:embed="rId2"/>
          <a:srcRect t="5105"/>
          <a:stretch/>
        </p:blipFill>
        <p:spPr>
          <a:xfrm>
            <a:off x="0" y="1152000"/>
            <a:ext cx="4558373" cy="3991500"/>
          </a:xfrm>
          <a:prstGeom prst="rect">
            <a:avLst/>
          </a:prstGeom>
          <a:ln>
            <a:noFill/>
          </a:ln>
        </p:spPr>
      </p:pic>
      <p:pic>
        <p:nvPicPr>
          <p:cNvPr id="10" name="Picture 9"/>
          <p:cNvPicPr>
            <a:picLocks noChangeAspect="1"/>
          </p:cNvPicPr>
          <p:nvPr/>
        </p:nvPicPr>
        <p:blipFill rotWithShape="1">
          <a:blip r:embed="rId3"/>
          <a:srcRect t="6909"/>
          <a:stretch/>
        </p:blipFill>
        <p:spPr>
          <a:xfrm>
            <a:off x="4526279" y="1151999"/>
            <a:ext cx="4537807" cy="3915607"/>
          </a:xfrm>
          <a:prstGeom prst="rect">
            <a:avLst/>
          </a:prstGeom>
          <a:ln>
            <a:noFill/>
          </a:ln>
        </p:spPr>
      </p:pic>
    </p:spTree>
    <p:extLst>
      <p:ext uri="{BB962C8B-B14F-4D97-AF65-F5344CB8AC3E}">
        <p14:creationId xmlns:p14="http://schemas.microsoft.com/office/powerpoint/2010/main" val="7809035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A3A3-B77B-9A49-9A57-95F35B12E1A1}"/>
              </a:ext>
            </a:extLst>
          </p:cNvPr>
          <p:cNvSpPr>
            <a:spLocks noGrp="1"/>
          </p:cNvSpPr>
          <p:nvPr>
            <p:ph type="title"/>
          </p:nvPr>
        </p:nvSpPr>
        <p:spPr/>
        <p:txBody>
          <a:bodyPr/>
          <a:lstStyle/>
          <a:p>
            <a:pPr algn="ctr"/>
            <a:r>
              <a:rPr lang="en-US" dirty="0" smtClean="0"/>
              <a:t>Pathway</a:t>
            </a:r>
            <a:br>
              <a:rPr lang="en-US" dirty="0" smtClean="0"/>
            </a:br>
            <a:r>
              <a:rPr lang="en-US" dirty="0" smtClean="0"/>
              <a:t/>
            </a:r>
            <a:br>
              <a:rPr lang="en-US" dirty="0" smtClean="0"/>
            </a:br>
            <a:endParaRPr lang="en-US" dirty="0"/>
          </a:p>
        </p:txBody>
      </p:sp>
      <p:sp>
        <p:nvSpPr>
          <p:cNvPr id="4" name="TextBox 3"/>
          <p:cNvSpPr txBox="1"/>
          <p:nvPr/>
        </p:nvSpPr>
        <p:spPr>
          <a:xfrm>
            <a:off x="687377" y="1040524"/>
            <a:ext cx="7315200" cy="3170099"/>
          </a:xfrm>
          <a:prstGeom prst="rect">
            <a:avLst/>
          </a:prstGeom>
          <a:noFill/>
        </p:spPr>
        <p:txBody>
          <a:bodyPr wrap="square" lIns="0" tIns="0" rIns="0" bIns="0" rtlCol="0">
            <a:spAutoFit/>
          </a:bodyPr>
          <a:lstStyle/>
          <a:p>
            <a:pPr marL="457200" indent="-457200">
              <a:buFont typeface="Wingdings" panose="05000000000000000000" pitchFamily="2" charset="2"/>
              <a:buChar char="ü"/>
            </a:pPr>
            <a:r>
              <a:rPr lang="en-US" sz="3200" dirty="0"/>
              <a:t>Overview of Clinical </a:t>
            </a:r>
            <a:r>
              <a:rPr lang="en-US" sz="3200" dirty="0" smtClean="0"/>
              <a:t>Space</a:t>
            </a:r>
          </a:p>
          <a:p>
            <a:pPr marL="457200" indent="-457200">
              <a:buFont typeface="Wingdings" panose="05000000000000000000" pitchFamily="2" charset="2"/>
              <a:buChar char="ü"/>
            </a:pPr>
            <a:r>
              <a:rPr lang="en-CA" altLang="en-US" sz="3200" dirty="0" smtClean="0"/>
              <a:t>BRCA</a:t>
            </a:r>
            <a:endParaRPr lang="en-CA" altLang="en-US" sz="3200" dirty="0" smtClean="0"/>
          </a:p>
          <a:p>
            <a:pPr marL="457200" indent="-457200">
              <a:buFont typeface="Wingdings" panose="05000000000000000000" pitchFamily="2" charset="2"/>
              <a:buChar char="ü"/>
            </a:pPr>
            <a:r>
              <a:rPr lang="en-CA" altLang="en-US" sz="3200" dirty="0"/>
              <a:t>Sex</a:t>
            </a:r>
          </a:p>
          <a:p>
            <a:pPr marL="457200" indent="-457200">
              <a:buFont typeface="Wingdings" panose="05000000000000000000" pitchFamily="2" charset="2"/>
              <a:buChar char="ü"/>
            </a:pPr>
            <a:r>
              <a:rPr lang="en-CA" altLang="en-US" sz="3200" dirty="0"/>
              <a:t>Race &amp; Ethnicity</a:t>
            </a:r>
          </a:p>
          <a:p>
            <a:pPr marL="457200" indent="-457200">
              <a:buFont typeface="Wingdings" panose="05000000000000000000" pitchFamily="2" charset="2"/>
              <a:buChar char="ü"/>
            </a:pPr>
            <a:r>
              <a:rPr lang="en-CA" altLang="en-US" sz="3200" dirty="0"/>
              <a:t>Specific Polymorphisms</a:t>
            </a:r>
          </a:p>
          <a:p>
            <a:pPr marL="457200" indent="-457200">
              <a:buFont typeface="Wingdings" panose="05000000000000000000" pitchFamily="2" charset="2"/>
              <a:buChar char="v"/>
            </a:pPr>
            <a:r>
              <a:rPr lang="en-CA" altLang="en-US" sz="3200" b="1" dirty="0"/>
              <a:t>Summary</a:t>
            </a:r>
          </a:p>
          <a:p>
            <a:endParaRPr lang="en-US" sz="1400" dirty="0"/>
          </a:p>
        </p:txBody>
      </p:sp>
    </p:spTree>
    <p:extLst>
      <p:ext uri="{BB962C8B-B14F-4D97-AF65-F5344CB8AC3E}">
        <p14:creationId xmlns:p14="http://schemas.microsoft.com/office/powerpoint/2010/main" val="14376116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What’s Next</a:t>
            </a:r>
            <a:endParaRPr lang="en-US" dirty="0"/>
          </a:p>
        </p:txBody>
      </p:sp>
      <p:sp>
        <p:nvSpPr>
          <p:cNvPr id="2" name="TextBox 1"/>
          <p:cNvSpPr txBox="1"/>
          <p:nvPr/>
        </p:nvSpPr>
        <p:spPr>
          <a:xfrm>
            <a:off x="640079" y="1008993"/>
            <a:ext cx="7772400" cy="2880789"/>
          </a:xfrm>
          <a:prstGeom prst="rect">
            <a:avLst/>
          </a:prstGeom>
          <a:noFill/>
        </p:spPr>
        <p:txBody>
          <a:bodyPr wrap="square" lIns="0" tIns="0" rIns="0" bIns="0" rtlCol="0">
            <a:spAutoFit/>
          </a:bodyPr>
          <a:lstStyle/>
          <a:p>
            <a:pPr marL="285750" indent="-285750">
              <a:lnSpc>
                <a:spcPct val="150000"/>
              </a:lnSpc>
              <a:buFont typeface="Wingdings" panose="05000000000000000000" pitchFamily="2" charset="2"/>
              <a:buChar char="Ø"/>
            </a:pPr>
            <a:r>
              <a:rPr lang="en-CA" altLang="en-US" sz="2400" dirty="0" smtClean="0"/>
              <a:t>Germline drives tumour evolution</a:t>
            </a:r>
          </a:p>
          <a:p>
            <a:pPr marL="285750" indent="-285750">
              <a:lnSpc>
                <a:spcPct val="150000"/>
              </a:lnSpc>
              <a:buFont typeface="Wingdings" panose="05000000000000000000" pitchFamily="2" charset="2"/>
              <a:buChar char="Ø"/>
            </a:pPr>
            <a:r>
              <a:rPr lang="en-CA" altLang="en-US" sz="2400" dirty="0" smtClean="0"/>
              <a:t>Most SNPs are present in ~1% of the population</a:t>
            </a:r>
          </a:p>
          <a:p>
            <a:pPr marL="285750" indent="-285750">
              <a:lnSpc>
                <a:spcPct val="150000"/>
              </a:lnSpc>
              <a:buFont typeface="Wingdings" panose="05000000000000000000" pitchFamily="2" charset="2"/>
              <a:buChar char="Ø"/>
            </a:pPr>
            <a:r>
              <a:rPr lang="en-CA" altLang="en-US" sz="2400" dirty="0" smtClean="0"/>
              <a:t>Most somatic events are present in ~5% of tumours</a:t>
            </a:r>
          </a:p>
          <a:p>
            <a:pPr marL="285750" indent="-285750">
              <a:lnSpc>
                <a:spcPct val="130000"/>
              </a:lnSpc>
              <a:buFont typeface="Wingdings" panose="05000000000000000000" pitchFamily="2" charset="2"/>
              <a:buChar char="Ø"/>
            </a:pPr>
            <a:r>
              <a:rPr lang="en-CA" altLang="en-US" sz="2400" dirty="0" smtClean="0"/>
              <a:t>To have 100 patients with both we need:</a:t>
            </a:r>
          </a:p>
          <a:p>
            <a:pPr marL="685800" lvl="1" indent="-342900">
              <a:buFont typeface="Arial" panose="020B0604020202020204" pitchFamily="34" charset="0"/>
              <a:buChar char="•"/>
            </a:pPr>
            <a:r>
              <a:rPr lang="en-CA" altLang="en-US" sz="2400" dirty="0" smtClean="0"/>
              <a:t>n = 100 / 0.01 / 0.05</a:t>
            </a:r>
          </a:p>
          <a:p>
            <a:pPr marL="685800" lvl="1" indent="-342900">
              <a:buFont typeface="Arial" panose="020B0604020202020204" pitchFamily="34" charset="0"/>
              <a:buChar char="•"/>
            </a:pPr>
            <a:r>
              <a:rPr lang="en-CA" altLang="en-US" sz="2400" dirty="0"/>
              <a:t>n</a:t>
            </a:r>
            <a:r>
              <a:rPr lang="en-CA" altLang="en-US" sz="2400" dirty="0" smtClean="0"/>
              <a:t> = 200,000 patients per tumour type</a:t>
            </a:r>
          </a:p>
        </p:txBody>
      </p:sp>
      <p:sp>
        <p:nvSpPr>
          <p:cNvPr id="6" name="TextBox 5"/>
          <p:cNvSpPr txBox="1"/>
          <p:nvPr/>
        </p:nvSpPr>
        <p:spPr>
          <a:xfrm>
            <a:off x="871099" y="4245259"/>
            <a:ext cx="7035900" cy="507831"/>
          </a:xfrm>
          <a:prstGeom prst="rect">
            <a:avLst/>
          </a:prstGeom>
          <a:noFill/>
          <a:ln w="76200">
            <a:solidFill>
              <a:schemeClr val="accent1"/>
            </a:solidFill>
          </a:ln>
        </p:spPr>
        <p:txBody>
          <a:bodyPr wrap="none" lIns="0" tIns="0" rIns="0" bIns="0" rtlCol="0">
            <a:spAutoFit/>
          </a:bodyPr>
          <a:lstStyle/>
          <a:p>
            <a:pPr algn="l"/>
            <a:r>
              <a:rPr lang="en-US" sz="3300" b="1" dirty="0" smtClean="0">
                <a:solidFill>
                  <a:schemeClr val="accent5"/>
                </a:solidFill>
              </a:rPr>
              <a:t>UCLA Institute for Precision Health</a:t>
            </a:r>
          </a:p>
        </p:txBody>
      </p:sp>
    </p:spTree>
    <p:extLst>
      <p:ext uri="{BB962C8B-B14F-4D97-AF65-F5344CB8AC3E}">
        <p14:creationId xmlns:p14="http://schemas.microsoft.com/office/powerpoint/2010/main" val="400507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075" y="343922"/>
            <a:ext cx="1052208" cy="1047447"/>
          </a:xfrm>
          <a:prstGeom prst="rect">
            <a:avLst/>
          </a:prstGeom>
        </p:spPr>
      </p:pic>
      <p:sp>
        <p:nvSpPr>
          <p:cNvPr id="2" name="Title 1"/>
          <p:cNvSpPr>
            <a:spLocks noGrp="1"/>
          </p:cNvSpPr>
          <p:nvPr>
            <p:ph type="title"/>
          </p:nvPr>
        </p:nvSpPr>
        <p:spPr>
          <a:xfrm>
            <a:off x="2014793" y="381202"/>
            <a:ext cx="5826919" cy="590550"/>
          </a:xfrm>
        </p:spPr>
        <p:txBody>
          <a:bodyPr>
            <a:normAutofit/>
          </a:bodyPr>
          <a:lstStyle/>
          <a:p>
            <a:r>
              <a:rPr lang="en-US" dirty="0"/>
              <a:t>UCLA ATLAS Project</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4210" y="343922"/>
            <a:ext cx="1263257" cy="961417"/>
          </a:xfrm>
          <a:prstGeom prst="rect">
            <a:avLst/>
          </a:prstGeom>
        </p:spPr>
      </p:pic>
      <p:sp>
        <p:nvSpPr>
          <p:cNvPr id="6" name="TextBox 5"/>
          <p:cNvSpPr txBox="1"/>
          <p:nvPr/>
        </p:nvSpPr>
        <p:spPr>
          <a:xfrm>
            <a:off x="1967162" y="859721"/>
            <a:ext cx="5017047" cy="584775"/>
          </a:xfrm>
          <a:prstGeom prst="rect">
            <a:avLst/>
          </a:prstGeom>
          <a:noFill/>
        </p:spPr>
        <p:txBody>
          <a:bodyPr wrap="square" rtlCol="0">
            <a:spAutoFit/>
          </a:bodyPr>
          <a:lstStyle/>
          <a:p>
            <a:pPr algn="l"/>
            <a:r>
              <a:rPr lang="en-US" sz="1600" dirty="0" smtClean="0"/>
              <a:t>Cloud-based </a:t>
            </a:r>
            <a:r>
              <a:rPr lang="en-US" sz="1600" dirty="0"/>
              <a:t>clinical and genomic data resource </a:t>
            </a:r>
            <a:r>
              <a:rPr lang="en-US" sz="1600" dirty="0" smtClean="0"/>
              <a:t>for research on </a:t>
            </a:r>
            <a:r>
              <a:rPr lang="en-US" sz="1600" b="1" dirty="0" smtClean="0">
                <a:solidFill>
                  <a:srgbClr val="0070C0"/>
                </a:solidFill>
              </a:rPr>
              <a:t>all patients </a:t>
            </a:r>
            <a:r>
              <a:rPr lang="en-US" sz="1600" b="1" dirty="0">
                <a:solidFill>
                  <a:srgbClr val="0070C0"/>
                </a:solidFill>
              </a:rPr>
              <a:t>across the health </a:t>
            </a:r>
            <a:r>
              <a:rPr lang="en-US" sz="1600" b="1" dirty="0" smtClean="0">
                <a:solidFill>
                  <a:srgbClr val="0070C0"/>
                </a:solidFill>
              </a:rPr>
              <a:t>system</a:t>
            </a:r>
            <a:endParaRPr lang="en-US" sz="1600" dirty="0"/>
          </a:p>
        </p:txBody>
      </p:sp>
      <p:grpSp>
        <p:nvGrpSpPr>
          <p:cNvPr id="8" name="Group 7"/>
          <p:cNvGrpSpPr/>
          <p:nvPr/>
        </p:nvGrpSpPr>
        <p:grpSpPr>
          <a:xfrm>
            <a:off x="4368734" y="1725380"/>
            <a:ext cx="4572000" cy="3048000"/>
            <a:chOff x="1524000" y="1397000"/>
            <a:chExt cx="6096000" cy="4064000"/>
          </a:xfrm>
        </p:grpSpPr>
        <p:graphicFrame>
          <p:nvGraphicFramePr>
            <p:cNvPr id="4" name="Diagram 3"/>
            <p:cNvGraphicFramePr/>
            <p:nvPr>
              <p:extLst>
                <p:ext uri="{D42A27DB-BD31-4B8C-83A1-F6EECF244321}">
                  <p14:modId xmlns:p14="http://schemas.microsoft.com/office/powerpoint/2010/main" val="2872258401"/>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extBox 6"/>
            <p:cNvSpPr txBox="1"/>
            <p:nvPr/>
          </p:nvSpPr>
          <p:spPr>
            <a:xfrm rot="17619418">
              <a:off x="1745791" y="3033485"/>
              <a:ext cx="2453789" cy="553997"/>
            </a:xfrm>
            <a:prstGeom prst="rect">
              <a:avLst/>
            </a:prstGeom>
            <a:noFill/>
          </p:spPr>
          <p:txBody>
            <a:bodyPr wrap="square" rtlCol="0">
              <a:spAutoFit/>
            </a:bodyPr>
            <a:lstStyle/>
            <a:p>
              <a:r>
                <a:rPr lang="en-US" sz="2100" b="1" dirty="0"/>
                <a:t>ATLAS 150k</a:t>
              </a:r>
            </a:p>
          </p:txBody>
        </p:sp>
      </p:grpSp>
      <p:grpSp>
        <p:nvGrpSpPr>
          <p:cNvPr id="13" name="Group 12"/>
          <p:cNvGrpSpPr/>
          <p:nvPr/>
        </p:nvGrpSpPr>
        <p:grpSpPr>
          <a:xfrm>
            <a:off x="596058" y="1703487"/>
            <a:ext cx="1528188" cy="2914011"/>
            <a:chOff x="-974114" y="1716747"/>
            <a:chExt cx="2358565" cy="4659767"/>
          </a:xfrm>
        </p:grpSpPr>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4114" y="1716747"/>
              <a:ext cx="2155676" cy="4659767"/>
            </a:xfrm>
            <a:prstGeom prst="rect">
              <a:avLst/>
            </a:prstGeom>
          </p:spPr>
        </p:pic>
        <p:sp>
          <p:nvSpPr>
            <p:cNvPr id="16" name="Rectangle 15"/>
            <p:cNvSpPr/>
            <p:nvPr/>
          </p:nvSpPr>
          <p:spPr bwMode="auto">
            <a:xfrm>
              <a:off x="939124" y="2174659"/>
              <a:ext cx="445327" cy="3504925"/>
            </a:xfrm>
            <a:prstGeom prst="rect">
              <a:avLst/>
            </a:prstGeom>
            <a:solidFill>
              <a:schemeClr val="accent6">
                <a:lumMod val="40000"/>
                <a:lumOff val="60000"/>
              </a:schemeClr>
            </a:solidFill>
            <a:ln w="9525" cap="flat" cmpd="sng" algn="ctr">
              <a:noFill/>
              <a:prstDash val="solid"/>
              <a:round/>
              <a:headEnd type="none" w="med" len="med"/>
              <a:tailEnd type="none" w="med" len="med"/>
            </a:ln>
            <a:effectLst/>
            <a:scene3d>
              <a:camera prst="isometricLeftDown">
                <a:rot lat="1800000" lon="600000" rev="0"/>
              </a:camera>
              <a:lightRig rig="threePt" dir="t">
                <a:rot lat="0" lon="0" rev="3600000"/>
              </a:lightRig>
            </a:scene3d>
            <a:sp3d extrusionH="88900">
              <a:extrusionClr>
                <a:schemeClr val="bg2"/>
              </a:extrusionClr>
            </a:sp3d>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vert" wrap="square" lIns="68580" tIns="34290" rIns="68580" bIns="34290" numCol="1" rtlCol="0" anchor="t" anchorCtr="0" compatLnSpc="1">
              <a:prstTxWarp prst="textNoShape">
                <a:avLst/>
              </a:prstTxWarp>
              <a:spAutoFit/>
              <a:scene3d>
                <a:camera prst="orthographicFront">
                  <a:rot lat="20399999" lon="0" rev="0"/>
                </a:camera>
                <a:lightRig rig="threePt" dir="t"/>
              </a:scene3d>
            </a:bodyPr>
            <a:lstStyle/>
            <a:p>
              <a:pPr fontAlgn="base">
                <a:spcBef>
                  <a:spcPct val="0"/>
                </a:spcBef>
                <a:spcAft>
                  <a:spcPct val="0"/>
                </a:spcAft>
              </a:pPr>
              <a:r>
                <a:rPr lang="en-US" sz="975" b="1" dirty="0">
                  <a:solidFill>
                    <a:srgbClr val="0000FF"/>
                  </a:solidFill>
                  <a:latin typeface="Arial" charset="0"/>
                  <a:ea typeface="ＭＳ Ｐゴシック" charset="0"/>
                </a:rPr>
                <a:t>UCLA</a:t>
              </a:r>
              <a:r>
                <a:rPr lang="en-US" sz="975" dirty="0">
                  <a:solidFill>
                    <a:srgbClr val="000000"/>
                  </a:solidFill>
                  <a:latin typeface="Arial" charset="0"/>
                  <a:ea typeface="ＭＳ Ｐゴシック" charset="0"/>
                </a:rPr>
                <a:t> </a:t>
              </a:r>
              <a:r>
                <a:rPr lang="en-US" sz="975" b="1" dirty="0">
                  <a:solidFill>
                    <a:srgbClr val="000000"/>
                  </a:solidFill>
                  <a:latin typeface="Arial" charset="0"/>
                  <a:ea typeface="ＭＳ Ｐゴシック" charset="0"/>
                </a:rPr>
                <a:t>Institute for Precision Health</a:t>
              </a:r>
            </a:p>
          </p:txBody>
        </p:sp>
      </p:grpSp>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20615" y="2412000"/>
            <a:ext cx="2333228" cy="1155064"/>
          </a:xfrm>
          <a:prstGeom prst="rect">
            <a:avLst/>
          </a:prstGeom>
        </p:spPr>
      </p:pic>
    </p:spTree>
    <p:extLst>
      <p:ext uri="{BB962C8B-B14F-4D97-AF65-F5344CB8AC3E}">
        <p14:creationId xmlns:p14="http://schemas.microsoft.com/office/powerpoint/2010/main" val="32578763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362338" y="977925"/>
            <a:ext cx="1616757" cy="3494825"/>
            <a:chOff x="205608" y="1290749"/>
            <a:chExt cx="2155676" cy="4659767"/>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608" y="1290749"/>
              <a:ext cx="2155676" cy="4659767"/>
            </a:xfrm>
            <a:prstGeom prst="rect">
              <a:avLst/>
            </a:prstGeom>
          </p:spPr>
        </p:pic>
        <p:grpSp>
          <p:nvGrpSpPr>
            <p:cNvPr id="23" name="Group 22"/>
            <p:cNvGrpSpPr/>
            <p:nvPr/>
          </p:nvGrpSpPr>
          <p:grpSpPr>
            <a:xfrm>
              <a:off x="951598" y="2139661"/>
              <a:ext cx="384723" cy="3395900"/>
              <a:chOff x="951598" y="2139661"/>
              <a:chExt cx="384723" cy="3395900"/>
            </a:xfrm>
          </p:grpSpPr>
          <p:sp>
            <p:nvSpPr>
              <p:cNvPr id="20" name="Rectangle 19"/>
              <p:cNvSpPr/>
              <p:nvPr/>
            </p:nvSpPr>
            <p:spPr bwMode="auto">
              <a:xfrm>
                <a:off x="951598" y="2139661"/>
                <a:ext cx="384723" cy="3395900"/>
              </a:xfrm>
              <a:prstGeom prst="rect">
                <a:avLst/>
              </a:prstGeom>
              <a:solidFill>
                <a:schemeClr val="accent6">
                  <a:lumMod val="40000"/>
                  <a:lumOff val="60000"/>
                </a:schemeClr>
              </a:solidFill>
              <a:ln w="9525" cap="flat" cmpd="sng" algn="ctr">
                <a:noFill/>
                <a:prstDash val="solid"/>
                <a:round/>
                <a:headEnd type="none" w="med" len="med"/>
                <a:tailEnd type="none" w="med" len="med"/>
              </a:ln>
              <a:effectLst/>
              <a:scene3d>
                <a:camera prst="isometricLeftDown">
                  <a:rot lat="1800000" lon="600000" rev="0"/>
                </a:camera>
                <a:lightRig rig="threePt" dir="t">
                  <a:rot lat="0" lon="0" rev="3600000"/>
                </a:lightRig>
              </a:scene3d>
              <a:sp3d extrusionH="88900">
                <a:extrusionClr>
                  <a:schemeClr val="bg2"/>
                </a:extrusionClr>
              </a:sp3d>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vert" wrap="square" lIns="68580" tIns="34290" rIns="68580" bIns="34290" numCol="1" rtlCol="0" anchor="t" anchorCtr="0" compatLnSpc="1">
                <a:prstTxWarp prst="textNoShape">
                  <a:avLst/>
                </a:prstTxWarp>
                <a:spAutoFit/>
                <a:scene3d>
                  <a:camera prst="orthographicFront">
                    <a:rot lat="20399999" lon="0" rev="0"/>
                  </a:camera>
                  <a:lightRig rig="threePt" dir="t"/>
                </a:scene3d>
              </a:bodyPr>
              <a:lstStyle/>
              <a:p>
                <a:pPr fontAlgn="base">
                  <a:spcBef>
                    <a:spcPct val="0"/>
                  </a:spcBef>
                  <a:spcAft>
                    <a:spcPct val="0"/>
                  </a:spcAft>
                </a:pPr>
                <a:r>
                  <a:rPr lang="en-US" sz="975" b="1" dirty="0">
                    <a:solidFill>
                      <a:srgbClr val="0000FF"/>
                    </a:solidFill>
                    <a:latin typeface="Arial" charset="0"/>
                    <a:ea typeface="ＭＳ Ｐゴシック" charset="0"/>
                  </a:rPr>
                  <a:t>UCLA</a:t>
                </a:r>
                <a:r>
                  <a:rPr lang="en-US" sz="975" dirty="0">
                    <a:solidFill>
                      <a:srgbClr val="000000"/>
                    </a:solidFill>
                    <a:latin typeface="Arial" charset="0"/>
                    <a:ea typeface="ＭＳ Ｐゴシック" charset="0"/>
                  </a:rPr>
                  <a:t> </a:t>
                </a:r>
                <a:r>
                  <a:rPr lang="en-US" sz="975" b="1" dirty="0">
                    <a:solidFill>
                      <a:srgbClr val="000000"/>
                    </a:solidFill>
                    <a:latin typeface="Arial" charset="0"/>
                    <a:ea typeface="ＭＳ Ｐゴシック" charset="0"/>
                  </a:rPr>
                  <a:t>Institute for Precision Health</a:t>
                </a: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966485" y="4932319"/>
                <a:ext cx="313029" cy="238646"/>
              </a:xfrm>
              <a:prstGeom prst="rect">
                <a:avLst/>
              </a:prstGeom>
            </p:spPr>
          </p:pic>
        </p:grpSp>
      </p:grpSp>
      <p:sp>
        <p:nvSpPr>
          <p:cNvPr id="2" name="Title 1"/>
          <p:cNvSpPr>
            <a:spLocks noGrp="1"/>
          </p:cNvSpPr>
          <p:nvPr>
            <p:ph type="title"/>
          </p:nvPr>
        </p:nvSpPr>
        <p:spPr>
          <a:xfrm>
            <a:off x="496800" y="349619"/>
            <a:ext cx="8114400" cy="590550"/>
          </a:xfrm>
        </p:spPr>
        <p:txBody>
          <a:bodyPr/>
          <a:lstStyle/>
          <a:p>
            <a:pPr algn="ctr"/>
            <a:r>
              <a:rPr lang="en-US" dirty="0"/>
              <a:t>Mobilizing Universal Video </a:t>
            </a:r>
            <a:r>
              <a:rPr lang="en-US" dirty="0" smtClean="0"/>
              <a:t>Consent</a:t>
            </a:r>
            <a:endParaRPr lang="en-US" sz="1350" dirty="0"/>
          </a:p>
        </p:txBody>
      </p:sp>
      <p:sp>
        <p:nvSpPr>
          <p:cNvPr id="4" name="TextBox 3"/>
          <p:cNvSpPr txBox="1"/>
          <p:nvPr/>
        </p:nvSpPr>
        <p:spPr>
          <a:xfrm>
            <a:off x="2125547" y="4029001"/>
            <a:ext cx="5276053" cy="1077218"/>
          </a:xfrm>
          <a:prstGeom prst="rect">
            <a:avLst/>
          </a:prstGeom>
          <a:noFill/>
        </p:spPr>
        <p:txBody>
          <a:bodyPr wrap="square" rtlCol="0">
            <a:spAutoFit/>
          </a:bodyPr>
          <a:lstStyle/>
          <a:p>
            <a:pPr algn="l"/>
            <a:r>
              <a:rPr lang="en-US" sz="1600" b="1" dirty="0"/>
              <a:t>Patients consent to </a:t>
            </a:r>
            <a:r>
              <a:rPr lang="en-US" sz="1600" b="1" dirty="0" smtClean="0"/>
              <a:t>allow research use of:</a:t>
            </a:r>
            <a:endParaRPr lang="en-US" sz="1600" b="1" dirty="0"/>
          </a:p>
          <a:p>
            <a:pPr marL="257175" indent="-257175">
              <a:buAutoNum type="arabicPeriod"/>
            </a:pPr>
            <a:r>
              <a:rPr lang="en-US" sz="1600" dirty="0" smtClean="0"/>
              <a:t>Remnant </a:t>
            </a:r>
            <a:r>
              <a:rPr lang="en-US" sz="1600" dirty="0"/>
              <a:t>blood </a:t>
            </a:r>
            <a:r>
              <a:rPr lang="en-US" sz="1600" dirty="0" smtClean="0"/>
              <a:t>samples</a:t>
            </a:r>
            <a:endParaRPr lang="en-US" sz="1600" dirty="0"/>
          </a:p>
          <a:p>
            <a:pPr marL="257175" indent="-257175">
              <a:buAutoNum type="arabicPeriod"/>
            </a:pPr>
            <a:r>
              <a:rPr lang="en-US" sz="1600" dirty="0"/>
              <a:t>O</a:t>
            </a:r>
            <a:r>
              <a:rPr lang="en-US" sz="1600" dirty="0" smtClean="0"/>
              <a:t>ne blood </a:t>
            </a:r>
            <a:r>
              <a:rPr lang="en-US" sz="1600" dirty="0"/>
              <a:t>or saliva </a:t>
            </a:r>
            <a:r>
              <a:rPr lang="en-US" sz="1600" dirty="0" smtClean="0"/>
              <a:t>tube collected during </a:t>
            </a:r>
            <a:r>
              <a:rPr lang="en-US" sz="1600" dirty="0"/>
              <a:t>routine care</a:t>
            </a:r>
          </a:p>
          <a:p>
            <a:pPr marL="257175" indent="-257175">
              <a:buAutoNum type="arabicPeriod"/>
            </a:pPr>
            <a:r>
              <a:rPr lang="en-US" sz="1600" dirty="0" smtClean="0"/>
              <a:t>De-identified health records</a:t>
            </a:r>
            <a:endParaRPr lang="en-US" sz="1600" dirty="0"/>
          </a:p>
        </p:txBody>
      </p:sp>
      <p:sp>
        <p:nvSpPr>
          <p:cNvPr id="6" name="Rectangle 5"/>
          <p:cNvSpPr/>
          <p:nvPr/>
        </p:nvSpPr>
        <p:spPr>
          <a:xfrm>
            <a:off x="7312538" y="2488662"/>
            <a:ext cx="1745062" cy="646331"/>
          </a:xfrm>
          <a:prstGeom prst="rect">
            <a:avLst/>
          </a:prstGeom>
        </p:spPr>
        <p:txBody>
          <a:bodyPr wrap="square">
            <a:spAutoFit/>
          </a:bodyPr>
          <a:lstStyle/>
          <a:p>
            <a:pPr algn="ctr"/>
            <a:r>
              <a:rPr lang="en-US" sz="1200" b="1" dirty="0" smtClean="0"/>
              <a:t>Arash Naeim MD PhD</a:t>
            </a:r>
          </a:p>
          <a:p>
            <a:pPr algn="ctr"/>
            <a:r>
              <a:rPr lang="en-US" sz="1200" dirty="0" smtClean="0"/>
              <a:t>Sarah </a:t>
            </a:r>
            <a:r>
              <a:rPr lang="en-US" sz="1200" dirty="0"/>
              <a:t>Dry </a:t>
            </a:r>
            <a:r>
              <a:rPr lang="en-US" sz="1200" dirty="0" smtClean="0"/>
              <a:t>MD</a:t>
            </a:r>
          </a:p>
          <a:p>
            <a:pPr algn="ctr"/>
            <a:r>
              <a:rPr lang="en-US" sz="1200" dirty="0" smtClean="0"/>
              <a:t>Neil </a:t>
            </a:r>
            <a:r>
              <a:rPr lang="en-US" sz="1200" dirty="0"/>
              <a:t>Wenger MD</a:t>
            </a:r>
          </a:p>
        </p:txBody>
      </p:sp>
      <p:pic>
        <p:nvPicPr>
          <p:cNvPr id="14" name="Picture 13"/>
          <p:cNvPicPr>
            <a:picLocks noChangeAspect="1"/>
          </p:cNvPicPr>
          <p:nvPr/>
        </p:nvPicPr>
        <p:blipFill>
          <a:blip r:embed="rId4"/>
          <a:stretch>
            <a:fillRect/>
          </a:stretch>
        </p:blipFill>
        <p:spPr>
          <a:xfrm>
            <a:off x="7627215" y="884393"/>
            <a:ext cx="1241423" cy="1596115"/>
          </a:xfrm>
          <a:prstGeom prst="rect">
            <a:avLst/>
          </a:prstGeom>
        </p:spPr>
      </p:pic>
      <p:graphicFrame>
        <p:nvGraphicFramePr>
          <p:cNvPr id="18" name="Diagram 17"/>
          <p:cNvGraphicFramePr/>
          <p:nvPr>
            <p:extLst>
              <p:ext uri="{D42A27DB-BD31-4B8C-83A1-F6EECF244321}">
                <p14:modId xmlns:p14="http://schemas.microsoft.com/office/powerpoint/2010/main" val="3845049431"/>
              </p:ext>
            </p:extLst>
          </p:nvPr>
        </p:nvGraphicFramePr>
        <p:xfrm>
          <a:off x="2671842" y="1013455"/>
          <a:ext cx="3718157" cy="12023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8" name="Group 7"/>
          <p:cNvGrpSpPr/>
          <p:nvPr/>
        </p:nvGrpSpPr>
        <p:grpSpPr>
          <a:xfrm>
            <a:off x="2280570" y="2465191"/>
            <a:ext cx="4730492" cy="1324903"/>
            <a:chOff x="3821427" y="3434297"/>
            <a:chExt cx="4730492" cy="1324903"/>
          </a:xfrm>
        </p:grpSpPr>
        <p:sp>
          <p:nvSpPr>
            <p:cNvPr id="5" name="Rounded Rectangle 4">
              <a:extLst>
                <a:ext uri="{FF2B5EF4-FFF2-40B4-BE49-F238E27FC236}">
                  <a16:creationId xmlns:a16="http://schemas.microsoft.com/office/drawing/2014/main" id="{D188402B-48D9-2D49-A495-8E5C329A2F8C}"/>
                </a:ext>
              </a:extLst>
            </p:cNvPr>
            <p:cNvSpPr/>
            <p:nvPr/>
          </p:nvSpPr>
          <p:spPr bwMode="auto">
            <a:xfrm>
              <a:off x="3821427" y="3434297"/>
              <a:ext cx="4516178" cy="1324903"/>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68580" tIns="34290" rIns="68580" bIns="34290" numCol="1" rtlCol="0" anchor="t" anchorCtr="0" compatLnSpc="1">
              <a:prstTxWarp prst="textNoShape">
                <a:avLst/>
              </a:prstTxWarp>
            </a:bodyPr>
            <a:lstStyle/>
            <a:p>
              <a:pPr algn="r" fontAlgn="base">
                <a:spcBef>
                  <a:spcPct val="0"/>
                </a:spcBef>
                <a:spcAft>
                  <a:spcPct val="0"/>
                </a:spcAft>
              </a:pPr>
              <a:endParaRPr lang="en-US" sz="1800">
                <a:solidFill>
                  <a:srgbClr val="000000"/>
                </a:solidFill>
                <a:latin typeface="Arial" charset="0"/>
                <a:ea typeface="ＭＳ Ｐゴシック" charset="0"/>
              </a:endParaRPr>
            </a:p>
          </p:txBody>
        </p:sp>
        <p:sp>
          <p:nvSpPr>
            <p:cNvPr id="3" name="Rectangle 2"/>
            <p:cNvSpPr/>
            <p:nvPr/>
          </p:nvSpPr>
          <p:spPr>
            <a:xfrm>
              <a:off x="3836527" y="3458995"/>
              <a:ext cx="4715392" cy="1246495"/>
            </a:xfrm>
            <a:prstGeom prst="rect">
              <a:avLst/>
            </a:prstGeom>
          </p:spPr>
          <p:txBody>
            <a:bodyPr wrap="square">
              <a:spAutoFit/>
            </a:bodyPr>
            <a:lstStyle/>
            <a:p>
              <a:pPr marL="285750" indent="-285750">
                <a:buFont typeface="Wingdings" panose="05000000000000000000" pitchFamily="2" charset="2"/>
                <a:buChar char="§"/>
              </a:pPr>
              <a:r>
                <a:rPr lang="en-US" sz="1500" i="1" dirty="0">
                  <a:solidFill>
                    <a:schemeClr val="bg1"/>
                  </a:solidFill>
                  <a:latin typeface="Calibri"/>
                  <a:cs typeface="Calibri"/>
                </a:rPr>
                <a:t>Currently available to individuals 18+</a:t>
              </a:r>
            </a:p>
            <a:p>
              <a:pPr marL="285750" indent="-285750">
                <a:buFont typeface="Wingdings" panose="05000000000000000000" pitchFamily="2" charset="2"/>
                <a:buChar char="§"/>
              </a:pPr>
              <a:r>
                <a:rPr lang="en-US" sz="1500" i="1" dirty="0">
                  <a:solidFill>
                    <a:schemeClr val="bg1"/>
                  </a:solidFill>
                  <a:latin typeface="Calibri"/>
                  <a:cs typeface="Calibri"/>
                </a:rPr>
                <a:t>Consent status </a:t>
              </a:r>
              <a:r>
                <a:rPr lang="en-US" sz="1500" i="1" dirty="0" smtClean="0">
                  <a:solidFill>
                    <a:schemeClr val="bg1"/>
                  </a:solidFill>
                  <a:latin typeface="Calibri"/>
                  <a:cs typeface="Calibri"/>
                </a:rPr>
                <a:t>integrated </a:t>
              </a:r>
              <a:r>
                <a:rPr lang="en-US" sz="1500" i="1" dirty="0">
                  <a:solidFill>
                    <a:schemeClr val="bg1"/>
                  </a:solidFill>
                  <a:latin typeface="Calibri"/>
                  <a:cs typeface="Calibri"/>
                </a:rPr>
                <a:t>with Epic</a:t>
              </a:r>
            </a:p>
            <a:p>
              <a:pPr marL="285750" indent="-285750">
                <a:buFont typeface="Wingdings" panose="05000000000000000000" pitchFamily="2" charset="2"/>
                <a:buChar char="§"/>
              </a:pPr>
              <a:r>
                <a:rPr lang="en-US" sz="1500" i="1" dirty="0">
                  <a:solidFill>
                    <a:schemeClr val="bg1"/>
                  </a:solidFill>
                  <a:latin typeface="Calibri"/>
                  <a:cs typeface="Calibri"/>
                </a:rPr>
                <a:t>Currently available in </a:t>
              </a:r>
              <a:r>
                <a:rPr lang="en-US" sz="1500" b="1" i="1" dirty="0">
                  <a:solidFill>
                    <a:schemeClr val="bg1"/>
                  </a:solidFill>
                  <a:latin typeface="Calibri"/>
                  <a:cs typeface="Calibri"/>
                </a:rPr>
                <a:t>English and </a:t>
              </a:r>
              <a:r>
                <a:rPr lang="en-US" sz="1500" b="1" i="1" dirty="0" smtClean="0">
                  <a:solidFill>
                    <a:schemeClr val="bg1"/>
                  </a:solidFill>
                  <a:latin typeface="Calibri"/>
                  <a:cs typeface="Calibri"/>
                </a:rPr>
                <a:t>Spanish</a:t>
              </a:r>
            </a:p>
            <a:p>
              <a:pPr marL="285750" indent="-285750">
                <a:buFont typeface="Wingdings" panose="05000000000000000000" pitchFamily="2" charset="2"/>
                <a:buChar char="§"/>
              </a:pPr>
              <a:r>
                <a:rPr lang="en-US" sz="1500" i="1" dirty="0" smtClean="0">
                  <a:solidFill>
                    <a:schemeClr val="bg1"/>
                  </a:solidFill>
                  <a:latin typeface="Calibri"/>
                  <a:cs typeface="Calibri"/>
                </a:rPr>
                <a:t>Translations include </a:t>
              </a:r>
              <a:r>
                <a:rPr lang="en-US" sz="1500" i="1" dirty="0">
                  <a:solidFill>
                    <a:schemeClr val="bg1"/>
                  </a:solidFill>
                  <a:latin typeface="Calibri"/>
                  <a:cs typeface="Calibri"/>
                </a:rPr>
                <a:t>Farsi, Arabic, Korean, Mandarin</a:t>
              </a:r>
            </a:p>
            <a:p>
              <a:pPr marL="285750" indent="-285750">
                <a:buFont typeface="Wingdings" panose="05000000000000000000" pitchFamily="2" charset="2"/>
                <a:buChar char="§"/>
              </a:pPr>
              <a:r>
                <a:rPr lang="en-US" sz="1500" i="1" dirty="0">
                  <a:solidFill>
                    <a:schemeClr val="bg1"/>
                  </a:solidFill>
                  <a:latin typeface="Calibri"/>
                  <a:cs typeface="Calibri"/>
                </a:rPr>
                <a:t>Piloting </a:t>
              </a:r>
              <a:r>
                <a:rPr lang="en-US" sz="1500" i="1" dirty="0" smtClean="0">
                  <a:solidFill>
                    <a:schemeClr val="bg1"/>
                  </a:solidFill>
                  <a:latin typeface="Calibri"/>
                  <a:cs typeface="Calibri"/>
                </a:rPr>
                <a:t>pediatric </a:t>
              </a:r>
              <a:r>
                <a:rPr lang="en-US" sz="1500" i="1" dirty="0">
                  <a:solidFill>
                    <a:schemeClr val="bg1"/>
                  </a:solidFill>
                  <a:latin typeface="Calibri"/>
                  <a:cs typeface="Calibri"/>
                </a:rPr>
                <a:t>consent video</a:t>
              </a:r>
            </a:p>
          </p:txBody>
        </p:sp>
      </p:grpSp>
    </p:spTree>
    <p:extLst>
      <p:ext uri="{BB962C8B-B14F-4D97-AF65-F5344CB8AC3E}">
        <p14:creationId xmlns:p14="http://schemas.microsoft.com/office/powerpoint/2010/main" val="228406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592" y="361588"/>
            <a:ext cx="7814807" cy="590550"/>
          </a:xfrm>
        </p:spPr>
        <p:txBody>
          <a:bodyPr/>
          <a:lstStyle/>
          <a:p>
            <a:r>
              <a:rPr lang="en-US" dirty="0" smtClean="0"/>
              <a:t>Current ATLAS Status</a:t>
            </a:r>
            <a:endParaRPr lang="en-US" dirty="0"/>
          </a:p>
        </p:txBody>
      </p:sp>
      <p:sp>
        <p:nvSpPr>
          <p:cNvPr id="4" name="Content Placeholder 3"/>
          <p:cNvSpPr>
            <a:spLocks noGrp="1"/>
          </p:cNvSpPr>
          <p:nvPr>
            <p:ph idx="1"/>
          </p:nvPr>
        </p:nvSpPr>
        <p:spPr>
          <a:xfrm>
            <a:off x="739963" y="1199825"/>
            <a:ext cx="7480387" cy="3428446"/>
          </a:xfrm>
        </p:spPr>
        <p:txBody>
          <a:bodyPr>
            <a:noAutofit/>
          </a:bodyPr>
          <a:lstStyle/>
          <a:p>
            <a:r>
              <a:rPr lang="en-US" sz="2000" b="1" dirty="0" smtClean="0"/>
              <a:t>Genomic Data</a:t>
            </a:r>
          </a:p>
          <a:p>
            <a:pPr lvl="1"/>
            <a:r>
              <a:rPr lang="en-US" sz="2000" dirty="0" smtClean="0"/>
              <a:t>67% Consent Rate on </a:t>
            </a:r>
            <a:r>
              <a:rPr lang="en-US" sz="2000" dirty="0" smtClean="0"/>
              <a:t>iPads @ 17 sites across UCLA Health</a:t>
            </a:r>
            <a:endParaRPr lang="en-US" sz="2000" dirty="0" smtClean="0"/>
          </a:p>
          <a:p>
            <a:pPr lvl="1"/>
            <a:r>
              <a:rPr lang="en-US" sz="2000" dirty="0" smtClean="0"/>
              <a:t>~1,800 patients consenting per week</a:t>
            </a:r>
          </a:p>
          <a:p>
            <a:pPr lvl="1"/>
            <a:r>
              <a:rPr lang="en-US" sz="2000" dirty="0" smtClean="0"/>
              <a:t>~800 patient samples collected per week</a:t>
            </a:r>
          </a:p>
          <a:p>
            <a:pPr lvl="1"/>
            <a:r>
              <a:rPr lang="en-US" sz="2000" dirty="0" smtClean="0"/>
              <a:t>~700 patient genotypes generated per week</a:t>
            </a:r>
          </a:p>
          <a:p>
            <a:r>
              <a:rPr lang="en-US" sz="2000" b="1" dirty="0" smtClean="0"/>
              <a:t>Clinical Data</a:t>
            </a:r>
          </a:p>
          <a:p>
            <a:pPr lvl="1"/>
            <a:r>
              <a:rPr lang="en-US" sz="2000" dirty="0" smtClean="0"/>
              <a:t>De-identified dump of synoptic EMR: ~12.5-million patients</a:t>
            </a:r>
          </a:p>
          <a:p>
            <a:pPr lvl="1"/>
            <a:r>
              <a:rPr lang="en-US" sz="2000" dirty="0" smtClean="0"/>
              <a:t>In quality-control right now</a:t>
            </a:r>
          </a:p>
          <a:p>
            <a:pPr lvl="1"/>
            <a:r>
              <a:rPr lang="en-US" sz="2000" dirty="0" smtClean="0"/>
              <a:t>Working on linking to radiology, notes, send-outs, </a:t>
            </a:r>
            <a:r>
              <a:rPr lang="en-US" sz="2000" i="1" dirty="0" smtClean="0"/>
              <a:t>etc.</a:t>
            </a:r>
            <a:endParaRPr lang="en-US" sz="2000" i="1" dirty="0"/>
          </a:p>
        </p:txBody>
      </p:sp>
      <p:sp>
        <p:nvSpPr>
          <p:cNvPr id="3" name="Slide Number Placeholder 2"/>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2719946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Summary</a:t>
            </a:r>
          </a:p>
        </p:txBody>
      </p:sp>
      <p:sp>
        <p:nvSpPr>
          <p:cNvPr id="2" name="TextBox 1"/>
          <p:cNvSpPr txBox="1"/>
          <p:nvPr/>
        </p:nvSpPr>
        <p:spPr>
          <a:xfrm>
            <a:off x="640079" y="1008993"/>
            <a:ext cx="7974200" cy="3222934"/>
          </a:xfrm>
          <a:prstGeom prst="rect">
            <a:avLst/>
          </a:prstGeom>
          <a:noFill/>
        </p:spPr>
        <p:txBody>
          <a:bodyPr wrap="square" lIns="0" tIns="0" rIns="0" bIns="0" rtlCol="0">
            <a:spAutoFit/>
          </a:bodyPr>
          <a:lstStyle/>
          <a:p>
            <a:pPr marL="285750" indent="-285750">
              <a:lnSpc>
                <a:spcPct val="120000"/>
              </a:lnSpc>
              <a:buFont typeface="Wingdings" panose="05000000000000000000" pitchFamily="2" charset="2"/>
              <a:buChar char="Ø"/>
            </a:pPr>
            <a:r>
              <a:rPr lang="en-CA" altLang="en-US" sz="1600" dirty="0"/>
              <a:t>Robust biomarkers can:</a:t>
            </a:r>
          </a:p>
          <a:p>
            <a:pPr marL="628650" lvl="1" indent="-285750">
              <a:lnSpc>
                <a:spcPct val="120000"/>
              </a:lnSpc>
              <a:buFont typeface="Wingdings" panose="05000000000000000000" pitchFamily="2" charset="2"/>
              <a:buChar char="Ø"/>
            </a:pPr>
            <a:r>
              <a:rPr lang="en-CA" altLang="en-US" sz="1600" dirty="0"/>
              <a:t>Be developed using multiple data-types</a:t>
            </a:r>
          </a:p>
          <a:p>
            <a:pPr marL="628650" lvl="1" indent="-285750">
              <a:lnSpc>
                <a:spcPct val="120000"/>
              </a:lnSpc>
              <a:buFont typeface="Wingdings" panose="05000000000000000000" pitchFamily="2" charset="2"/>
              <a:buChar char="Ø"/>
            </a:pPr>
            <a:r>
              <a:rPr lang="en-CA" altLang="en-US" sz="1600" dirty="0"/>
              <a:t>Overcome spatial heterogeneity</a:t>
            </a:r>
          </a:p>
          <a:p>
            <a:pPr marL="285750" indent="-285750">
              <a:lnSpc>
                <a:spcPct val="120000"/>
              </a:lnSpc>
              <a:buFont typeface="Wingdings" panose="05000000000000000000" pitchFamily="2" charset="2"/>
              <a:buChar char="Ø"/>
            </a:pPr>
            <a:endParaRPr lang="en-CA" altLang="en-US" sz="1600" dirty="0"/>
          </a:p>
          <a:p>
            <a:pPr marL="285750" indent="-285750">
              <a:lnSpc>
                <a:spcPct val="120000"/>
              </a:lnSpc>
              <a:buFont typeface="Wingdings" panose="05000000000000000000" pitchFamily="2" charset="2"/>
              <a:buChar char="Ø"/>
            </a:pPr>
            <a:r>
              <a:rPr lang="en-CA" altLang="en-US" sz="1600" dirty="0"/>
              <a:t>Different levels of biomarkers tightly correlate to one another, and these inter-relationships define different disease states</a:t>
            </a:r>
          </a:p>
          <a:p>
            <a:pPr marL="628650" lvl="1" indent="-285750">
              <a:lnSpc>
                <a:spcPct val="120000"/>
              </a:lnSpc>
              <a:buFont typeface="Wingdings" panose="05000000000000000000" pitchFamily="2" charset="2"/>
              <a:buChar char="Ø"/>
            </a:pPr>
            <a:endParaRPr lang="en-CA" altLang="en-US" sz="1600" dirty="0"/>
          </a:p>
          <a:p>
            <a:pPr marL="285750" indent="-285750">
              <a:lnSpc>
                <a:spcPct val="120000"/>
              </a:lnSpc>
              <a:buFont typeface="Wingdings" panose="05000000000000000000" pitchFamily="2" charset="2"/>
              <a:buChar char="Ø"/>
            </a:pPr>
            <a:r>
              <a:rPr lang="en-CA" altLang="en-US" sz="1600" dirty="0"/>
              <a:t>These data call for composite germline, somatic, imaging and fluid biomarkers to diagnose, </a:t>
            </a:r>
            <a:r>
              <a:rPr lang="en-CA" altLang="en-US" sz="1600" dirty="0" err="1"/>
              <a:t>prognose</a:t>
            </a:r>
            <a:r>
              <a:rPr lang="en-CA" altLang="en-US" sz="1600" dirty="0"/>
              <a:t> and monitor progression.</a:t>
            </a:r>
          </a:p>
          <a:p>
            <a:pPr marL="285750" indent="-285750">
              <a:lnSpc>
                <a:spcPct val="120000"/>
              </a:lnSpc>
              <a:buFont typeface="Wingdings" panose="05000000000000000000" pitchFamily="2" charset="2"/>
              <a:buChar char="Ø"/>
            </a:pPr>
            <a:endParaRPr lang="en-CA" altLang="en-US" sz="1600" dirty="0"/>
          </a:p>
          <a:p>
            <a:pPr marL="285750" indent="-285750">
              <a:lnSpc>
                <a:spcPct val="120000"/>
              </a:lnSpc>
              <a:buFont typeface="Wingdings" panose="05000000000000000000" pitchFamily="2" charset="2"/>
              <a:buChar char="Ø"/>
            </a:pPr>
            <a:r>
              <a:rPr lang="en-CA" altLang="en-US" sz="1600" dirty="0"/>
              <a:t>Next steps: add quantitative pathology and radiology, larger cohorts</a:t>
            </a:r>
          </a:p>
        </p:txBody>
      </p:sp>
      <p:sp>
        <p:nvSpPr>
          <p:cNvPr id="3" name="Rectangle 2"/>
          <p:cNvSpPr/>
          <p:nvPr/>
        </p:nvSpPr>
        <p:spPr>
          <a:xfrm>
            <a:off x="1912356" y="4450379"/>
            <a:ext cx="5429645" cy="584775"/>
          </a:xfrm>
          <a:prstGeom prst="rect">
            <a:avLst/>
          </a:prstGeom>
        </p:spPr>
        <p:txBody>
          <a:bodyPr wrap="square">
            <a:spAutoFit/>
          </a:bodyPr>
          <a:lstStyle/>
          <a:p>
            <a:pPr algn="ctr"/>
            <a:r>
              <a:rPr lang="en-US" sz="1600" i="1" dirty="0"/>
              <a:t>These studies required extensive inter-disciplinary team-work and collaboration (and funding!).</a:t>
            </a:r>
          </a:p>
        </p:txBody>
      </p:sp>
    </p:spTree>
    <p:extLst>
      <p:ext uri="{BB962C8B-B14F-4D97-AF65-F5344CB8AC3E}">
        <p14:creationId xmlns:p14="http://schemas.microsoft.com/office/powerpoint/2010/main" val="2533687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1483" y="311660"/>
            <a:ext cx="7772400" cy="389979"/>
          </a:xfrm>
        </p:spPr>
        <p:txBody>
          <a:bodyPr/>
          <a:lstStyle/>
          <a:p>
            <a:pPr algn="ctr"/>
            <a:r>
              <a:rPr lang="en-US" dirty="0" smtClean="0"/>
              <a:t>The Team</a:t>
            </a:r>
            <a:endParaRPr lang="en-US" dirty="0"/>
          </a:p>
        </p:txBody>
      </p:sp>
      <p:sp>
        <p:nvSpPr>
          <p:cNvPr id="3" name="Title 4"/>
          <p:cNvSpPr txBox="1">
            <a:spLocks/>
          </p:cNvSpPr>
          <p:nvPr/>
        </p:nvSpPr>
        <p:spPr>
          <a:xfrm>
            <a:off x="457200" y="33669"/>
            <a:ext cx="8229600" cy="755828"/>
          </a:xfrm>
          <a:prstGeom prst="rect">
            <a:avLst/>
          </a:prstGeom>
        </p:spPr>
        <p:txBody>
          <a:bodyPr>
            <a:normAutofit/>
          </a:bodyPr>
          <a:lstStyle>
            <a:lvl1pPr algn="l" defTabSz="685800" rtl="0" eaLnBrk="1" latinLnBrk="0" hangingPunct="1">
              <a:lnSpc>
                <a:spcPct val="90000"/>
              </a:lnSpc>
              <a:spcBef>
                <a:spcPct val="0"/>
              </a:spcBef>
              <a:buNone/>
              <a:defRPr sz="2800" b="1" i="0" kern="1200" baseline="0">
                <a:solidFill>
                  <a:srgbClr val="58595B"/>
                </a:solidFill>
                <a:latin typeface="Helvetica" pitchFamily="2" charset="0"/>
                <a:ea typeface="+mj-ea"/>
                <a:cs typeface="+mj-cs"/>
              </a:defRPr>
            </a:lvl1pPr>
          </a:lstStyle>
          <a:p>
            <a:endParaRPr lang="en-US"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35797" y="2564169"/>
            <a:ext cx="1506242" cy="946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3"/>
          <p:cNvSpPr txBox="1">
            <a:spLocks noChangeArrowheads="1"/>
          </p:cNvSpPr>
          <p:nvPr/>
        </p:nvSpPr>
        <p:spPr bwMode="auto">
          <a:xfrm>
            <a:off x="238125" y="776288"/>
            <a:ext cx="2257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ts val="700"/>
              </a:spcBef>
              <a:buClr>
                <a:srgbClr val="000000"/>
              </a:buClr>
              <a:buSzPct val="100000"/>
              <a:buFont typeface="Times New Roman" pitchFamily="18" charset="0"/>
              <a:defRPr sz="2800">
                <a:solidFill>
                  <a:srgbClr val="000000"/>
                </a:solidFill>
                <a:latin typeface="Verdana" pitchFamily="34" charset="0"/>
              </a:defRPr>
            </a:lvl1pPr>
            <a:lvl2pPr marL="742950" indent="-285750" eaLnBrk="0" hangingPunct="0">
              <a:spcBef>
                <a:spcPts val="700"/>
              </a:spcBef>
              <a:buClr>
                <a:srgbClr val="000000"/>
              </a:buClr>
              <a:buSzPct val="100000"/>
              <a:buFont typeface="Times New Roman" pitchFamily="18" charset="0"/>
              <a:defRPr sz="2800">
                <a:solidFill>
                  <a:srgbClr val="000000"/>
                </a:solidFill>
                <a:latin typeface="Verdana" pitchFamily="34" charset="0"/>
              </a:defRPr>
            </a:lvl2pPr>
            <a:lvl3pPr marL="11430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3pPr>
            <a:lvl4pPr marL="16002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4pPr>
            <a:lvl5pPr marL="20574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5pPr>
            <a:lvl6pPr marL="25146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6pPr>
            <a:lvl7pPr marL="29718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7pPr>
            <a:lvl8pPr marL="34290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8pPr>
            <a:lvl9pPr marL="38862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9pPr>
          </a:lstStyle>
          <a:p>
            <a:pPr eaLnBrk="1" hangingPunct="1">
              <a:spcBef>
                <a:spcPct val="0"/>
              </a:spcBef>
              <a:buClrTx/>
              <a:buSzTx/>
              <a:buFontTx/>
              <a:buNone/>
            </a:pPr>
            <a:r>
              <a:rPr lang="en-US" altLang="en-US" sz="2000" dirty="0">
                <a:solidFill>
                  <a:schemeClr val="tx1"/>
                </a:solidFill>
                <a:latin typeface="Arial" charset="0"/>
                <a:ea typeface="MS PGothic" pitchFamily="34" charset="-128"/>
              </a:rPr>
              <a:t>Dr. Robert Bristow</a:t>
            </a:r>
          </a:p>
        </p:txBody>
      </p:sp>
      <p:sp>
        <p:nvSpPr>
          <p:cNvPr id="7" name="Text Box 15"/>
          <p:cNvSpPr txBox="1">
            <a:spLocks noChangeArrowheads="1"/>
          </p:cNvSpPr>
          <p:nvPr/>
        </p:nvSpPr>
        <p:spPr bwMode="auto">
          <a:xfrm>
            <a:off x="34420" y="2218714"/>
            <a:ext cx="33575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ts val="700"/>
              </a:spcBef>
              <a:buClr>
                <a:srgbClr val="000000"/>
              </a:buClr>
              <a:buSzPct val="100000"/>
              <a:buFont typeface="Times New Roman" pitchFamily="18" charset="0"/>
              <a:defRPr sz="2800">
                <a:solidFill>
                  <a:srgbClr val="000000"/>
                </a:solidFill>
                <a:latin typeface="Verdana" pitchFamily="34" charset="0"/>
              </a:defRPr>
            </a:lvl1pPr>
            <a:lvl2pPr marL="742950" indent="-285750" eaLnBrk="0" hangingPunct="0">
              <a:spcBef>
                <a:spcPts val="700"/>
              </a:spcBef>
              <a:buClr>
                <a:srgbClr val="000000"/>
              </a:buClr>
              <a:buSzPct val="100000"/>
              <a:buFont typeface="Times New Roman" pitchFamily="18" charset="0"/>
              <a:defRPr sz="2800">
                <a:solidFill>
                  <a:srgbClr val="000000"/>
                </a:solidFill>
                <a:latin typeface="Verdana" pitchFamily="34" charset="0"/>
              </a:defRPr>
            </a:lvl2pPr>
            <a:lvl3pPr marL="11430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3pPr>
            <a:lvl4pPr marL="16002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4pPr>
            <a:lvl5pPr marL="20574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5pPr>
            <a:lvl6pPr marL="25146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6pPr>
            <a:lvl7pPr marL="29718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7pPr>
            <a:lvl8pPr marL="34290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8pPr>
            <a:lvl9pPr marL="38862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9pPr>
          </a:lstStyle>
          <a:p>
            <a:pPr eaLnBrk="1" hangingPunct="1">
              <a:spcBef>
                <a:spcPct val="0"/>
              </a:spcBef>
              <a:buClrTx/>
              <a:buSzTx/>
              <a:buFontTx/>
              <a:buNone/>
            </a:pPr>
            <a:r>
              <a:rPr lang="en-US" altLang="en-US" sz="2000" dirty="0">
                <a:solidFill>
                  <a:schemeClr val="tx1"/>
                </a:solidFill>
                <a:latin typeface="Arial" charset="0"/>
                <a:ea typeface="MS PGothic" pitchFamily="34" charset="-128"/>
              </a:rPr>
              <a:t>Dr. Theodore van der </a:t>
            </a:r>
            <a:r>
              <a:rPr lang="en-US" altLang="en-US" sz="2000" dirty="0" err="1">
                <a:solidFill>
                  <a:schemeClr val="tx1"/>
                </a:solidFill>
                <a:latin typeface="Arial" charset="0"/>
                <a:ea typeface="MS PGothic" pitchFamily="34" charset="-128"/>
              </a:rPr>
              <a:t>Kwast</a:t>
            </a:r>
            <a:endParaRPr lang="en-US" altLang="en-US" sz="2000" dirty="0">
              <a:solidFill>
                <a:schemeClr val="tx1"/>
              </a:solidFill>
              <a:latin typeface="Arial" charset="0"/>
              <a:ea typeface="MS PGothic" pitchFamily="34" charset="-128"/>
            </a:endParaRPr>
          </a:p>
        </p:txBody>
      </p:sp>
      <p:sp>
        <p:nvSpPr>
          <p:cNvPr id="8" name="Text Box 9"/>
          <p:cNvSpPr txBox="1">
            <a:spLocks noChangeArrowheads="1"/>
          </p:cNvSpPr>
          <p:nvPr/>
        </p:nvSpPr>
        <p:spPr bwMode="auto">
          <a:xfrm>
            <a:off x="5227201" y="886508"/>
            <a:ext cx="3845688" cy="3323987"/>
          </a:xfrm>
          <a:prstGeom prst="rect">
            <a:avLst/>
          </a:prstGeom>
          <a:solidFill>
            <a:srgbClr val="FFCC00"/>
          </a:solidFill>
          <a:ln w="9525">
            <a:solidFill>
              <a:srgbClr val="000000"/>
            </a:solidFill>
            <a:miter lim="800000"/>
            <a:headEnd/>
            <a:tailEnd/>
          </a:ln>
          <a:effectLst>
            <a:prstShdw prst="shdw17" dist="17961" dir="2700000">
              <a:srgbClr val="000000"/>
            </a:prstShdw>
          </a:effectLst>
        </p:spPr>
        <p:txBody>
          <a:bodyPr wrap="square">
            <a:spAutoFit/>
          </a:bodyPr>
          <a:lstStyle>
            <a:lvl1pPr eaLnBrk="0" hangingPunct="0">
              <a:spcBef>
                <a:spcPts val="700"/>
              </a:spcBef>
              <a:buClr>
                <a:srgbClr val="000000"/>
              </a:buClr>
              <a:buSzPct val="100000"/>
              <a:buFont typeface="Times New Roman" pitchFamily="18" charset="0"/>
              <a:defRPr sz="2800">
                <a:solidFill>
                  <a:srgbClr val="000000"/>
                </a:solidFill>
                <a:latin typeface="Verdana" pitchFamily="34" charset="0"/>
              </a:defRPr>
            </a:lvl1pPr>
            <a:lvl2pPr marL="742950" indent="-285750" eaLnBrk="0" hangingPunct="0">
              <a:spcBef>
                <a:spcPts val="700"/>
              </a:spcBef>
              <a:buClr>
                <a:srgbClr val="000000"/>
              </a:buClr>
              <a:buSzPct val="100000"/>
              <a:buFont typeface="Times New Roman" pitchFamily="18" charset="0"/>
              <a:defRPr sz="2800">
                <a:solidFill>
                  <a:srgbClr val="000000"/>
                </a:solidFill>
                <a:latin typeface="Verdana" pitchFamily="34" charset="0"/>
              </a:defRPr>
            </a:lvl2pPr>
            <a:lvl3pPr marL="11430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3pPr>
            <a:lvl4pPr marL="16002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4pPr>
            <a:lvl5pPr marL="2057400" indent="-228600" eaLnBrk="0" hangingPunct="0">
              <a:spcBef>
                <a:spcPts val="700"/>
              </a:spcBef>
              <a:buClr>
                <a:srgbClr val="000000"/>
              </a:buClr>
              <a:buSzPct val="100000"/>
              <a:buFont typeface="Times New Roman" pitchFamily="18" charset="0"/>
              <a:defRPr sz="2800">
                <a:solidFill>
                  <a:srgbClr val="000000"/>
                </a:solidFill>
                <a:latin typeface="Verdana" pitchFamily="34" charset="0"/>
              </a:defRPr>
            </a:lvl5pPr>
            <a:lvl6pPr marL="25146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6pPr>
            <a:lvl7pPr marL="29718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7pPr>
            <a:lvl8pPr marL="34290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8pPr>
            <a:lvl9pPr marL="3886200" indent="-228600" eaLnBrk="0" fontAlgn="base" hangingPunct="0">
              <a:spcBef>
                <a:spcPts val="700"/>
              </a:spcBef>
              <a:spcAft>
                <a:spcPct val="0"/>
              </a:spcAft>
              <a:buClr>
                <a:srgbClr val="000000"/>
              </a:buClr>
              <a:buSzPct val="100000"/>
              <a:buFont typeface="Times New Roman" pitchFamily="18" charset="0"/>
              <a:defRPr sz="2800">
                <a:solidFill>
                  <a:srgbClr val="000000"/>
                </a:solidFill>
                <a:latin typeface="Verdana" pitchFamily="34" charset="0"/>
              </a:defRPr>
            </a:lvl9pPr>
          </a:lstStyle>
          <a:p>
            <a:pPr eaLnBrk="1" hangingPunct="1">
              <a:spcBef>
                <a:spcPct val="0"/>
              </a:spcBef>
              <a:buClrTx/>
              <a:buSzTx/>
              <a:buFontTx/>
              <a:buNone/>
            </a:pPr>
            <a:r>
              <a:rPr lang="en-US" altLang="en-US" sz="1800" b="1" u="sng" dirty="0">
                <a:solidFill>
                  <a:schemeClr val="tx1"/>
                </a:solidFill>
                <a:latin typeface="Calibri" panose="020F0502020204030204" pitchFamily="34" charset="0"/>
                <a:ea typeface="MS PGothic" pitchFamily="34" charset="-128"/>
                <a:cs typeface="Calibri" panose="020F0502020204030204" pitchFamily="34" charset="0"/>
              </a:rPr>
              <a:t>Boutros Lab</a:t>
            </a: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Sarah Al-Hiyari		</a:t>
            </a:r>
            <a:r>
              <a:rPr lang="en-US" altLang="en-US" sz="1200" dirty="0" err="1" smtClean="0">
                <a:solidFill>
                  <a:schemeClr val="tx1"/>
                </a:solidFill>
                <a:latin typeface="Calibri" panose="020F0502020204030204" pitchFamily="34" charset="0"/>
                <a:ea typeface="MS PGothic" pitchFamily="34" charset="-128"/>
                <a:cs typeface="Calibri" panose="020F0502020204030204" pitchFamily="34" charset="0"/>
              </a:rPr>
              <a:t>Jeohyun</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Jeon</a:t>
            </a:r>
            <a:endPar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Vinayak Bhandari		Emilie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Lalonde</a:t>
            </a:r>
            <a:endPar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Michelle Chan-Seng-Yue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Alfonso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Lam</a:t>
            </a:r>
            <a:endPar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Sujun Chen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Constance Li</a:t>
            </a:r>
            <a:endPar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Richard de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Borja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Lydia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Liu</a:t>
            </a:r>
            <a:endParaRPr lang="en-US" altLang="en-US" sz="1200" dirty="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Ardalan Darvarifar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Julie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Livingstone</a:t>
            </a:r>
            <a:endParaRPr lang="en-US" altLang="en-US" sz="1200" dirty="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Shadrielle Espiritu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Courtney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Penn</a:t>
            </a:r>
            <a:endPar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Michael Fraser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Stephenie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Prokopec</a:t>
            </a:r>
            <a:endPar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Natalie Fox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Monica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Reyes</a:t>
            </a:r>
            <a:endParaRPr lang="en-US" altLang="en-US" sz="1200" dirty="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Tsumugi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Gebo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Veronica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Sabelnykova</a:t>
            </a:r>
            <a:endParaRPr lang="en-US" altLang="en-US" sz="1200" dirty="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Jenna Giafaglione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Adriana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Salcedo</a:t>
            </a:r>
            <a:endParaRPr lang="en-US" altLang="en-US" sz="1200" dirty="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Lawrence Heisler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Sylvia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Shiah</a:t>
            </a:r>
            <a:endParaRPr lang="en-US" altLang="en-US" sz="1200" dirty="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Syed Haider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John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Watson</a:t>
            </a:r>
            <a:endPar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Julia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Hopkins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Takafumi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Yamaguchi</a:t>
            </a:r>
            <a:endParaRPr lang="en-US" altLang="en-US" sz="1200" dirty="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Katie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Houlahan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Cindy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Yao</a:t>
            </a:r>
            <a:endPar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endParaRPr>
          </a:p>
          <a:p>
            <a:pPr eaLnBrk="1" hangingPunct="1">
              <a:spcBef>
                <a:spcPct val="0"/>
              </a:spcBef>
              <a:buClrTx/>
              <a:buSzTx/>
            </a:pP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Vincent Huang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	</a:t>
            </a:r>
            <a:r>
              <a:rPr lang="en-US" altLang="en-US" sz="1200" dirty="0" smtClean="0">
                <a:solidFill>
                  <a:schemeClr val="tx1"/>
                </a:solidFill>
                <a:latin typeface="Calibri" panose="020F0502020204030204" pitchFamily="34" charset="0"/>
                <a:ea typeface="MS PGothic" pitchFamily="34" charset="-128"/>
                <a:cs typeface="Calibri" panose="020F0502020204030204" pitchFamily="34" charset="0"/>
              </a:rPr>
              <a:t>Fouad </a:t>
            </a:r>
            <a:r>
              <a:rPr lang="en-US" altLang="en-US" sz="1200" dirty="0">
                <a:solidFill>
                  <a:schemeClr val="tx1"/>
                </a:solidFill>
                <a:latin typeface="Calibri" panose="020F0502020204030204" pitchFamily="34" charset="0"/>
                <a:ea typeface="MS PGothic" pitchFamily="34" charset="-128"/>
                <a:cs typeface="Calibri" panose="020F0502020204030204" pitchFamily="34" charset="0"/>
              </a:rPr>
              <a:t>Yousif</a:t>
            </a:r>
            <a:endParaRPr lang="en-US" altLang="en-US" sz="1200" dirty="0">
              <a:solidFill>
                <a:schemeClr val="tx1"/>
              </a:solidFill>
              <a:latin typeface="Calibri" panose="020F0502020204030204" pitchFamily="34" charset="0"/>
              <a:ea typeface="MS PGothic" pitchFamily="34" charset="-128"/>
              <a:cs typeface="Calibri" panose="020F0502020204030204" pitchFamily="34" charset="0"/>
            </a:endParaRPr>
          </a:p>
        </p:txBody>
      </p:sp>
      <p:sp>
        <p:nvSpPr>
          <p:cNvPr id="12" name="Text Box 13"/>
          <p:cNvSpPr txBox="1">
            <a:spLocks noChangeArrowheads="1"/>
          </p:cNvSpPr>
          <p:nvPr/>
        </p:nvSpPr>
        <p:spPr bwMode="auto">
          <a:xfrm>
            <a:off x="3366859" y="875968"/>
            <a:ext cx="1773745" cy="3323987"/>
          </a:xfrm>
          <a:prstGeom prst="rect">
            <a:avLst/>
          </a:prstGeom>
          <a:solidFill>
            <a:srgbClr val="FFFF99"/>
          </a:solidFill>
          <a:ln w="9525">
            <a:solidFill>
              <a:schemeClr val="tx1"/>
            </a:solidFill>
            <a:miter lim="800000"/>
            <a:headEnd/>
            <a:tailEnd/>
          </a:ln>
          <a:effectLst>
            <a:prstShdw prst="shdw17" dist="17961" dir="2700000">
              <a:schemeClr val="tx1">
                <a:gamma/>
                <a:shade val="60000"/>
                <a:invGamma/>
              </a:schemeClr>
            </a:prstShdw>
          </a:effectLst>
        </p:spPr>
        <p:txBody>
          <a:bodyPr wrap="square">
            <a:spAutoFit/>
          </a:bodyPr>
          <a:lstStyle/>
          <a:p>
            <a:pPr>
              <a:defRPr/>
            </a:pPr>
            <a:r>
              <a:rPr lang="en-US" sz="1800" b="1" u="sng" dirty="0" smtClean="0">
                <a:latin typeface="Calibri" panose="020F0502020204030204" pitchFamily="34" charset="0"/>
                <a:cs typeface="Calibri" panose="020F0502020204030204" pitchFamily="34" charset="0"/>
              </a:rPr>
              <a:t>Toronto</a:t>
            </a:r>
            <a:endParaRPr lang="en-US" sz="1800" b="1" u="sng" dirty="0">
              <a:latin typeface="Calibri" panose="020F0502020204030204" pitchFamily="34" charset="0"/>
              <a:cs typeface="Calibri" panose="020F0502020204030204" pitchFamily="34" charset="0"/>
            </a:endParaRPr>
          </a:p>
          <a:p>
            <a:pPr>
              <a:defRPr/>
            </a:pPr>
            <a:r>
              <a:rPr lang="en-US" sz="1200" dirty="0">
                <a:latin typeface="Calibri" panose="020F0502020204030204" pitchFamily="34" charset="0"/>
                <a:cs typeface="Calibri" panose="020F0502020204030204" pitchFamily="34" charset="0"/>
              </a:rPr>
              <a:t>Alejandro Berlin</a:t>
            </a:r>
          </a:p>
          <a:p>
            <a:pPr>
              <a:defRPr/>
            </a:pPr>
            <a:r>
              <a:rPr lang="en-US" sz="1200" dirty="0" smtClean="0">
                <a:latin typeface="Calibri" panose="020F0502020204030204" pitchFamily="34" charset="0"/>
                <a:cs typeface="Calibri" panose="020F0502020204030204" pitchFamily="34" charset="0"/>
              </a:rPr>
              <a:t>Colin </a:t>
            </a:r>
            <a:r>
              <a:rPr lang="en-US" sz="1200" dirty="0">
                <a:latin typeface="Calibri" panose="020F0502020204030204" pitchFamily="34" charset="0"/>
                <a:cs typeface="Calibri" panose="020F0502020204030204" pitchFamily="34" charset="0"/>
              </a:rPr>
              <a:t>Collins</a:t>
            </a:r>
          </a:p>
          <a:p>
            <a:pPr>
              <a:defRPr/>
            </a:pPr>
            <a:r>
              <a:rPr lang="en-US" sz="1200" dirty="0">
                <a:latin typeface="Calibri" panose="020F0502020204030204" pitchFamily="34" charset="0"/>
                <a:cs typeface="Calibri" panose="020F0502020204030204" pitchFamily="34" charset="0"/>
              </a:rPr>
              <a:t>Melvin </a:t>
            </a:r>
            <a:r>
              <a:rPr lang="en-US" sz="1200" dirty="0" smtClean="0">
                <a:latin typeface="Calibri" panose="020F0502020204030204" pitchFamily="34" charset="0"/>
                <a:cs typeface="Calibri" panose="020F0502020204030204" pitchFamily="34" charset="0"/>
              </a:rPr>
              <a:t>Chua</a:t>
            </a:r>
          </a:p>
          <a:p>
            <a:pPr>
              <a:defRPr/>
            </a:pPr>
            <a:r>
              <a:rPr lang="en-US" sz="1200" dirty="0" smtClean="0">
                <a:latin typeface="Calibri" panose="020F0502020204030204" pitchFamily="34" charset="0"/>
                <a:cs typeface="Calibri" panose="020F0502020204030204" pitchFamily="34" charset="0"/>
              </a:rPr>
              <a:t>Michelle </a:t>
            </a:r>
            <a:r>
              <a:rPr lang="en-US" sz="1200" dirty="0" err="1" smtClean="0">
                <a:latin typeface="Calibri" panose="020F0502020204030204" pitchFamily="34" charset="0"/>
                <a:cs typeface="Calibri" panose="020F0502020204030204" pitchFamily="34" charset="0"/>
              </a:rPr>
              <a:t>Downes</a:t>
            </a:r>
            <a:endParaRPr lang="en-US" sz="1200" dirty="0" smtClean="0">
              <a:latin typeface="Calibri" panose="020F0502020204030204" pitchFamily="34" charset="0"/>
              <a:cs typeface="Calibri" panose="020F0502020204030204" pitchFamily="34" charset="0"/>
            </a:endParaRPr>
          </a:p>
          <a:p>
            <a:pPr>
              <a:defRPr/>
            </a:pPr>
            <a:r>
              <a:rPr lang="en-US" sz="1200" dirty="0" smtClean="0">
                <a:latin typeface="Calibri" panose="020F0502020204030204" pitchFamily="34" charset="0"/>
                <a:cs typeface="Calibri" panose="020F0502020204030204" pitchFamily="34" charset="0"/>
              </a:rPr>
              <a:t>Neil </a:t>
            </a:r>
            <a:r>
              <a:rPr lang="en-US" sz="1200" dirty="0" err="1" smtClean="0">
                <a:latin typeface="Calibri" panose="020F0502020204030204" pitchFamily="34" charset="0"/>
                <a:cs typeface="Calibri" panose="020F0502020204030204" pitchFamily="34" charset="0"/>
              </a:rPr>
              <a:t>Fleshner</a:t>
            </a:r>
            <a:endParaRPr lang="en-US" sz="1200" dirty="0">
              <a:latin typeface="Calibri" panose="020F0502020204030204" pitchFamily="34" charset="0"/>
              <a:cs typeface="Calibri" panose="020F0502020204030204" pitchFamily="34" charset="0"/>
            </a:endParaRPr>
          </a:p>
          <a:p>
            <a:pPr>
              <a:defRPr/>
            </a:pPr>
            <a:r>
              <a:rPr lang="en-US" sz="1200" dirty="0">
                <a:latin typeface="Calibri" panose="020F0502020204030204" pitchFamily="34" charset="0"/>
                <a:cs typeface="Calibri" panose="020F0502020204030204" pitchFamily="34" charset="0"/>
              </a:rPr>
              <a:t>Hansen He</a:t>
            </a:r>
          </a:p>
          <a:p>
            <a:pPr>
              <a:defRPr/>
            </a:pPr>
            <a:r>
              <a:rPr lang="en-US" sz="1200" dirty="0">
                <a:latin typeface="Calibri" panose="020F0502020204030204" pitchFamily="34" charset="0"/>
                <a:cs typeface="Calibri" panose="020F0502020204030204" pitchFamily="34" charset="0"/>
              </a:rPr>
              <a:t>Thomas </a:t>
            </a:r>
            <a:r>
              <a:rPr lang="en-US" sz="1200" dirty="0" smtClean="0">
                <a:latin typeface="Calibri" panose="020F0502020204030204" pitchFamily="34" charset="0"/>
                <a:cs typeface="Calibri" panose="020F0502020204030204" pitchFamily="34" charset="0"/>
              </a:rPr>
              <a:t>Hudson</a:t>
            </a:r>
          </a:p>
          <a:p>
            <a:pPr>
              <a:defRPr/>
            </a:pPr>
            <a:r>
              <a:rPr lang="en-US" sz="1200" dirty="0" smtClean="0">
                <a:latin typeface="Calibri" panose="020F0502020204030204" pitchFamily="34" charset="0"/>
                <a:cs typeface="Calibri" panose="020F0502020204030204" pitchFamily="34" charset="0"/>
              </a:rPr>
              <a:t>Thomas Kislinger</a:t>
            </a:r>
          </a:p>
          <a:p>
            <a:pPr>
              <a:defRPr/>
            </a:pPr>
            <a:r>
              <a:rPr lang="en-US" sz="1200" dirty="0" smtClean="0">
                <a:latin typeface="Calibri" panose="020F0502020204030204" pitchFamily="34" charset="0"/>
                <a:cs typeface="Calibri" panose="020F0502020204030204" pitchFamily="34" charset="0"/>
              </a:rPr>
              <a:t>Laurie Klotz</a:t>
            </a:r>
          </a:p>
          <a:p>
            <a:pPr>
              <a:defRPr/>
            </a:pPr>
            <a:r>
              <a:rPr lang="en-US" sz="1200" dirty="0" smtClean="0">
                <a:latin typeface="Calibri" panose="020F0502020204030204" pitchFamily="34" charset="0"/>
                <a:cs typeface="Calibri" panose="020F0502020204030204" pitchFamily="34" charset="0"/>
              </a:rPr>
              <a:t>Stanley Liu</a:t>
            </a:r>
            <a:endParaRPr lang="en-US" sz="1200" dirty="0">
              <a:latin typeface="Calibri" panose="020F0502020204030204" pitchFamily="34" charset="0"/>
              <a:cs typeface="Calibri" panose="020F0502020204030204" pitchFamily="34" charset="0"/>
            </a:endParaRPr>
          </a:p>
          <a:p>
            <a:pPr>
              <a:defRPr/>
            </a:pPr>
            <a:r>
              <a:rPr lang="en-US" sz="1200" dirty="0">
                <a:latin typeface="Calibri" panose="020F0502020204030204" pitchFamily="34" charset="0"/>
                <a:cs typeface="Calibri" panose="020F0502020204030204" pitchFamily="34" charset="0"/>
              </a:rPr>
              <a:t>Mathieu Lupien</a:t>
            </a:r>
          </a:p>
          <a:p>
            <a:pPr>
              <a:defRPr/>
            </a:pPr>
            <a:r>
              <a:rPr lang="en-US" sz="1200" dirty="0" smtClean="0">
                <a:latin typeface="Calibri" panose="020F0502020204030204" pitchFamily="34" charset="0"/>
                <a:cs typeface="Calibri" panose="020F0502020204030204" pitchFamily="34" charset="0"/>
              </a:rPr>
              <a:t>John McPherson</a:t>
            </a:r>
          </a:p>
          <a:p>
            <a:pPr>
              <a:defRPr/>
            </a:pPr>
            <a:r>
              <a:rPr lang="en-US" sz="1200" dirty="0" smtClean="0">
                <a:latin typeface="Calibri" panose="020F0502020204030204" pitchFamily="34" charset="0"/>
                <a:cs typeface="Calibri" panose="020F0502020204030204" pitchFamily="34" charset="0"/>
              </a:rPr>
              <a:t>Quaid Morris</a:t>
            </a:r>
            <a:endParaRPr lang="en-US" sz="1200" dirty="0">
              <a:latin typeface="Calibri" panose="020F0502020204030204" pitchFamily="34" charset="0"/>
              <a:cs typeface="Calibri" panose="020F0502020204030204" pitchFamily="34" charset="0"/>
            </a:endParaRPr>
          </a:p>
          <a:p>
            <a:pPr>
              <a:defRPr/>
            </a:pPr>
            <a:r>
              <a:rPr lang="en-US" sz="1200" dirty="0" err="1" smtClean="0">
                <a:latin typeface="Calibri" panose="020F0502020204030204" pitchFamily="34" charset="0"/>
                <a:cs typeface="Calibri" panose="020F0502020204030204" pitchFamily="34" charset="0"/>
              </a:rPr>
              <a:t>Melania</a:t>
            </a:r>
            <a:r>
              <a:rPr lang="en-US" sz="1200" dirty="0" smtClean="0">
                <a:latin typeface="Calibri" panose="020F0502020204030204" pitchFamily="34" charset="0"/>
                <a:cs typeface="Calibri" panose="020F0502020204030204" pitchFamily="34" charset="0"/>
              </a:rPr>
              <a:t> </a:t>
            </a:r>
            <a:r>
              <a:rPr lang="en-US" sz="1200" dirty="0">
                <a:latin typeface="Calibri" panose="020F0502020204030204" pitchFamily="34" charset="0"/>
                <a:cs typeface="Calibri" panose="020F0502020204030204" pitchFamily="34" charset="0"/>
              </a:rPr>
              <a:t>Pintilie</a:t>
            </a:r>
          </a:p>
          <a:p>
            <a:pPr>
              <a:defRPr/>
            </a:pPr>
            <a:r>
              <a:rPr lang="en-US" sz="1200" dirty="0" smtClean="0">
                <a:latin typeface="Calibri" panose="020F0502020204030204" pitchFamily="34" charset="0"/>
                <a:cs typeface="Calibri" panose="020F0502020204030204" pitchFamily="34" charset="0"/>
              </a:rPr>
              <a:t>Dominique Trudel</a:t>
            </a:r>
          </a:p>
          <a:p>
            <a:pPr>
              <a:defRPr/>
            </a:pPr>
            <a:r>
              <a:rPr lang="en-US" sz="1200" dirty="0">
                <a:latin typeface="Calibri" panose="020F0502020204030204" pitchFamily="34" charset="0"/>
                <a:cs typeface="Calibri" panose="020F0502020204030204" pitchFamily="34" charset="0"/>
              </a:rPr>
              <a:t>Danny Vesprini </a:t>
            </a: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2101" y="1144588"/>
            <a:ext cx="1464924" cy="977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13"/>
          <p:cNvSpPr txBox="1">
            <a:spLocks noChangeArrowheads="1"/>
          </p:cNvSpPr>
          <p:nvPr/>
        </p:nvSpPr>
        <p:spPr bwMode="auto">
          <a:xfrm>
            <a:off x="160743" y="3713125"/>
            <a:ext cx="3104915" cy="1292662"/>
          </a:xfrm>
          <a:prstGeom prst="rect">
            <a:avLst/>
          </a:prstGeom>
          <a:solidFill>
            <a:schemeClr val="accent1">
              <a:lumMod val="60000"/>
              <a:lumOff val="40000"/>
            </a:schemeClr>
          </a:solidFill>
          <a:ln w="9525">
            <a:solidFill>
              <a:schemeClr val="tx1"/>
            </a:solidFill>
            <a:miter lim="800000"/>
            <a:headEnd/>
            <a:tailEnd/>
          </a:ln>
          <a:effectLst>
            <a:prstShdw prst="shdw17" dist="17961" dir="2700000">
              <a:schemeClr val="tx1">
                <a:gamma/>
                <a:shade val="60000"/>
                <a:invGamma/>
              </a:schemeClr>
            </a:prstShdw>
          </a:effectLst>
        </p:spPr>
        <p:txBody>
          <a:bodyPr wrap="square">
            <a:spAutoFit/>
          </a:bodyPr>
          <a:lstStyle/>
          <a:p>
            <a:pPr>
              <a:defRPr/>
            </a:pPr>
            <a:r>
              <a:rPr lang="en-US" sz="1800" b="1" u="sng" dirty="0" smtClean="0">
                <a:latin typeface="Calibri" panose="020F0502020204030204" pitchFamily="34" charset="0"/>
                <a:cs typeface="Calibri" panose="020F0502020204030204" pitchFamily="34" charset="0"/>
              </a:rPr>
              <a:t>Los Angeles</a:t>
            </a:r>
            <a:endParaRPr lang="en-US" sz="1800" b="1" u="sng" dirty="0">
              <a:latin typeface="Calibri" panose="020F0502020204030204" pitchFamily="34" charset="0"/>
              <a:cs typeface="Calibri" panose="020F0502020204030204" pitchFamily="34" charset="0"/>
            </a:endParaRPr>
          </a:p>
          <a:p>
            <a:pPr>
              <a:defRPr/>
            </a:pPr>
            <a:r>
              <a:rPr lang="en-US" sz="1200" dirty="0" smtClean="0">
                <a:latin typeface="Calibri" panose="020F0502020204030204" pitchFamily="34" charset="0"/>
                <a:cs typeface="Calibri" panose="020F0502020204030204" pitchFamily="34" charset="0"/>
              </a:rPr>
              <a:t>Dan Geschwind	Andrew Goldstein</a:t>
            </a:r>
          </a:p>
          <a:p>
            <a:pPr>
              <a:defRPr/>
            </a:pPr>
            <a:r>
              <a:rPr lang="en-US" sz="1200" dirty="0" smtClean="0">
                <a:latin typeface="Calibri" panose="020F0502020204030204" pitchFamily="34" charset="0"/>
                <a:cs typeface="Calibri" panose="020F0502020204030204" pitchFamily="34" charset="0"/>
              </a:rPr>
              <a:t>Amar Kishan	Clara Lajonchere</a:t>
            </a:r>
          </a:p>
          <a:p>
            <a:pPr>
              <a:defRPr/>
            </a:pPr>
            <a:r>
              <a:rPr lang="en-US" sz="1200" dirty="0" smtClean="0">
                <a:latin typeface="Calibri" panose="020F0502020204030204" pitchFamily="34" charset="0"/>
                <a:cs typeface="Calibri" panose="020F0502020204030204" pitchFamily="34" charset="0"/>
              </a:rPr>
              <a:t>Bogdan Pasaniuc	Robert Reiter</a:t>
            </a:r>
            <a:endParaRPr lang="en-US" sz="1200" dirty="0">
              <a:latin typeface="Calibri" panose="020F0502020204030204" pitchFamily="34" charset="0"/>
              <a:cs typeface="Calibri" panose="020F0502020204030204" pitchFamily="34" charset="0"/>
            </a:endParaRPr>
          </a:p>
          <a:p>
            <a:pPr>
              <a:defRPr/>
            </a:pPr>
            <a:r>
              <a:rPr lang="en-US" sz="1200" dirty="0" smtClean="0">
                <a:latin typeface="Calibri" panose="020F0502020204030204" pitchFamily="34" charset="0"/>
                <a:cs typeface="Calibri" panose="020F0502020204030204" pitchFamily="34" charset="0"/>
              </a:rPr>
              <a:t>Brian Shuch	Tony Sisk</a:t>
            </a:r>
          </a:p>
          <a:p>
            <a:pPr>
              <a:defRPr/>
            </a:pPr>
            <a:r>
              <a:rPr lang="en-US" sz="1200" dirty="0" smtClean="0">
                <a:latin typeface="Calibri" panose="020F0502020204030204" pitchFamily="34" charset="0"/>
                <a:cs typeface="Calibri" panose="020F0502020204030204" pitchFamily="34" charset="0"/>
              </a:rPr>
              <a:t>Owen Witte	Huihui Ye</a:t>
            </a:r>
            <a:endParaRPr lang="en-US" sz="1200" dirty="0">
              <a:latin typeface="Calibri" panose="020F0502020204030204" pitchFamily="34" charset="0"/>
              <a:cs typeface="Calibri" panose="020F0502020204030204" pitchFamily="34" charset="0"/>
            </a:endParaRPr>
          </a:p>
        </p:txBody>
      </p:sp>
      <p:sp>
        <p:nvSpPr>
          <p:cNvPr id="17" name="Text Box 13"/>
          <p:cNvSpPr txBox="1">
            <a:spLocks noChangeArrowheads="1"/>
          </p:cNvSpPr>
          <p:nvPr/>
        </p:nvSpPr>
        <p:spPr bwMode="auto">
          <a:xfrm>
            <a:off x="3391982" y="4267123"/>
            <a:ext cx="5680907" cy="738664"/>
          </a:xfrm>
          <a:prstGeom prst="rect">
            <a:avLst/>
          </a:prstGeom>
          <a:solidFill>
            <a:srgbClr val="92D050"/>
          </a:solidFill>
          <a:ln w="9525">
            <a:solidFill>
              <a:schemeClr val="tx1"/>
            </a:solidFill>
            <a:miter lim="800000"/>
            <a:headEnd/>
            <a:tailEnd/>
          </a:ln>
          <a:effectLst>
            <a:prstShdw prst="shdw17" dist="17961" dir="2700000">
              <a:schemeClr val="tx1">
                <a:gamma/>
                <a:shade val="60000"/>
                <a:invGamma/>
              </a:schemeClr>
            </a:prstShdw>
          </a:effectLst>
        </p:spPr>
        <p:txBody>
          <a:bodyPr wrap="square">
            <a:spAutoFit/>
          </a:bodyPr>
          <a:lstStyle/>
          <a:p>
            <a:pPr>
              <a:defRPr/>
            </a:pPr>
            <a:r>
              <a:rPr lang="en-US" sz="1800" b="1" u="sng" dirty="0" smtClean="0">
                <a:latin typeface="Calibri" panose="020F0502020204030204" pitchFamily="34" charset="0"/>
                <a:cs typeface="Calibri" panose="020F0502020204030204" pitchFamily="34" charset="0"/>
              </a:rPr>
              <a:t>Global</a:t>
            </a:r>
            <a:endParaRPr lang="en-US" sz="1800" b="1" u="sng" dirty="0">
              <a:latin typeface="Calibri" panose="020F0502020204030204" pitchFamily="34" charset="0"/>
              <a:cs typeface="Calibri" panose="020F0502020204030204" pitchFamily="34" charset="0"/>
            </a:endParaRPr>
          </a:p>
          <a:p>
            <a:pPr>
              <a:defRPr/>
            </a:pPr>
            <a:r>
              <a:rPr lang="en-US" sz="1200" dirty="0" smtClean="0">
                <a:latin typeface="Calibri" panose="020F0502020204030204" pitchFamily="34" charset="0"/>
                <a:cs typeface="Calibri" panose="020F0502020204030204" pitchFamily="34" charset="0"/>
              </a:rPr>
              <a:t>Yves Fradet (Laval)	Matt Freedman (DFCI)		Lee Jones (MSKCC)</a:t>
            </a:r>
          </a:p>
          <a:p>
            <a:pPr>
              <a:defRPr/>
            </a:pPr>
            <a:r>
              <a:rPr lang="en-US" sz="1200" dirty="0" smtClean="0">
                <a:latin typeface="Calibri" panose="020F0502020204030204" pitchFamily="34" charset="0"/>
                <a:cs typeface="Calibri" panose="020F0502020204030204" pitchFamily="34" charset="0"/>
              </a:rPr>
              <a:t>Ram Mani (UTSW)	Josh Stuart (UCSC)		Joachim Weischenfeldt (BRIC)	</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962369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pboutros\Desktop\BL Group photo_11.29.2016.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3149" y="-10708"/>
            <a:ext cx="8053026" cy="51542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89470" y="-10708"/>
            <a:ext cx="2534348" cy="600164"/>
          </a:xfrm>
          <a:prstGeom prst="rect">
            <a:avLst/>
          </a:prstGeom>
          <a:noFill/>
        </p:spPr>
        <p:txBody>
          <a:bodyPr wrap="none" lIns="0" tIns="0" rIns="0" bIns="0" rtlCol="0">
            <a:spAutoFit/>
          </a:bodyPr>
          <a:lstStyle/>
          <a:p>
            <a:pPr algn="l"/>
            <a:r>
              <a:rPr lang="en-US" sz="3900" dirty="0" smtClean="0">
                <a:solidFill>
                  <a:schemeClr val="bg1">
                    <a:lumMod val="85000"/>
                  </a:schemeClr>
                </a:solidFill>
              </a:rPr>
              <a:t>Questions?</a:t>
            </a:r>
          </a:p>
        </p:txBody>
      </p:sp>
      <p:sp>
        <p:nvSpPr>
          <p:cNvPr id="3" name="TextBox 2"/>
          <p:cNvSpPr txBox="1"/>
          <p:nvPr/>
        </p:nvSpPr>
        <p:spPr>
          <a:xfrm>
            <a:off x="2109290" y="4858051"/>
            <a:ext cx="5285550" cy="276999"/>
          </a:xfrm>
          <a:prstGeom prst="rect">
            <a:avLst/>
          </a:prstGeom>
          <a:noFill/>
        </p:spPr>
        <p:txBody>
          <a:bodyPr wrap="none" lIns="0" tIns="0" rIns="0" bIns="0" rtlCol="0">
            <a:spAutoFit/>
          </a:bodyPr>
          <a:lstStyle/>
          <a:p>
            <a:pPr algn="l"/>
            <a:r>
              <a:rPr lang="en-US" sz="1800" b="1" dirty="0" smtClean="0">
                <a:solidFill>
                  <a:schemeClr val="accent3">
                    <a:lumMod val="25000"/>
                  </a:schemeClr>
                </a:solidFill>
              </a:rPr>
              <a:t>Positions Available: pboutros@mednet.ucla.edu</a:t>
            </a:r>
          </a:p>
        </p:txBody>
      </p:sp>
      <p:sp>
        <p:nvSpPr>
          <p:cNvPr id="5" name="Oval 4"/>
          <p:cNvSpPr/>
          <p:nvPr/>
        </p:nvSpPr>
        <p:spPr>
          <a:xfrm>
            <a:off x="4421474" y="1927274"/>
            <a:ext cx="661182" cy="717453"/>
          </a:xfrm>
          <a:prstGeom prst="ellipse">
            <a:avLst/>
          </a:prstGeom>
          <a:noFill/>
          <a:ln w="76200">
            <a:solidFill>
              <a:srgbClr val="FC28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845284" y="2093742"/>
            <a:ext cx="661182" cy="717453"/>
          </a:xfrm>
          <a:prstGeom prst="ellipse">
            <a:avLst/>
          </a:prstGeom>
          <a:noFill/>
          <a:ln w="76200">
            <a:solidFill>
              <a:srgbClr val="FC28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563931" y="508782"/>
            <a:ext cx="661182" cy="717453"/>
          </a:xfrm>
          <a:prstGeom prst="ellipse">
            <a:avLst/>
          </a:prstGeom>
          <a:noFill/>
          <a:ln w="76200">
            <a:solidFill>
              <a:srgbClr val="FC28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7756992"/>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01-light">
  <a:themeElements>
    <a:clrScheme name="Brand-01-Colors">
      <a:dk1>
        <a:srgbClr val="57585B"/>
      </a:dk1>
      <a:lt1>
        <a:srgbClr val="FFFFFF"/>
      </a:lt1>
      <a:dk2>
        <a:srgbClr val="2774AE"/>
      </a:dk2>
      <a:lt2>
        <a:srgbClr val="FFFFFF"/>
      </a:lt2>
      <a:accent1>
        <a:srgbClr val="2774AE"/>
      </a:accent1>
      <a:accent2>
        <a:srgbClr val="898989"/>
      </a:accent2>
      <a:accent3>
        <a:srgbClr val="DAE6F4"/>
      </a:accent3>
      <a:accent4>
        <a:srgbClr val="8AB8E8"/>
      </a:accent4>
      <a:accent5>
        <a:srgbClr val="FFC72B"/>
      </a:accent5>
      <a:accent6>
        <a:srgbClr val="00375B"/>
      </a:accent6>
      <a:hlink>
        <a:srgbClr val="00375B"/>
      </a:hlink>
      <a:folHlink>
        <a:srgbClr val="5123B0"/>
      </a:folHlink>
    </a:clrScheme>
    <a:fontScheme name="Brand-StratComm">
      <a:majorFont>
        <a:latin typeface="Helvetica"/>
        <a:ea typeface=""/>
        <a:cs typeface=""/>
      </a:majorFont>
      <a:minorFont>
        <a:latin typeface="Helvetic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sz="1400" dirty="0" err="1" smtClean="0"/>
        </a:defPPr>
      </a:lstStyle>
    </a:txDef>
  </a:objectDefaults>
  <a:extraClrSchemeLst/>
  <a:extLst>
    <a:ext uri="{05A4C25C-085E-4340-85A3-A5531E510DB2}">
      <thm15:themeFamily xmlns:thm15="http://schemas.microsoft.com/office/thememl/2012/main" name="Presentation1" id="{3E04E8B8-11FA-E649-9371-C7E26FFEAA93}" vid="{F579B5EC-11F9-A448-A60F-FC626C1FC18E}"/>
    </a:ext>
  </a:extLst>
</a:theme>
</file>

<file path=ppt/theme/theme2.xml><?xml version="1.0" encoding="utf-8"?>
<a:theme xmlns:a="http://schemas.openxmlformats.org/drawingml/2006/main" name="presentation-01-dark">
  <a:themeElements>
    <a:clrScheme name="Brand-01-Colors">
      <a:dk1>
        <a:srgbClr val="57585B"/>
      </a:dk1>
      <a:lt1>
        <a:srgbClr val="FFFFFF"/>
      </a:lt1>
      <a:dk2>
        <a:srgbClr val="2774AE"/>
      </a:dk2>
      <a:lt2>
        <a:srgbClr val="FFFFFF"/>
      </a:lt2>
      <a:accent1>
        <a:srgbClr val="2774AE"/>
      </a:accent1>
      <a:accent2>
        <a:srgbClr val="898989"/>
      </a:accent2>
      <a:accent3>
        <a:srgbClr val="DAE6F4"/>
      </a:accent3>
      <a:accent4>
        <a:srgbClr val="8AB8E8"/>
      </a:accent4>
      <a:accent5>
        <a:srgbClr val="FFC72B"/>
      </a:accent5>
      <a:accent6>
        <a:srgbClr val="00375B"/>
      </a:accent6>
      <a:hlink>
        <a:srgbClr val="00375B"/>
      </a:hlink>
      <a:folHlink>
        <a:srgbClr val="5123B0"/>
      </a:folHlink>
    </a:clrScheme>
    <a:fontScheme name="Brand-StratComm">
      <a:majorFont>
        <a:latin typeface="Helvetica"/>
        <a:ea typeface=""/>
        <a:cs typeface=""/>
      </a:majorFont>
      <a:minorFont>
        <a:latin typeface="Helvetic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E04E8B8-11FA-E649-9371-C7E26FFEAA93}" vid="{088CCEDB-8790-5B4F-BA1F-7A08D2F1B03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Presentation-01-master</Template>
  <TotalTime>16505</TotalTime>
  <Words>886</Words>
  <Application>Microsoft Office PowerPoint</Application>
  <PresentationFormat>On-screen Show (16:9)</PresentationFormat>
  <Paragraphs>223</Paragraphs>
  <Slides>49</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49</vt:i4>
      </vt:variant>
    </vt:vector>
  </HeadingPairs>
  <TitlesOfParts>
    <vt:vector size="59" baseType="lpstr">
      <vt:lpstr>ＭＳ Ｐゴシック</vt:lpstr>
      <vt:lpstr>ＭＳ Ｐゴシック</vt:lpstr>
      <vt:lpstr>Arial</vt:lpstr>
      <vt:lpstr>Calibri</vt:lpstr>
      <vt:lpstr>Helvetica</vt:lpstr>
      <vt:lpstr>Helvetica Regular</vt:lpstr>
      <vt:lpstr>Times New Roman</vt:lpstr>
      <vt:lpstr>Wingdings</vt:lpstr>
      <vt:lpstr>presentation-01-light</vt:lpstr>
      <vt:lpstr>presentation-01-dark</vt:lpstr>
      <vt:lpstr>PowerPoint Presentation</vt:lpstr>
      <vt:lpstr>Pathway  </vt:lpstr>
      <vt:lpstr>Problem: Localized Disease Outcomes Vary</vt:lpstr>
      <vt:lpstr>A Solution: Prognostic &amp; Predictive Biomarkers</vt:lpstr>
      <vt:lpstr>Why Study The Germline</vt:lpstr>
      <vt:lpstr>Pathway  </vt:lpstr>
      <vt:lpstr>BRCA2 Tumours Have More Genomic Instability</vt:lpstr>
      <vt:lpstr>BRCA2 Tumours Are Biased to Specific Drivers</vt:lpstr>
      <vt:lpstr>BRCA2 Tumours Preferentially Show Branched Evolution</vt:lpstr>
      <vt:lpstr>BRCA2 Tumours Preferentially Show Branched Evolution</vt:lpstr>
      <vt:lpstr>And Complex Evolution Is Associated with Lethality</vt:lpstr>
      <vt:lpstr>Pathway  </vt:lpstr>
      <vt:lpstr>Sex Differences in Cancer: An Old Problem</vt:lpstr>
      <vt:lpstr>Differences in Histology, Treatment Response, Mutational Structure: Lung Cancer</vt:lpstr>
      <vt:lpstr>Genomic Stability Varies By Sex &amp; Tumour Type</vt:lpstr>
      <vt:lpstr>Sex Differences Localize To Specific Genomic Regions</vt:lpstr>
      <vt:lpstr>Strong Effects on Driver Genes: HCC</vt:lpstr>
      <vt:lpstr>Sex Differences Affect Biomarkers: NSCLC</vt:lpstr>
      <vt:lpstr>Summary of Sex Differences by Tumour Type</vt:lpstr>
      <vt:lpstr>Pathway  </vt:lpstr>
      <vt:lpstr>Genomic Instability Differs by Racio-Ethnicity</vt:lpstr>
      <vt:lpstr>Racio-Ancestry Influences Tumour Evolution</vt:lpstr>
      <vt:lpstr>Racio-Ancestry Influences Mutational Processes</vt:lpstr>
      <vt:lpstr>Racio-Ancestry Influences Specific Driver Mutations</vt:lpstr>
      <vt:lpstr>Pathway  </vt:lpstr>
      <vt:lpstr>How Do Germline SNPs Affect Prostate Cancer?</vt:lpstr>
      <vt:lpstr>Risk SNPs Influence Somatic Methylation</vt:lpstr>
      <vt:lpstr>Prognostic Methylation Marks Are Germline-Associated</vt:lpstr>
      <vt:lpstr>Prognostic Methylation-Associated Germline Interactions Validate</vt:lpstr>
      <vt:lpstr>And Some SNPs Are Prognostic!!</vt:lpstr>
      <vt:lpstr>So We Did a Genome-Wide Screen</vt:lpstr>
      <vt:lpstr>Exemplars</vt:lpstr>
      <vt:lpstr>Many Strong Associations</vt:lpstr>
      <vt:lpstr>Preferentially Occur in Enhancers (~100 Tumours)</vt:lpstr>
      <vt:lpstr>Strong Candidate: TCERG1L</vt:lpstr>
      <vt:lpstr>Tumour-Specificity</vt:lpstr>
      <vt:lpstr>Affecting Enhancers</vt:lpstr>
      <vt:lpstr>TCERG1L Is Prognostic</vt:lpstr>
      <vt:lpstr>Another Strong Candidate: AKT1</vt:lpstr>
      <vt:lpstr>Epigenetic Effects</vt:lpstr>
      <vt:lpstr>Transcriptomic &amp; Prognostic Effects</vt:lpstr>
      <vt:lpstr>Pathway  </vt:lpstr>
      <vt:lpstr>What’s Next</vt:lpstr>
      <vt:lpstr>UCLA ATLAS Project</vt:lpstr>
      <vt:lpstr>Mobilizing Universal Video Consent</vt:lpstr>
      <vt:lpstr>Current ATLAS Status</vt:lpstr>
      <vt:lpstr>Summary</vt:lpstr>
      <vt:lpstr>The Team</vt:lpstr>
      <vt:lpstr>PowerPoint Presentation</vt:lpstr>
    </vt:vector>
  </TitlesOfParts>
  <Company>UCLA Health Sciences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Reyes, Monica</dc:creator>
  <cp:lastModifiedBy>Boutros, Paul C.</cp:lastModifiedBy>
  <cp:revision>57</cp:revision>
  <dcterms:created xsi:type="dcterms:W3CDTF">2019-06-10T22:45:00Z</dcterms:created>
  <dcterms:modified xsi:type="dcterms:W3CDTF">2019-09-09T21:41:22Z</dcterms:modified>
</cp:coreProperties>
</file>