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66" r:id="rId2"/>
    <p:sldId id="843" r:id="rId3"/>
    <p:sldId id="791" r:id="rId4"/>
    <p:sldId id="838" r:id="rId5"/>
    <p:sldId id="839" r:id="rId6"/>
    <p:sldId id="841" r:id="rId7"/>
    <p:sldId id="263" r:id="rId8"/>
    <p:sldId id="844" r:id="rId9"/>
    <p:sldId id="271" r:id="rId10"/>
    <p:sldId id="272" r:id="rId11"/>
    <p:sldId id="797" r:id="rId12"/>
    <p:sldId id="798" r:id="rId13"/>
    <p:sldId id="799" r:id="rId14"/>
    <p:sldId id="822" r:id="rId15"/>
    <p:sldId id="801" r:id="rId16"/>
    <p:sldId id="802" r:id="rId17"/>
    <p:sldId id="831" r:id="rId18"/>
    <p:sldId id="832" r:id="rId19"/>
    <p:sldId id="805" r:id="rId20"/>
    <p:sldId id="830" r:id="rId21"/>
    <p:sldId id="806" r:id="rId22"/>
    <p:sldId id="829" r:id="rId23"/>
    <p:sldId id="833" r:id="rId24"/>
    <p:sldId id="840" r:id="rId25"/>
    <p:sldId id="842" r:id="rId26"/>
    <p:sldId id="834" r:id="rId27"/>
    <p:sldId id="835" r:id="rId28"/>
    <p:sldId id="836" r:id="rId29"/>
    <p:sldId id="823" r:id="rId30"/>
    <p:sldId id="824" r:id="rId31"/>
    <p:sldId id="825" r:id="rId32"/>
    <p:sldId id="813" r:id="rId33"/>
    <p:sldId id="814" r:id="rId34"/>
    <p:sldId id="815" r:id="rId35"/>
    <p:sldId id="816" r:id="rId36"/>
    <p:sldId id="817" r:id="rId37"/>
    <p:sldId id="818" r:id="rId38"/>
    <p:sldId id="819" r:id="rId39"/>
    <p:sldId id="821" r:id="rId40"/>
    <p:sldId id="792" r:id="rId41"/>
    <p:sldId id="793" r:id="rId42"/>
    <p:sldId id="794" r:id="rId43"/>
    <p:sldId id="795" r:id="rId44"/>
    <p:sldId id="796" r:id="rId4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7FD"/>
    <a:srgbClr val="EC9C32"/>
    <a:srgbClr val="A8087E"/>
    <a:srgbClr val="06AA8B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6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stevelu\Desktop\Dermatology\ROC%20Curves%20paper\Figures%20in%20Paper\GalaxyPlots_excludeSD_10.25.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Work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Work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stevelu\Desktop\Dermatology\ROC%20Curves%20paper\Figures%20in%20Paper\Registration%20Trials%20Summary%20without%20IHC%20-%20Sensitivity%20&amp;%20Specificity%20-%20Multimodality_11.04.18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stevelu\Desktop\Dermatology\ROC%20Curves%20paper\Figures%20in%20Paper\Registration%20Trials%20Summary%20without%20IHC%20-%20Sensitivity%20&amp;%20Specificity%20-%20Multimodality_11.04.18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317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ymbol val="circle"/>
              <c:size val="17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8F3A-3F47-9EE5-76A58970E4E7}"/>
              </c:ext>
            </c:extLst>
          </c:dPt>
          <c:dPt>
            <c:idx val="1"/>
            <c:marker>
              <c:symbol val="circle"/>
              <c:size val="22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8F3A-3F47-9EE5-76A58970E4E7}"/>
              </c:ext>
            </c:extLst>
          </c:dPt>
          <c:dPt>
            <c:idx val="2"/>
            <c:marker>
              <c:symbol val="circle"/>
              <c:size val="22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8F3A-3F47-9EE5-76A58970E4E7}"/>
              </c:ext>
            </c:extLst>
          </c:dPt>
          <c:dPt>
            <c:idx val="3"/>
            <c:marker>
              <c:symbol val="circle"/>
              <c:size val="22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8F3A-3F47-9EE5-76A58970E4E7}"/>
              </c:ext>
            </c:extLst>
          </c:dPt>
          <c:dPt>
            <c:idx val="4"/>
            <c:marker>
              <c:symbol val="circle"/>
              <c:size val="21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8F3A-3F47-9EE5-76A58970E4E7}"/>
              </c:ext>
            </c:extLst>
          </c:dPt>
          <c:dPt>
            <c:idx val="5"/>
            <c:marker>
              <c:symbol val="circle"/>
              <c:size val="26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8F3A-3F47-9EE5-76A58970E4E7}"/>
              </c:ext>
            </c:extLst>
          </c:dPt>
          <c:dPt>
            <c:idx val="6"/>
            <c:marker>
              <c:symbol val="circle"/>
              <c:size val="19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8F3A-3F47-9EE5-76A58970E4E7}"/>
              </c:ext>
            </c:extLst>
          </c:dPt>
          <c:dPt>
            <c:idx val="7"/>
            <c:marker>
              <c:symbol val="circle"/>
              <c:size val="21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8F3A-3F47-9EE5-76A58970E4E7}"/>
              </c:ext>
            </c:extLst>
          </c:dPt>
          <c:dPt>
            <c:idx val="8"/>
            <c:marker>
              <c:symbol val="circle"/>
              <c:size val="24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8F3A-3F47-9EE5-76A58970E4E7}"/>
              </c:ext>
            </c:extLst>
          </c:dPt>
          <c:dPt>
            <c:idx val="9"/>
            <c:marker>
              <c:symbol val="circle"/>
              <c:size val="20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8F3A-3F47-9EE5-76A58970E4E7}"/>
              </c:ext>
            </c:extLst>
          </c:dPt>
          <c:dPt>
            <c:idx val="10"/>
            <c:marker>
              <c:symbol val="circle"/>
              <c:size val="20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8F3A-3F47-9EE5-76A58970E4E7}"/>
              </c:ext>
            </c:extLst>
          </c:dPt>
          <c:dPt>
            <c:idx val="11"/>
            <c:marker>
              <c:symbol val="circle"/>
              <c:size val="20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8F3A-3F47-9EE5-76A58970E4E7}"/>
              </c:ext>
            </c:extLst>
          </c:dPt>
          <c:dPt>
            <c:idx val="12"/>
            <c:marker>
              <c:symbol val="circle"/>
              <c:size val="21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8F3A-3F47-9EE5-76A58970E4E7}"/>
              </c:ext>
            </c:extLst>
          </c:dPt>
          <c:dPt>
            <c:idx val="13"/>
            <c:marker>
              <c:symbol val="circle"/>
              <c:size val="19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8F3A-3F47-9EE5-76A58970E4E7}"/>
              </c:ext>
            </c:extLst>
          </c:dPt>
          <c:dPt>
            <c:idx val="14"/>
            <c:marker>
              <c:symbol val="circle"/>
              <c:size val="19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8F3A-3F47-9EE5-76A58970E4E7}"/>
              </c:ext>
            </c:extLst>
          </c:dPt>
          <c:dPt>
            <c:idx val="15"/>
            <c:marker>
              <c:symbol val="circle"/>
              <c:size val="17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8F3A-3F47-9EE5-76A58970E4E7}"/>
              </c:ext>
            </c:extLst>
          </c:dPt>
          <c:dPt>
            <c:idx val="16"/>
            <c:marker>
              <c:symbol val="circle"/>
              <c:size val="23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8F3A-3F47-9EE5-76A58970E4E7}"/>
              </c:ext>
            </c:extLst>
          </c:dPt>
          <c:dPt>
            <c:idx val="17"/>
            <c:marker>
              <c:symbol val="circle"/>
              <c:size val="19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8F3A-3F47-9EE5-76A58970E4E7}"/>
              </c:ext>
            </c:extLst>
          </c:dPt>
          <c:dPt>
            <c:idx val="18"/>
            <c:marker>
              <c:symbol val="circle"/>
              <c:size val="20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8F3A-3F47-9EE5-76A58970E4E7}"/>
              </c:ext>
            </c:extLst>
          </c:dPt>
          <c:dPt>
            <c:idx val="19"/>
            <c:marker>
              <c:symbol val="circle"/>
              <c:size val="22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8F3A-3F47-9EE5-76A58970E4E7}"/>
              </c:ext>
            </c:extLst>
          </c:dPt>
          <c:dPt>
            <c:idx val="20"/>
            <c:marker>
              <c:symbol val="circle"/>
              <c:size val="16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8F3A-3F47-9EE5-76A58970E4E7}"/>
              </c:ext>
            </c:extLst>
          </c:dPt>
          <c:dPt>
            <c:idx val="21"/>
            <c:marker>
              <c:symbol val="circle"/>
              <c:size val="18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5-8F3A-3F47-9EE5-76A58970E4E7}"/>
              </c:ext>
            </c:extLst>
          </c:dPt>
          <c:dPt>
            <c:idx val="22"/>
            <c:marker>
              <c:symbol val="circle"/>
              <c:size val="17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6-8F3A-3F47-9EE5-76A58970E4E7}"/>
              </c:ext>
            </c:extLst>
          </c:dPt>
          <c:dPt>
            <c:idx val="23"/>
            <c:marker>
              <c:symbol val="circle"/>
              <c:size val="16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7-8F3A-3F47-9EE5-76A58970E4E7}"/>
              </c:ext>
            </c:extLst>
          </c:dPt>
          <c:dPt>
            <c:idx val="24"/>
            <c:marker>
              <c:symbol val="circle"/>
              <c:size val="13"/>
              <c:spPr>
                <a:solidFill>
                  <a:schemeClr val="accent4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8-8F3A-3F47-9EE5-76A58970E4E7}"/>
              </c:ext>
            </c:extLst>
          </c:dPt>
          <c:dPt>
            <c:idx val="25"/>
            <c:marker>
              <c:symbol val="circle"/>
              <c:size val="19"/>
              <c:spPr>
                <a:solidFill>
                  <a:schemeClr val="accent4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9-8F3A-3F47-9EE5-76A58970E4E7}"/>
              </c:ext>
            </c:extLst>
          </c:dPt>
          <c:dPt>
            <c:idx val="26"/>
            <c:marker>
              <c:symbol val="circle"/>
              <c:size val="24"/>
              <c:spPr>
                <a:solidFill>
                  <a:schemeClr val="accent4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A-8F3A-3F47-9EE5-76A58970E4E7}"/>
              </c:ext>
            </c:extLst>
          </c:dPt>
          <c:dPt>
            <c:idx val="27"/>
            <c:marker>
              <c:symbol val="circle"/>
              <c:size val="17"/>
              <c:spPr>
                <a:solidFill>
                  <a:schemeClr val="accent4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B-8F3A-3F47-9EE5-76A58970E4E7}"/>
              </c:ext>
            </c:extLst>
          </c:dPt>
          <c:dPt>
            <c:idx val="28"/>
            <c:marker>
              <c:symbol val="circle"/>
              <c:size val="15"/>
              <c:spPr>
                <a:solidFill>
                  <a:schemeClr val="accent4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C-8F3A-3F47-9EE5-76A58970E4E7}"/>
              </c:ext>
            </c:extLst>
          </c:dPt>
          <c:dPt>
            <c:idx val="29"/>
            <c:marker>
              <c:symbol val="circle"/>
              <c:size val="11"/>
              <c:spPr>
                <a:solidFill>
                  <a:schemeClr val="accent4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D-8F3A-3F47-9EE5-76A58970E4E7}"/>
              </c:ext>
            </c:extLst>
          </c:dPt>
          <c:dPt>
            <c:idx val="30"/>
            <c:marker>
              <c:symbol val="circle"/>
              <c:size val="23"/>
              <c:spPr>
                <a:solidFill>
                  <a:schemeClr val="accent4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E-8F3A-3F47-9EE5-76A58970E4E7}"/>
              </c:ext>
            </c:extLst>
          </c:dPt>
          <c:dPt>
            <c:idx val="31"/>
            <c:marker>
              <c:symbol val="circle"/>
              <c:size val="21"/>
              <c:spPr>
                <a:solidFill>
                  <a:schemeClr val="accent4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F-8F3A-3F47-9EE5-76A58970E4E7}"/>
              </c:ext>
            </c:extLst>
          </c:dPt>
          <c:dPt>
            <c:idx val="32"/>
            <c:marker>
              <c:symbol val="circle"/>
              <c:size val="12"/>
              <c:spPr>
                <a:solidFill>
                  <a:srgbClr val="C0000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0-8F3A-3F47-9EE5-76A58970E4E7}"/>
              </c:ext>
            </c:extLst>
          </c:dPt>
          <c:dPt>
            <c:idx val="33"/>
            <c:marker>
              <c:symbol val="circle"/>
              <c:size val="16"/>
              <c:spPr>
                <a:solidFill>
                  <a:srgbClr val="C0000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1-8F3A-3F47-9EE5-76A58970E4E7}"/>
              </c:ext>
            </c:extLst>
          </c:dPt>
          <c:dPt>
            <c:idx val="34"/>
            <c:marker>
              <c:symbol val="circle"/>
              <c:size val="15"/>
              <c:spPr>
                <a:solidFill>
                  <a:srgbClr val="C0000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2-8F3A-3F47-9EE5-76A58970E4E7}"/>
              </c:ext>
            </c:extLst>
          </c:dPt>
          <c:dPt>
            <c:idx val="35"/>
            <c:marker>
              <c:symbol val="circle"/>
              <c:size val="19"/>
              <c:spPr>
                <a:solidFill>
                  <a:srgbClr val="C0000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8F3A-3F47-9EE5-76A58970E4E7}"/>
              </c:ext>
            </c:extLst>
          </c:dPt>
          <c:dPt>
            <c:idx val="36"/>
            <c:marker>
              <c:symbol val="circle"/>
              <c:size val="22"/>
              <c:spPr>
                <a:solidFill>
                  <a:srgbClr val="C0000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4-8F3A-3F47-9EE5-76A58970E4E7}"/>
              </c:ext>
            </c:extLst>
          </c:dPt>
          <c:dPt>
            <c:idx val="37"/>
            <c:marker>
              <c:symbol val="circle"/>
              <c:size val="22"/>
              <c:spPr>
                <a:solidFill>
                  <a:srgbClr val="C0000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5-8F3A-3F47-9EE5-76A58970E4E7}"/>
              </c:ext>
            </c:extLst>
          </c:dPt>
          <c:dPt>
            <c:idx val="38"/>
            <c:marker>
              <c:symbol val="circle"/>
              <c:size val="19"/>
              <c:spPr>
                <a:solidFill>
                  <a:srgbClr val="C0000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6-8F3A-3F47-9EE5-76A58970E4E7}"/>
              </c:ext>
            </c:extLst>
          </c:dPt>
          <c:dPt>
            <c:idx val="39"/>
            <c:marker>
              <c:symbol val="circle"/>
              <c:size val="14"/>
              <c:spPr>
                <a:solidFill>
                  <a:srgbClr val="C0000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7-8F3A-3F47-9EE5-76A58970E4E7}"/>
              </c:ext>
            </c:extLst>
          </c:dPt>
          <c:dPt>
            <c:idx val="40"/>
            <c:marker>
              <c:symbol val="circle"/>
              <c:size val="15"/>
              <c:spPr>
                <a:solidFill>
                  <a:srgbClr val="C0000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8-8F3A-3F47-9EE5-76A58970E4E7}"/>
              </c:ext>
            </c:extLst>
          </c:dPt>
          <c:dPt>
            <c:idx val="41"/>
            <c:marker>
              <c:symbol val="circle"/>
              <c:size val="17"/>
              <c:spPr>
                <a:solidFill>
                  <a:srgbClr val="C0000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9-8F3A-3F47-9EE5-76A58970E4E7}"/>
              </c:ext>
            </c:extLst>
          </c:dPt>
          <c:dPt>
            <c:idx val="42"/>
            <c:marker>
              <c:symbol val="circle"/>
              <c:size val="14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A-8F3A-3F47-9EE5-76A58970E4E7}"/>
              </c:ext>
            </c:extLst>
          </c:dPt>
          <c:dPt>
            <c:idx val="43"/>
            <c:marker>
              <c:symbol val="circle"/>
              <c:size val="18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B-8F3A-3F47-9EE5-76A58970E4E7}"/>
              </c:ext>
            </c:extLst>
          </c:dPt>
          <c:dPt>
            <c:idx val="44"/>
            <c:marker>
              <c:symbol val="circle"/>
              <c:size val="11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C-8F3A-3F47-9EE5-76A58970E4E7}"/>
              </c:ext>
            </c:extLst>
          </c:dPt>
          <c:dPt>
            <c:idx val="45"/>
            <c:marker>
              <c:symbol val="circle"/>
              <c:size val="18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D-8F3A-3F47-9EE5-76A58970E4E7}"/>
              </c:ext>
            </c:extLst>
          </c:dPt>
          <c:dPt>
            <c:idx val="46"/>
            <c:marker>
              <c:symbol val="circle"/>
              <c:size val="10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E-8F3A-3F47-9EE5-76A58970E4E7}"/>
              </c:ext>
            </c:extLst>
          </c:dPt>
          <c:dPt>
            <c:idx val="47"/>
            <c:marker>
              <c:symbol val="circle"/>
              <c:size val="20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F-8F3A-3F47-9EE5-76A58970E4E7}"/>
              </c:ext>
            </c:extLst>
          </c:dPt>
          <c:dPt>
            <c:idx val="48"/>
            <c:marker>
              <c:symbol val="circle"/>
              <c:size val="13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0-8F3A-3F47-9EE5-76A58970E4E7}"/>
              </c:ext>
            </c:extLst>
          </c:dPt>
          <c:xVal>
            <c:numRef>
              <c:f>GALAXY!$O$2:$O$50</c:f>
              <c:numCache>
                <c:formatCode>0.0%</c:formatCode>
                <c:ptCount val="49"/>
                <c:pt idx="0">
                  <c:v>0.64285714285714302</c:v>
                </c:pt>
                <c:pt idx="1">
                  <c:v>0.644144144144144</c:v>
                </c:pt>
                <c:pt idx="2">
                  <c:v>0.35195530726257002</c:v>
                </c:pt>
                <c:pt idx="3">
                  <c:v>0.506493506493507</c:v>
                </c:pt>
                <c:pt idx="4">
                  <c:v>0.28925619834710697</c:v>
                </c:pt>
                <c:pt idx="5">
                  <c:v>0.36170212765957399</c:v>
                </c:pt>
                <c:pt idx="6">
                  <c:v>0.119565217391304</c:v>
                </c:pt>
                <c:pt idx="7">
                  <c:v>0.335443037974684</c:v>
                </c:pt>
                <c:pt idx="8">
                  <c:v>0.13736263736263701</c:v>
                </c:pt>
                <c:pt idx="9">
                  <c:v>0.19047619047618999</c:v>
                </c:pt>
                <c:pt idx="10">
                  <c:v>0.28244274809160302</c:v>
                </c:pt>
                <c:pt idx="11">
                  <c:v>0.20192307692307701</c:v>
                </c:pt>
                <c:pt idx="12">
                  <c:v>0.276729559748428</c:v>
                </c:pt>
                <c:pt idx="13">
                  <c:v>0.25</c:v>
                </c:pt>
                <c:pt idx="14">
                  <c:v>0.53097345132743401</c:v>
                </c:pt>
                <c:pt idx="15">
                  <c:v>0.32142857142857101</c:v>
                </c:pt>
                <c:pt idx="16">
                  <c:v>0.117021276595745</c:v>
                </c:pt>
                <c:pt idx="17">
                  <c:v>0.77777777777777801</c:v>
                </c:pt>
                <c:pt idx="18">
                  <c:v>0.226277372262774</c:v>
                </c:pt>
                <c:pt idx="19">
                  <c:v>0.55066079295154202</c:v>
                </c:pt>
                <c:pt idx="20">
                  <c:v>0.30612244897959201</c:v>
                </c:pt>
                <c:pt idx="21">
                  <c:v>0.163636363636364</c:v>
                </c:pt>
                <c:pt idx="22">
                  <c:v>0.74509803921568596</c:v>
                </c:pt>
                <c:pt idx="23">
                  <c:v>0.86046511627906996</c:v>
                </c:pt>
                <c:pt idx="24">
                  <c:v>6.6666666666666596E-2</c:v>
                </c:pt>
                <c:pt idx="25">
                  <c:v>0.235955056179775</c:v>
                </c:pt>
                <c:pt idx="26">
                  <c:v>0.83088235294117596</c:v>
                </c:pt>
                <c:pt idx="27">
                  <c:v>0.64583333333333304</c:v>
                </c:pt>
                <c:pt idx="28">
                  <c:v>0.64</c:v>
                </c:pt>
                <c:pt idx="29">
                  <c:v>0.5</c:v>
                </c:pt>
                <c:pt idx="30">
                  <c:v>0.20481927710843401</c:v>
                </c:pt>
                <c:pt idx="31">
                  <c:v>0.48571428571428599</c:v>
                </c:pt>
                <c:pt idx="32">
                  <c:v>0.41666666666666702</c:v>
                </c:pt>
                <c:pt idx="33">
                  <c:v>0.12121212121212099</c:v>
                </c:pt>
                <c:pt idx="34">
                  <c:v>0.3</c:v>
                </c:pt>
                <c:pt idx="35">
                  <c:v>0.240740740740741</c:v>
                </c:pt>
                <c:pt idx="36">
                  <c:v>0.141304347826087</c:v>
                </c:pt>
                <c:pt idx="37">
                  <c:v>0.41509433962264197</c:v>
                </c:pt>
                <c:pt idx="38">
                  <c:v>0.28828828828828801</c:v>
                </c:pt>
                <c:pt idx="39">
                  <c:v>0.53333333333333299</c:v>
                </c:pt>
                <c:pt idx="40">
                  <c:v>0.62962962962962998</c:v>
                </c:pt>
                <c:pt idx="41">
                  <c:v>0.5625</c:v>
                </c:pt>
                <c:pt idx="42">
                  <c:v>0</c:v>
                </c:pt>
                <c:pt idx="43">
                  <c:v>0.35294117647058798</c:v>
                </c:pt>
                <c:pt idx="44">
                  <c:v>0.33333333333333298</c:v>
                </c:pt>
                <c:pt idx="45">
                  <c:v>0.26315789473684198</c:v>
                </c:pt>
                <c:pt idx="46">
                  <c:v>0.2</c:v>
                </c:pt>
                <c:pt idx="47">
                  <c:v>0.27067669172932302</c:v>
                </c:pt>
                <c:pt idx="48">
                  <c:v>0.23529411764705899</c:v>
                </c:pt>
              </c:numCache>
            </c:numRef>
          </c:xVal>
          <c:yVal>
            <c:numRef>
              <c:f>GALAXY!$P$2:$P$50</c:f>
              <c:numCache>
                <c:formatCode>0.0%</c:formatCode>
                <c:ptCount val="49"/>
                <c:pt idx="0">
                  <c:v>0.96551724137931005</c:v>
                </c:pt>
                <c:pt idx="1">
                  <c:v>0.78125</c:v>
                </c:pt>
                <c:pt idx="2">
                  <c:v>0.69565217391304301</c:v>
                </c:pt>
                <c:pt idx="3">
                  <c:v>0.69402985074626899</c:v>
                </c:pt>
                <c:pt idx="4">
                  <c:v>0.48148148148148101</c:v>
                </c:pt>
                <c:pt idx="5">
                  <c:v>0.682539682539682</c:v>
                </c:pt>
                <c:pt idx="6">
                  <c:v>0.24</c:v>
                </c:pt>
                <c:pt idx="7">
                  <c:v>0.57534246575342496</c:v>
                </c:pt>
                <c:pt idx="8">
                  <c:v>0.38596491228070201</c:v>
                </c:pt>
                <c:pt idx="9">
                  <c:v>0.484375</c:v>
                </c:pt>
                <c:pt idx="10">
                  <c:v>0.28070175438596501</c:v>
                </c:pt>
                <c:pt idx="11">
                  <c:v>0.44230769230769201</c:v>
                </c:pt>
                <c:pt idx="12">
                  <c:v>0.57777777777777795</c:v>
                </c:pt>
                <c:pt idx="13">
                  <c:v>0.33333333333333298</c:v>
                </c:pt>
                <c:pt idx="14">
                  <c:v>0.87096774193548399</c:v>
                </c:pt>
                <c:pt idx="15">
                  <c:v>0.6</c:v>
                </c:pt>
                <c:pt idx="16">
                  <c:v>0.119565217391304</c:v>
                </c:pt>
                <c:pt idx="17">
                  <c:v>0.95833333333333304</c:v>
                </c:pt>
                <c:pt idx="18">
                  <c:v>0.5</c:v>
                </c:pt>
                <c:pt idx="19">
                  <c:v>0.76666666666666705</c:v>
                </c:pt>
                <c:pt idx="20">
                  <c:v>0.31578947368421001</c:v>
                </c:pt>
                <c:pt idx="21">
                  <c:v>0.25714285714285701</c:v>
                </c:pt>
                <c:pt idx="22">
                  <c:v>0.86956521739130399</c:v>
                </c:pt>
                <c:pt idx="23">
                  <c:v>1</c:v>
                </c:pt>
                <c:pt idx="24">
                  <c:v>0.69230769230769196</c:v>
                </c:pt>
                <c:pt idx="25">
                  <c:v>0.512820512820513</c:v>
                </c:pt>
                <c:pt idx="26">
                  <c:v>0.87692307692307703</c:v>
                </c:pt>
                <c:pt idx="27">
                  <c:v>0.84210526315789502</c:v>
                </c:pt>
                <c:pt idx="28">
                  <c:v>0.95833333333333304</c:v>
                </c:pt>
                <c:pt idx="29">
                  <c:v>1</c:v>
                </c:pt>
                <c:pt idx="30">
                  <c:v>0.36363636363636398</c:v>
                </c:pt>
                <c:pt idx="31">
                  <c:v>0.56410256410256399</c:v>
                </c:pt>
                <c:pt idx="32">
                  <c:v>0.91666666666666696</c:v>
                </c:pt>
                <c:pt idx="33">
                  <c:v>0.71875</c:v>
                </c:pt>
                <c:pt idx="34">
                  <c:v>0.78947368421052599</c:v>
                </c:pt>
                <c:pt idx="35">
                  <c:v>0.41935483870967699</c:v>
                </c:pt>
                <c:pt idx="36">
                  <c:v>0.36363636363636398</c:v>
                </c:pt>
                <c:pt idx="37">
                  <c:v>0.660377358490566</c:v>
                </c:pt>
                <c:pt idx="38">
                  <c:v>0.53571428571428603</c:v>
                </c:pt>
                <c:pt idx="39">
                  <c:v>0.5</c:v>
                </c:pt>
                <c:pt idx="40">
                  <c:v>0.66666666666666696</c:v>
                </c:pt>
                <c:pt idx="41">
                  <c:v>0.81578947368420995</c:v>
                </c:pt>
                <c:pt idx="42">
                  <c:v>0.38888888888888901</c:v>
                </c:pt>
                <c:pt idx="43">
                  <c:v>0.74698795180722899</c:v>
                </c:pt>
                <c:pt idx="44">
                  <c:v>1</c:v>
                </c:pt>
                <c:pt idx="45">
                  <c:v>0.64864864864864902</c:v>
                </c:pt>
                <c:pt idx="46">
                  <c:v>1</c:v>
                </c:pt>
                <c:pt idx="47">
                  <c:v>0.76666666666666705</c:v>
                </c:pt>
                <c:pt idx="48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1-8F3A-3F47-9EE5-76A58970E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40483600"/>
        <c:axId val="2020637568"/>
      </c:scatterChart>
      <c:valAx>
        <c:axId val="2040483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637568"/>
        <c:crosses val="autoZero"/>
        <c:crossBetween val="midCat"/>
        <c:majorUnit val="0.1"/>
      </c:valAx>
      <c:valAx>
        <c:axId val="20206375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04836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Sheet1!$A$3:$A$13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cat>
          <c:val>
            <c:numRef>
              <c:f>Sheet1!$B$3:$B$13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7C07-D94F-9F05-77D617F2C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0350032"/>
        <c:axId val="2020352080"/>
      </c:lineChart>
      <c:catAx>
        <c:axId val="2020350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352080"/>
        <c:crosses val="autoZero"/>
        <c:auto val="1"/>
        <c:lblAlgn val="ctr"/>
        <c:lblOffset val="100"/>
        <c:noMultiLvlLbl val="0"/>
      </c:catAx>
      <c:valAx>
        <c:axId val="20203520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350032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Sheet1!$A$3:$A$13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cat>
          <c:val>
            <c:numRef>
              <c:f>Sheet1!$B$3:$B$13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E421-FF4A-9C84-EAF3551A0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0330064"/>
        <c:axId val="2020332384"/>
      </c:lineChart>
      <c:catAx>
        <c:axId val="2020330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332384"/>
        <c:crosses val="autoZero"/>
        <c:auto val="1"/>
        <c:lblAlgn val="ctr"/>
        <c:lblOffset val="100"/>
        <c:noMultiLvlLbl val="0"/>
      </c:catAx>
      <c:valAx>
        <c:axId val="202033238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330064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Multimodal!$F$154</c:f>
              <c:strCache>
                <c:ptCount val="1"/>
                <c:pt idx="0">
                  <c:v>Sensitivity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circle"/>
            <c:size val="18"/>
            <c:spPr>
              <a:solidFill>
                <a:schemeClr val="accent6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ymbol val="circle"/>
              <c:size val="14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E41C-AC46-8756-A307191D0EC4}"/>
              </c:ext>
            </c:extLst>
          </c:dPt>
          <c:dPt>
            <c:idx val="2"/>
            <c:marker>
              <c:symbol val="circle"/>
              <c:size val="11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41C-AC46-8756-A307191D0EC4}"/>
              </c:ext>
            </c:extLst>
          </c:dPt>
          <c:dPt>
            <c:idx val="4"/>
            <c:marker>
              <c:symbol val="circle"/>
              <c:size val="10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E41C-AC46-8756-A307191D0EC4}"/>
              </c:ext>
            </c:extLst>
          </c:dPt>
          <c:dPt>
            <c:idx val="5"/>
            <c:marker>
              <c:symbol val="circle"/>
              <c:size val="20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E41C-AC46-8756-A307191D0EC4}"/>
              </c:ext>
            </c:extLst>
          </c:dPt>
          <c:dPt>
            <c:idx val="6"/>
            <c:marker>
              <c:symbol val="circle"/>
              <c:size val="13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41C-AC46-8756-A307191D0EC4}"/>
              </c:ext>
            </c:extLst>
          </c:dPt>
          <c:dPt>
            <c:idx val="7"/>
            <c:marker>
              <c:symbol val="circle"/>
              <c:size val="17"/>
              <c:spPr>
                <a:solidFill>
                  <a:srgbClr val="7030A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E41C-AC46-8756-A307191D0EC4}"/>
              </c:ext>
            </c:extLst>
          </c:dPt>
          <c:dPt>
            <c:idx val="8"/>
            <c:marker>
              <c:symbol val="circle"/>
              <c:size val="21"/>
              <c:spPr>
                <a:solidFill>
                  <a:srgbClr val="7030A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E41C-AC46-8756-A307191D0EC4}"/>
              </c:ext>
            </c:extLst>
          </c:dPt>
          <c:dPt>
            <c:idx val="9"/>
            <c:marker>
              <c:symbol val="circle"/>
              <c:size val="18"/>
              <c:spPr>
                <a:solidFill>
                  <a:srgbClr val="7030A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E41C-AC46-8756-A307191D0EC4}"/>
              </c:ext>
            </c:extLst>
          </c:dPt>
          <c:dPt>
            <c:idx val="10"/>
            <c:marker>
              <c:symbol val="circle"/>
              <c:size val="20"/>
              <c:spPr>
                <a:solidFill>
                  <a:srgbClr val="7030A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E41C-AC46-8756-A307191D0EC4}"/>
              </c:ext>
            </c:extLst>
          </c:dPt>
          <c:dPt>
            <c:idx val="11"/>
            <c:marker>
              <c:symbol val="circle"/>
              <c:size val="18"/>
              <c:spPr>
                <a:solidFill>
                  <a:srgbClr val="7030A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E41C-AC46-8756-A307191D0EC4}"/>
              </c:ext>
            </c:extLst>
          </c:dPt>
          <c:dPt>
            <c:idx val="12"/>
            <c:marker>
              <c:symbol val="circle"/>
              <c:size val="17"/>
              <c:spPr>
                <a:solidFill>
                  <a:srgbClr val="7030A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E41C-AC46-8756-A307191D0EC4}"/>
              </c:ext>
            </c:extLst>
          </c:dPt>
          <c:xVal>
            <c:numRef>
              <c:f>Multimodal!$E$155:$E$167</c:f>
              <c:numCache>
                <c:formatCode>0.0%</c:formatCode>
                <c:ptCount val="13"/>
                <c:pt idx="0">
                  <c:v>0</c:v>
                </c:pt>
                <c:pt idx="1">
                  <c:v>0.35294117647058798</c:v>
                </c:pt>
                <c:pt idx="2">
                  <c:v>0.33333333333333298</c:v>
                </c:pt>
                <c:pt idx="3">
                  <c:v>0.26315789473684198</c:v>
                </c:pt>
                <c:pt idx="4">
                  <c:v>0.2</c:v>
                </c:pt>
                <c:pt idx="5">
                  <c:v>0.27067669172932302</c:v>
                </c:pt>
                <c:pt idx="6">
                  <c:v>0.23529411764705899</c:v>
                </c:pt>
                <c:pt idx="7">
                  <c:v>0.21875</c:v>
                </c:pt>
                <c:pt idx="8">
                  <c:v>0.13953488372093001</c:v>
                </c:pt>
                <c:pt idx="9">
                  <c:v>0.17525773195876301</c:v>
                </c:pt>
                <c:pt idx="10">
                  <c:v>0.233082706766917</c:v>
                </c:pt>
                <c:pt idx="11">
                  <c:v>0.28571428571428598</c:v>
                </c:pt>
                <c:pt idx="12">
                  <c:v>0.41666666666666702</c:v>
                </c:pt>
              </c:numCache>
            </c:numRef>
          </c:xVal>
          <c:yVal>
            <c:numRef>
              <c:f>Multimodal!$F$155:$F$167</c:f>
              <c:numCache>
                <c:formatCode>0.0%</c:formatCode>
                <c:ptCount val="13"/>
                <c:pt idx="0">
                  <c:v>0.38888888888888901</c:v>
                </c:pt>
                <c:pt idx="1">
                  <c:v>0.74698795180722899</c:v>
                </c:pt>
                <c:pt idx="2">
                  <c:v>1</c:v>
                </c:pt>
                <c:pt idx="3">
                  <c:v>0.64864864864864902</c:v>
                </c:pt>
                <c:pt idx="4">
                  <c:v>1</c:v>
                </c:pt>
                <c:pt idx="5">
                  <c:v>0.76666666666666705</c:v>
                </c:pt>
                <c:pt idx="6">
                  <c:v>1</c:v>
                </c:pt>
                <c:pt idx="7">
                  <c:v>0.53333333333333299</c:v>
                </c:pt>
                <c:pt idx="8">
                  <c:v>0.38095238095238099</c:v>
                </c:pt>
                <c:pt idx="9">
                  <c:v>0.625</c:v>
                </c:pt>
                <c:pt idx="10">
                  <c:v>0.64</c:v>
                </c:pt>
                <c:pt idx="11">
                  <c:v>0.66666666666666696</c:v>
                </c:pt>
                <c:pt idx="12">
                  <c:v>0.68421052631578905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E41C-AC46-8756-A307191D0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0261264"/>
        <c:axId val="2020256560"/>
      </c:scatterChart>
      <c:valAx>
        <c:axId val="2020261264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256560"/>
        <c:crosses val="autoZero"/>
        <c:crossBetween val="midCat"/>
        <c:majorUnit val="0.1"/>
      </c:valAx>
      <c:valAx>
        <c:axId val="202025656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2612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Multimodal!$F$154</c:f>
              <c:strCache>
                <c:ptCount val="1"/>
                <c:pt idx="0">
                  <c:v>Sensitivity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circle"/>
            <c:size val="18"/>
            <c:spPr>
              <a:solidFill>
                <a:schemeClr val="accent6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ymbol val="circle"/>
              <c:size val="14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E41C-AC46-8756-A307191D0EC4}"/>
              </c:ext>
            </c:extLst>
          </c:dPt>
          <c:dPt>
            <c:idx val="2"/>
            <c:marker>
              <c:symbol val="circle"/>
              <c:size val="11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41C-AC46-8756-A307191D0EC4}"/>
              </c:ext>
            </c:extLst>
          </c:dPt>
          <c:dPt>
            <c:idx val="4"/>
            <c:marker>
              <c:symbol val="circle"/>
              <c:size val="10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E41C-AC46-8756-A307191D0EC4}"/>
              </c:ext>
            </c:extLst>
          </c:dPt>
          <c:dPt>
            <c:idx val="5"/>
            <c:marker>
              <c:symbol val="circle"/>
              <c:size val="20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E41C-AC46-8756-A307191D0EC4}"/>
              </c:ext>
            </c:extLst>
          </c:dPt>
          <c:dPt>
            <c:idx val="6"/>
            <c:marker>
              <c:symbol val="circle"/>
              <c:size val="13"/>
              <c:spPr>
                <a:solidFill>
                  <a:schemeClr val="accent6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41C-AC46-8756-A307191D0EC4}"/>
              </c:ext>
            </c:extLst>
          </c:dPt>
          <c:dPt>
            <c:idx val="7"/>
            <c:marker>
              <c:symbol val="circle"/>
              <c:size val="17"/>
              <c:spPr>
                <a:solidFill>
                  <a:srgbClr val="7030A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E41C-AC46-8756-A307191D0EC4}"/>
              </c:ext>
            </c:extLst>
          </c:dPt>
          <c:dPt>
            <c:idx val="8"/>
            <c:marker>
              <c:symbol val="circle"/>
              <c:size val="21"/>
              <c:spPr>
                <a:solidFill>
                  <a:srgbClr val="7030A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E41C-AC46-8756-A307191D0EC4}"/>
              </c:ext>
            </c:extLst>
          </c:dPt>
          <c:dPt>
            <c:idx val="9"/>
            <c:marker>
              <c:symbol val="circle"/>
              <c:size val="18"/>
              <c:spPr>
                <a:solidFill>
                  <a:srgbClr val="7030A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E41C-AC46-8756-A307191D0EC4}"/>
              </c:ext>
            </c:extLst>
          </c:dPt>
          <c:dPt>
            <c:idx val="10"/>
            <c:marker>
              <c:symbol val="circle"/>
              <c:size val="20"/>
              <c:spPr>
                <a:solidFill>
                  <a:srgbClr val="7030A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E41C-AC46-8756-A307191D0EC4}"/>
              </c:ext>
            </c:extLst>
          </c:dPt>
          <c:dPt>
            <c:idx val="11"/>
            <c:marker>
              <c:symbol val="circle"/>
              <c:size val="18"/>
              <c:spPr>
                <a:solidFill>
                  <a:srgbClr val="7030A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E41C-AC46-8756-A307191D0EC4}"/>
              </c:ext>
            </c:extLst>
          </c:dPt>
          <c:dPt>
            <c:idx val="12"/>
            <c:marker>
              <c:symbol val="circle"/>
              <c:size val="17"/>
              <c:spPr>
                <a:solidFill>
                  <a:srgbClr val="7030A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E41C-AC46-8756-A307191D0EC4}"/>
              </c:ext>
            </c:extLst>
          </c:dPt>
          <c:xVal>
            <c:numRef>
              <c:f>Multimodal!$E$155:$E$167</c:f>
              <c:numCache>
                <c:formatCode>0.0%</c:formatCode>
                <c:ptCount val="13"/>
                <c:pt idx="0">
                  <c:v>0</c:v>
                </c:pt>
                <c:pt idx="1">
                  <c:v>0.35294117647058798</c:v>
                </c:pt>
                <c:pt idx="2">
                  <c:v>0.33333333333333298</c:v>
                </c:pt>
                <c:pt idx="3">
                  <c:v>0.26315789473684198</c:v>
                </c:pt>
                <c:pt idx="4">
                  <c:v>0.2</c:v>
                </c:pt>
                <c:pt idx="5">
                  <c:v>0.27067669172932302</c:v>
                </c:pt>
                <c:pt idx="6">
                  <c:v>0.23529411764705899</c:v>
                </c:pt>
                <c:pt idx="7">
                  <c:v>0.21875</c:v>
                </c:pt>
                <c:pt idx="8">
                  <c:v>0.13953488372093001</c:v>
                </c:pt>
                <c:pt idx="9">
                  <c:v>0.17525773195876301</c:v>
                </c:pt>
                <c:pt idx="10">
                  <c:v>0.233082706766917</c:v>
                </c:pt>
                <c:pt idx="11">
                  <c:v>0.28571428571428598</c:v>
                </c:pt>
                <c:pt idx="12">
                  <c:v>0.41666666666666702</c:v>
                </c:pt>
              </c:numCache>
            </c:numRef>
          </c:xVal>
          <c:yVal>
            <c:numRef>
              <c:f>Multimodal!$F$155:$F$167</c:f>
              <c:numCache>
                <c:formatCode>0.0%</c:formatCode>
                <c:ptCount val="13"/>
                <c:pt idx="0">
                  <c:v>0.38888888888888901</c:v>
                </c:pt>
                <c:pt idx="1">
                  <c:v>0.74698795180722899</c:v>
                </c:pt>
                <c:pt idx="2">
                  <c:v>1</c:v>
                </c:pt>
                <c:pt idx="3">
                  <c:v>0.64864864864864902</c:v>
                </c:pt>
                <c:pt idx="4">
                  <c:v>1</c:v>
                </c:pt>
                <c:pt idx="5">
                  <c:v>0.76666666666666705</c:v>
                </c:pt>
                <c:pt idx="6">
                  <c:v>1</c:v>
                </c:pt>
                <c:pt idx="7">
                  <c:v>0.53333333333333299</c:v>
                </c:pt>
                <c:pt idx="8">
                  <c:v>0.38095238095238099</c:v>
                </c:pt>
                <c:pt idx="9">
                  <c:v>0.625</c:v>
                </c:pt>
                <c:pt idx="10">
                  <c:v>0.64</c:v>
                </c:pt>
                <c:pt idx="11">
                  <c:v>0.66666666666666696</c:v>
                </c:pt>
                <c:pt idx="12">
                  <c:v>0.68421052631578905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E41C-AC46-8756-A307191D0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0261264"/>
        <c:axId val="2020256560"/>
      </c:scatterChart>
      <c:valAx>
        <c:axId val="2020261264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256560"/>
        <c:crosses val="autoZero"/>
        <c:crossBetween val="midCat"/>
        <c:majorUnit val="0.1"/>
      </c:valAx>
      <c:valAx>
        <c:axId val="202025656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2612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3F0A6F2-DAF9-4348-8AF8-E49CC0556E06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8E2B4A8-AE7A-4C8A-9617-A41975475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711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C7D85-C352-406B-8CE3-689DF8B4381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4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AD833-687F-C44B-900F-DAAE0AA857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89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2BC89-3CD4-472A-B55D-69B69078F24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88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C7D85-C352-406B-8CE3-689DF8B4381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27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C7D85-C352-406B-8CE3-689DF8B4381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969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C7D85-C352-406B-8CE3-689DF8B4381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46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C7D85-C352-406B-8CE3-689DF8B4381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11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71600"/>
            <a:fld id="{63B3FE29-0475-4432-85F1-6891D6B8BC52}" type="slidenum">
              <a:rPr lang="en-US" smtClean="0">
                <a:latin typeface="Arial" pitchFamily="34" charset="0"/>
                <a:cs typeface="Arial" pitchFamily="34" charset="0"/>
              </a:rPr>
              <a:pPr defTabSz="1371600"/>
              <a:t>18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880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2BC89-3CD4-472A-B55D-69B69078F24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11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2BC89-3CD4-472A-B55D-69B69078F24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6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2BC89-3CD4-472A-B55D-69B69078F24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63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the success of aPd-1 therapies, Substantial effort is ongoing to identify predictors of response to anti-PD-(L)1 immunotherapy.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Numerous different biomarker assay modalities have been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proposed and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several have been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 with response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anti-PD-(L)1 when tested on pre-treatment tumor tissue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relative sensitivity and specificity of these approaches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yet to be systematically established.</a:t>
            </a:r>
          </a:p>
          <a:p>
            <a:endParaRPr lang="en-US" dirty="0"/>
          </a:p>
          <a:p>
            <a:r>
              <a:rPr lang="en-US" dirty="0"/>
              <a:t>Look at studies that have used multiplex</a:t>
            </a:r>
            <a:r>
              <a:rPr lang="en-US" baseline="0" dirty="0"/>
              <a:t> IF/IHC to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quantify multiple proteins within the tumor microenvironment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And also instances with investigators have combined multiple of these approaches which I will call multimodality.</a:t>
            </a:r>
          </a:p>
          <a:p>
            <a:endParaRPr lang="en-US" dirty="0"/>
          </a:p>
          <a:p>
            <a:r>
              <a:rPr lang="en-US" dirty="0"/>
              <a:t>KEY</a:t>
            </a:r>
            <a:r>
              <a:rPr lang="en-US" baseline="0" dirty="0"/>
              <a:t> QUESTION: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the relative efficacy of different biomarker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approaches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predicting response?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2547C-4EB5-2C43-9008-142C0F47206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49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compare the relative diagnostic performance of PD-L1 immunohistochemistry (IHC), tumor mutational burden (TMB), gene expression profiling (GEP) and quantitative and/or spatial assessment of multiple proteins by multiplex IHC/immunofluorescence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mIHC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/IF) for predicting response to anti-PD-(L)1.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2547C-4EB5-2C43-9008-142C0F47206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725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the size of the study is taken into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account</a:t>
            </a:r>
          </a:p>
          <a:p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Specifically, the AUC for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/IHC was significantly higher than the AUC for PD-L1 IHC, GEP, and TMB, and the </a:t>
            </a:r>
            <a:r>
              <a:rPr lang="en-US" sz="1200" b="1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AUCs for PD-L1 IHC, TMB, and GEP were not statistically different from each other</a:t>
            </a:r>
            <a:r>
              <a:rPr lang="en-US" b="1" dirty="0">
                <a:solidFill>
                  <a:srgbClr val="FF0000"/>
                </a:solidFill>
                <a:effectLst/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2547C-4EB5-2C43-9008-142C0F47206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241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Ease of implementing PD-L1 IHC within practice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New approaches, especially incorporating multiple tests, must cheaper, faster, and better in order to be practical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2547C-4EB5-2C43-9008-142C0F47206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1375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Ease of implementing PD-L1 IHC within practice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New approaches, especially incorporating multiple tests, must cheaper, faster, and better in order to be practical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2547C-4EB5-2C43-9008-142C0F47206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76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028F-29A3-4F3E-9E23-56A036AA112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F056-9D5A-4959-AA4B-89E43F0C7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0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028F-29A3-4F3E-9E23-56A036AA112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F056-9D5A-4959-AA4B-89E43F0C7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52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028F-29A3-4F3E-9E23-56A036AA112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F056-9D5A-4959-AA4B-89E43F0C7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4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028F-29A3-4F3E-9E23-56A036AA112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F056-9D5A-4959-AA4B-89E43F0C7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42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028F-29A3-4F3E-9E23-56A036AA112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F056-9D5A-4959-AA4B-89E43F0C7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7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028F-29A3-4F3E-9E23-56A036AA112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F056-9D5A-4959-AA4B-89E43F0C7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9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028F-29A3-4F3E-9E23-56A036AA112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F056-9D5A-4959-AA4B-89E43F0C7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02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028F-29A3-4F3E-9E23-56A036AA112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F056-9D5A-4959-AA4B-89E43F0C7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38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028F-29A3-4F3E-9E23-56A036AA112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F056-9D5A-4959-AA4B-89E43F0C7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36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028F-29A3-4F3E-9E23-56A036AA112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F056-9D5A-4959-AA4B-89E43F0C7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421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C028F-29A3-4F3E-9E23-56A036AA112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F056-9D5A-4959-AA4B-89E43F0C7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97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C028F-29A3-4F3E-9E23-56A036AA112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EF056-9D5A-4959-AA4B-89E43F0C7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88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5" Type="http://schemas.openxmlformats.org/officeDocument/2006/relationships/image" Target="../media/image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openxmlformats.org/officeDocument/2006/relationships/image" Target="../media/image12.tiff"/><Relationship Id="rId7" Type="http://schemas.openxmlformats.org/officeDocument/2006/relationships/image" Target="../media/image16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Relationship Id="rId9" Type="http://schemas.openxmlformats.org/officeDocument/2006/relationships/image" Target="../media/image18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"/><Relationship Id="rId2" Type="http://schemas.openxmlformats.org/officeDocument/2006/relationships/image" Target="../media/image37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3" Type="http://schemas.openxmlformats.org/officeDocument/2006/relationships/image" Target="../media/image57.pn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5" Type="http://schemas.openxmlformats.org/officeDocument/2006/relationships/image" Target="../media/image60.png"/><Relationship Id="rId10" Type="http://schemas.openxmlformats.org/officeDocument/2006/relationships/image" Target="../media/image65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Relationship Id="rId14" Type="http://schemas.openxmlformats.org/officeDocument/2006/relationships/image" Target="../media/image6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dev.cellview.idies.jhu.edu/en/default.aspx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79.tiff"/><Relationship Id="rId4" Type="http://schemas.openxmlformats.org/officeDocument/2006/relationships/image" Target="../media/image78.tif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26076"/>
            <a:ext cx="12337969" cy="8470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278" y="4996205"/>
            <a:ext cx="11833412" cy="1156385"/>
          </a:xfrm>
          <a:ln>
            <a:noFill/>
          </a:ln>
        </p:spPr>
        <p:txBody>
          <a:bodyPr>
            <a:normAutofit fontScale="90000"/>
          </a:bodyPr>
          <a:lstStyle/>
          <a:p>
            <a:br>
              <a:rPr lang="en-US" sz="4400" b="1" dirty="0">
                <a:solidFill>
                  <a:schemeClr val="bg1"/>
                </a:solidFill>
              </a:rPr>
            </a:br>
            <a:br>
              <a:rPr lang="en-US" sz="4400" b="1" dirty="0">
                <a:solidFill>
                  <a:schemeClr val="bg1"/>
                </a:solidFill>
              </a:rPr>
            </a:br>
            <a:r>
              <a:rPr lang="en-US" sz="4400" b="1" dirty="0">
                <a:solidFill>
                  <a:schemeClr val="bg1"/>
                </a:solidFill>
              </a:rPr>
              <a:t>Illuminating the tumor microenvironment: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Astronomy informs Pathology</a:t>
            </a:r>
            <a:br>
              <a:rPr lang="en-US" sz="4400" b="1" dirty="0">
                <a:solidFill>
                  <a:schemeClr val="bg1"/>
                </a:solidFill>
              </a:rPr>
            </a:br>
            <a:br>
              <a:rPr lang="en-US" sz="4400" b="1" dirty="0">
                <a:solidFill>
                  <a:schemeClr val="bg1"/>
                </a:solidFill>
              </a:rPr>
            </a:br>
            <a:br>
              <a:rPr lang="en-US" sz="5300" b="1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chemeClr val="bg1"/>
                </a:solidFill>
              </a:rPr>
              <a:t>Dr. Janis Taube</a:t>
            </a:r>
            <a:br>
              <a:rPr lang="en-US" sz="3600" b="1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chemeClr val="bg1"/>
                </a:solidFill>
              </a:rPr>
              <a:t>Professor of Dermatology and Pathology</a:t>
            </a:r>
            <a:br>
              <a:rPr lang="en-US" sz="3600" b="1" dirty="0">
                <a:solidFill>
                  <a:schemeClr val="bg1"/>
                </a:solidFill>
              </a:rPr>
            </a:br>
            <a:br>
              <a:rPr lang="en-US" sz="3600" b="1" dirty="0">
                <a:solidFill>
                  <a:schemeClr val="bg1"/>
                </a:solidFill>
              </a:rPr>
            </a:br>
            <a:r>
              <a:rPr lang="en-US" sz="2700" b="1" dirty="0">
                <a:solidFill>
                  <a:schemeClr val="bg1"/>
                </a:solidFill>
              </a:rPr>
              <a:t>The Johns Hopkins </a:t>
            </a:r>
            <a:r>
              <a:rPr lang="en-US" sz="2700" b="1" dirty="0" err="1">
                <a:solidFill>
                  <a:schemeClr val="bg1"/>
                </a:solidFill>
              </a:rPr>
              <a:t>Bloomberg~Kimmel</a:t>
            </a:r>
            <a:r>
              <a:rPr lang="en-US" sz="2700" b="1" dirty="0">
                <a:solidFill>
                  <a:schemeClr val="bg1"/>
                </a:solidFill>
              </a:rPr>
              <a:t> Institute for Cancer Immunotherapy</a:t>
            </a:r>
            <a:br>
              <a:rPr lang="en-US" sz="2700" b="1" dirty="0">
                <a:solidFill>
                  <a:schemeClr val="bg1"/>
                </a:solidFill>
              </a:rPr>
            </a:br>
            <a:br>
              <a:rPr lang="en-US" sz="4400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96366" y="5890994"/>
            <a:ext cx="4789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Big Data and AI/Machine learning, EDRN, 9.10.19</a:t>
            </a:r>
          </a:p>
        </p:txBody>
      </p:sp>
    </p:spTree>
    <p:extLst>
      <p:ext uri="{BB962C8B-B14F-4D97-AF65-F5344CB8AC3E}">
        <p14:creationId xmlns:p14="http://schemas.microsoft.com/office/powerpoint/2010/main" val="3183222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179BE-DA60-5243-9E60-F5EEB7122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9C90D-56F8-1946-A8BE-C01210C0D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 funding from BMS, </a:t>
            </a:r>
            <a:r>
              <a:rPr lang="en-US" dirty="0" err="1"/>
              <a:t>Akoya</a:t>
            </a:r>
            <a:r>
              <a:rPr lang="en-US" dirty="0"/>
              <a:t> Biosciences</a:t>
            </a:r>
          </a:p>
          <a:p>
            <a:r>
              <a:rPr lang="en-US" dirty="0"/>
              <a:t>Consulting/Advisor Board member for BMS, Merck, Astra Zeneca</a:t>
            </a:r>
          </a:p>
          <a:p>
            <a:r>
              <a:rPr lang="en-US" dirty="0"/>
              <a:t>Equipment and reagents from </a:t>
            </a:r>
            <a:r>
              <a:rPr lang="en-US" dirty="0" err="1"/>
              <a:t>Akoya</a:t>
            </a:r>
            <a:r>
              <a:rPr lang="en-US" dirty="0"/>
              <a:t> Biosciences</a:t>
            </a:r>
          </a:p>
        </p:txBody>
      </p:sp>
    </p:spTree>
    <p:extLst>
      <p:ext uri="{BB962C8B-B14F-4D97-AF65-F5344CB8AC3E}">
        <p14:creationId xmlns:p14="http://schemas.microsoft.com/office/powerpoint/2010/main" val="968295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15" y="32338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315" y="1477282"/>
            <a:ext cx="10515600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000" dirty="0"/>
          </a:p>
          <a:p>
            <a:r>
              <a:rPr lang="en-US" sz="3200" dirty="0"/>
              <a:t>Use case for multiplex IF/IHC 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3200" dirty="0"/>
              <a:t>Approach to multiplex IF/IHC staining and analysis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3200" dirty="0"/>
              <a:t>Develop a unique facility to produce, interrogate, and present petabytes of tissue imaging data:  Lessons from astronomy</a:t>
            </a:r>
          </a:p>
          <a:p>
            <a:endParaRPr lang="en-US" sz="25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745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431777" y="834642"/>
            <a:ext cx="7322289" cy="5491701"/>
            <a:chOff x="685800" y="533399"/>
            <a:chExt cx="7322289" cy="5491701"/>
          </a:xfrm>
        </p:grpSpPr>
        <p:pic>
          <p:nvPicPr>
            <p:cNvPr id="4" name="Picture 3" descr="BiomarkerFig4_H&amp;E_10x_case33a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543338"/>
              <a:ext cx="2445489" cy="1828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" name="Picture 5" descr="BiomarkerFig4_CD4_10x_case33a.t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4200" y="2362200"/>
              <a:ext cx="2445488" cy="1828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Picture 6" descr="BiomarkerFig4_CD8_10x_case33a.t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2600" y="2362200"/>
              <a:ext cx="2445489" cy="1828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Picture 7" descr="BiomarkerFig4_CD20_10x_case33a.t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62600" y="533400"/>
              <a:ext cx="2445489" cy="1828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Picture 9" descr="BiomarkerFig4_Isotype_10x_case33a.tif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24200" y="533399"/>
              <a:ext cx="2445488" cy="1828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Picture 10" descr="BiomarkerFig4_CD3_10x_case33a.tif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5801" y="2362200"/>
              <a:ext cx="2445489" cy="1828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Picture 11" descr="BiomarkerFig4_PD-1_10x_case33a.tif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5800" y="4191000"/>
              <a:ext cx="2445490" cy="1828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" name="Picture 12" descr="BiomarkerFig4_PD-L1_10x_case33a.tif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24200" y="4191000"/>
              <a:ext cx="2445488" cy="1828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5" name="Picture 14" descr="BiomarkerFig4_PD-L2_10x_case33a.t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62600" y="4196300"/>
              <a:ext cx="2445489" cy="1828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17" name="TextBox 16"/>
          <p:cNvSpPr txBox="1"/>
          <p:nvPr/>
        </p:nvSpPr>
        <p:spPr>
          <a:xfrm>
            <a:off x="4260577" y="2282441"/>
            <a:ext cx="59824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H&amp;E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40792" y="4111241"/>
            <a:ext cx="5677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CD4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02392" y="4111241"/>
            <a:ext cx="5677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CD3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6222" y="2282441"/>
            <a:ext cx="87235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Isotype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61177" y="2282441"/>
            <a:ext cx="68480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CD20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79192" y="4111241"/>
            <a:ext cx="5677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CD8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46576" y="5940041"/>
            <a:ext cx="73129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PD-L1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36670" y="5940041"/>
            <a:ext cx="63350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PD-1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15686" y="5940041"/>
            <a:ext cx="73129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PD-L2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3422376" y="871332"/>
            <a:ext cx="381000" cy="76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879576" y="1252332"/>
            <a:ext cx="381000" cy="76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260576" y="1557132"/>
            <a:ext cx="381000" cy="76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736576" y="125233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*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98576" y="186193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*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2355" y="109334"/>
            <a:ext cx="11332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4F81BD"/>
                </a:solidFill>
              </a:rPr>
              <a:t>Immunoarchitectural</a:t>
            </a:r>
            <a:r>
              <a:rPr lang="en-US" sz="3200" b="1" dirty="0">
                <a:solidFill>
                  <a:srgbClr val="4F81BD"/>
                </a:solidFill>
              </a:rPr>
              <a:t> features associated with anti-PD-1 response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9432C7-E1A3-344F-962A-B3999D840923}"/>
              </a:ext>
            </a:extLst>
          </p:cNvPr>
          <p:cNvSpPr txBox="1"/>
          <p:nvPr/>
        </p:nvSpPr>
        <p:spPr>
          <a:xfrm>
            <a:off x="8270970" y="6450911"/>
            <a:ext cx="3345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 Taube, </a:t>
            </a:r>
            <a:r>
              <a:rPr lang="en-US" i="1" dirty="0"/>
              <a:t>et al., </a:t>
            </a:r>
            <a:r>
              <a:rPr lang="en-US" i="1" dirty="0" err="1"/>
              <a:t>Clin</a:t>
            </a:r>
            <a:r>
              <a:rPr lang="en-US" i="1" dirty="0"/>
              <a:t> Can Res, </a:t>
            </a:r>
            <a:r>
              <a:rPr lang="en-US" dirty="0"/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1198359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921" y="5074287"/>
            <a:ext cx="2277596" cy="167391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302" y="623100"/>
            <a:ext cx="5947245" cy="4435903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7975550" y="3552124"/>
            <a:ext cx="2022648" cy="1549623"/>
            <a:chOff x="6027248" y="3473571"/>
            <a:chExt cx="2085017" cy="1718671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7248" y="3473571"/>
              <a:ext cx="2085017" cy="1691848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7293275" y="4782620"/>
              <a:ext cx="705919" cy="4096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C000"/>
                  </a:solidFill>
                </a:rPr>
                <a:t>CD68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028302" y="5059002"/>
            <a:ext cx="2041757" cy="1691956"/>
            <a:chOff x="-20070" y="4435902"/>
            <a:chExt cx="2041757" cy="1691956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070" y="4435902"/>
              <a:ext cx="2041757" cy="1691956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1505068" y="5828689"/>
              <a:ext cx="410599" cy="298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F0"/>
                  </a:solidFill>
                </a:rPr>
                <a:t>PD1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50949" y="5059001"/>
            <a:ext cx="1994750" cy="1690577"/>
            <a:chOff x="1978014" y="4436541"/>
            <a:chExt cx="1994750" cy="1690577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8014" y="4436541"/>
              <a:ext cx="1994750" cy="1690577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3377085" y="5804776"/>
              <a:ext cx="397120" cy="292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CD8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045700" y="5057621"/>
            <a:ext cx="1929848" cy="1690577"/>
            <a:chOff x="7996844" y="-1"/>
            <a:chExt cx="2177934" cy="1812265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6844" y="-1"/>
              <a:ext cx="2177934" cy="1812265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9327636" y="1472518"/>
              <a:ext cx="574182" cy="309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FoxP3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975546" y="2029965"/>
            <a:ext cx="2015970" cy="1624887"/>
            <a:chOff x="5927175" y="1812265"/>
            <a:chExt cx="2050596" cy="1656241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7175" y="1812265"/>
              <a:ext cx="2050596" cy="1656241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7294477" y="3106242"/>
              <a:ext cx="484792" cy="274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66FF33"/>
                  </a:solidFill>
                </a:rPr>
                <a:t>PDL1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975547" y="621822"/>
            <a:ext cx="2015970" cy="1527535"/>
            <a:chOff x="5927177" y="0"/>
            <a:chExt cx="2015970" cy="1795565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7177" y="0"/>
              <a:ext cx="2015970" cy="1795565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7087878" y="1343895"/>
              <a:ext cx="843629" cy="434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33CC"/>
                  </a:solidFill>
                </a:rPr>
                <a:t> Tumor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9349691" y="6427236"/>
            <a:ext cx="633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DAPI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29093" y="94472"/>
            <a:ext cx="9086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Representative 7 color, multiplex panel (tissue sparing, co-expression)</a:t>
            </a:r>
          </a:p>
        </p:txBody>
      </p:sp>
    </p:spTree>
    <p:extLst>
      <p:ext uri="{BB962C8B-B14F-4D97-AF65-F5344CB8AC3E}">
        <p14:creationId xmlns:p14="http://schemas.microsoft.com/office/powerpoint/2010/main" val="3477060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740" t="16000" r="55260" b="12000"/>
          <a:stretch/>
        </p:blipFill>
        <p:spPr>
          <a:xfrm>
            <a:off x="2170040" y="942563"/>
            <a:ext cx="7702826" cy="57771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969" t="16703" r="92883" b="74216"/>
          <a:stretch/>
        </p:blipFill>
        <p:spPr>
          <a:xfrm>
            <a:off x="2170039" y="942563"/>
            <a:ext cx="2925141" cy="13500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A06710-21C4-864E-A820-0E9181F11550}"/>
              </a:ext>
            </a:extLst>
          </p:cNvPr>
          <p:cNvSpPr txBox="1"/>
          <p:nvPr/>
        </p:nvSpPr>
        <p:spPr>
          <a:xfrm>
            <a:off x="3063752" y="278264"/>
            <a:ext cx="5915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Phenotyping of Multiplex IF panel</a:t>
            </a:r>
          </a:p>
        </p:txBody>
      </p:sp>
    </p:spTree>
    <p:extLst>
      <p:ext uri="{BB962C8B-B14F-4D97-AF65-F5344CB8AC3E}">
        <p14:creationId xmlns:p14="http://schemas.microsoft.com/office/powerpoint/2010/main" val="58995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914"/>
          <a:stretch/>
        </p:blipFill>
        <p:spPr>
          <a:xfrm>
            <a:off x="6245216" y="2810719"/>
            <a:ext cx="5683424" cy="231619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42490" y="2845559"/>
            <a:ext cx="5702702" cy="2262489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H="1" flipV="1">
            <a:off x="8558635" y="3087540"/>
            <a:ext cx="1" cy="1599351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9541996" y="3130961"/>
            <a:ext cx="1" cy="1599351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592849" y="5246832"/>
            <a:ext cx="2536494" cy="2696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Positive signal only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92249" y="2880914"/>
            <a:ext cx="1167064" cy="2696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369189" y="4636586"/>
            <a:ext cx="1167064" cy="2696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98611" y="95244"/>
            <a:ext cx="10956903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Multiplex Immunofluorescence panels can be used to identify PD-1</a:t>
            </a:r>
            <a:r>
              <a:rPr lang="en-US" b="1" baseline="30000" dirty="0">
                <a:solidFill>
                  <a:srgbClr val="0070C0"/>
                </a:solidFill>
              </a:rPr>
              <a:t>low </a:t>
            </a:r>
            <a:r>
              <a:rPr lang="en-US" b="1" dirty="0">
                <a:solidFill>
                  <a:srgbClr val="0070C0"/>
                </a:solidFill>
              </a:rPr>
              <a:t>vs. PD-1</a:t>
            </a:r>
            <a:r>
              <a:rPr lang="en-US" b="1" baseline="30000" dirty="0">
                <a:solidFill>
                  <a:srgbClr val="0070C0"/>
                </a:solidFill>
              </a:rPr>
              <a:t>med</a:t>
            </a:r>
            <a:r>
              <a:rPr lang="en-US" b="1" dirty="0">
                <a:solidFill>
                  <a:srgbClr val="0070C0"/>
                </a:solidFill>
              </a:rPr>
              <a:t> vs. PD-1</a:t>
            </a:r>
            <a:r>
              <a:rPr lang="en-US" b="1" baseline="30000" dirty="0">
                <a:solidFill>
                  <a:srgbClr val="0070C0"/>
                </a:solidFill>
              </a:rPr>
              <a:t>high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330" y="1892396"/>
            <a:ext cx="5294053" cy="38654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0" name="Rectangle 19"/>
          <p:cNvSpPr/>
          <p:nvPr/>
        </p:nvSpPr>
        <p:spPr>
          <a:xfrm>
            <a:off x="6565900" y="4752231"/>
            <a:ext cx="5054600" cy="1233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565900" y="5686856"/>
            <a:ext cx="5189614" cy="194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8041780" y="4790224"/>
            <a:ext cx="180036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Log (normalized intensity)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1121" y="6044817"/>
            <a:ext cx="5264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PD-L1, PD-1, CD163</a:t>
            </a:r>
            <a:r>
              <a:rPr lang="en-US"/>
              <a:t>, FoxP3, CD8, tumor marker + DAPI</a:t>
            </a:r>
          </a:p>
        </p:txBody>
      </p:sp>
    </p:spTree>
    <p:extLst>
      <p:ext uri="{BB962C8B-B14F-4D97-AF65-F5344CB8AC3E}">
        <p14:creationId xmlns:p14="http://schemas.microsoft.com/office/powerpoint/2010/main" val="219926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35147D2-A36E-4F96-B8EB-B2CA387F1E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437" y="928980"/>
            <a:ext cx="6469008" cy="50190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1D5E40-9554-40B0-9251-6C46B20053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239" r="52410" b="62126"/>
          <a:stretch/>
        </p:blipFill>
        <p:spPr>
          <a:xfrm flipH="1">
            <a:off x="7226423" y="968929"/>
            <a:ext cx="3396260" cy="21898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1D5E40-9554-40B0-9251-6C46B20053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73" t="62098" r="52099"/>
          <a:stretch/>
        </p:blipFill>
        <p:spPr>
          <a:xfrm flipH="1">
            <a:off x="7226423" y="3646757"/>
            <a:ext cx="3462292" cy="230128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49941" y="1216241"/>
            <a:ext cx="1357065" cy="109195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49941" y="4555725"/>
            <a:ext cx="1357065" cy="109195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58050" y="150490"/>
            <a:ext cx="10180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Marker intensity measurements </a:t>
            </a:r>
            <a:r>
              <a:rPr lang="en-US" sz="3200" i="1" dirty="0">
                <a:solidFill>
                  <a:srgbClr val="0070C0"/>
                </a:solidFill>
              </a:rPr>
              <a:t>in situ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FA3FD0-F200-D648-9A98-0F2579F95CD9}"/>
              </a:ext>
            </a:extLst>
          </p:cNvPr>
          <p:cNvSpPr/>
          <p:nvPr/>
        </p:nvSpPr>
        <p:spPr>
          <a:xfrm>
            <a:off x="1845331" y="6189372"/>
            <a:ext cx="611255" cy="36994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A4C09-64A6-414B-A864-E4E0445B58FF}"/>
              </a:ext>
            </a:extLst>
          </p:cNvPr>
          <p:cNvSpPr txBox="1"/>
          <p:nvPr/>
        </p:nvSpPr>
        <p:spPr>
          <a:xfrm>
            <a:off x="2582684" y="6115880"/>
            <a:ext cx="1035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PD-L1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5BD237-649A-C24B-BD12-92DEE5361E8C}"/>
              </a:ext>
            </a:extLst>
          </p:cNvPr>
          <p:cNvSpPr/>
          <p:nvPr/>
        </p:nvSpPr>
        <p:spPr>
          <a:xfrm>
            <a:off x="3813236" y="6189371"/>
            <a:ext cx="570843" cy="369949"/>
          </a:xfrm>
          <a:prstGeom prst="rect">
            <a:avLst/>
          </a:prstGeom>
          <a:solidFill>
            <a:srgbClr val="2D1A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BA5136-1452-8F49-9CE5-47EB0F6C3AC0}"/>
              </a:ext>
            </a:extLst>
          </p:cNvPr>
          <p:cNvSpPr txBox="1"/>
          <p:nvPr/>
        </p:nvSpPr>
        <p:spPr>
          <a:xfrm>
            <a:off x="4396842" y="6112736"/>
            <a:ext cx="885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PD-1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5582E1-25E7-A943-9D0D-32E124495938}"/>
              </a:ext>
            </a:extLst>
          </p:cNvPr>
          <p:cNvSpPr txBox="1"/>
          <p:nvPr/>
        </p:nvSpPr>
        <p:spPr>
          <a:xfrm>
            <a:off x="8438169" y="6124923"/>
            <a:ext cx="972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PD-1</a:t>
            </a:r>
            <a:r>
              <a:rPr lang="en-US" baseline="30000" dirty="0"/>
              <a:t>low+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CB09C1-7BE5-E649-A93E-1EE6104BF4E7}"/>
              </a:ext>
            </a:extLst>
          </p:cNvPr>
          <p:cNvSpPr txBox="1"/>
          <p:nvPr/>
        </p:nvSpPr>
        <p:spPr>
          <a:xfrm>
            <a:off x="8438169" y="3181240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PD-1</a:t>
            </a:r>
            <a:r>
              <a:rPr lang="en-US" baseline="30000" dirty="0"/>
              <a:t>high+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4A2C9FD-B00D-E044-91C4-148A9F633492}"/>
              </a:ext>
            </a:extLst>
          </p:cNvPr>
          <p:cNvCxnSpPr/>
          <p:nvPr/>
        </p:nvCxnSpPr>
        <p:spPr>
          <a:xfrm flipV="1">
            <a:off x="5007006" y="3646757"/>
            <a:ext cx="2219417" cy="90896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3C2C6D3-2C21-6347-A38A-E4C1D129F25F}"/>
              </a:ext>
            </a:extLst>
          </p:cNvPr>
          <p:cNvCxnSpPr>
            <a:cxnSpLocks/>
          </p:cNvCxnSpPr>
          <p:nvPr/>
        </p:nvCxnSpPr>
        <p:spPr>
          <a:xfrm>
            <a:off x="5007006" y="5647678"/>
            <a:ext cx="2219417" cy="30036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B5766D8-8E6D-D14A-80E6-713B06B30430}"/>
              </a:ext>
            </a:extLst>
          </p:cNvPr>
          <p:cNvCxnSpPr>
            <a:cxnSpLocks/>
          </p:cNvCxnSpPr>
          <p:nvPr/>
        </p:nvCxnSpPr>
        <p:spPr>
          <a:xfrm flipV="1">
            <a:off x="5007006" y="1003508"/>
            <a:ext cx="2177990" cy="21749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6F2BEA0-410A-0E44-84F7-ABD600897A0B}"/>
              </a:ext>
            </a:extLst>
          </p:cNvPr>
          <p:cNvCxnSpPr>
            <a:cxnSpLocks/>
          </p:cNvCxnSpPr>
          <p:nvPr/>
        </p:nvCxnSpPr>
        <p:spPr>
          <a:xfrm>
            <a:off x="4994758" y="2294665"/>
            <a:ext cx="2231665" cy="834854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321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4" r="19575"/>
          <a:stretch/>
        </p:blipFill>
        <p:spPr>
          <a:xfrm>
            <a:off x="5949302" y="1626471"/>
            <a:ext cx="4612681" cy="34565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58" y="1626988"/>
            <a:ext cx="4610423" cy="34560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5858" y="4738602"/>
            <a:ext cx="4583902" cy="3231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prstClr val="white"/>
                </a:solidFill>
                <a:highlight>
                  <a:srgbClr val="000000"/>
                </a:highlight>
              </a:rPr>
              <a:t>PD-L1</a:t>
            </a:r>
            <a:r>
              <a:rPr lang="en-US" sz="1500" dirty="0">
                <a:solidFill>
                  <a:srgbClr val="FF0000"/>
                </a:solidFill>
                <a:highlight>
                  <a:srgbClr val="000000"/>
                </a:highlight>
              </a:rPr>
              <a:t>  PD-1</a:t>
            </a:r>
            <a:r>
              <a:rPr lang="en-US" sz="1500" dirty="0">
                <a:solidFill>
                  <a:prstClr val="white"/>
                </a:solidFill>
                <a:highlight>
                  <a:srgbClr val="000000"/>
                </a:highlight>
              </a:rPr>
              <a:t>  </a:t>
            </a:r>
            <a:r>
              <a:rPr lang="en-US" sz="1500" dirty="0">
                <a:solidFill>
                  <a:srgbClr val="00CC00"/>
                </a:solidFill>
                <a:highlight>
                  <a:srgbClr val="000000"/>
                </a:highlight>
              </a:rPr>
              <a:t>CD8</a:t>
            </a:r>
            <a:r>
              <a:rPr lang="en-US" sz="1500" dirty="0">
                <a:solidFill>
                  <a:prstClr val="white"/>
                </a:solidFill>
                <a:highlight>
                  <a:srgbClr val="000000"/>
                </a:highlight>
              </a:rPr>
              <a:t>  </a:t>
            </a:r>
            <a:r>
              <a:rPr lang="en-US" sz="1500" dirty="0">
                <a:solidFill>
                  <a:srgbClr val="FFFF00"/>
                </a:solidFill>
                <a:highlight>
                  <a:srgbClr val="000000"/>
                </a:highlight>
              </a:rPr>
              <a:t>FOXP3</a:t>
            </a:r>
            <a:r>
              <a:rPr lang="en-US" sz="1500" dirty="0">
                <a:solidFill>
                  <a:prstClr val="white"/>
                </a:solidFill>
                <a:highlight>
                  <a:srgbClr val="000000"/>
                </a:highlight>
              </a:rPr>
              <a:t>  </a:t>
            </a:r>
            <a:r>
              <a:rPr lang="en-US" sz="1500" dirty="0">
                <a:solidFill>
                  <a:srgbClr val="FF00FF"/>
                </a:solidFill>
                <a:highlight>
                  <a:srgbClr val="000000"/>
                </a:highlight>
              </a:rPr>
              <a:t>CD68  </a:t>
            </a:r>
            <a:r>
              <a:rPr lang="en-US" sz="1500" dirty="0">
                <a:solidFill>
                  <a:srgbClr val="FF9933"/>
                </a:solidFill>
                <a:highlight>
                  <a:srgbClr val="000000"/>
                </a:highlight>
              </a:rPr>
              <a:t>Tumor </a:t>
            </a:r>
            <a:r>
              <a:rPr lang="en-US" sz="1500" dirty="0">
                <a:solidFill>
                  <a:srgbClr val="0000FF"/>
                </a:solidFill>
                <a:highlight>
                  <a:srgbClr val="000000"/>
                </a:highlight>
              </a:rPr>
              <a:t>DAPI</a:t>
            </a:r>
            <a:r>
              <a:rPr lang="en-US" sz="1500" dirty="0">
                <a:solidFill>
                  <a:prstClr val="white"/>
                </a:solidFill>
                <a:highlight>
                  <a:srgbClr val="000000"/>
                </a:highlight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5858" y="1657734"/>
            <a:ext cx="1304047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Pre-treatment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81288" y="1657734"/>
            <a:ext cx="1469218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Post-treatment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6676" y="648271"/>
            <a:ext cx="8720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Neoadjuvant anti-PD-1 in primary NSCLC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574829-A342-3B4C-9E69-64DB71690C86}"/>
              </a:ext>
            </a:extLst>
          </p:cNvPr>
          <p:cNvSpPr txBox="1"/>
          <p:nvPr/>
        </p:nvSpPr>
        <p:spPr>
          <a:xfrm>
            <a:off x="8905461" y="6209729"/>
            <a:ext cx="2405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Forde, et al. NEJM 2018</a:t>
            </a:r>
          </a:p>
        </p:txBody>
      </p:sp>
    </p:spTree>
    <p:extLst>
      <p:ext uri="{BB962C8B-B14F-4D97-AF65-F5344CB8AC3E}">
        <p14:creationId xmlns:p14="http://schemas.microsoft.com/office/powerpoint/2010/main" val="766297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403" y="94047"/>
            <a:ext cx="11445072" cy="99417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Pre vs. Post Rx cell population shifts </a:t>
            </a:r>
            <a:br>
              <a:rPr lang="en-US" sz="32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 to tumor margin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4442"/>
          <a:stretch/>
        </p:blipFill>
        <p:spPr>
          <a:xfrm>
            <a:off x="1763276" y="1168606"/>
            <a:ext cx="8665446" cy="6057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8078AD-12B7-244B-8A1C-8257C4B89121}"/>
              </a:ext>
            </a:extLst>
          </p:cNvPr>
          <p:cNvSpPr txBox="1"/>
          <p:nvPr/>
        </p:nvSpPr>
        <p:spPr>
          <a:xfrm>
            <a:off x="9570946" y="6394621"/>
            <a:ext cx="2165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US" dirty="0">
                <a:latin typeface="Arial Narrow"/>
                <a:cs typeface="Arial Narrow"/>
              </a:rPr>
              <a:t>Tricia Cottrell, MD, PhD</a:t>
            </a:r>
          </a:p>
        </p:txBody>
      </p:sp>
    </p:spTree>
    <p:extLst>
      <p:ext uri="{BB962C8B-B14F-4D97-AF65-F5344CB8AC3E}">
        <p14:creationId xmlns:p14="http://schemas.microsoft.com/office/powerpoint/2010/main" val="4262526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15" y="32338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315" y="1477282"/>
            <a:ext cx="10515600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000" dirty="0"/>
          </a:p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Use case for multiplex IF/IHC 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3200" dirty="0"/>
              <a:t>Approach to multiplex IF/IHC staining and analysis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Develop a unique facility to produce, interrogate, and present petabytes of tissue imaging data:  Lessons from astronomy</a:t>
            </a:r>
          </a:p>
          <a:p>
            <a:endParaRPr lang="en-US" sz="25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24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300" y="848281"/>
            <a:ext cx="5244924" cy="367150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300" y="4911300"/>
            <a:ext cx="2355685" cy="17680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73" y="2577210"/>
            <a:ext cx="2448680" cy="18378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73" y="583326"/>
            <a:ext cx="2448680" cy="18378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9" y="4911299"/>
            <a:ext cx="2448680" cy="17680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290" y="4911299"/>
            <a:ext cx="2576934" cy="17680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228" y="2590657"/>
            <a:ext cx="2585654" cy="18378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529" y="4911299"/>
            <a:ext cx="2540116" cy="17680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228" y="532410"/>
            <a:ext cx="2584360" cy="193964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44025" y="4934607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CD8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19211" y="4920787"/>
            <a:ext cx="802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6AA8B"/>
                </a:solidFill>
              </a:rPr>
              <a:t>Tumor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1183" y="2051809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B07FD"/>
                </a:solidFill>
              </a:rPr>
              <a:t>CD68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82228" y="405914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Ki-67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82228" y="2107830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PD-L1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91541" y="4896122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CFF"/>
                </a:solidFill>
              </a:rPr>
              <a:t>PD-1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86747" y="4055181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CD20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10027" y="4887208"/>
            <a:ext cx="752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FoxP3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E9CA6-1715-3C42-9A32-99BE7E81126B}"/>
              </a:ext>
            </a:extLst>
          </p:cNvPr>
          <p:cNvSpPr txBox="1"/>
          <p:nvPr/>
        </p:nvSpPr>
        <p:spPr>
          <a:xfrm>
            <a:off x="3027692" y="164375"/>
            <a:ext cx="6136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“Upping the plex” on whole slides</a:t>
            </a:r>
          </a:p>
        </p:txBody>
      </p:sp>
    </p:spTree>
    <p:extLst>
      <p:ext uri="{BB962C8B-B14F-4D97-AF65-F5344CB8AC3E}">
        <p14:creationId xmlns:p14="http://schemas.microsoft.com/office/powerpoint/2010/main" val="1608647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4C890A-081C-C540-B5BA-7A2CD9663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99" y="741260"/>
            <a:ext cx="6949440" cy="52480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F736F6-8F6F-6842-AFF4-9F2B532F51AF}"/>
              </a:ext>
            </a:extLst>
          </p:cNvPr>
          <p:cNvSpPr txBox="1"/>
          <p:nvPr/>
        </p:nvSpPr>
        <p:spPr>
          <a:xfrm>
            <a:off x="385399" y="5989274"/>
            <a:ext cx="694944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Gzmb, 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Lag3,</a:t>
            </a: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Eomes,</a:t>
            </a: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PD-1, </a:t>
            </a:r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T-bet,</a:t>
            </a: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CD8 </a:t>
            </a:r>
            <a:endParaRPr lang="en-US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5FB18E-7356-B745-B575-DE8CFCF0A81A}"/>
              </a:ext>
            </a:extLst>
          </p:cNvPr>
          <p:cNvSpPr txBox="1"/>
          <p:nvPr/>
        </p:nvSpPr>
        <p:spPr>
          <a:xfrm>
            <a:off x="4151910" y="65309"/>
            <a:ext cx="48670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Additional multiplex panels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C3AE29-1AE4-3649-B07D-73B3305A78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6" t="46774" r="48736" b="31852"/>
          <a:stretch/>
        </p:blipFill>
        <p:spPr>
          <a:xfrm>
            <a:off x="5589677" y="741260"/>
            <a:ext cx="1745162" cy="164936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0D4ACB-134F-3C42-B0F6-FEA0A97F4112}"/>
              </a:ext>
            </a:extLst>
          </p:cNvPr>
          <p:cNvSpPr txBox="1"/>
          <p:nvPr/>
        </p:nvSpPr>
        <p:spPr>
          <a:xfrm>
            <a:off x="5761775" y="741260"/>
            <a:ext cx="140096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B4E64B-F514-F148-BE06-C93F64C9D1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61" t="46086" r="47803" b="32581"/>
          <a:stretch/>
        </p:blipFill>
        <p:spPr>
          <a:xfrm>
            <a:off x="5579134" y="4184573"/>
            <a:ext cx="1745162" cy="164725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9BD1FE4-92F7-8449-9735-B3F00AE59723}"/>
              </a:ext>
            </a:extLst>
          </p:cNvPr>
          <p:cNvSpPr txBox="1"/>
          <p:nvPr/>
        </p:nvSpPr>
        <p:spPr>
          <a:xfrm>
            <a:off x="5589677" y="4191416"/>
            <a:ext cx="166912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CD8, </a:t>
            </a:r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T-bet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473317-422A-0149-84B2-4F8AF84746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3" t="45763" r="48661" b="32904"/>
          <a:stretch/>
        </p:blipFill>
        <p:spPr>
          <a:xfrm>
            <a:off x="5589677" y="2398084"/>
            <a:ext cx="1724076" cy="177902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048A77F-A48F-974C-95B3-8A5C0B22D80F}"/>
              </a:ext>
            </a:extLst>
          </p:cNvPr>
          <p:cNvSpPr txBox="1"/>
          <p:nvPr/>
        </p:nvSpPr>
        <p:spPr>
          <a:xfrm>
            <a:off x="5609606" y="2424992"/>
            <a:ext cx="169475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CD8,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Eomes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30895" y="5150822"/>
            <a:ext cx="4480635" cy="718210"/>
          </a:xfrm>
          <a:prstGeom prst="rect">
            <a:avLst/>
          </a:prstGeom>
          <a:solidFill>
            <a:sysClr val="windowText" lastClr="00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CD79a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CD3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CD163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ERG  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PD-1  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Tumor</a:t>
            </a: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cells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cells 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el-GR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Φ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/DC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neovasc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0896" y="1448448"/>
            <a:ext cx="4480635" cy="371076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9774633" y="1930898"/>
            <a:ext cx="2091912" cy="35031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Neovasculature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0665229" y="2281216"/>
            <a:ext cx="83128" cy="57603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8079853" y="3220964"/>
            <a:ext cx="1767012" cy="99011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Tertiary lymphoid structure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8254538" y="4211074"/>
            <a:ext cx="648393" cy="7183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978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47426" y="444316"/>
            <a:ext cx="7907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Combining approaches to increase ‘</a:t>
            </a:r>
            <a:r>
              <a:rPr lang="en-US" sz="3600" b="1" dirty="0" err="1">
                <a:solidFill>
                  <a:srgbClr val="0070C0"/>
                </a:solidFill>
              </a:rPr>
              <a:t>plex</a:t>
            </a:r>
            <a:r>
              <a:rPr lang="en-US" sz="3600" b="1" dirty="0">
                <a:solidFill>
                  <a:srgbClr val="0070C0"/>
                </a:solidFill>
              </a:rPr>
              <a:t>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57830" y="6184504"/>
            <a:ext cx="41826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Nicolas </a:t>
            </a:r>
            <a:r>
              <a:rPr lang="en-US" dirty="0" err="1"/>
              <a:t>Giraldo</a:t>
            </a:r>
            <a:r>
              <a:rPr lang="en-US" dirty="0"/>
              <a:t> and Sneha Berry, Taube lab</a:t>
            </a:r>
          </a:p>
        </p:txBody>
      </p:sp>
      <p:pic>
        <p:nvPicPr>
          <p:cNvPr id="16386" name="Picture 2" descr="Image result for relay synchronization in multiplex network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0"/>
          <a:stretch/>
        </p:blipFill>
        <p:spPr bwMode="auto">
          <a:xfrm>
            <a:off x="9206889" y="1539440"/>
            <a:ext cx="1370807" cy="265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96" y="1614480"/>
            <a:ext cx="3480062" cy="2504846"/>
          </a:xfrm>
        </p:spPr>
      </p:pic>
      <p:sp>
        <p:nvSpPr>
          <p:cNvPr id="13" name="TextBox 12"/>
          <p:cNvSpPr txBox="1"/>
          <p:nvPr/>
        </p:nvSpPr>
        <p:spPr>
          <a:xfrm>
            <a:off x="1232056" y="4120002"/>
            <a:ext cx="1947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6-8 </a:t>
            </a:r>
            <a:r>
              <a:rPr lang="en-US" sz="2400" b="1" dirty="0" err="1"/>
              <a:t>mIF</a:t>
            </a:r>
            <a:r>
              <a:rPr lang="en-US" sz="2400" b="1" dirty="0"/>
              <a:t> labels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84245" y="4110691"/>
            <a:ext cx="2865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IHC overlay (2 labels)</a:t>
            </a:r>
          </a:p>
        </p:txBody>
      </p:sp>
      <p:pic>
        <p:nvPicPr>
          <p:cNvPr id="15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5" t="6121" r="14434" b="38856"/>
          <a:stretch/>
        </p:blipFill>
        <p:spPr>
          <a:xfrm>
            <a:off x="5091988" y="1614480"/>
            <a:ext cx="3180503" cy="2504846"/>
          </a:xfrm>
          <a:prstGeom prst="rect">
            <a:avLst/>
          </a:prstGeom>
        </p:spPr>
      </p:pic>
      <p:pic>
        <p:nvPicPr>
          <p:cNvPr id="2" name="Picture 2" descr="Related imag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0" r="22329"/>
          <a:stretch/>
        </p:blipFill>
        <p:spPr bwMode="auto">
          <a:xfrm>
            <a:off x="3987458" y="2495667"/>
            <a:ext cx="1000581" cy="93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Related imag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0" r="22329"/>
          <a:stretch/>
        </p:blipFill>
        <p:spPr bwMode="auto">
          <a:xfrm>
            <a:off x="8328260" y="2495667"/>
            <a:ext cx="1000581" cy="93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Related imag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7" t="17284" r="6343" b="16996"/>
          <a:stretch/>
        </p:blipFill>
        <p:spPr bwMode="auto">
          <a:xfrm>
            <a:off x="10881473" y="2781921"/>
            <a:ext cx="603000" cy="46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9081975" y="4119325"/>
            <a:ext cx="15343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Z-stacking </a:t>
            </a:r>
          </a:p>
          <a:p>
            <a:pPr algn="ctr"/>
            <a:r>
              <a:rPr lang="en-US" sz="2400" b="1" dirty="0"/>
              <a:t>4 slides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7828" y="5124953"/>
            <a:ext cx="66207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~27-28 markers across a whole FFPE slide</a:t>
            </a:r>
          </a:p>
          <a:p>
            <a:endParaRPr lang="en-US" sz="24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845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0825" y="3860723"/>
            <a:ext cx="5340901" cy="27173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99"/>
          <a:stretch/>
        </p:blipFill>
        <p:spPr>
          <a:xfrm>
            <a:off x="6909937" y="1523389"/>
            <a:ext cx="3532517" cy="325755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0" y="5413396"/>
            <a:ext cx="4596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Each square= 1 HPF*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98127" y="100553"/>
            <a:ext cx="67535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Complete quantitative analysis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421476" y="4691381"/>
            <a:ext cx="1714226" cy="72201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05816" y="1085827"/>
            <a:ext cx="66001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Most early presentations and papers using </a:t>
            </a:r>
            <a:r>
              <a:rPr lang="en-US" sz="2800" dirty="0" err="1"/>
              <a:t>mIF</a:t>
            </a:r>
            <a:r>
              <a:rPr lang="en-US" sz="2800" dirty="0"/>
              <a:t> have assessed between 1-5 high power fields, same with other ‘high </a:t>
            </a:r>
            <a:r>
              <a:rPr lang="en-US" sz="2800" dirty="0" err="1"/>
              <a:t>plex</a:t>
            </a:r>
            <a:r>
              <a:rPr lang="en-US" sz="2800" dirty="0"/>
              <a:t>’ technologies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One tumor &gt;1000 fields  and &gt;300 GB disk space (one staining panel)</a:t>
            </a:r>
          </a:p>
        </p:txBody>
      </p:sp>
    </p:spTree>
    <p:extLst>
      <p:ext uri="{BB962C8B-B14F-4D97-AF65-F5344CB8AC3E}">
        <p14:creationId xmlns:p14="http://schemas.microsoft.com/office/powerpoint/2010/main" val="210198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15" y="32338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315" y="1477282"/>
            <a:ext cx="10515600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000" dirty="0"/>
          </a:p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Use case for multiplex IF/IHC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Next steps for multiplex IF/IHC staining and analysis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3200" dirty="0"/>
              <a:t>Develop a unique facility to produce, interrogate, and present petabytes of tissue imaging data:  Lessons from astronomy</a:t>
            </a:r>
          </a:p>
          <a:p>
            <a:endParaRPr lang="en-US" sz="25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037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98"/>
          <a:stretch/>
        </p:blipFill>
        <p:spPr>
          <a:xfrm>
            <a:off x="623943" y="1355764"/>
            <a:ext cx="4384092" cy="3361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554122"/>
            <a:ext cx="4832120" cy="29038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28298" y="144466"/>
            <a:ext cx="10290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Stars and galaxies are like cells in pathology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39AB33-40AC-884B-8925-2318D8EC73ED}"/>
              </a:ext>
            </a:extLst>
          </p:cNvPr>
          <p:cNvSpPr/>
          <p:nvPr/>
        </p:nvSpPr>
        <p:spPr>
          <a:xfrm>
            <a:off x="1179705" y="5303878"/>
            <a:ext cx="10730993" cy="2387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Strong parallels between </a:t>
            </a:r>
            <a:r>
              <a:rPr lang="en-US" sz="2400" dirty="0" err="1"/>
              <a:t>mIF</a:t>
            </a:r>
            <a:r>
              <a:rPr lang="en-US" sz="2400" dirty="0"/>
              <a:t> today and astronomy 25 years ago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Need to scale and organize data, multicolor photometry, image segmentation, spatial statistics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91D6FE-98A2-2941-9BAF-B0968102BC6D}"/>
              </a:ext>
            </a:extLst>
          </p:cNvPr>
          <p:cNvSpPr txBox="1"/>
          <p:nvPr/>
        </p:nvSpPr>
        <p:spPr>
          <a:xfrm>
            <a:off x="1870538" y="971711"/>
            <a:ext cx="21360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Astronomy viewer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894333-D41D-8B4F-A8DE-2D899069B58E}"/>
              </a:ext>
            </a:extLst>
          </p:cNvPr>
          <p:cNvSpPr txBox="1"/>
          <p:nvPr/>
        </p:nvSpPr>
        <p:spPr>
          <a:xfrm>
            <a:off x="7171081" y="981829"/>
            <a:ext cx="2028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Pathology viewer</a:t>
            </a:r>
          </a:p>
        </p:txBody>
      </p:sp>
    </p:spTree>
    <p:extLst>
      <p:ext uri="{BB962C8B-B14F-4D97-AF65-F5344CB8AC3E}">
        <p14:creationId xmlns:p14="http://schemas.microsoft.com/office/powerpoint/2010/main" val="266956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Content Placeholder 5"/>
          <p:cNvSpPr>
            <a:spLocks noGrp="1"/>
          </p:cNvSpPr>
          <p:nvPr>
            <p:ph idx="1"/>
          </p:nvPr>
        </p:nvSpPr>
        <p:spPr>
          <a:xfrm>
            <a:off x="306379" y="978725"/>
            <a:ext cx="7683690" cy="560705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900" dirty="0">
                <a:latin typeface="+mn-lt"/>
              </a:rPr>
              <a:t>Public database and spectrograph built at JHU (</a:t>
            </a:r>
            <a:r>
              <a:rPr lang="en-US" sz="2900" dirty="0" err="1">
                <a:latin typeface="+mn-lt"/>
              </a:rPr>
              <a:t>SkyServer</a:t>
            </a:r>
            <a:r>
              <a:rPr lang="en-US" sz="2900" dirty="0">
                <a:latin typeface="+mn-lt"/>
              </a:rPr>
              <a:t>, images with spatial statistics, and catalogues)</a:t>
            </a:r>
          </a:p>
          <a:p>
            <a:pPr>
              <a:lnSpc>
                <a:spcPct val="120000"/>
              </a:lnSpc>
            </a:pPr>
            <a:r>
              <a:rPr lang="en-US" sz="2900" dirty="0">
                <a:latin typeface="+mn-lt"/>
              </a:rPr>
              <a:t>Started in 1992, finished in 2008: </a:t>
            </a:r>
            <a:r>
              <a:rPr lang="en-US" sz="2900" dirty="0">
                <a:latin typeface="+mn-lt"/>
                <a:cs typeface="Arial" pitchFamily="34" charset="0"/>
              </a:rPr>
              <a:t>The world’s most used astronomy facility today (2.8B web hits in 16 years)</a:t>
            </a:r>
            <a:endParaRPr lang="en-US" sz="1000" dirty="0">
              <a:latin typeface="+mn-lt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900" i="1" dirty="0">
                <a:latin typeface="+mn-lt"/>
                <a:cs typeface="Arial" pitchFamily="34" charset="0"/>
              </a:rPr>
              <a:t>We have modified the </a:t>
            </a:r>
            <a:r>
              <a:rPr lang="en-US" sz="2900" i="1" dirty="0" err="1">
                <a:latin typeface="+mn-lt"/>
                <a:cs typeface="Arial" pitchFamily="34" charset="0"/>
              </a:rPr>
              <a:t>SkyServer</a:t>
            </a:r>
            <a:r>
              <a:rPr lang="en-US" sz="2900" i="1" dirty="0">
                <a:latin typeface="+mn-lt"/>
                <a:cs typeface="Arial" pitchFamily="34" charset="0"/>
              </a:rPr>
              <a:t> structure to host our tumor-immune maps</a:t>
            </a:r>
          </a:p>
          <a:p>
            <a:pPr marL="528638" lvl="1" indent="-239713"/>
            <a:endParaRPr lang="en-US" dirty="0">
              <a:cs typeface="Arial" pitchFamily="34" charset="0"/>
            </a:endParaRPr>
          </a:p>
          <a:p>
            <a:pPr marL="528638" lvl="1" indent="-239713">
              <a:buNone/>
            </a:pPr>
            <a:endParaRPr lang="en-US" dirty="0">
              <a:cs typeface="Arial" pitchFamily="34" charset="0"/>
            </a:endParaRPr>
          </a:p>
        </p:txBody>
      </p:sp>
      <p:graphicFrame>
        <p:nvGraphicFramePr>
          <p:cNvPr id="8" name="Object 2">
            <a:extLst>
              <a:ext uri="{FF2B5EF4-FFF2-40B4-BE49-F238E27FC236}">
                <a16:creationId xmlns:a16="http://schemas.microsoft.com/office/drawing/2014/main" id="{D344C34B-5E8F-CA4D-8906-93A09C4B81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47799" y="978725"/>
          <a:ext cx="3048000" cy="295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Image" r:id="rId4" imgW="9085714" imgH="8828571" progId="">
                  <p:embed/>
                </p:oleObj>
              </mc:Choice>
              <mc:Fallback>
                <p:oleObj name="Image" r:id="rId4" imgW="9085714" imgH="8828571" progId="">
                  <p:embed/>
                  <p:pic>
                    <p:nvPicPr>
                      <p:cNvPr id="8" name="Object 2">
                        <a:extLst>
                          <a:ext uri="{FF2B5EF4-FFF2-40B4-BE49-F238E27FC236}">
                            <a16:creationId xmlns:a16="http://schemas.microsoft.com/office/drawing/2014/main" id="{D344C34B-5E8F-CA4D-8906-93A09C4B81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7799" y="978725"/>
                        <a:ext cx="3048000" cy="295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6">
            <a:extLst>
              <a:ext uri="{FF2B5EF4-FFF2-40B4-BE49-F238E27FC236}">
                <a16:creationId xmlns:a16="http://schemas.microsoft.com/office/drawing/2014/main" id="{BEAA079D-15B2-3A4C-B950-A49E96552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r="9091"/>
          <a:stretch>
            <a:fillRect/>
          </a:stretch>
        </p:blipFill>
        <p:spPr bwMode="auto">
          <a:xfrm>
            <a:off x="8247799" y="3902901"/>
            <a:ext cx="304800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8EDC13DE-1358-A24E-8EAE-DFFB1F5916C4}"/>
              </a:ext>
            </a:extLst>
          </p:cNvPr>
          <p:cNvSpPr txBox="1">
            <a:spLocks noChangeArrowheads="1"/>
          </p:cNvSpPr>
          <p:nvPr/>
        </p:nvSpPr>
        <p:spPr>
          <a:xfrm>
            <a:off x="543289" y="-1341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Sloan Digital Sky Survey: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The Cosmic Genome Project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”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66283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51760" y="6163302"/>
            <a:ext cx="7903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20% overlapping area for intrinsic validation and quality control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&gt;100x more data collected for each slide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7400" y="1524000"/>
            <a:ext cx="5638800" cy="32575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6945" y="1069964"/>
            <a:ext cx="9144000" cy="494817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469" y="287409"/>
            <a:ext cx="11385665" cy="60060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Overlapping Tiles – following astronomy’s lead</a:t>
            </a:r>
          </a:p>
        </p:txBody>
      </p:sp>
    </p:spTree>
    <p:extLst>
      <p:ext uri="{BB962C8B-B14F-4D97-AF65-F5344CB8AC3E}">
        <p14:creationId xmlns:p14="http://schemas.microsoft.com/office/powerpoint/2010/main" val="121618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93" t="9020" r="64003" b="60349"/>
          <a:stretch/>
        </p:blipFill>
        <p:spPr>
          <a:xfrm>
            <a:off x="253898" y="215820"/>
            <a:ext cx="2350499" cy="1660606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11737" y="2541533"/>
            <a:ext cx="5544782" cy="3957783"/>
            <a:chOff x="267230" y="4014335"/>
            <a:chExt cx="3023132" cy="215786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3270" y="4022707"/>
              <a:ext cx="3017092" cy="2149495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7" name="Rectangle 6"/>
            <p:cNvSpPr/>
            <p:nvPr/>
          </p:nvSpPr>
          <p:spPr>
            <a:xfrm>
              <a:off x="267230" y="4945486"/>
              <a:ext cx="1638843" cy="1226715"/>
            </a:xfrm>
            <a:prstGeom prst="rect">
              <a:avLst/>
            </a:prstGeom>
            <a:noFill/>
            <a:ln w="19050">
              <a:solidFill>
                <a:srgbClr val="57A7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651519" y="4942988"/>
              <a:ext cx="1638843" cy="1229213"/>
            </a:xfrm>
            <a:prstGeom prst="rect">
              <a:avLst/>
            </a:prstGeom>
            <a:noFill/>
            <a:ln w="19050">
              <a:solidFill>
                <a:srgbClr val="57A7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651518" y="4014343"/>
              <a:ext cx="1638843" cy="1226715"/>
            </a:xfrm>
            <a:prstGeom prst="rect">
              <a:avLst/>
            </a:prstGeom>
            <a:noFill/>
            <a:ln w="19050">
              <a:solidFill>
                <a:srgbClr val="57A7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67230" y="4014335"/>
              <a:ext cx="1638843" cy="1226715"/>
            </a:xfrm>
            <a:prstGeom prst="rect">
              <a:avLst/>
            </a:prstGeom>
            <a:noFill/>
            <a:ln w="19050">
              <a:solidFill>
                <a:srgbClr val="57A7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3016" y="1526800"/>
            <a:ext cx="3813278" cy="2694137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2884999" y="2536951"/>
            <a:ext cx="598257" cy="423163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3548942" y="1526800"/>
            <a:ext cx="3574072" cy="1030089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83255" y="2975454"/>
            <a:ext cx="3639759" cy="1245483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/>
          </p:cNvSpPr>
          <p:nvPr/>
        </p:nvSpPr>
        <p:spPr>
          <a:xfrm>
            <a:off x="2760345" y="59296"/>
            <a:ext cx="9231630" cy="132343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91440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pPr algn="ctr"/>
            <a:r>
              <a:rPr lang="en-US" sz="4000" dirty="0">
                <a:solidFill>
                  <a:srgbClr val="0070C0"/>
                </a:solidFill>
              </a:rPr>
              <a:t>Potential for variation in field illumination and warping of image corners per HPF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79998" y="2013716"/>
            <a:ext cx="10661433" cy="4616112"/>
            <a:chOff x="-3455576" y="-660598"/>
            <a:chExt cx="10661433" cy="4616112"/>
          </a:xfrm>
        </p:grpSpPr>
        <p:sp>
          <p:nvSpPr>
            <p:cNvPr id="21" name="TextBox 20"/>
            <p:cNvSpPr txBox="1">
              <a:spLocks/>
            </p:cNvSpPr>
            <p:nvPr/>
          </p:nvSpPr>
          <p:spPr>
            <a:xfrm>
              <a:off x="-3455576" y="-660598"/>
              <a:ext cx="3077007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91440" rtlCol="0">
              <a:spAutoFit/>
            </a:bodyPr>
            <a:lstStyle>
              <a:defPPr>
                <a:defRPr lang="en-US"/>
              </a:defPPr>
              <a:lvl1pPr>
                <a:defRPr sz="1400" b="1"/>
              </a:lvl1pPr>
            </a:lstStyle>
            <a:p>
              <a:pPr algn="ctr"/>
              <a:r>
                <a:rPr lang="en-US" dirty="0"/>
                <a:t> Each HPF has variation in field illumination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64365" y="1878836"/>
              <a:ext cx="3241492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91440" rtlCol="0">
              <a:spAutoFit/>
            </a:bodyPr>
            <a:lstStyle>
              <a:defPPr>
                <a:defRPr lang="en-US"/>
              </a:defPPr>
              <a:lvl1pPr>
                <a:defRPr sz="1400" b="1"/>
              </a:lvl1pPr>
            </a:lstStyle>
            <a:p>
              <a:pPr algn="ctr"/>
              <a:r>
                <a:rPr lang="en-US" dirty="0"/>
                <a:t>Each HPF has warping of image corners </a:t>
              </a:r>
            </a:p>
            <a:p>
              <a:pPr algn="ctr"/>
              <a:r>
                <a:rPr lang="en-US" dirty="0"/>
                <a:t>(‘Pin cushion effect’)</a:t>
              </a:r>
            </a:p>
          </p:txBody>
        </p:sp>
        <p:pic>
          <p:nvPicPr>
            <p:cNvPr id="24" name="Picture 2" descr="Pincushion distortion.svg">
              <a:extLst>
                <a:ext uri="{FF2B5EF4-FFF2-40B4-BE49-F238E27FC236}">
                  <a16:creationId xmlns:a16="http://schemas.microsoft.com/office/drawing/2014/main" id="{F0D16E5B-AD17-4946-B147-68CB712593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540788" y="2402056"/>
              <a:ext cx="1955296" cy="1553458"/>
            </a:xfrm>
            <a:prstGeom prst="rect">
              <a:avLst/>
            </a:prstGeom>
            <a:noFill/>
            <a:ln w="19050">
              <a:solidFill>
                <a:srgbClr val="0084DE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2645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17FA5-649F-4730-80BD-05D1E38DB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273" y="-130673"/>
            <a:ext cx="9084425" cy="1325563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Image processing and corrections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240427" y="1366492"/>
            <a:ext cx="6318499" cy="2293003"/>
            <a:chOff x="1068333" y="1690688"/>
            <a:chExt cx="6318499" cy="2293003"/>
          </a:xfrm>
        </p:grpSpPr>
        <p:sp>
          <p:nvSpPr>
            <p:cNvPr id="7" name="TextBox 6"/>
            <p:cNvSpPr txBox="1">
              <a:spLocks/>
            </p:cNvSpPr>
            <p:nvPr/>
          </p:nvSpPr>
          <p:spPr>
            <a:xfrm>
              <a:off x="1068333" y="1690688"/>
              <a:ext cx="3077007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91440" rtlCol="0">
              <a:spAutoFit/>
            </a:bodyPr>
            <a:lstStyle>
              <a:defPPr>
                <a:defRPr lang="en-US"/>
              </a:defPPr>
              <a:lvl1pPr>
                <a:defRPr sz="1400" b="1"/>
              </a:lvl1pPr>
            </a:lstStyle>
            <a:p>
              <a:pPr algn="ctr"/>
              <a:r>
                <a:rPr lang="en-US" dirty="0"/>
                <a:t> Each HPF has variation in field illumination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7EC1436-3C43-46A6-8825-3761061B2C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766"/>
            <a:stretch/>
          </p:blipFill>
          <p:spPr>
            <a:xfrm>
              <a:off x="1545874" y="2490326"/>
              <a:ext cx="1941568" cy="1493365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rgbClr val="0070C0"/>
              </a:solidFill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4145340" y="1690688"/>
              <a:ext cx="3241492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91440" rtlCol="0">
              <a:spAutoFit/>
            </a:bodyPr>
            <a:lstStyle>
              <a:defPPr>
                <a:defRPr lang="en-US"/>
              </a:defPPr>
              <a:lvl1pPr>
                <a:defRPr sz="1400" b="1"/>
              </a:lvl1pPr>
            </a:lstStyle>
            <a:p>
              <a:pPr algn="ctr"/>
              <a:r>
                <a:rPr lang="en-US" dirty="0"/>
                <a:t>Each HPF has warping of image corners </a:t>
              </a:r>
            </a:p>
            <a:p>
              <a:pPr algn="ctr"/>
              <a:r>
                <a:rPr lang="en-US" dirty="0"/>
                <a:t>(‘Pin cushion effect’)</a:t>
              </a:r>
            </a:p>
          </p:txBody>
        </p:sp>
        <p:pic>
          <p:nvPicPr>
            <p:cNvPr id="10" name="Picture 2" descr="Pincushion distortion.svg">
              <a:extLst>
                <a:ext uri="{FF2B5EF4-FFF2-40B4-BE49-F238E27FC236}">
                  <a16:creationId xmlns:a16="http://schemas.microsoft.com/office/drawing/2014/main" id="{F0D16E5B-AD17-4946-B147-68CB712593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788438" y="2430233"/>
              <a:ext cx="1955296" cy="1553458"/>
            </a:xfrm>
            <a:prstGeom prst="rect">
              <a:avLst/>
            </a:prstGeom>
            <a:noFill/>
            <a:ln w="19050">
              <a:solidFill>
                <a:srgbClr val="0084DE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2477556" y="4131451"/>
            <a:ext cx="6548809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91440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pPr algn="l"/>
            <a:r>
              <a:rPr lang="en-US" dirty="0"/>
              <a:t> Overlapping field acquisition allows for improved alignment between individual HPFs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53222" flipH="1">
            <a:off x="7000892" y="5716939"/>
            <a:ext cx="254076" cy="18768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4840" y="4593341"/>
            <a:ext cx="1753315" cy="172697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05319" y="6195021"/>
            <a:ext cx="1546742" cy="248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x pixel shift</a:t>
            </a:r>
          </a:p>
        </p:txBody>
      </p:sp>
      <p:sp>
        <p:nvSpPr>
          <p:cNvPr id="17" name="TextBox 16"/>
          <p:cNvSpPr txBox="1"/>
          <p:nvPr/>
        </p:nvSpPr>
        <p:spPr>
          <a:xfrm rot="16200000">
            <a:off x="2385969" y="5282986"/>
            <a:ext cx="15467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y pixel shift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944803" y="5406096"/>
            <a:ext cx="24633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>
            <a:spLocks noChangeAspect="1"/>
          </p:cNvSpPr>
          <p:nvPr/>
        </p:nvSpPr>
        <p:spPr>
          <a:xfrm>
            <a:off x="6122105" y="5966095"/>
            <a:ext cx="499840" cy="374904"/>
          </a:xfrm>
          <a:prstGeom prst="rect">
            <a:avLst/>
          </a:prstGeom>
          <a:solidFill>
            <a:srgbClr val="57A7D3">
              <a:alpha val="23000"/>
            </a:srgbClr>
          </a:solidFill>
          <a:ln w="19050">
            <a:solidFill>
              <a:srgbClr val="57A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>
            <a:spLocks noChangeAspect="1"/>
          </p:cNvSpPr>
          <p:nvPr/>
        </p:nvSpPr>
        <p:spPr>
          <a:xfrm>
            <a:off x="6923615" y="4661982"/>
            <a:ext cx="499840" cy="374904"/>
          </a:xfrm>
          <a:prstGeom prst="rect">
            <a:avLst/>
          </a:prstGeom>
          <a:solidFill>
            <a:srgbClr val="57A7D3">
              <a:alpha val="23000"/>
            </a:srgbClr>
          </a:solidFill>
          <a:ln w="19050">
            <a:solidFill>
              <a:srgbClr val="57A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 noChangeAspect="1"/>
          </p:cNvSpPr>
          <p:nvPr/>
        </p:nvSpPr>
        <p:spPr>
          <a:xfrm>
            <a:off x="6861016" y="5322488"/>
            <a:ext cx="499840" cy="374904"/>
          </a:xfrm>
          <a:prstGeom prst="rect">
            <a:avLst/>
          </a:prstGeom>
          <a:solidFill>
            <a:srgbClr val="57A7D3">
              <a:alpha val="23000"/>
            </a:srgbClr>
          </a:solidFill>
          <a:ln w="19050">
            <a:solidFill>
              <a:srgbClr val="57A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 noChangeAspect="1"/>
          </p:cNvSpPr>
          <p:nvPr/>
        </p:nvSpPr>
        <p:spPr>
          <a:xfrm>
            <a:off x="6927485" y="5917956"/>
            <a:ext cx="499840" cy="374904"/>
          </a:xfrm>
          <a:prstGeom prst="rect">
            <a:avLst/>
          </a:prstGeom>
          <a:solidFill>
            <a:srgbClr val="57A7D3">
              <a:alpha val="23000"/>
            </a:srgbClr>
          </a:solidFill>
          <a:ln w="19050">
            <a:solidFill>
              <a:srgbClr val="57A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>
            <a:spLocks noChangeAspect="1"/>
          </p:cNvSpPr>
          <p:nvPr/>
        </p:nvSpPr>
        <p:spPr>
          <a:xfrm>
            <a:off x="6069991" y="4604652"/>
            <a:ext cx="499840" cy="374904"/>
          </a:xfrm>
          <a:prstGeom prst="rect">
            <a:avLst/>
          </a:prstGeom>
          <a:solidFill>
            <a:srgbClr val="57A7D3">
              <a:alpha val="23000"/>
            </a:srgbClr>
          </a:solidFill>
          <a:ln w="19050">
            <a:solidFill>
              <a:srgbClr val="57A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5301417" y="4633949"/>
            <a:ext cx="499840" cy="374904"/>
          </a:xfrm>
          <a:prstGeom prst="rect">
            <a:avLst/>
          </a:prstGeom>
          <a:solidFill>
            <a:srgbClr val="57A7D3">
              <a:alpha val="23000"/>
            </a:srgbClr>
          </a:solidFill>
          <a:ln w="19050">
            <a:solidFill>
              <a:srgbClr val="57A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>
            <a:spLocks noChangeAspect="1"/>
          </p:cNvSpPr>
          <p:nvPr/>
        </p:nvSpPr>
        <p:spPr>
          <a:xfrm>
            <a:off x="5212898" y="5239427"/>
            <a:ext cx="499840" cy="374904"/>
          </a:xfrm>
          <a:prstGeom prst="rect">
            <a:avLst/>
          </a:prstGeom>
          <a:solidFill>
            <a:srgbClr val="57A7D3">
              <a:alpha val="23000"/>
            </a:srgbClr>
          </a:solidFill>
          <a:ln w="19050">
            <a:solidFill>
              <a:srgbClr val="57A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>
            <a:spLocks noChangeAspect="1"/>
          </p:cNvSpPr>
          <p:nvPr/>
        </p:nvSpPr>
        <p:spPr>
          <a:xfrm>
            <a:off x="5252121" y="5907503"/>
            <a:ext cx="499840" cy="374904"/>
          </a:xfrm>
          <a:prstGeom prst="rect">
            <a:avLst/>
          </a:prstGeom>
          <a:solidFill>
            <a:srgbClr val="57A7D3">
              <a:alpha val="23000"/>
            </a:srgbClr>
          </a:solidFill>
          <a:ln w="19050">
            <a:solidFill>
              <a:srgbClr val="57A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>
            <a:spLocks noChangeAspect="1"/>
          </p:cNvSpPr>
          <p:nvPr/>
        </p:nvSpPr>
        <p:spPr>
          <a:xfrm>
            <a:off x="6136858" y="5287027"/>
            <a:ext cx="499840" cy="374904"/>
          </a:xfrm>
          <a:prstGeom prst="rect">
            <a:avLst/>
          </a:prstGeom>
          <a:solidFill>
            <a:srgbClr val="57A7D3">
              <a:alpha val="23000"/>
            </a:srgbClr>
          </a:solidFill>
          <a:ln w="19050">
            <a:solidFill>
              <a:srgbClr val="57A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lowchart: Or 28"/>
          <p:cNvSpPr/>
          <p:nvPr/>
        </p:nvSpPr>
        <p:spPr>
          <a:xfrm>
            <a:off x="6352609" y="5435259"/>
            <a:ext cx="68337" cy="74681"/>
          </a:xfrm>
          <a:prstGeom prst="flowChartOr">
            <a:avLst/>
          </a:prstGeom>
          <a:solidFill>
            <a:schemeClr val="bg1"/>
          </a:solidFill>
          <a:ln>
            <a:solidFill>
              <a:srgbClr val="57A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12784" flipH="1">
            <a:off x="5806383" y="4689820"/>
            <a:ext cx="254076" cy="229990"/>
          </a:xfrm>
          <a:prstGeom prst="rect">
            <a:avLst/>
          </a:prstGeom>
        </p:spPr>
      </p:pic>
      <p:pic>
        <p:nvPicPr>
          <p:cNvPr id="31" name="Picture 30"/>
          <p:cNvPicPr preferRelativeResize="0">
            <a:picLocks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05539" flipH="1">
            <a:off x="6630292" y="4667862"/>
            <a:ext cx="254076" cy="31607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90407" flipH="1">
            <a:off x="6212040" y="5010690"/>
            <a:ext cx="254076" cy="25407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45545" flipH="1">
            <a:off x="7042421" y="5055541"/>
            <a:ext cx="254076" cy="22624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45545" flipH="1">
            <a:off x="6259738" y="5700889"/>
            <a:ext cx="254076" cy="226247"/>
          </a:xfrm>
          <a:prstGeom prst="rect">
            <a:avLst/>
          </a:prstGeom>
        </p:spPr>
      </p:pic>
      <p:pic>
        <p:nvPicPr>
          <p:cNvPr id="35" name="Picture 34"/>
          <p:cNvPicPr preferRelativeResize="0">
            <a:picLocks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5844" flipH="1">
            <a:off x="5799966" y="5279204"/>
            <a:ext cx="254076" cy="390156"/>
          </a:xfrm>
          <a:prstGeom prst="rect">
            <a:avLst/>
          </a:prstGeom>
        </p:spPr>
      </p:pic>
      <p:pic>
        <p:nvPicPr>
          <p:cNvPr id="36" name="Picture 35"/>
          <p:cNvPicPr preferRelativeResize="0">
            <a:picLocks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92776" flipH="1">
            <a:off x="5367266" y="5657040"/>
            <a:ext cx="254076" cy="220272"/>
          </a:xfrm>
          <a:prstGeom prst="rect">
            <a:avLst/>
          </a:prstGeom>
        </p:spPr>
      </p:pic>
      <p:pic>
        <p:nvPicPr>
          <p:cNvPr id="37" name="Picture 36"/>
          <p:cNvPicPr preferRelativeResize="0">
            <a:picLocks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65059" flipH="1">
            <a:off x="5817880" y="5977326"/>
            <a:ext cx="254076" cy="315814"/>
          </a:xfrm>
          <a:prstGeom prst="rect">
            <a:avLst/>
          </a:prstGeom>
        </p:spPr>
      </p:pic>
      <p:pic>
        <p:nvPicPr>
          <p:cNvPr id="38" name="Picture 37"/>
          <p:cNvPicPr preferRelativeResize="0">
            <a:picLocks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82724" flipH="1">
            <a:off x="6647591" y="6012405"/>
            <a:ext cx="254076" cy="283345"/>
          </a:xfrm>
          <a:prstGeom prst="rect">
            <a:avLst/>
          </a:prstGeom>
        </p:spPr>
      </p:pic>
      <p:pic>
        <p:nvPicPr>
          <p:cNvPr id="39" name="Picture 38"/>
          <p:cNvPicPr preferRelativeResize="0">
            <a:picLocks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99035" flipH="1">
            <a:off x="5360637" y="5034753"/>
            <a:ext cx="254076" cy="178775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92725" flipH="1">
            <a:off x="6620211" y="5415421"/>
            <a:ext cx="254076" cy="1910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01808" y="6488668"/>
            <a:ext cx="2327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 of Alex Szalay</a:t>
            </a:r>
          </a:p>
        </p:txBody>
      </p:sp>
    </p:spTree>
    <p:extLst>
      <p:ext uri="{BB962C8B-B14F-4D97-AF65-F5344CB8AC3E}">
        <p14:creationId xmlns:p14="http://schemas.microsoft.com/office/powerpoint/2010/main" val="3292826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ight Arrow 28"/>
          <p:cNvSpPr/>
          <p:nvPr/>
        </p:nvSpPr>
        <p:spPr>
          <a:xfrm>
            <a:off x="4094364" y="2530836"/>
            <a:ext cx="385129" cy="235377"/>
          </a:xfrm>
          <a:prstGeom prst="rightArrow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2330331" y="2530835"/>
            <a:ext cx="366675" cy="235377"/>
          </a:xfrm>
          <a:prstGeom prst="rightArrow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1" name="Right Arrow 10"/>
          <p:cNvSpPr/>
          <p:nvPr/>
        </p:nvSpPr>
        <p:spPr>
          <a:xfrm rot="5400000">
            <a:off x="4681833" y="2557980"/>
            <a:ext cx="411480" cy="205740"/>
          </a:xfrm>
          <a:prstGeom prst="rightArrow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7652595" y="2530836"/>
            <a:ext cx="354965" cy="235377"/>
          </a:xfrm>
          <a:prstGeom prst="rightArrow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5839941" y="2555486"/>
            <a:ext cx="403585" cy="181089"/>
          </a:xfrm>
          <a:prstGeom prst="rightArrow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951429" y="759709"/>
            <a:ext cx="10094899" cy="2183338"/>
            <a:chOff x="-7676470" y="14660"/>
            <a:chExt cx="18087803" cy="3372588"/>
          </a:xfrm>
        </p:grpSpPr>
        <p:sp>
          <p:nvSpPr>
            <p:cNvPr id="5" name="Rounded Rectangle 3"/>
            <p:cNvSpPr>
              <a:spLocks noChangeArrowheads="1"/>
            </p:cNvSpPr>
            <p:nvPr/>
          </p:nvSpPr>
          <p:spPr bwMode="auto">
            <a:xfrm>
              <a:off x="-7676470" y="2412413"/>
              <a:ext cx="2437615" cy="955674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767171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Multiplex Staining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" name="Rounded Rectangle 4"/>
            <p:cNvSpPr>
              <a:spLocks noChangeArrowheads="1"/>
            </p:cNvSpPr>
            <p:nvPr/>
          </p:nvSpPr>
          <p:spPr bwMode="auto">
            <a:xfrm>
              <a:off x="-4515717" y="2432703"/>
              <a:ext cx="2437615" cy="953416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767171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Image acquisition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7" name="Rounded Rectangle 5"/>
            <p:cNvSpPr>
              <a:spLocks noChangeArrowheads="1"/>
            </p:cNvSpPr>
            <p:nvPr/>
          </p:nvSpPr>
          <p:spPr bwMode="auto">
            <a:xfrm>
              <a:off x="-1354964" y="2431574"/>
              <a:ext cx="2437615" cy="955674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767171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Image processing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8" name="Rounded Rectangle 6"/>
            <p:cNvSpPr>
              <a:spLocks noChangeArrowheads="1"/>
            </p:cNvSpPr>
            <p:nvPr/>
          </p:nvSpPr>
          <p:spPr bwMode="auto">
            <a:xfrm>
              <a:off x="1805789" y="2431574"/>
              <a:ext cx="2437615" cy="955674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rgbClr val="767171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Phenotyping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" name="Rounded Rectangle 7"/>
            <p:cNvSpPr>
              <a:spLocks noChangeArrowheads="1"/>
            </p:cNvSpPr>
            <p:nvPr/>
          </p:nvSpPr>
          <p:spPr bwMode="auto">
            <a:xfrm>
              <a:off x="4966542" y="2431574"/>
              <a:ext cx="2437615" cy="955674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rgbClr val="767171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Phenotype Q/A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10" name="Rounded Rectangle 8"/>
            <p:cNvSpPr>
              <a:spLocks noChangeArrowheads="1"/>
            </p:cNvSpPr>
            <p:nvPr/>
          </p:nvSpPr>
          <p:spPr bwMode="auto">
            <a:xfrm>
              <a:off x="8127293" y="2431574"/>
              <a:ext cx="2284040" cy="955674"/>
            </a:xfrm>
            <a:prstGeom prst="roundRect">
              <a:avLst>
                <a:gd name="adj" fmla="val 16667"/>
              </a:avLst>
            </a:prstGeom>
            <a:solidFill>
              <a:srgbClr val="8FAADC"/>
            </a:solidFill>
            <a:ln w="12700">
              <a:solidFill>
                <a:srgbClr val="767171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Normalizing </a:t>
              </a:r>
            </a:p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Batch-effects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-2" y="14660"/>
              <a:ext cx="248276" cy="4278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 sz="1350"/>
            </a:p>
          </p:txBody>
        </p:sp>
      </p:grp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3524250" y="734668"/>
            <a:ext cx="167354" cy="53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825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82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en-US" sz="900">
              <a:ea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26" name="Rectangle 43"/>
          <p:cNvSpPr>
            <a:spLocks noChangeArrowheads="1"/>
          </p:cNvSpPr>
          <p:nvPr/>
        </p:nvSpPr>
        <p:spPr bwMode="auto">
          <a:xfrm>
            <a:off x="3524251" y="1642676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sp>
        <p:nvSpPr>
          <p:cNvPr id="34" name="Right Arrow 33"/>
          <p:cNvSpPr/>
          <p:nvPr/>
        </p:nvSpPr>
        <p:spPr>
          <a:xfrm>
            <a:off x="9432713" y="2530836"/>
            <a:ext cx="354965" cy="235377"/>
          </a:xfrm>
          <a:prstGeom prst="rightArrow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15462" y="682765"/>
            <a:ext cx="64715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Multiplex IF analysis pipeline </a:t>
            </a:r>
          </a:p>
        </p:txBody>
      </p:sp>
    </p:spTree>
    <p:extLst>
      <p:ext uri="{BB962C8B-B14F-4D97-AF65-F5344CB8AC3E}">
        <p14:creationId xmlns:p14="http://schemas.microsoft.com/office/powerpoint/2010/main" val="839613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ight Arrow 28"/>
          <p:cNvSpPr/>
          <p:nvPr/>
        </p:nvSpPr>
        <p:spPr>
          <a:xfrm>
            <a:off x="4094364" y="2530836"/>
            <a:ext cx="385129" cy="235377"/>
          </a:xfrm>
          <a:prstGeom prst="rightArrow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2330331" y="2530835"/>
            <a:ext cx="366675" cy="235377"/>
          </a:xfrm>
          <a:prstGeom prst="rightArrow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1" name="Right Arrow 10"/>
          <p:cNvSpPr/>
          <p:nvPr/>
        </p:nvSpPr>
        <p:spPr>
          <a:xfrm rot="5400000">
            <a:off x="4681833" y="2557980"/>
            <a:ext cx="411480" cy="205740"/>
          </a:xfrm>
          <a:prstGeom prst="rightArrow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7652595" y="2530836"/>
            <a:ext cx="354965" cy="235377"/>
          </a:xfrm>
          <a:prstGeom prst="rightArrow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5839941" y="2555486"/>
            <a:ext cx="403585" cy="181089"/>
          </a:xfrm>
          <a:prstGeom prst="rightArrow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951429" y="759709"/>
            <a:ext cx="10094899" cy="2183338"/>
            <a:chOff x="-7676470" y="14660"/>
            <a:chExt cx="18087803" cy="3372588"/>
          </a:xfrm>
        </p:grpSpPr>
        <p:sp>
          <p:nvSpPr>
            <p:cNvPr id="5" name="Rounded Rectangle 3"/>
            <p:cNvSpPr>
              <a:spLocks noChangeArrowheads="1"/>
            </p:cNvSpPr>
            <p:nvPr/>
          </p:nvSpPr>
          <p:spPr bwMode="auto">
            <a:xfrm>
              <a:off x="-7676470" y="2412413"/>
              <a:ext cx="2437615" cy="955674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767171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Multiplex Staining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" name="Rounded Rectangle 4"/>
            <p:cNvSpPr>
              <a:spLocks noChangeArrowheads="1"/>
            </p:cNvSpPr>
            <p:nvPr/>
          </p:nvSpPr>
          <p:spPr bwMode="auto">
            <a:xfrm>
              <a:off x="-4515717" y="2432703"/>
              <a:ext cx="2437615" cy="953416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767171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Image acquisition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7" name="Rounded Rectangle 5"/>
            <p:cNvSpPr>
              <a:spLocks noChangeArrowheads="1"/>
            </p:cNvSpPr>
            <p:nvPr/>
          </p:nvSpPr>
          <p:spPr bwMode="auto">
            <a:xfrm>
              <a:off x="-1354964" y="2431574"/>
              <a:ext cx="2437615" cy="955674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767171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Image processing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8" name="Rounded Rectangle 6"/>
            <p:cNvSpPr>
              <a:spLocks noChangeArrowheads="1"/>
            </p:cNvSpPr>
            <p:nvPr/>
          </p:nvSpPr>
          <p:spPr bwMode="auto">
            <a:xfrm>
              <a:off x="1805789" y="2431574"/>
              <a:ext cx="2437615" cy="955674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rgbClr val="767171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Phenotyping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" name="Rounded Rectangle 7"/>
            <p:cNvSpPr>
              <a:spLocks noChangeArrowheads="1"/>
            </p:cNvSpPr>
            <p:nvPr/>
          </p:nvSpPr>
          <p:spPr bwMode="auto">
            <a:xfrm>
              <a:off x="4966542" y="2431574"/>
              <a:ext cx="2437615" cy="955674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rgbClr val="767171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Phenotype Q/A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10" name="Rounded Rectangle 8"/>
            <p:cNvSpPr>
              <a:spLocks noChangeArrowheads="1"/>
            </p:cNvSpPr>
            <p:nvPr/>
          </p:nvSpPr>
          <p:spPr bwMode="auto">
            <a:xfrm>
              <a:off x="8127293" y="2431574"/>
              <a:ext cx="2284040" cy="955674"/>
            </a:xfrm>
            <a:prstGeom prst="roundRect">
              <a:avLst>
                <a:gd name="adj" fmla="val 16667"/>
              </a:avLst>
            </a:prstGeom>
            <a:solidFill>
              <a:srgbClr val="8FAADC"/>
            </a:solidFill>
            <a:ln w="12700">
              <a:solidFill>
                <a:srgbClr val="767171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Normalizing </a:t>
              </a:r>
            </a:p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Batch-effects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-2" y="14660"/>
              <a:ext cx="248276" cy="4278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 sz="1350"/>
            </a:p>
          </p:txBody>
        </p:sp>
      </p:grp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3524250" y="734668"/>
            <a:ext cx="167354" cy="53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825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82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en-US" sz="900">
              <a:ea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26" name="Rectangle 43"/>
          <p:cNvSpPr>
            <a:spLocks noChangeArrowheads="1"/>
          </p:cNvSpPr>
          <p:nvPr/>
        </p:nvSpPr>
        <p:spPr bwMode="auto">
          <a:xfrm>
            <a:off x="3524251" y="1642676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sp>
        <p:nvSpPr>
          <p:cNvPr id="34" name="Right Arrow 33"/>
          <p:cNvSpPr/>
          <p:nvPr/>
        </p:nvSpPr>
        <p:spPr>
          <a:xfrm>
            <a:off x="9432713" y="2530836"/>
            <a:ext cx="354965" cy="235377"/>
          </a:xfrm>
          <a:prstGeom prst="rightArrow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15462" y="682765"/>
            <a:ext cx="64715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Multiplex IF analysis pipeline </a:t>
            </a:r>
          </a:p>
        </p:txBody>
      </p:sp>
      <p:sp>
        <p:nvSpPr>
          <p:cNvPr id="2" name="Right Brace 1"/>
          <p:cNvSpPr/>
          <p:nvPr/>
        </p:nvSpPr>
        <p:spPr>
          <a:xfrm rot="5400000">
            <a:off x="7261558" y="2154372"/>
            <a:ext cx="1137037" cy="3127330"/>
          </a:xfrm>
          <a:prstGeom prst="rightBrace">
            <a:avLst/>
          </a:prstGeom>
          <a:ln>
            <a:solidFill>
              <a:srgbClr val="EB07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923751" y="4373217"/>
            <a:ext cx="181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EB07FD"/>
                </a:solidFill>
              </a:rPr>
              <a:t>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24068222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740" t="16000" r="55260" b="12000"/>
          <a:stretch/>
        </p:blipFill>
        <p:spPr>
          <a:xfrm>
            <a:off x="2170040" y="942563"/>
            <a:ext cx="7702826" cy="57771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969" t="16703" r="92883" b="74216"/>
          <a:stretch/>
        </p:blipFill>
        <p:spPr>
          <a:xfrm>
            <a:off x="2170039" y="942563"/>
            <a:ext cx="2925141" cy="13500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A06710-21C4-864E-A820-0E9181F11550}"/>
              </a:ext>
            </a:extLst>
          </p:cNvPr>
          <p:cNvSpPr txBox="1"/>
          <p:nvPr/>
        </p:nvSpPr>
        <p:spPr>
          <a:xfrm>
            <a:off x="3063752" y="278264"/>
            <a:ext cx="5915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Phenotyping of Multiplex IF panel</a:t>
            </a:r>
          </a:p>
        </p:txBody>
      </p:sp>
    </p:spTree>
    <p:extLst>
      <p:ext uri="{BB962C8B-B14F-4D97-AF65-F5344CB8AC3E}">
        <p14:creationId xmlns:p14="http://schemas.microsoft.com/office/powerpoint/2010/main" val="4184966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740" t="16000" r="55260" b="12000"/>
          <a:stretch/>
        </p:blipFill>
        <p:spPr>
          <a:xfrm>
            <a:off x="2170040" y="942563"/>
            <a:ext cx="7702826" cy="57771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969" t="16703" r="92883" b="74216"/>
          <a:stretch/>
        </p:blipFill>
        <p:spPr>
          <a:xfrm>
            <a:off x="2170039" y="942563"/>
            <a:ext cx="2925141" cy="13500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A06710-21C4-864E-A820-0E9181F11550}"/>
              </a:ext>
            </a:extLst>
          </p:cNvPr>
          <p:cNvSpPr txBox="1"/>
          <p:nvPr/>
        </p:nvSpPr>
        <p:spPr>
          <a:xfrm>
            <a:off x="3063752" y="278264"/>
            <a:ext cx="5915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Phenotyping of Multiplex IF panel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08217" y="3478802"/>
            <a:ext cx="934499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7200" dirty="0"/>
              <a:t>VERY TIME CONSUMING</a:t>
            </a:r>
          </a:p>
        </p:txBody>
      </p:sp>
    </p:spTree>
    <p:extLst>
      <p:ext uri="{BB962C8B-B14F-4D97-AF65-F5344CB8AC3E}">
        <p14:creationId xmlns:p14="http://schemas.microsoft.com/office/powerpoint/2010/main" val="2900342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8068" y="416860"/>
            <a:ext cx="8404697" cy="62785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1366" y="847165"/>
            <a:ext cx="25984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Initial results training the </a:t>
            </a:r>
          </a:p>
          <a:p>
            <a:pPr algn="ctr"/>
            <a:r>
              <a:rPr lang="en-US" sz="2800" b="1" dirty="0">
                <a:solidFill>
                  <a:srgbClr val="0070C0"/>
                </a:solidFill>
              </a:rPr>
              <a:t>ML algorithm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0989" y="5836023"/>
            <a:ext cx="1443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Seyoun</a:t>
            </a:r>
            <a:r>
              <a:rPr lang="en-US" dirty="0"/>
              <a:t> Park, </a:t>
            </a:r>
          </a:p>
          <a:p>
            <a:r>
              <a:rPr lang="en-US" dirty="0"/>
              <a:t>Yuille lab</a:t>
            </a:r>
          </a:p>
        </p:txBody>
      </p:sp>
    </p:spTree>
    <p:extLst>
      <p:ext uri="{BB962C8B-B14F-4D97-AF65-F5344CB8AC3E}">
        <p14:creationId xmlns:p14="http://schemas.microsoft.com/office/powerpoint/2010/main" val="17142227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3218" y="147918"/>
            <a:ext cx="9653108" cy="69924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1366" y="847165"/>
            <a:ext cx="25984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0070C0"/>
                </a:solidFill>
              </a:rPr>
              <a:t>Comparison</a:t>
            </a:r>
            <a:r>
              <a:rPr lang="en-US" sz="2800" b="1" dirty="0">
                <a:solidFill>
                  <a:srgbClr val="0070C0"/>
                </a:solidFill>
              </a:rPr>
              <a:t>: Initial results training the </a:t>
            </a:r>
          </a:p>
          <a:p>
            <a:pPr algn="ctr"/>
            <a:r>
              <a:rPr lang="en-US" sz="2800" b="1" dirty="0">
                <a:solidFill>
                  <a:srgbClr val="0070C0"/>
                </a:solidFill>
              </a:rPr>
              <a:t>ML algorithm vs. current approach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0989" y="5836023"/>
            <a:ext cx="1443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Seyoun</a:t>
            </a:r>
            <a:r>
              <a:rPr lang="en-US" dirty="0"/>
              <a:t> Park, </a:t>
            </a:r>
          </a:p>
          <a:p>
            <a:r>
              <a:rPr lang="en-US" dirty="0"/>
              <a:t>Yuille lab</a:t>
            </a:r>
          </a:p>
        </p:txBody>
      </p:sp>
    </p:spTree>
    <p:extLst>
      <p:ext uri="{BB962C8B-B14F-4D97-AF65-F5344CB8AC3E}">
        <p14:creationId xmlns:p14="http://schemas.microsoft.com/office/powerpoint/2010/main" val="2665512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Generating Big Enough Training 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518" y="1571184"/>
            <a:ext cx="10515600" cy="4351338"/>
          </a:xfrm>
        </p:spPr>
        <p:txBody>
          <a:bodyPr>
            <a:normAutofit/>
          </a:bodyPr>
          <a:lstStyle/>
          <a:p>
            <a:r>
              <a:rPr lang="en-US" b="1" dirty="0"/>
              <a:t>Automate tissue segmentation in multiple steps</a:t>
            </a:r>
          </a:p>
          <a:p>
            <a:r>
              <a:rPr lang="en-US" b="1" dirty="0"/>
              <a:t>Challenge is that training sets/ground truth not big enough</a:t>
            </a:r>
          </a:p>
          <a:p>
            <a:r>
              <a:rPr lang="en-US" b="1" dirty="0"/>
              <a:t>We need to get there in multiple steps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Use validated results from existing methods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Build intermediate Machine Learning tool to </a:t>
            </a:r>
            <a:br>
              <a:rPr lang="en-US" sz="2800" i="1" dirty="0"/>
            </a:br>
            <a:r>
              <a:rPr lang="en-US" sz="2800" i="1" dirty="0"/>
              <a:t>bootstrap training set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Finally, do massive Deep Learning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616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Preprocessing Workflow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912828" y="578335"/>
            <a:ext cx="3693635" cy="914400"/>
            <a:chOff x="8081270" y="248653"/>
            <a:chExt cx="3693635" cy="914400"/>
          </a:xfrm>
        </p:grpSpPr>
        <p:sp>
          <p:nvSpPr>
            <p:cNvPr id="5" name="Rectangle 4"/>
            <p:cNvSpPr/>
            <p:nvPr/>
          </p:nvSpPr>
          <p:spPr>
            <a:xfrm>
              <a:off x="8081270" y="248653"/>
              <a:ext cx="3693635" cy="914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>
              <a:off x="9495658" y="444233"/>
              <a:ext cx="882315" cy="428165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Temp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8409313" y="444233"/>
              <a:ext cx="882315" cy="42816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Vectra</a:t>
              </a: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0589411" y="444233"/>
              <a:ext cx="882315" cy="42816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/>
                  </a:solidFill>
                </a:rPr>
                <a:t>DBload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02230" y="1718266"/>
            <a:ext cx="10971507" cy="3736151"/>
            <a:chOff x="502230" y="1718266"/>
            <a:chExt cx="10971507" cy="3736151"/>
          </a:xfr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0" name="Right Arrow 69"/>
            <p:cNvSpPr/>
            <p:nvPr/>
          </p:nvSpPr>
          <p:spPr>
            <a:xfrm>
              <a:off x="5842761" y="3397635"/>
              <a:ext cx="1660430" cy="146109"/>
            </a:xfrm>
            <a:prstGeom prst="rightArrow">
              <a:avLst/>
            </a:prstGeom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Image result for microscope perkin elmer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649" y="1718266"/>
              <a:ext cx="1047583" cy="1047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4719618" y="3195065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Extract 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DAPI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1884165" y="2168942"/>
              <a:ext cx="1143000" cy="5454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im3,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 annotations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299098" y="2170889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Unpack 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bytes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699761" y="2163736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Flat-field,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Warp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114694" y="2163736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Reinsert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into im3</a:t>
              </a:r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1485900" y="2362545"/>
              <a:ext cx="383221" cy="14382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515357" y="2159757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Segment im3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 err="1">
                  <a:solidFill>
                    <a:schemeClr val="tx1"/>
                  </a:solidFill>
                </a:rPr>
                <a:t>InForm</a:t>
              </a:r>
              <a:r>
                <a:rPr lang="en-US" sz="1400" dirty="0">
                  <a:solidFill>
                    <a:schemeClr val="tx1"/>
                  </a:solidFill>
                </a:rPr>
                <a:t>/dual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916020" y="2159757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Object list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merger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0330737" y="3186116"/>
              <a:ext cx="1143000" cy="5454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Cell tables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in CSV</a:t>
              </a:r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3052608" y="2367765"/>
              <a:ext cx="246490" cy="1294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Arrow 24"/>
            <p:cNvSpPr/>
            <p:nvPr/>
          </p:nvSpPr>
          <p:spPr>
            <a:xfrm>
              <a:off x="4459614" y="2356444"/>
              <a:ext cx="246490" cy="1294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5862618" y="2376951"/>
              <a:ext cx="246490" cy="1294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ight Arrow 26"/>
            <p:cNvSpPr/>
            <p:nvPr/>
          </p:nvSpPr>
          <p:spPr>
            <a:xfrm>
              <a:off x="7263280" y="2376951"/>
              <a:ext cx="246490" cy="1294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ight Arrow 27"/>
            <p:cNvSpPr/>
            <p:nvPr/>
          </p:nvSpPr>
          <p:spPr>
            <a:xfrm>
              <a:off x="8671078" y="2376951"/>
              <a:ext cx="246490" cy="1294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ight Arrow 28"/>
            <p:cNvSpPr/>
            <p:nvPr/>
          </p:nvSpPr>
          <p:spPr>
            <a:xfrm>
              <a:off x="10084247" y="2367765"/>
              <a:ext cx="246490" cy="1294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ight Arrow 34"/>
            <p:cNvSpPr/>
            <p:nvPr/>
          </p:nvSpPr>
          <p:spPr>
            <a:xfrm flipH="1">
              <a:off x="1641453" y="3417175"/>
              <a:ext cx="246490" cy="1294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884165" y="3209168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Read 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Annotations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909608" y="4056893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Compute overlaps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719618" y="4056893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Pairwise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shifts</a:t>
              </a:r>
            </a:p>
          </p:txBody>
        </p:sp>
        <p:sp>
          <p:nvSpPr>
            <p:cNvPr id="37" name="Down Arrow 36"/>
            <p:cNvSpPr/>
            <p:nvPr/>
          </p:nvSpPr>
          <p:spPr>
            <a:xfrm>
              <a:off x="5218665" y="3757507"/>
              <a:ext cx="144905" cy="288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Down Arrow 42"/>
            <p:cNvSpPr/>
            <p:nvPr/>
          </p:nvSpPr>
          <p:spPr>
            <a:xfrm>
              <a:off x="2383212" y="3770279"/>
              <a:ext cx="144905" cy="288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Down Arrow 43"/>
            <p:cNvSpPr/>
            <p:nvPr/>
          </p:nvSpPr>
          <p:spPr>
            <a:xfrm>
              <a:off x="2383212" y="2721425"/>
              <a:ext cx="144905" cy="47206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Down Arrow 45"/>
            <p:cNvSpPr/>
            <p:nvPr/>
          </p:nvSpPr>
          <p:spPr>
            <a:xfrm>
              <a:off x="5242554" y="2714374"/>
              <a:ext cx="144905" cy="47206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02230" y="3209168"/>
              <a:ext cx="1143000" cy="5454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Scan 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geometry</a:t>
              </a:r>
            </a:p>
          </p:txBody>
        </p:sp>
        <p:sp>
          <p:nvSpPr>
            <p:cNvPr id="48" name="Right Arrow 47"/>
            <p:cNvSpPr/>
            <p:nvPr/>
          </p:nvSpPr>
          <p:spPr>
            <a:xfrm>
              <a:off x="3059188" y="4225403"/>
              <a:ext cx="1660430" cy="1461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84164" y="4908985"/>
              <a:ext cx="1143000" cy="5454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Overlap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geometry</a:t>
              </a:r>
            </a:p>
          </p:txBody>
        </p:sp>
        <p:sp>
          <p:nvSpPr>
            <p:cNvPr id="50" name="Down Arrow 49"/>
            <p:cNvSpPr/>
            <p:nvPr/>
          </p:nvSpPr>
          <p:spPr>
            <a:xfrm>
              <a:off x="2380846" y="4616428"/>
              <a:ext cx="144905" cy="288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114694" y="4056893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Solve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stitching</a:t>
              </a:r>
            </a:p>
          </p:txBody>
        </p:sp>
        <p:sp>
          <p:nvSpPr>
            <p:cNvPr id="52" name="Right Arrow 51"/>
            <p:cNvSpPr/>
            <p:nvPr/>
          </p:nvSpPr>
          <p:spPr>
            <a:xfrm>
              <a:off x="5862618" y="4242096"/>
              <a:ext cx="246490" cy="1294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122433" y="4903254"/>
              <a:ext cx="1143000" cy="5454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HPF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Geometry</a:t>
              </a:r>
            </a:p>
          </p:txBody>
        </p:sp>
        <p:sp>
          <p:nvSpPr>
            <p:cNvPr id="54" name="Down Arrow 53"/>
            <p:cNvSpPr/>
            <p:nvPr/>
          </p:nvSpPr>
          <p:spPr>
            <a:xfrm>
              <a:off x="6621480" y="4597747"/>
              <a:ext cx="144905" cy="288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7509770" y="4056893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Build 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mosaic</a:t>
              </a:r>
            </a:p>
          </p:txBody>
        </p:sp>
        <p:sp>
          <p:nvSpPr>
            <p:cNvPr id="56" name="Right Arrow 55"/>
            <p:cNvSpPr/>
            <p:nvPr/>
          </p:nvSpPr>
          <p:spPr>
            <a:xfrm>
              <a:off x="7263280" y="4255715"/>
              <a:ext cx="246490" cy="1294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8916020" y="4047707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Build tile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pyramid </a:t>
              </a:r>
            </a:p>
          </p:txBody>
        </p:sp>
        <p:sp>
          <p:nvSpPr>
            <p:cNvPr id="58" name="Right Arrow 57"/>
            <p:cNvSpPr/>
            <p:nvPr/>
          </p:nvSpPr>
          <p:spPr>
            <a:xfrm>
              <a:off x="8671078" y="4233749"/>
              <a:ext cx="246490" cy="1294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0330737" y="2178468"/>
              <a:ext cx="1143000" cy="5454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Table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converter</a:t>
              </a:r>
            </a:p>
          </p:txBody>
        </p:sp>
        <p:sp>
          <p:nvSpPr>
            <p:cNvPr id="60" name="Down Arrow 59"/>
            <p:cNvSpPr/>
            <p:nvPr/>
          </p:nvSpPr>
          <p:spPr>
            <a:xfrm>
              <a:off x="10805896" y="2722846"/>
              <a:ext cx="144905" cy="47206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916020" y="4885937"/>
              <a:ext cx="1143000" cy="5454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Tile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pyramid 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0330737" y="4056893"/>
              <a:ext cx="1143000" cy="5454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Tile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metadata </a:t>
              </a:r>
            </a:p>
          </p:txBody>
        </p:sp>
        <p:sp>
          <p:nvSpPr>
            <p:cNvPr id="63" name="Right Arrow 62"/>
            <p:cNvSpPr/>
            <p:nvPr/>
          </p:nvSpPr>
          <p:spPr>
            <a:xfrm>
              <a:off x="10084247" y="4255715"/>
              <a:ext cx="246490" cy="1294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Down Arrow 63"/>
            <p:cNvSpPr/>
            <p:nvPr/>
          </p:nvSpPr>
          <p:spPr>
            <a:xfrm>
              <a:off x="9431490" y="4583826"/>
              <a:ext cx="144905" cy="2881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266100" y="3198152"/>
              <a:ext cx="1143000" cy="5454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Slide 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metadata</a:t>
              </a:r>
            </a:p>
          </p:txBody>
        </p:sp>
        <p:sp>
          <p:nvSpPr>
            <p:cNvPr id="66" name="Right Arrow 65"/>
            <p:cNvSpPr/>
            <p:nvPr/>
          </p:nvSpPr>
          <p:spPr>
            <a:xfrm>
              <a:off x="3026836" y="3394124"/>
              <a:ext cx="246490" cy="1294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509770" y="3206923"/>
              <a:ext cx="1143000" cy="545432"/>
            </a:xfrm>
            <a:prstGeom prst="rect">
              <a:avLst/>
            </a:prstGeom>
            <a:solidFill>
              <a:schemeClr val="bg2"/>
            </a:soli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DAPI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images</a:t>
              </a:r>
            </a:p>
          </p:txBody>
        </p:sp>
        <p:sp>
          <p:nvSpPr>
            <p:cNvPr id="71" name="Down Arrow 70"/>
            <p:cNvSpPr/>
            <p:nvPr/>
          </p:nvSpPr>
          <p:spPr>
            <a:xfrm>
              <a:off x="8008817" y="3766458"/>
              <a:ext cx="144905" cy="288190"/>
            </a:xfrm>
            <a:prstGeom prst="downArrow">
              <a:avLst/>
            </a:prstGeom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9501808" y="6488668"/>
            <a:ext cx="2327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 of Alex Szalay</a:t>
            </a:r>
          </a:p>
        </p:txBody>
      </p:sp>
    </p:spTree>
    <p:extLst>
      <p:ext uri="{BB962C8B-B14F-4D97-AF65-F5344CB8AC3E}">
        <p14:creationId xmlns:p14="http://schemas.microsoft.com/office/powerpoint/2010/main" val="32341878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DB Loading Workflow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95338" y="1619251"/>
            <a:ext cx="9734550" cy="1097280"/>
            <a:chOff x="795338" y="1619251"/>
            <a:chExt cx="9734550" cy="1097280"/>
          </a:xfrm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4" name="Group 13"/>
            <p:cNvGrpSpPr/>
            <p:nvPr/>
          </p:nvGrpSpPr>
          <p:grpSpPr>
            <a:xfrm>
              <a:off x="795338" y="1751172"/>
              <a:ext cx="1133475" cy="828675"/>
              <a:chOff x="1314450" y="1809750"/>
              <a:chExt cx="1133475" cy="828675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314450" y="1809750"/>
                <a:ext cx="676275" cy="37147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1466850" y="1962150"/>
                <a:ext cx="676275" cy="37147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619250" y="2114550"/>
                <a:ext cx="676275" cy="37147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71650" y="2266950"/>
                <a:ext cx="676275" cy="37147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csv</a:t>
                </a:r>
              </a:p>
            </p:txBody>
          </p:sp>
        </p:grpSp>
        <p:sp>
          <p:nvSpPr>
            <p:cNvPr id="9" name="Right Arrow 8"/>
            <p:cNvSpPr/>
            <p:nvPr/>
          </p:nvSpPr>
          <p:spPr>
            <a:xfrm>
              <a:off x="1971676" y="1970247"/>
              <a:ext cx="67627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662238" y="1619251"/>
              <a:ext cx="1371600" cy="10972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Database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Preload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10262" y="1619251"/>
              <a:ext cx="1371600" cy="10972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Geometry Resolution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286250" y="1619251"/>
              <a:ext cx="1371600" cy="10972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Reorganize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Tables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534275" y="1619251"/>
              <a:ext cx="1371600" cy="10972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Validation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158288" y="1619251"/>
              <a:ext cx="1371600" cy="10972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Phase 1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DB</a:t>
              </a:r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4050506" y="2015491"/>
              <a:ext cx="23812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5672137" y="2015491"/>
              <a:ext cx="23812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ight Arrow 17"/>
            <p:cNvSpPr/>
            <p:nvPr/>
          </p:nvSpPr>
          <p:spPr>
            <a:xfrm>
              <a:off x="7300911" y="2028827"/>
              <a:ext cx="23812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8920163" y="2028827"/>
              <a:ext cx="23812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85813" y="3229691"/>
            <a:ext cx="9744075" cy="1115616"/>
            <a:chOff x="785813" y="3477341"/>
            <a:chExt cx="9744075" cy="1115616"/>
          </a:xfrm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7" name="Right Arrow 36"/>
            <p:cNvSpPr/>
            <p:nvPr/>
          </p:nvSpPr>
          <p:spPr>
            <a:xfrm>
              <a:off x="1983583" y="3862628"/>
              <a:ext cx="67627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85813" y="3495676"/>
              <a:ext cx="1371600" cy="10972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Phase 1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DB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647951" y="3495677"/>
              <a:ext cx="1371600" cy="10972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Build 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spatial index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300537" y="3495676"/>
              <a:ext cx="1371600" cy="10972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Precompute neighbors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158288" y="3495677"/>
              <a:ext cx="1371600" cy="109728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Main 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 err="1">
                  <a:solidFill>
                    <a:schemeClr val="tx1"/>
                  </a:solidFill>
                </a:rPr>
                <a:t>CellDB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548563" y="3495676"/>
              <a:ext cx="1371600" cy="10972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Build 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match table</a:t>
              </a:r>
            </a:p>
          </p:txBody>
        </p:sp>
        <p:sp>
          <p:nvSpPr>
            <p:cNvPr id="32" name="Right Arrow 31"/>
            <p:cNvSpPr/>
            <p:nvPr/>
          </p:nvSpPr>
          <p:spPr>
            <a:xfrm>
              <a:off x="4050505" y="3891916"/>
              <a:ext cx="23812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ight Arrow 32"/>
            <p:cNvSpPr/>
            <p:nvPr/>
          </p:nvSpPr>
          <p:spPr>
            <a:xfrm>
              <a:off x="5684045" y="3873581"/>
              <a:ext cx="23812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ight Arrow 38"/>
            <p:cNvSpPr/>
            <p:nvPr/>
          </p:nvSpPr>
          <p:spPr>
            <a:xfrm>
              <a:off x="8934448" y="3862628"/>
              <a:ext cx="23812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910262" y="3477341"/>
              <a:ext cx="1371600" cy="10972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Resolve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Primary/sec</a:t>
              </a:r>
            </a:p>
          </p:txBody>
        </p:sp>
        <p:sp>
          <p:nvSpPr>
            <p:cNvPr id="41" name="Right Arrow 40"/>
            <p:cNvSpPr/>
            <p:nvPr/>
          </p:nvSpPr>
          <p:spPr>
            <a:xfrm>
              <a:off x="7296147" y="3858106"/>
              <a:ext cx="23812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957263" y="4926807"/>
            <a:ext cx="7977185" cy="1102042"/>
            <a:chOff x="957263" y="4926807"/>
            <a:chExt cx="7977185" cy="1102042"/>
          </a:xfrm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4" name="Group 23"/>
            <p:cNvGrpSpPr/>
            <p:nvPr/>
          </p:nvGrpSpPr>
          <p:grpSpPr>
            <a:xfrm>
              <a:off x="957263" y="5094447"/>
              <a:ext cx="1133475" cy="828675"/>
              <a:chOff x="1314450" y="1809750"/>
              <a:chExt cx="1133475" cy="828675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1314450" y="1809750"/>
                <a:ext cx="676275" cy="37147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466850" y="1962150"/>
                <a:ext cx="676275" cy="37147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619250" y="2114550"/>
                <a:ext cx="676275" cy="37147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771650" y="2266950"/>
                <a:ext cx="676275" cy="37147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tiles</a:t>
                </a:r>
              </a:p>
            </p:txBody>
          </p:sp>
        </p:grpSp>
        <p:sp>
          <p:nvSpPr>
            <p:cNvPr id="30" name="Rectangle 29"/>
            <p:cNvSpPr/>
            <p:nvPr/>
          </p:nvSpPr>
          <p:spPr>
            <a:xfrm>
              <a:off x="2662238" y="4926807"/>
              <a:ext cx="1371600" cy="10972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Preload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 err="1">
                  <a:solidFill>
                    <a:schemeClr val="tx1"/>
                  </a:solidFill>
                </a:rPr>
                <a:t>Img</a:t>
              </a:r>
              <a:r>
                <a:rPr lang="en-US" dirty="0">
                  <a:solidFill>
                    <a:schemeClr val="tx1"/>
                  </a:solidFill>
                </a:rPr>
                <a:t> pyramid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300537" y="4931569"/>
              <a:ext cx="1371600" cy="10972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Build 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indexes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62848" y="4926807"/>
              <a:ext cx="1371600" cy="109728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Main 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 err="1">
                  <a:solidFill>
                    <a:schemeClr val="tx1"/>
                  </a:solidFill>
                </a:rPr>
                <a:t>TileDB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Right Arrow 34"/>
            <p:cNvSpPr/>
            <p:nvPr/>
          </p:nvSpPr>
          <p:spPr>
            <a:xfrm>
              <a:off x="4062412" y="5298044"/>
              <a:ext cx="23812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ight Arrow 35"/>
            <p:cNvSpPr/>
            <p:nvPr/>
          </p:nvSpPr>
          <p:spPr>
            <a:xfrm>
              <a:off x="5684045" y="5300188"/>
              <a:ext cx="23812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ight Arrow 37"/>
            <p:cNvSpPr/>
            <p:nvPr/>
          </p:nvSpPr>
          <p:spPr>
            <a:xfrm>
              <a:off x="1971677" y="5280184"/>
              <a:ext cx="67627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910262" y="4926807"/>
              <a:ext cx="1371600" cy="10972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Phase 1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 err="1">
                  <a:solidFill>
                    <a:schemeClr val="tx1"/>
                  </a:solidFill>
                </a:rPr>
                <a:t>TileDB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Right Arrow 42"/>
            <p:cNvSpPr/>
            <p:nvPr/>
          </p:nvSpPr>
          <p:spPr>
            <a:xfrm>
              <a:off x="7286621" y="5296616"/>
              <a:ext cx="276227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9501808" y="6488668"/>
            <a:ext cx="2327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 of Alex Szalay</a:t>
            </a:r>
          </a:p>
        </p:txBody>
      </p:sp>
    </p:spTree>
    <p:extLst>
      <p:ext uri="{BB962C8B-B14F-4D97-AF65-F5344CB8AC3E}">
        <p14:creationId xmlns:p14="http://schemas.microsoft.com/office/powerpoint/2010/main" val="24781539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1BDB8C-11F5-4CD5-8A09-8EC5BF0C00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189" y="322869"/>
            <a:ext cx="4974978" cy="45334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The Path to Scalability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518" y="1571183"/>
            <a:ext cx="10515600" cy="5016993"/>
          </a:xfrm>
        </p:spPr>
        <p:txBody>
          <a:bodyPr>
            <a:normAutofit/>
          </a:bodyPr>
          <a:lstStyle/>
          <a:p>
            <a:r>
              <a:rPr lang="en-US" dirty="0"/>
              <a:t>Take 1000x more images</a:t>
            </a:r>
          </a:p>
          <a:p>
            <a:r>
              <a:rPr lang="en-US" dirty="0"/>
              <a:t>Dramatically decrease human labor</a:t>
            </a:r>
          </a:p>
          <a:p>
            <a:pPr lvl="1"/>
            <a:r>
              <a:rPr lang="en-US" dirty="0"/>
              <a:t>Automate tissue segmentation</a:t>
            </a:r>
          </a:p>
          <a:p>
            <a:pPr lvl="1"/>
            <a:r>
              <a:rPr lang="en-US" dirty="0"/>
              <a:t>Deep Learning for cell recognition</a:t>
            </a:r>
          </a:p>
          <a:p>
            <a:pPr lvl="1"/>
            <a:r>
              <a:rPr lang="en-US" dirty="0"/>
              <a:t>Automated spatial statistics</a:t>
            </a:r>
          </a:p>
          <a:p>
            <a:r>
              <a:rPr lang="en-US" dirty="0"/>
              <a:t>Flexible Analytics Environment</a:t>
            </a:r>
          </a:p>
          <a:p>
            <a:pPr lvl="1"/>
            <a:r>
              <a:rPr lang="en-US" dirty="0" err="1"/>
              <a:t>SciServer</a:t>
            </a:r>
            <a:r>
              <a:rPr lang="en-US" dirty="0"/>
              <a:t>: Collaborative interface </a:t>
            </a:r>
            <a:br>
              <a:rPr lang="en-US" dirty="0"/>
            </a:br>
            <a:r>
              <a:rPr lang="en-US" dirty="0"/>
              <a:t>to machine learning</a:t>
            </a:r>
          </a:p>
          <a:p>
            <a:pPr lvl="1"/>
            <a:r>
              <a:rPr lang="en-US" dirty="0" err="1"/>
              <a:t>iPython</a:t>
            </a:r>
            <a:r>
              <a:rPr lang="en-US" dirty="0"/>
              <a:t> and R access to databases</a:t>
            </a:r>
          </a:p>
          <a:p>
            <a:pPr lvl="1"/>
            <a:r>
              <a:rPr lang="en-US" dirty="0"/>
              <a:t>Each user can have their own DB</a:t>
            </a:r>
            <a:br>
              <a:rPr lang="en-US" dirty="0"/>
            </a:br>
            <a:r>
              <a:rPr lang="en-US" dirty="0"/>
              <a:t>for value added data, linked to </a:t>
            </a:r>
            <a:br>
              <a:rPr lang="en-US" dirty="0"/>
            </a:br>
            <a:r>
              <a:rPr lang="en-US" dirty="0"/>
              <a:t>main database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https://lh4.googleusercontent.com/aAgYBnNJFkGYbgYbgP40HC3DKr_9_G4NTZW19VVPaJJVddd-1_1mgp76g1fzfmnzYOnwuiGc2Db_DqvtxqoOgdK3Ti9rPmUXDgDoWuNlTCB81Vlew_7N6hHBL6VG0pZWeRA4IZuY">
            <a:extLst>
              <a:ext uri="{FF2B5EF4-FFF2-40B4-BE49-F238E27FC236}">
                <a16:creationId xmlns:a16="http://schemas.microsoft.com/office/drawing/2014/main" id="{8068EE92-7AEA-427E-8B2A-A2F879C1A97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767" y="2896746"/>
            <a:ext cx="5307908" cy="35508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9501808" y="6488668"/>
            <a:ext cx="2327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 of Alex Szalay</a:t>
            </a:r>
          </a:p>
        </p:txBody>
      </p:sp>
    </p:spTree>
    <p:extLst>
      <p:ext uri="{BB962C8B-B14F-4D97-AF65-F5344CB8AC3E}">
        <p14:creationId xmlns:p14="http://schemas.microsoft.com/office/powerpoint/2010/main" val="214739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7534" y="6793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 err="1">
                <a:solidFill>
                  <a:srgbClr val="0070C0"/>
                </a:solidFill>
              </a:rPr>
              <a:t>Astropath</a:t>
            </a:r>
            <a:r>
              <a:rPr lang="en-US" sz="4000" b="1" dirty="0">
                <a:solidFill>
                  <a:srgbClr val="0070C0"/>
                </a:solidFill>
              </a:rPr>
              <a:t> Database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7025"/>
            <a:ext cx="10515600" cy="4351338"/>
          </a:xfrm>
        </p:spPr>
        <p:txBody>
          <a:bodyPr>
            <a:normAutofit fontScale="925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dirty="0"/>
              <a:t>Spatially-mapping specific cellular subsets, immune checkpoints, and </a:t>
            </a:r>
            <a:r>
              <a:rPr lang="en-US" dirty="0" err="1"/>
              <a:t>immunoactive</a:t>
            </a:r>
            <a:r>
              <a:rPr lang="en-US" dirty="0"/>
              <a:t> molecule expression in patients with both early stage and advanced disease, annotated with clinical outcomes.</a:t>
            </a:r>
          </a:p>
          <a:p>
            <a:pPr marL="0" indent="0" algn="just">
              <a:buNone/>
            </a:pP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Developed a unique facility to produce petabytes of tissue imaging data (currently processed over 80,000 HPF, raw imaging data volume + annotations of 34 TB, current database has over &gt;85M distinct cells)</a:t>
            </a:r>
          </a:p>
          <a:p>
            <a:pPr marL="514350" indent="-514350" algn="just">
              <a:buFont typeface="+mj-lt"/>
              <a:buAutoNum type="arabicPeriod"/>
            </a:pP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Goal is to provide investigators with open source, web-based analysis suite for analysis of this and other </a:t>
            </a:r>
            <a:r>
              <a:rPr lang="en-US" i="1" dirty="0"/>
              <a:t>whole-slide </a:t>
            </a:r>
            <a:r>
              <a:rPr lang="en-US" dirty="0"/>
              <a:t>multiplex IHC/IF data sets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DE7D8E-B12A-9046-ABD7-47E79476FB67}"/>
              </a:ext>
            </a:extLst>
          </p:cNvPr>
          <p:cNvSpPr/>
          <p:nvPr/>
        </p:nvSpPr>
        <p:spPr>
          <a:xfrm>
            <a:off x="3693227" y="5948363"/>
            <a:ext cx="4805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http://dev.cellview.idies.jhu.edu/en/default.aspx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9439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image00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2840" y="0"/>
            <a:ext cx="13103999" cy="737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676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image00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2840" y="0"/>
            <a:ext cx="13103999" cy="737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22336" y="1680881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45710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image00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2840" y="0"/>
            <a:ext cx="13103999" cy="737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22336" y="1680881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8784" y="2492187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69605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image00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2840" y="0"/>
            <a:ext cx="13103999" cy="737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22336" y="1680881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8784" y="2492187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8784" y="3228292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20023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image00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2840" y="0"/>
            <a:ext cx="13103999" cy="737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22336" y="1680881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8784" y="2492187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8784" y="3228292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08508" y="4068733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72773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image00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2840" y="0"/>
            <a:ext cx="13103999" cy="737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22336" y="1680881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8784" y="2492187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8784" y="3228292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08508" y="4068733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8784" y="4880039"/>
            <a:ext cx="87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Segoe UI Symbol" panose="020B0502040204020203" pitchFamily="34" charset="0"/>
              </a:rPr>
              <a:t>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38923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6418" y="77299"/>
            <a:ext cx="4798610" cy="11430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199" y="1101933"/>
            <a:ext cx="4038600" cy="5135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u="sng" dirty="0">
                <a:solidFill>
                  <a:schemeClr val="accent2"/>
                </a:solidFill>
              </a:rPr>
              <a:t>Taube Lab members</a:t>
            </a:r>
          </a:p>
          <a:p>
            <a:pPr marL="0" indent="0">
              <a:buNone/>
            </a:pPr>
            <a:r>
              <a:rPr lang="en-US" sz="1800" dirty="0"/>
              <a:t>Nicholas </a:t>
            </a:r>
            <a:r>
              <a:rPr lang="en-US" sz="1800" dirty="0" err="1"/>
              <a:t>Giraldo</a:t>
            </a:r>
            <a:r>
              <a:rPr lang="en-US" sz="1800" dirty="0"/>
              <a:t>, MD, PhD</a:t>
            </a:r>
          </a:p>
          <a:p>
            <a:pPr marL="0" indent="0">
              <a:buNone/>
            </a:pPr>
            <a:r>
              <a:rPr lang="en-US" sz="1800" dirty="0"/>
              <a:t>Sneha Berry, MS</a:t>
            </a:r>
          </a:p>
          <a:p>
            <a:pPr marL="0" indent="0">
              <a:buNone/>
            </a:pPr>
            <a:r>
              <a:rPr lang="en-US" sz="1800" dirty="0"/>
              <a:t>Liz Engle, MS</a:t>
            </a:r>
          </a:p>
          <a:p>
            <a:pPr marL="0" indent="0">
              <a:buNone/>
            </a:pPr>
            <a:r>
              <a:rPr lang="en-US" sz="1800" dirty="0"/>
              <a:t>Haiying Xu</a:t>
            </a:r>
          </a:p>
          <a:p>
            <a:pPr marL="0" indent="0">
              <a:buNone/>
            </a:pPr>
            <a:r>
              <a:rPr lang="en-US" sz="1800" dirty="0"/>
              <a:t>Peter Nguyen, MS</a:t>
            </a:r>
          </a:p>
          <a:p>
            <a:pPr marL="0" indent="0">
              <a:buNone/>
            </a:pPr>
            <a:r>
              <a:rPr lang="en-US" sz="1800" dirty="0"/>
              <a:t>Aleksandra Ogurtsova</a:t>
            </a:r>
          </a:p>
          <a:p>
            <a:pPr marL="0" indent="0">
              <a:buNone/>
            </a:pPr>
            <a:r>
              <a:rPr lang="en-US" sz="1800" dirty="0"/>
              <a:t>Benjamin Green</a:t>
            </a:r>
          </a:p>
          <a:p>
            <a:pPr marL="0" indent="0">
              <a:buNone/>
            </a:pPr>
            <a:r>
              <a:rPr lang="en-US" sz="1800" dirty="0"/>
              <a:t>Tricia Cottrell, MD, PhD</a:t>
            </a:r>
          </a:p>
          <a:p>
            <a:pPr marL="0" indent="0">
              <a:buNone/>
            </a:pPr>
            <a:r>
              <a:rPr lang="en-US" sz="1800" dirty="0"/>
              <a:t>Julie Stein, MD</a:t>
            </a:r>
          </a:p>
          <a:p>
            <a:pPr marL="0" indent="0">
              <a:buNone/>
            </a:pPr>
            <a:r>
              <a:rPr lang="en-US" sz="1800" dirty="0"/>
              <a:t>Joshua Doyle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u="sng" dirty="0">
                <a:solidFill>
                  <a:schemeClr val="accent2"/>
                </a:solidFill>
              </a:rPr>
              <a:t>Department of Radiology</a:t>
            </a:r>
          </a:p>
          <a:p>
            <a:pPr marL="0" indent="0">
              <a:buNone/>
            </a:pPr>
            <a:r>
              <a:rPr lang="en-US" sz="1800" dirty="0" err="1"/>
              <a:t>Seyoun</a:t>
            </a:r>
            <a:r>
              <a:rPr lang="en-US" sz="1800" dirty="0"/>
              <a:t> Park, PhD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8193762" y="1101933"/>
            <a:ext cx="2783878" cy="1990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b="1" u="sng" dirty="0">
                <a:solidFill>
                  <a:schemeClr val="accent2"/>
                </a:solidFill>
              </a:rPr>
              <a:t>BKI collaborators</a:t>
            </a:r>
          </a:p>
          <a:p>
            <a:pPr>
              <a:spcBef>
                <a:spcPts val="1000"/>
              </a:spcBef>
            </a:pPr>
            <a:r>
              <a:rPr lang="en-US" dirty="0"/>
              <a:t>Evan Lipson, MD</a:t>
            </a:r>
          </a:p>
          <a:p>
            <a:pPr>
              <a:spcBef>
                <a:spcPts val="1000"/>
              </a:spcBef>
            </a:pPr>
            <a:r>
              <a:rPr lang="en-US" dirty="0"/>
              <a:t>Drew Pardoll, MD, PhD</a:t>
            </a:r>
          </a:p>
          <a:p>
            <a:pPr>
              <a:spcBef>
                <a:spcPts val="1000"/>
              </a:spcBef>
            </a:pPr>
            <a:r>
              <a:rPr lang="en-US" dirty="0"/>
              <a:t>Suzanne Topalian, MD</a:t>
            </a:r>
          </a:p>
          <a:p>
            <a:pPr>
              <a:spcBef>
                <a:spcPts val="1000"/>
              </a:spcBef>
            </a:pPr>
            <a:r>
              <a:rPr lang="en-US" dirty="0"/>
              <a:t>Robert Anders MD, PhD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93762" y="4222453"/>
            <a:ext cx="2950732" cy="1711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b="1" u="sng" dirty="0" err="1">
                <a:solidFill>
                  <a:schemeClr val="accent2"/>
                </a:solidFill>
                <a:cs typeface="Arial" panose="020B0604020202020204" pitchFamily="34" charset="0"/>
              </a:rPr>
              <a:t>Akoya</a:t>
            </a:r>
            <a:r>
              <a:rPr lang="en-US" b="1" u="sng" dirty="0">
                <a:solidFill>
                  <a:schemeClr val="accent2"/>
                </a:solidFill>
                <a:cs typeface="Arial" panose="020B0604020202020204" pitchFamily="34" charset="0"/>
              </a:rPr>
              <a:t> Biosciences collaborators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cs typeface="Arial" panose="020B0604020202020204" pitchFamily="34" charset="0"/>
              </a:rPr>
              <a:t>Cliff Hoyt, MS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cs typeface="Arial" panose="020B0604020202020204" pitchFamily="34" charset="0"/>
              </a:rPr>
              <a:t>Chi Wang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8834" y="1101933"/>
            <a:ext cx="2783878" cy="2128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b="1" u="sng" dirty="0">
                <a:solidFill>
                  <a:schemeClr val="accent2"/>
                </a:solidFill>
              </a:rPr>
              <a:t>JHU Homewood Campus</a:t>
            </a:r>
          </a:p>
          <a:p>
            <a:pPr>
              <a:spcBef>
                <a:spcPts val="1000"/>
              </a:spcBef>
            </a:pPr>
            <a:r>
              <a:rPr lang="en-US" b="1" dirty="0"/>
              <a:t>Alex Szalay, PhD</a:t>
            </a:r>
          </a:p>
          <a:p>
            <a:pPr>
              <a:spcBef>
                <a:spcPts val="1000"/>
              </a:spcBef>
            </a:pPr>
            <a:r>
              <a:rPr lang="en-US" dirty="0"/>
              <a:t>Allan Yuille, PhD</a:t>
            </a:r>
          </a:p>
          <a:p>
            <a:pPr>
              <a:spcBef>
                <a:spcPts val="1000"/>
              </a:spcBef>
            </a:pPr>
            <a:endParaRPr lang="en-US" dirty="0"/>
          </a:p>
          <a:p>
            <a:pPr>
              <a:lnSpc>
                <a:spcPct val="150000"/>
              </a:lnSpc>
              <a:spcBef>
                <a:spcPts val="1000"/>
              </a:spcBef>
            </a:pP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9" name="Picture 8" descr="Dr. Alex Szal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3609" y="2891640"/>
            <a:ext cx="1885671" cy="235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041559-06FE-4841-8627-E40B6846CC6E}"/>
              </a:ext>
            </a:extLst>
          </p:cNvPr>
          <p:cNvSpPr txBox="1"/>
          <p:nvPr/>
        </p:nvSpPr>
        <p:spPr>
          <a:xfrm>
            <a:off x="3844260" y="5963241"/>
            <a:ext cx="3793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*NIH/NCI Funding*</a:t>
            </a:r>
          </a:p>
        </p:txBody>
      </p:sp>
    </p:spTree>
    <p:extLst>
      <p:ext uri="{BB962C8B-B14F-4D97-AF65-F5344CB8AC3E}">
        <p14:creationId xmlns:p14="http://schemas.microsoft.com/office/powerpoint/2010/main" val="9574715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Rectangle 707"/>
          <p:cNvSpPr/>
          <p:nvPr/>
        </p:nvSpPr>
        <p:spPr>
          <a:xfrm>
            <a:off x="0" y="202917"/>
            <a:ext cx="1219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Evaluating Predictive Biomarkers for Immunotherapies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221277" y="3169905"/>
            <a:ext cx="4142322" cy="1065158"/>
            <a:chOff x="4198364" y="604310"/>
            <a:chExt cx="4142322" cy="1065158"/>
          </a:xfrm>
        </p:grpSpPr>
        <p:sp>
          <p:nvSpPr>
            <p:cNvPr id="199" name="Rectangle 198"/>
            <p:cNvSpPr/>
            <p:nvPr/>
          </p:nvSpPr>
          <p:spPr>
            <a:xfrm>
              <a:off x="4198364" y="754587"/>
              <a:ext cx="3352564" cy="841038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  <a:effectLst>
              <a:glow>
                <a:schemeClr val="accent1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4297596" y="830790"/>
              <a:ext cx="3253331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PD-L1</a:t>
              </a:r>
            </a:p>
            <a:p>
              <a:r>
                <a:rPr lang="en-US" sz="1850" b="1" dirty="0"/>
                <a:t>Immunohistochemistry (IHC)</a:t>
              </a:r>
              <a:endParaRPr lang="en-US" sz="1850" dirty="0"/>
            </a:p>
          </p:txBody>
        </p:sp>
        <p:pic>
          <p:nvPicPr>
            <p:cNvPr id="212" name="Picture 2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35451" y="604310"/>
              <a:ext cx="1105235" cy="106515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5" name="Group 4"/>
          <p:cNvGrpSpPr/>
          <p:nvPr/>
        </p:nvGrpSpPr>
        <p:grpSpPr>
          <a:xfrm>
            <a:off x="6712389" y="4524157"/>
            <a:ext cx="3352564" cy="841038"/>
            <a:chOff x="4198364" y="4414256"/>
            <a:chExt cx="3352564" cy="841038"/>
          </a:xfrm>
        </p:grpSpPr>
        <p:sp>
          <p:nvSpPr>
            <p:cNvPr id="202" name="Rectangle 201"/>
            <p:cNvSpPr/>
            <p:nvPr/>
          </p:nvSpPr>
          <p:spPr>
            <a:xfrm>
              <a:off x="4198364" y="4414256"/>
              <a:ext cx="3352564" cy="841038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297597" y="4607712"/>
              <a:ext cx="29768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Multiplex IF/IHC</a:t>
              </a:r>
              <a:endParaRPr lang="en-US" sz="22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221277" y="4342330"/>
            <a:ext cx="4158351" cy="1116757"/>
            <a:chOff x="4198364" y="1824449"/>
            <a:chExt cx="4158351" cy="1116757"/>
          </a:xfrm>
        </p:grpSpPr>
        <p:sp>
          <p:nvSpPr>
            <p:cNvPr id="200" name="Rectangle 199"/>
            <p:cNvSpPr/>
            <p:nvPr/>
          </p:nvSpPr>
          <p:spPr>
            <a:xfrm>
              <a:off x="4198364" y="2010984"/>
              <a:ext cx="3352564" cy="841038"/>
            </a:xfrm>
            <a:prstGeom prst="rect">
              <a:avLst/>
            </a:prstGeom>
            <a:solidFill>
              <a:srgbClr val="F36763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4297597" y="2035750"/>
              <a:ext cx="29768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Tumor Mutation Burden (TMB)</a:t>
              </a:r>
              <a:endParaRPr lang="en-US" sz="2200" dirty="0"/>
            </a:p>
          </p:txBody>
        </p:sp>
        <p:pic>
          <p:nvPicPr>
            <p:cNvPr id="215" name="Picture 2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49749" y="1824449"/>
              <a:ext cx="1106966" cy="111675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6" name="Group 5"/>
          <p:cNvGrpSpPr/>
          <p:nvPr/>
        </p:nvGrpSpPr>
        <p:grpSpPr>
          <a:xfrm>
            <a:off x="4384382" y="5639066"/>
            <a:ext cx="4178718" cy="1018026"/>
            <a:chOff x="4198364" y="5464351"/>
            <a:chExt cx="4178718" cy="1018026"/>
          </a:xfrm>
        </p:grpSpPr>
        <p:sp>
          <p:nvSpPr>
            <p:cNvPr id="203" name="Rectangle 202"/>
            <p:cNvSpPr/>
            <p:nvPr/>
          </p:nvSpPr>
          <p:spPr>
            <a:xfrm>
              <a:off x="4198364" y="5526343"/>
              <a:ext cx="3697394" cy="841038"/>
            </a:xfrm>
            <a:prstGeom prst="rect">
              <a:avLst/>
            </a:prstGeom>
            <a:solidFill>
              <a:srgbClr val="A063A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297597" y="5707453"/>
              <a:ext cx="29768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Multimodality</a:t>
              </a:r>
              <a:endParaRPr lang="en-US" sz="2200" dirty="0"/>
            </a:p>
          </p:txBody>
        </p:sp>
        <p:pic>
          <p:nvPicPr>
            <p:cNvPr id="216" name="Picture 2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72826" y="5725914"/>
              <a:ext cx="784925" cy="75646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17" name="Picture 2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18888" y="5464351"/>
              <a:ext cx="758194" cy="79310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709" name="Group 708"/>
          <p:cNvGrpSpPr/>
          <p:nvPr/>
        </p:nvGrpSpPr>
        <p:grpSpPr>
          <a:xfrm rot="10800000">
            <a:off x="880277" y="3057099"/>
            <a:ext cx="1335838" cy="3484997"/>
            <a:chOff x="4646111" y="1077102"/>
            <a:chExt cx="904746" cy="5542734"/>
          </a:xfrm>
        </p:grpSpPr>
        <p:sp>
          <p:nvSpPr>
            <p:cNvPr id="710" name="Rectangle 709"/>
            <p:cNvSpPr/>
            <p:nvPr/>
          </p:nvSpPr>
          <p:spPr>
            <a:xfrm flipH="1">
              <a:off x="4946352" y="1077102"/>
              <a:ext cx="604505" cy="554273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TextBox 710"/>
            <p:cNvSpPr txBox="1"/>
            <p:nvPr/>
          </p:nvSpPr>
          <p:spPr>
            <a:xfrm rot="5400000">
              <a:off x="2467832" y="3404054"/>
              <a:ext cx="5245390" cy="888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Biomarker strategies/ Assay Modalities</a:t>
              </a:r>
              <a:endParaRPr lang="en-US" sz="24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88317" y="933305"/>
            <a:ext cx="9342901" cy="1951369"/>
            <a:chOff x="542217" y="933305"/>
            <a:chExt cx="9342901" cy="1951369"/>
          </a:xfrm>
        </p:grpSpPr>
        <p:grpSp>
          <p:nvGrpSpPr>
            <p:cNvPr id="506" name="Group 505"/>
            <p:cNvGrpSpPr/>
            <p:nvPr/>
          </p:nvGrpSpPr>
          <p:grpSpPr>
            <a:xfrm>
              <a:off x="2399428" y="1336556"/>
              <a:ext cx="1540732" cy="1153097"/>
              <a:chOff x="2102142" y="781960"/>
              <a:chExt cx="1871059" cy="1370966"/>
            </a:xfrm>
          </p:grpSpPr>
          <p:grpSp>
            <p:nvGrpSpPr>
              <p:cNvPr id="507" name="Group 506"/>
              <p:cNvGrpSpPr/>
              <p:nvPr/>
            </p:nvGrpSpPr>
            <p:grpSpPr>
              <a:xfrm>
                <a:off x="3516873" y="781960"/>
                <a:ext cx="243029" cy="504521"/>
                <a:chOff x="4030468" y="14119905"/>
                <a:chExt cx="1815408" cy="4255070"/>
              </a:xfrm>
              <a:solidFill>
                <a:srgbClr val="00B0F0"/>
              </a:solidFill>
            </p:grpSpPr>
            <p:sp>
              <p:nvSpPr>
                <p:cNvPr id="614" name="Oval 613"/>
                <p:cNvSpPr/>
                <p:nvPr/>
              </p:nvSpPr>
              <p:spPr>
                <a:xfrm>
                  <a:off x="4423492" y="14119905"/>
                  <a:ext cx="1017679" cy="10811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5" name="Rounded Rectangle 614"/>
                <p:cNvSpPr/>
                <p:nvPr/>
              </p:nvSpPr>
              <p:spPr>
                <a:xfrm>
                  <a:off x="4417525" y="15291362"/>
                  <a:ext cx="1021495" cy="187336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6" name="Rounded Rectangle 615"/>
                <p:cNvSpPr/>
                <p:nvPr/>
              </p:nvSpPr>
              <p:spPr>
                <a:xfrm>
                  <a:off x="4417525" y="16862571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7" name="Rounded Rectangle 616"/>
                <p:cNvSpPr/>
                <p:nvPr/>
              </p:nvSpPr>
              <p:spPr>
                <a:xfrm>
                  <a:off x="5023203" y="16862570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8" name="Rounded Rectangle 617"/>
                <p:cNvSpPr/>
                <p:nvPr/>
              </p:nvSpPr>
              <p:spPr>
                <a:xfrm>
                  <a:off x="5594550" y="15354209"/>
                  <a:ext cx="251326" cy="12771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9" name="Rounded Rectangle 618"/>
                <p:cNvSpPr/>
                <p:nvPr/>
              </p:nvSpPr>
              <p:spPr>
                <a:xfrm>
                  <a:off x="4030468" y="15356752"/>
                  <a:ext cx="251325" cy="127716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08" name="Group 507"/>
              <p:cNvGrpSpPr/>
              <p:nvPr/>
            </p:nvGrpSpPr>
            <p:grpSpPr>
              <a:xfrm>
                <a:off x="2102142" y="784261"/>
                <a:ext cx="1871059" cy="1368665"/>
                <a:chOff x="1357333" y="1131939"/>
                <a:chExt cx="1476596" cy="1105315"/>
              </a:xfrm>
            </p:grpSpPr>
            <p:grpSp>
              <p:nvGrpSpPr>
                <p:cNvPr id="509" name="Group 508"/>
                <p:cNvGrpSpPr/>
                <p:nvPr/>
              </p:nvGrpSpPr>
              <p:grpSpPr>
                <a:xfrm>
                  <a:off x="1357333" y="1518795"/>
                  <a:ext cx="191793" cy="407444"/>
                  <a:chOff x="4030468" y="14119905"/>
                  <a:chExt cx="1815408" cy="4255070"/>
                </a:xfrm>
                <a:solidFill>
                  <a:schemeClr val="accent1">
                    <a:lumMod val="75000"/>
                  </a:schemeClr>
                </a:solidFill>
              </p:grpSpPr>
              <p:sp>
                <p:nvSpPr>
                  <p:cNvPr id="608" name="Oval 607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9" name="Rounded Rectangle 608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0" name="Rounded Rectangle 609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1" name="Rounded Rectangle 610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2" name="Rounded Rectangle 611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3" name="Rounded Rectangle 612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0" name="Group 509"/>
                <p:cNvGrpSpPr/>
                <p:nvPr/>
              </p:nvGrpSpPr>
              <p:grpSpPr>
                <a:xfrm>
                  <a:off x="1529055" y="1381317"/>
                  <a:ext cx="191793" cy="407444"/>
                  <a:chOff x="4030468" y="14119905"/>
                  <a:chExt cx="1815408" cy="4255070"/>
                </a:xfrm>
                <a:solidFill>
                  <a:schemeClr val="accent1">
                    <a:lumMod val="75000"/>
                  </a:schemeClr>
                </a:solidFill>
              </p:grpSpPr>
              <p:sp>
                <p:nvSpPr>
                  <p:cNvPr id="602" name="Oval 601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3" name="Rounded Rectangle 602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4" name="Rounded Rectangle 603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5" name="Rounded Rectangle 604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6" name="Rounded Rectangle 605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7" name="Rounded Rectangle 606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1" name="Group 510"/>
                <p:cNvGrpSpPr/>
                <p:nvPr/>
              </p:nvGrpSpPr>
              <p:grpSpPr>
                <a:xfrm>
                  <a:off x="2154615" y="1161378"/>
                  <a:ext cx="191793" cy="407444"/>
                  <a:chOff x="4030468" y="14119905"/>
                  <a:chExt cx="1815408" cy="4255070"/>
                </a:xfrm>
                <a:solidFill>
                  <a:schemeClr val="accent1">
                    <a:lumMod val="75000"/>
                  </a:schemeClr>
                </a:solidFill>
              </p:grpSpPr>
              <p:sp>
                <p:nvSpPr>
                  <p:cNvPr id="596" name="Oval 595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7" name="Rounded Rectangle 596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8" name="Rounded Rectangle 597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9" name="Rounded Rectangle 598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0" name="Rounded Rectangle 599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1" name="Rounded Rectangle 600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2" name="Group 511"/>
                <p:cNvGrpSpPr/>
                <p:nvPr/>
              </p:nvGrpSpPr>
              <p:grpSpPr>
                <a:xfrm>
                  <a:off x="1701526" y="1131939"/>
                  <a:ext cx="191793" cy="407444"/>
                  <a:chOff x="4030468" y="14119905"/>
                  <a:chExt cx="1815408" cy="4255070"/>
                </a:xfrm>
                <a:solidFill>
                  <a:schemeClr val="accent1">
                    <a:lumMod val="75000"/>
                  </a:schemeClr>
                </a:solidFill>
              </p:grpSpPr>
              <p:sp>
                <p:nvSpPr>
                  <p:cNvPr id="590" name="Oval 589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1" name="Rounded Rectangle 590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2" name="Rounded Rectangle 591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3" name="Rounded Rectangle 592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4" name="Rounded Rectangle 593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5" name="Rounded Rectangle 594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3" name="Group 512"/>
                <p:cNvGrpSpPr/>
                <p:nvPr/>
              </p:nvGrpSpPr>
              <p:grpSpPr>
                <a:xfrm>
                  <a:off x="2642136" y="1659022"/>
                  <a:ext cx="191793" cy="407444"/>
                  <a:chOff x="4030468" y="14119905"/>
                  <a:chExt cx="1815408" cy="4255070"/>
                </a:xfrm>
                <a:solidFill>
                  <a:srgbClr val="00B0F0"/>
                </a:solidFill>
              </p:grpSpPr>
              <p:sp>
                <p:nvSpPr>
                  <p:cNvPr id="584" name="Oval 583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5" name="Rounded Rectangle 584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6" name="Rounded Rectangle 585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7" name="Rounded Rectangle 586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8" name="Rounded Rectangle 587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9" name="Rounded Rectangle 588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4" name="Group 513"/>
                <p:cNvGrpSpPr/>
                <p:nvPr/>
              </p:nvGrpSpPr>
              <p:grpSpPr>
                <a:xfrm>
                  <a:off x="2144072" y="1506191"/>
                  <a:ext cx="191793" cy="407444"/>
                  <a:chOff x="4030468" y="14119905"/>
                  <a:chExt cx="1815408" cy="4255070"/>
                </a:xfrm>
                <a:solidFill>
                  <a:srgbClr val="00B0F0"/>
                </a:solidFill>
              </p:grpSpPr>
              <p:sp>
                <p:nvSpPr>
                  <p:cNvPr id="578" name="Oval 577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9" name="Rounded Rectangle 578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0" name="Rounded Rectangle 579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1" name="Rounded Rectangle 580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2" name="Rounded Rectangle 581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3" name="Rounded Rectangle 582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5" name="Group 514"/>
                <p:cNvGrpSpPr/>
                <p:nvPr/>
              </p:nvGrpSpPr>
              <p:grpSpPr>
                <a:xfrm>
                  <a:off x="1809884" y="1753649"/>
                  <a:ext cx="191793" cy="407444"/>
                  <a:chOff x="4030468" y="14119905"/>
                  <a:chExt cx="1815408" cy="4255070"/>
                </a:xfrm>
                <a:solidFill>
                  <a:srgbClr val="00B0F0"/>
                </a:solidFill>
              </p:grpSpPr>
              <p:sp>
                <p:nvSpPr>
                  <p:cNvPr id="572" name="Oval 571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3" name="Rounded Rectangle 572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4" name="Rounded Rectangle 573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5" name="Rounded Rectangle 574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6" name="Rounded Rectangle 575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7" name="Rounded Rectangle 576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6" name="Group 515"/>
                <p:cNvGrpSpPr/>
                <p:nvPr/>
              </p:nvGrpSpPr>
              <p:grpSpPr>
                <a:xfrm>
                  <a:off x="1435516" y="1140380"/>
                  <a:ext cx="191793" cy="407444"/>
                  <a:chOff x="4030468" y="14119905"/>
                  <a:chExt cx="1815408" cy="4255070"/>
                </a:xfrm>
                <a:solidFill>
                  <a:srgbClr val="00B0F0"/>
                </a:solidFill>
              </p:grpSpPr>
              <p:sp>
                <p:nvSpPr>
                  <p:cNvPr id="566" name="Oval 565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7" name="Rounded Rectangle 566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8" name="Rounded Rectangle 567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9" name="Rounded Rectangle 568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0" name="Rounded Rectangle 569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1" name="Rounded Rectangle 570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7" name="Group 516"/>
                <p:cNvGrpSpPr/>
                <p:nvPr/>
              </p:nvGrpSpPr>
              <p:grpSpPr>
                <a:xfrm>
                  <a:off x="2329433" y="1362088"/>
                  <a:ext cx="191793" cy="407444"/>
                  <a:chOff x="4030468" y="14119905"/>
                  <a:chExt cx="1815408" cy="4255070"/>
                </a:xfrm>
                <a:solidFill>
                  <a:srgbClr val="00B0F0"/>
                </a:solidFill>
              </p:grpSpPr>
              <p:sp>
                <p:nvSpPr>
                  <p:cNvPr id="560" name="Oval 559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1" name="Rounded Rectangle 560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2" name="Rounded Rectangle 561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3" name="Rounded Rectangle 562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4" name="Rounded Rectangle 563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5" name="Rounded Rectangle 564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8" name="Group 517"/>
                <p:cNvGrpSpPr/>
                <p:nvPr/>
              </p:nvGrpSpPr>
              <p:grpSpPr>
                <a:xfrm>
                  <a:off x="2518879" y="1501496"/>
                  <a:ext cx="191793" cy="407444"/>
                  <a:chOff x="4030468" y="14119905"/>
                  <a:chExt cx="1815408" cy="4255070"/>
                </a:xfrm>
                <a:solidFill>
                  <a:schemeClr val="accent1">
                    <a:lumMod val="75000"/>
                  </a:schemeClr>
                </a:solidFill>
              </p:grpSpPr>
              <p:sp>
                <p:nvSpPr>
                  <p:cNvPr id="554" name="Oval 553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5" name="Rounded Rectangle 554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6" name="Rounded Rectangle 555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7" name="Rounded Rectangle 556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8" name="Rounded Rectangle 557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9" name="Rounded Rectangle 558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9" name="Group 518"/>
                <p:cNvGrpSpPr/>
                <p:nvPr/>
              </p:nvGrpSpPr>
              <p:grpSpPr>
                <a:xfrm>
                  <a:off x="1902204" y="1308765"/>
                  <a:ext cx="191793" cy="407444"/>
                  <a:chOff x="4030468" y="14119905"/>
                  <a:chExt cx="1815408" cy="4255070"/>
                </a:xfrm>
                <a:solidFill>
                  <a:srgbClr val="00B0F0"/>
                </a:solidFill>
              </p:grpSpPr>
              <p:sp>
                <p:nvSpPr>
                  <p:cNvPr id="548" name="Oval 547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9" name="Rounded Rectangle 548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0" name="Rounded Rectangle 549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1" name="Rounded Rectangle 550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2" name="Rounded Rectangle 551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3" name="Rounded Rectangle 552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20" name="Group 519"/>
                <p:cNvGrpSpPr/>
                <p:nvPr/>
              </p:nvGrpSpPr>
              <p:grpSpPr>
                <a:xfrm>
                  <a:off x="1619483" y="1587641"/>
                  <a:ext cx="191793" cy="407444"/>
                  <a:chOff x="4030468" y="14119905"/>
                  <a:chExt cx="1815408" cy="4255070"/>
                </a:xfrm>
                <a:solidFill>
                  <a:srgbClr val="00B0F0"/>
                </a:solidFill>
              </p:grpSpPr>
              <p:sp>
                <p:nvSpPr>
                  <p:cNvPr id="542" name="Oval 541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3" name="Rounded Rectangle 542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4" name="Rounded Rectangle 543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5" name="Rounded Rectangle 544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6" name="Rounded Rectangle 545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7" name="Rounded Rectangle 546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21" name="Group 520"/>
                <p:cNvGrpSpPr/>
                <p:nvPr/>
              </p:nvGrpSpPr>
              <p:grpSpPr>
                <a:xfrm>
                  <a:off x="2094535" y="1765716"/>
                  <a:ext cx="191793" cy="407444"/>
                  <a:chOff x="4030468" y="14119905"/>
                  <a:chExt cx="1815408" cy="4255070"/>
                </a:xfrm>
                <a:solidFill>
                  <a:schemeClr val="accent1">
                    <a:lumMod val="75000"/>
                  </a:schemeClr>
                </a:solidFill>
              </p:grpSpPr>
              <p:sp>
                <p:nvSpPr>
                  <p:cNvPr id="536" name="Oval 535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7" name="Rounded Rectangle 536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8" name="Rounded Rectangle 537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9" name="Rounded Rectangle 538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0" name="Rounded Rectangle 539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1" name="Rounded Rectangle 540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22" name="Group 521"/>
                <p:cNvGrpSpPr/>
                <p:nvPr/>
              </p:nvGrpSpPr>
              <p:grpSpPr>
                <a:xfrm>
                  <a:off x="2387430" y="1805562"/>
                  <a:ext cx="191793" cy="407444"/>
                  <a:chOff x="4030468" y="14119905"/>
                  <a:chExt cx="1815408" cy="4255070"/>
                </a:xfrm>
                <a:solidFill>
                  <a:schemeClr val="accent1">
                    <a:lumMod val="75000"/>
                  </a:schemeClr>
                </a:solidFill>
              </p:grpSpPr>
              <p:sp>
                <p:nvSpPr>
                  <p:cNvPr id="530" name="Oval 529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1" name="Rounded Rectangle 530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2" name="Rounded Rectangle 531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3" name="Rounded Rectangle 532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4" name="Rounded Rectangle 533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5" name="Rounded Rectangle 534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23" name="Group 522"/>
                <p:cNvGrpSpPr/>
                <p:nvPr/>
              </p:nvGrpSpPr>
              <p:grpSpPr>
                <a:xfrm>
                  <a:off x="1555458" y="1829810"/>
                  <a:ext cx="191793" cy="407444"/>
                  <a:chOff x="4030468" y="14119905"/>
                  <a:chExt cx="1815408" cy="4255070"/>
                </a:xfrm>
                <a:solidFill>
                  <a:schemeClr val="accent1">
                    <a:lumMod val="75000"/>
                  </a:schemeClr>
                </a:solidFill>
              </p:grpSpPr>
              <p:sp>
                <p:nvSpPr>
                  <p:cNvPr id="524" name="Oval 523"/>
                  <p:cNvSpPr/>
                  <p:nvPr/>
                </p:nvSpPr>
                <p:spPr>
                  <a:xfrm>
                    <a:off x="4423492" y="14119905"/>
                    <a:ext cx="1017679" cy="10811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5" name="Rounded Rectangle 524"/>
                  <p:cNvSpPr/>
                  <p:nvPr/>
                </p:nvSpPr>
                <p:spPr>
                  <a:xfrm>
                    <a:off x="4417525" y="15291362"/>
                    <a:ext cx="1021495" cy="1873362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6" name="Rounded Rectangle 525"/>
                  <p:cNvSpPr/>
                  <p:nvPr/>
                </p:nvSpPr>
                <p:spPr>
                  <a:xfrm>
                    <a:off x="4417525" y="16862571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7" name="Rounded Rectangle 526"/>
                  <p:cNvSpPr/>
                  <p:nvPr/>
                </p:nvSpPr>
                <p:spPr>
                  <a:xfrm>
                    <a:off x="5023203" y="16862570"/>
                    <a:ext cx="415817" cy="151240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8" name="Rounded Rectangle 527"/>
                  <p:cNvSpPr/>
                  <p:nvPr/>
                </p:nvSpPr>
                <p:spPr>
                  <a:xfrm>
                    <a:off x="5594550" y="15354209"/>
                    <a:ext cx="251326" cy="1277164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9" name="Rounded Rectangle 528"/>
                  <p:cNvSpPr/>
                  <p:nvPr/>
                </p:nvSpPr>
                <p:spPr>
                  <a:xfrm>
                    <a:off x="4030468" y="15356752"/>
                    <a:ext cx="251325" cy="127716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9" name="Group 8"/>
            <p:cNvGrpSpPr/>
            <p:nvPr/>
          </p:nvGrpSpPr>
          <p:grpSpPr>
            <a:xfrm rot="16200000">
              <a:off x="5814984" y="1441224"/>
              <a:ext cx="653120" cy="811000"/>
              <a:chOff x="6144875" y="1385133"/>
              <a:chExt cx="653120" cy="811000"/>
            </a:xfrm>
          </p:grpSpPr>
          <p:sp>
            <p:nvSpPr>
              <p:cNvPr id="620" name="Right Arrow 619"/>
              <p:cNvSpPr/>
              <p:nvPr/>
            </p:nvSpPr>
            <p:spPr>
              <a:xfrm rot="2965147">
                <a:off x="6401837" y="1799974"/>
                <a:ext cx="487244" cy="305073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1" name="Right Arrow 620"/>
              <p:cNvSpPr/>
              <p:nvPr/>
            </p:nvSpPr>
            <p:spPr>
              <a:xfrm rot="7941649">
                <a:off x="6072579" y="1812234"/>
                <a:ext cx="449665" cy="305073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2" name="Rectangle 621"/>
              <p:cNvSpPr/>
              <p:nvPr/>
            </p:nvSpPr>
            <p:spPr>
              <a:xfrm rot="5400000">
                <a:off x="6231750" y="1545182"/>
                <a:ext cx="473807" cy="15370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3" name="Group 622"/>
            <p:cNvGrpSpPr/>
            <p:nvPr/>
          </p:nvGrpSpPr>
          <p:grpSpPr>
            <a:xfrm>
              <a:off x="6878051" y="933305"/>
              <a:ext cx="729250" cy="768551"/>
              <a:chOff x="1719730" y="4317676"/>
              <a:chExt cx="969369" cy="938587"/>
            </a:xfrm>
          </p:grpSpPr>
          <p:grpSp>
            <p:nvGrpSpPr>
              <p:cNvPr id="624" name="Group 623"/>
              <p:cNvGrpSpPr/>
              <p:nvPr/>
            </p:nvGrpSpPr>
            <p:grpSpPr>
              <a:xfrm>
                <a:off x="1719730" y="4566644"/>
                <a:ext cx="243029" cy="504521"/>
                <a:chOff x="4030468" y="14119905"/>
                <a:chExt cx="1815408" cy="4255070"/>
              </a:xfrm>
              <a:solidFill>
                <a:srgbClr val="00B0F0"/>
              </a:solidFill>
            </p:grpSpPr>
            <p:sp>
              <p:nvSpPr>
                <p:cNvPr id="653" name="Oval 652"/>
                <p:cNvSpPr/>
                <p:nvPr/>
              </p:nvSpPr>
              <p:spPr>
                <a:xfrm>
                  <a:off x="4423492" y="14119905"/>
                  <a:ext cx="1017679" cy="10811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4" name="Rounded Rectangle 653"/>
                <p:cNvSpPr/>
                <p:nvPr/>
              </p:nvSpPr>
              <p:spPr>
                <a:xfrm>
                  <a:off x="4417525" y="15291362"/>
                  <a:ext cx="1021495" cy="187336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5" name="Rounded Rectangle 654"/>
                <p:cNvSpPr/>
                <p:nvPr/>
              </p:nvSpPr>
              <p:spPr>
                <a:xfrm>
                  <a:off x="4417525" y="16862571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6" name="Rounded Rectangle 655"/>
                <p:cNvSpPr/>
                <p:nvPr/>
              </p:nvSpPr>
              <p:spPr>
                <a:xfrm>
                  <a:off x="5023203" y="16862570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7" name="Rounded Rectangle 656"/>
                <p:cNvSpPr/>
                <p:nvPr/>
              </p:nvSpPr>
              <p:spPr>
                <a:xfrm>
                  <a:off x="5594550" y="15354209"/>
                  <a:ext cx="251326" cy="12771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8" name="Rounded Rectangle 657"/>
                <p:cNvSpPr/>
                <p:nvPr/>
              </p:nvSpPr>
              <p:spPr>
                <a:xfrm>
                  <a:off x="4030468" y="15356752"/>
                  <a:ext cx="251325" cy="127716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25" name="Group 624"/>
              <p:cNvGrpSpPr/>
              <p:nvPr/>
            </p:nvGrpSpPr>
            <p:grpSpPr>
              <a:xfrm>
                <a:off x="1979470" y="4317676"/>
                <a:ext cx="243029" cy="504521"/>
                <a:chOff x="4030468" y="14119905"/>
                <a:chExt cx="1815408" cy="4255070"/>
              </a:xfrm>
              <a:solidFill>
                <a:srgbClr val="00B0F0"/>
              </a:solidFill>
            </p:grpSpPr>
            <p:sp>
              <p:nvSpPr>
                <p:cNvPr id="647" name="Oval 646"/>
                <p:cNvSpPr/>
                <p:nvPr/>
              </p:nvSpPr>
              <p:spPr>
                <a:xfrm>
                  <a:off x="4423492" y="14119905"/>
                  <a:ext cx="1017679" cy="10811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8" name="Rounded Rectangle 647"/>
                <p:cNvSpPr/>
                <p:nvPr/>
              </p:nvSpPr>
              <p:spPr>
                <a:xfrm>
                  <a:off x="4417525" y="15291362"/>
                  <a:ext cx="1021495" cy="187336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9" name="Rounded Rectangle 648"/>
                <p:cNvSpPr/>
                <p:nvPr/>
              </p:nvSpPr>
              <p:spPr>
                <a:xfrm>
                  <a:off x="4417525" y="16862571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0" name="Rounded Rectangle 649"/>
                <p:cNvSpPr/>
                <p:nvPr/>
              </p:nvSpPr>
              <p:spPr>
                <a:xfrm>
                  <a:off x="5023203" y="16862570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1" name="Rounded Rectangle 650"/>
                <p:cNvSpPr/>
                <p:nvPr/>
              </p:nvSpPr>
              <p:spPr>
                <a:xfrm>
                  <a:off x="5594550" y="15354209"/>
                  <a:ext cx="251326" cy="12771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2" name="Rounded Rectangle 651"/>
                <p:cNvSpPr/>
                <p:nvPr/>
              </p:nvSpPr>
              <p:spPr>
                <a:xfrm>
                  <a:off x="4030468" y="15356752"/>
                  <a:ext cx="251325" cy="127716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26" name="Group 625"/>
              <p:cNvGrpSpPr/>
              <p:nvPr/>
            </p:nvGrpSpPr>
            <p:grpSpPr>
              <a:xfrm>
                <a:off x="2446070" y="4672266"/>
                <a:ext cx="243029" cy="504521"/>
                <a:chOff x="4030468" y="14119905"/>
                <a:chExt cx="1815408" cy="4255070"/>
              </a:xfrm>
              <a:solidFill>
                <a:srgbClr val="00B0F0"/>
              </a:solidFill>
            </p:grpSpPr>
            <p:sp>
              <p:nvSpPr>
                <p:cNvPr id="641" name="Oval 640"/>
                <p:cNvSpPr/>
                <p:nvPr/>
              </p:nvSpPr>
              <p:spPr>
                <a:xfrm>
                  <a:off x="4423492" y="14119905"/>
                  <a:ext cx="1017679" cy="10811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2" name="Rounded Rectangle 641"/>
                <p:cNvSpPr/>
                <p:nvPr/>
              </p:nvSpPr>
              <p:spPr>
                <a:xfrm>
                  <a:off x="4417525" y="15291362"/>
                  <a:ext cx="1021495" cy="187336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3" name="Rounded Rectangle 642"/>
                <p:cNvSpPr/>
                <p:nvPr/>
              </p:nvSpPr>
              <p:spPr>
                <a:xfrm>
                  <a:off x="4417525" y="16862571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4" name="Rounded Rectangle 643"/>
                <p:cNvSpPr/>
                <p:nvPr/>
              </p:nvSpPr>
              <p:spPr>
                <a:xfrm>
                  <a:off x="5023203" y="16862570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5" name="Rounded Rectangle 644"/>
                <p:cNvSpPr/>
                <p:nvPr/>
              </p:nvSpPr>
              <p:spPr>
                <a:xfrm>
                  <a:off x="5594550" y="15354209"/>
                  <a:ext cx="251326" cy="12771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6" name="Rounded Rectangle 645"/>
                <p:cNvSpPr/>
                <p:nvPr/>
              </p:nvSpPr>
              <p:spPr>
                <a:xfrm>
                  <a:off x="4030468" y="15356752"/>
                  <a:ext cx="251325" cy="127716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27" name="Group 626"/>
              <p:cNvGrpSpPr/>
              <p:nvPr/>
            </p:nvGrpSpPr>
            <p:grpSpPr>
              <a:xfrm>
                <a:off x="2053432" y="4751742"/>
                <a:ext cx="243029" cy="504521"/>
                <a:chOff x="4030468" y="14119905"/>
                <a:chExt cx="1815408" cy="4255070"/>
              </a:xfrm>
              <a:solidFill>
                <a:srgbClr val="00B0F0"/>
              </a:solidFill>
            </p:grpSpPr>
            <p:sp>
              <p:nvSpPr>
                <p:cNvPr id="635" name="Oval 634"/>
                <p:cNvSpPr/>
                <p:nvPr/>
              </p:nvSpPr>
              <p:spPr>
                <a:xfrm>
                  <a:off x="4423492" y="14119905"/>
                  <a:ext cx="1017679" cy="10811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6" name="Rounded Rectangle 635"/>
                <p:cNvSpPr/>
                <p:nvPr/>
              </p:nvSpPr>
              <p:spPr>
                <a:xfrm>
                  <a:off x="4417525" y="15291362"/>
                  <a:ext cx="1021495" cy="187336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7" name="Rounded Rectangle 636"/>
                <p:cNvSpPr/>
                <p:nvPr/>
              </p:nvSpPr>
              <p:spPr>
                <a:xfrm>
                  <a:off x="4417525" y="16862571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8" name="Rounded Rectangle 637"/>
                <p:cNvSpPr/>
                <p:nvPr/>
              </p:nvSpPr>
              <p:spPr>
                <a:xfrm>
                  <a:off x="5023203" y="16862570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9" name="Rounded Rectangle 638"/>
                <p:cNvSpPr/>
                <p:nvPr/>
              </p:nvSpPr>
              <p:spPr>
                <a:xfrm>
                  <a:off x="5594550" y="15354209"/>
                  <a:ext cx="251326" cy="12771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0" name="Rounded Rectangle 639"/>
                <p:cNvSpPr/>
                <p:nvPr/>
              </p:nvSpPr>
              <p:spPr>
                <a:xfrm>
                  <a:off x="4030468" y="15356752"/>
                  <a:ext cx="251325" cy="127716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28" name="Group 627"/>
              <p:cNvGrpSpPr/>
              <p:nvPr/>
            </p:nvGrpSpPr>
            <p:grpSpPr>
              <a:xfrm>
                <a:off x="2251942" y="4355982"/>
                <a:ext cx="243029" cy="504521"/>
                <a:chOff x="4030468" y="14119905"/>
                <a:chExt cx="1815408" cy="4255070"/>
              </a:xfrm>
              <a:solidFill>
                <a:srgbClr val="00B0F0"/>
              </a:solidFill>
            </p:grpSpPr>
            <p:sp>
              <p:nvSpPr>
                <p:cNvPr id="629" name="Oval 628"/>
                <p:cNvSpPr/>
                <p:nvPr/>
              </p:nvSpPr>
              <p:spPr>
                <a:xfrm>
                  <a:off x="4423492" y="14119905"/>
                  <a:ext cx="1017679" cy="10811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0" name="Rounded Rectangle 629"/>
                <p:cNvSpPr/>
                <p:nvPr/>
              </p:nvSpPr>
              <p:spPr>
                <a:xfrm>
                  <a:off x="4417525" y="15291362"/>
                  <a:ext cx="1021495" cy="187336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1" name="Rounded Rectangle 630"/>
                <p:cNvSpPr/>
                <p:nvPr/>
              </p:nvSpPr>
              <p:spPr>
                <a:xfrm>
                  <a:off x="4417525" y="16862571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2" name="Rounded Rectangle 631"/>
                <p:cNvSpPr/>
                <p:nvPr/>
              </p:nvSpPr>
              <p:spPr>
                <a:xfrm>
                  <a:off x="5023203" y="16862570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3" name="Rounded Rectangle 632"/>
                <p:cNvSpPr/>
                <p:nvPr/>
              </p:nvSpPr>
              <p:spPr>
                <a:xfrm>
                  <a:off x="5594550" y="15354209"/>
                  <a:ext cx="251326" cy="12771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4" name="Rounded Rectangle 633"/>
                <p:cNvSpPr/>
                <p:nvPr/>
              </p:nvSpPr>
              <p:spPr>
                <a:xfrm>
                  <a:off x="4030468" y="15356752"/>
                  <a:ext cx="251325" cy="127716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659" name="Group 658"/>
            <p:cNvGrpSpPr/>
            <p:nvPr/>
          </p:nvGrpSpPr>
          <p:grpSpPr>
            <a:xfrm>
              <a:off x="6859766" y="1946087"/>
              <a:ext cx="747535" cy="938587"/>
              <a:chOff x="3399845" y="4190119"/>
              <a:chExt cx="993675" cy="1146243"/>
            </a:xfrm>
          </p:grpSpPr>
          <p:grpSp>
            <p:nvGrpSpPr>
              <p:cNvPr id="660" name="Group 659"/>
              <p:cNvGrpSpPr/>
              <p:nvPr/>
            </p:nvGrpSpPr>
            <p:grpSpPr>
              <a:xfrm>
                <a:off x="3399845" y="4609788"/>
                <a:ext cx="243029" cy="504521"/>
                <a:chOff x="4030468" y="14119905"/>
                <a:chExt cx="1815408" cy="4255070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689" name="Oval 688"/>
                <p:cNvSpPr/>
                <p:nvPr/>
              </p:nvSpPr>
              <p:spPr>
                <a:xfrm>
                  <a:off x="4423492" y="14119905"/>
                  <a:ext cx="1017679" cy="10811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0" name="Rounded Rectangle 689"/>
                <p:cNvSpPr/>
                <p:nvPr/>
              </p:nvSpPr>
              <p:spPr>
                <a:xfrm>
                  <a:off x="4417525" y="15291362"/>
                  <a:ext cx="1021495" cy="187336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1" name="Rounded Rectangle 690"/>
                <p:cNvSpPr/>
                <p:nvPr/>
              </p:nvSpPr>
              <p:spPr>
                <a:xfrm>
                  <a:off x="4417525" y="16862571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2" name="Rounded Rectangle 691"/>
                <p:cNvSpPr/>
                <p:nvPr/>
              </p:nvSpPr>
              <p:spPr>
                <a:xfrm>
                  <a:off x="5023203" y="16862570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3" name="Rounded Rectangle 692"/>
                <p:cNvSpPr/>
                <p:nvPr/>
              </p:nvSpPr>
              <p:spPr>
                <a:xfrm>
                  <a:off x="5594550" y="15354209"/>
                  <a:ext cx="251326" cy="12771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4" name="Rounded Rectangle 693"/>
                <p:cNvSpPr/>
                <p:nvPr/>
              </p:nvSpPr>
              <p:spPr>
                <a:xfrm>
                  <a:off x="4030468" y="15356752"/>
                  <a:ext cx="251325" cy="127716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61" name="Group 660"/>
              <p:cNvGrpSpPr/>
              <p:nvPr/>
            </p:nvGrpSpPr>
            <p:grpSpPr>
              <a:xfrm>
                <a:off x="3600335" y="4190119"/>
                <a:ext cx="243029" cy="504521"/>
                <a:chOff x="4030468" y="14119905"/>
                <a:chExt cx="1815408" cy="4255070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683" name="Oval 682"/>
                <p:cNvSpPr/>
                <p:nvPr/>
              </p:nvSpPr>
              <p:spPr>
                <a:xfrm>
                  <a:off x="4423492" y="14119905"/>
                  <a:ext cx="1017679" cy="10811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4" name="Rounded Rectangle 683"/>
                <p:cNvSpPr/>
                <p:nvPr/>
              </p:nvSpPr>
              <p:spPr>
                <a:xfrm>
                  <a:off x="4417525" y="15291362"/>
                  <a:ext cx="1021495" cy="187336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5" name="Rounded Rectangle 684"/>
                <p:cNvSpPr/>
                <p:nvPr/>
              </p:nvSpPr>
              <p:spPr>
                <a:xfrm>
                  <a:off x="4417525" y="16862571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6" name="Rounded Rectangle 685"/>
                <p:cNvSpPr/>
                <p:nvPr/>
              </p:nvSpPr>
              <p:spPr>
                <a:xfrm>
                  <a:off x="5023203" y="16862570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7" name="Rounded Rectangle 686"/>
                <p:cNvSpPr/>
                <p:nvPr/>
              </p:nvSpPr>
              <p:spPr>
                <a:xfrm>
                  <a:off x="5594550" y="15354209"/>
                  <a:ext cx="251326" cy="12771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8" name="Rounded Rectangle 687"/>
                <p:cNvSpPr/>
                <p:nvPr/>
              </p:nvSpPr>
              <p:spPr>
                <a:xfrm>
                  <a:off x="4030468" y="15356752"/>
                  <a:ext cx="251325" cy="127716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62" name="Group 661"/>
              <p:cNvGrpSpPr/>
              <p:nvPr/>
            </p:nvGrpSpPr>
            <p:grpSpPr>
              <a:xfrm>
                <a:off x="3891449" y="4296964"/>
                <a:ext cx="243029" cy="504521"/>
                <a:chOff x="4030468" y="14119905"/>
                <a:chExt cx="1815408" cy="4255070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677" name="Oval 676"/>
                <p:cNvSpPr/>
                <p:nvPr/>
              </p:nvSpPr>
              <p:spPr>
                <a:xfrm>
                  <a:off x="4423492" y="14119905"/>
                  <a:ext cx="1017679" cy="10811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8" name="Rounded Rectangle 677"/>
                <p:cNvSpPr/>
                <p:nvPr/>
              </p:nvSpPr>
              <p:spPr>
                <a:xfrm>
                  <a:off x="4417525" y="15291362"/>
                  <a:ext cx="1021495" cy="187336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9" name="Rounded Rectangle 678"/>
                <p:cNvSpPr/>
                <p:nvPr/>
              </p:nvSpPr>
              <p:spPr>
                <a:xfrm>
                  <a:off x="4417525" y="16862571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0" name="Rounded Rectangle 679"/>
                <p:cNvSpPr/>
                <p:nvPr/>
              </p:nvSpPr>
              <p:spPr>
                <a:xfrm>
                  <a:off x="5023203" y="16862570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1" name="Rounded Rectangle 680"/>
                <p:cNvSpPr/>
                <p:nvPr/>
              </p:nvSpPr>
              <p:spPr>
                <a:xfrm>
                  <a:off x="5594550" y="15354209"/>
                  <a:ext cx="251326" cy="12771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2" name="Rounded Rectangle 681"/>
                <p:cNvSpPr/>
                <p:nvPr/>
              </p:nvSpPr>
              <p:spPr>
                <a:xfrm>
                  <a:off x="4030468" y="15356752"/>
                  <a:ext cx="251325" cy="127716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63" name="Group 662"/>
              <p:cNvGrpSpPr/>
              <p:nvPr/>
            </p:nvGrpSpPr>
            <p:grpSpPr>
              <a:xfrm>
                <a:off x="4150491" y="4602498"/>
                <a:ext cx="243029" cy="504521"/>
                <a:chOff x="4030468" y="14119905"/>
                <a:chExt cx="1815408" cy="4255070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671" name="Oval 670"/>
                <p:cNvSpPr/>
                <p:nvPr/>
              </p:nvSpPr>
              <p:spPr>
                <a:xfrm>
                  <a:off x="4423492" y="14119905"/>
                  <a:ext cx="1017679" cy="10811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2" name="Rounded Rectangle 671"/>
                <p:cNvSpPr/>
                <p:nvPr/>
              </p:nvSpPr>
              <p:spPr>
                <a:xfrm>
                  <a:off x="4417525" y="15291362"/>
                  <a:ext cx="1021495" cy="187336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3" name="Rounded Rectangle 672"/>
                <p:cNvSpPr/>
                <p:nvPr/>
              </p:nvSpPr>
              <p:spPr>
                <a:xfrm>
                  <a:off x="4417525" y="16862571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4" name="Rounded Rectangle 673"/>
                <p:cNvSpPr/>
                <p:nvPr/>
              </p:nvSpPr>
              <p:spPr>
                <a:xfrm>
                  <a:off x="5023203" y="16862570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5" name="Rounded Rectangle 674"/>
                <p:cNvSpPr/>
                <p:nvPr/>
              </p:nvSpPr>
              <p:spPr>
                <a:xfrm>
                  <a:off x="5594550" y="15354209"/>
                  <a:ext cx="251326" cy="12771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6" name="Rounded Rectangle 675"/>
                <p:cNvSpPr/>
                <p:nvPr/>
              </p:nvSpPr>
              <p:spPr>
                <a:xfrm>
                  <a:off x="4030468" y="15356752"/>
                  <a:ext cx="251325" cy="127716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64" name="Group 663"/>
              <p:cNvGrpSpPr/>
              <p:nvPr/>
            </p:nvGrpSpPr>
            <p:grpSpPr>
              <a:xfrm>
                <a:off x="3730802" y="4831841"/>
                <a:ext cx="243029" cy="504521"/>
                <a:chOff x="4030468" y="14119905"/>
                <a:chExt cx="1815408" cy="4255070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665" name="Oval 664"/>
                <p:cNvSpPr/>
                <p:nvPr/>
              </p:nvSpPr>
              <p:spPr>
                <a:xfrm>
                  <a:off x="4423492" y="14119905"/>
                  <a:ext cx="1017679" cy="10811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6" name="Rounded Rectangle 665"/>
                <p:cNvSpPr/>
                <p:nvPr/>
              </p:nvSpPr>
              <p:spPr>
                <a:xfrm>
                  <a:off x="4417525" y="15291362"/>
                  <a:ext cx="1021495" cy="187336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7" name="Rounded Rectangle 666"/>
                <p:cNvSpPr/>
                <p:nvPr/>
              </p:nvSpPr>
              <p:spPr>
                <a:xfrm>
                  <a:off x="4417525" y="16862571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8" name="Rounded Rectangle 667"/>
                <p:cNvSpPr/>
                <p:nvPr/>
              </p:nvSpPr>
              <p:spPr>
                <a:xfrm>
                  <a:off x="5023203" y="16862570"/>
                  <a:ext cx="415817" cy="151240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9" name="Rounded Rectangle 668"/>
                <p:cNvSpPr/>
                <p:nvPr/>
              </p:nvSpPr>
              <p:spPr>
                <a:xfrm>
                  <a:off x="5594550" y="15354209"/>
                  <a:ext cx="251326" cy="12771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0" name="Rounded Rectangle 669"/>
                <p:cNvSpPr/>
                <p:nvPr/>
              </p:nvSpPr>
              <p:spPr>
                <a:xfrm>
                  <a:off x="4030468" y="15356752"/>
                  <a:ext cx="251325" cy="127716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8" name="Group 7"/>
            <p:cNvGrpSpPr/>
            <p:nvPr/>
          </p:nvGrpSpPr>
          <p:grpSpPr>
            <a:xfrm rot="5400000">
              <a:off x="4440403" y="1705040"/>
              <a:ext cx="1676185" cy="274863"/>
              <a:chOff x="5632103" y="872980"/>
              <a:chExt cx="1676185" cy="274863"/>
            </a:xfrm>
          </p:grpSpPr>
          <p:sp>
            <p:nvSpPr>
              <p:cNvPr id="695" name="Rectangle 694"/>
              <p:cNvSpPr/>
              <p:nvPr/>
            </p:nvSpPr>
            <p:spPr>
              <a:xfrm>
                <a:off x="5632103" y="879393"/>
                <a:ext cx="279593" cy="26644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6" name="Rectangle 695"/>
              <p:cNvSpPr/>
              <p:nvPr/>
            </p:nvSpPr>
            <p:spPr>
              <a:xfrm>
                <a:off x="5983024" y="881398"/>
                <a:ext cx="279593" cy="266445"/>
              </a:xfrm>
              <a:prstGeom prst="rect">
                <a:avLst/>
              </a:prstGeom>
              <a:solidFill>
                <a:srgbClr val="F36763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7" name="Rectangle 696"/>
              <p:cNvSpPr/>
              <p:nvPr/>
            </p:nvSpPr>
            <p:spPr>
              <a:xfrm>
                <a:off x="6338925" y="877012"/>
                <a:ext cx="279593" cy="26644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8" name="Rectangle 697"/>
              <p:cNvSpPr/>
              <p:nvPr/>
            </p:nvSpPr>
            <p:spPr>
              <a:xfrm>
                <a:off x="6683810" y="872980"/>
                <a:ext cx="279593" cy="266445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9" name="Rectangle 698"/>
              <p:cNvSpPr/>
              <p:nvPr/>
            </p:nvSpPr>
            <p:spPr>
              <a:xfrm>
                <a:off x="7028695" y="875480"/>
                <a:ext cx="279593" cy="266445"/>
              </a:xfrm>
              <a:prstGeom prst="rect">
                <a:avLst/>
              </a:prstGeom>
              <a:solidFill>
                <a:srgbClr val="D69DF6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00" name="Right Arrow 699"/>
            <p:cNvSpPr/>
            <p:nvPr/>
          </p:nvSpPr>
          <p:spPr>
            <a:xfrm>
              <a:off x="4244122" y="1709428"/>
              <a:ext cx="642262" cy="305073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" name="TextBox 700"/>
            <p:cNvSpPr txBox="1"/>
            <p:nvPr/>
          </p:nvSpPr>
          <p:spPr>
            <a:xfrm rot="16200000">
              <a:off x="7349954" y="1666189"/>
              <a:ext cx="15120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Survival %</a:t>
              </a:r>
              <a:endParaRPr lang="en-US" sz="1600" dirty="0"/>
            </a:p>
          </p:txBody>
        </p:sp>
        <p:sp>
          <p:nvSpPr>
            <p:cNvPr id="702" name="TextBox 701"/>
            <p:cNvSpPr txBox="1"/>
            <p:nvPr/>
          </p:nvSpPr>
          <p:spPr>
            <a:xfrm>
              <a:off x="8063063" y="2517664"/>
              <a:ext cx="18220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Time</a:t>
              </a:r>
              <a:endParaRPr lang="en-US" sz="1600" dirty="0"/>
            </a:p>
          </p:txBody>
        </p:sp>
        <p:grpSp>
          <p:nvGrpSpPr>
            <p:cNvPr id="703" name="Group 702"/>
            <p:cNvGrpSpPr/>
            <p:nvPr/>
          </p:nvGrpSpPr>
          <p:grpSpPr>
            <a:xfrm>
              <a:off x="8311774" y="1127308"/>
              <a:ext cx="1362966" cy="1376184"/>
              <a:chOff x="2640674" y="5454251"/>
              <a:chExt cx="1510748" cy="1585297"/>
            </a:xfrm>
          </p:grpSpPr>
          <p:cxnSp>
            <p:nvCxnSpPr>
              <p:cNvPr id="704" name="Straight Connector 703"/>
              <p:cNvCxnSpPr/>
              <p:nvPr/>
            </p:nvCxnSpPr>
            <p:spPr>
              <a:xfrm>
                <a:off x="2640674" y="5454251"/>
                <a:ext cx="0" cy="158529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" name="Straight Connector 704"/>
              <p:cNvCxnSpPr/>
              <p:nvPr/>
            </p:nvCxnSpPr>
            <p:spPr>
              <a:xfrm>
                <a:off x="2640674" y="7031249"/>
                <a:ext cx="151074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6" name="Freeform 705"/>
              <p:cNvSpPr/>
              <p:nvPr/>
            </p:nvSpPr>
            <p:spPr>
              <a:xfrm>
                <a:off x="2655019" y="5901452"/>
                <a:ext cx="1351722" cy="1046922"/>
              </a:xfrm>
              <a:custGeom>
                <a:avLst/>
                <a:gdLst>
                  <a:gd name="connsiteX0" fmla="*/ 0 w 1351722"/>
                  <a:gd name="connsiteY0" fmla="*/ 0 h 1046922"/>
                  <a:gd name="connsiteX1" fmla="*/ 1351722 w 1351722"/>
                  <a:gd name="connsiteY1" fmla="*/ 1046922 h 1046922"/>
                  <a:gd name="connsiteX0" fmla="*/ 0 w 1351722"/>
                  <a:gd name="connsiteY0" fmla="*/ 0 h 1046922"/>
                  <a:gd name="connsiteX1" fmla="*/ 1351722 w 1351722"/>
                  <a:gd name="connsiteY1" fmla="*/ 1046922 h 1046922"/>
                  <a:gd name="connsiteX0" fmla="*/ 0 w 1351722"/>
                  <a:gd name="connsiteY0" fmla="*/ 0 h 1046922"/>
                  <a:gd name="connsiteX1" fmla="*/ 1351722 w 1351722"/>
                  <a:gd name="connsiteY1" fmla="*/ 1046922 h 1046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1722" h="1046922">
                    <a:moveTo>
                      <a:pt x="0" y="0"/>
                    </a:moveTo>
                    <a:cubicBezTo>
                      <a:pt x="384313" y="1024835"/>
                      <a:pt x="927652" y="1002748"/>
                      <a:pt x="1351722" y="1046922"/>
                    </a:cubicBezTo>
                  </a:path>
                </a:pathLst>
              </a:custGeom>
              <a:noFill/>
              <a:ln w="571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7" name="Freeform 706"/>
              <p:cNvSpPr/>
              <p:nvPr/>
            </p:nvSpPr>
            <p:spPr>
              <a:xfrm>
                <a:off x="2662065" y="5947617"/>
                <a:ext cx="1471483" cy="548516"/>
              </a:xfrm>
              <a:custGeom>
                <a:avLst/>
                <a:gdLst>
                  <a:gd name="connsiteX0" fmla="*/ 0 w 1351722"/>
                  <a:gd name="connsiteY0" fmla="*/ 0 h 1046922"/>
                  <a:gd name="connsiteX1" fmla="*/ 1351722 w 1351722"/>
                  <a:gd name="connsiteY1" fmla="*/ 1046922 h 1046922"/>
                  <a:gd name="connsiteX0" fmla="*/ 0 w 1351722"/>
                  <a:gd name="connsiteY0" fmla="*/ 0 h 1046922"/>
                  <a:gd name="connsiteX1" fmla="*/ 1351722 w 1351722"/>
                  <a:gd name="connsiteY1" fmla="*/ 1046922 h 1046922"/>
                  <a:gd name="connsiteX0" fmla="*/ 0 w 1351722"/>
                  <a:gd name="connsiteY0" fmla="*/ 0 h 1046922"/>
                  <a:gd name="connsiteX1" fmla="*/ 1351722 w 1351722"/>
                  <a:gd name="connsiteY1" fmla="*/ 1046922 h 1046922"/>
                  <a:gd name="connsiteX0" fmla="*/ 0 w 1391479"/>
                  <a:gd name="connsiteY0" fmla="*/ 0 h 821635"/>
                  <a:gd name="connsiteX1" fmla="*/ 1391479 w 1391479"/>
                  <a:gd name="connsiteY1" fmla="*/ 821635 h 821635"/>
                  <a:gd name="connsiteX0" fmla="*/ 0 w 1391479"/>
                  <a:gd name="connsiteY0" fmla="*/ 0 h 870979"/>
                  <a:gd name="connsiteX1" fmla="*/ 1391479 w 1391479"/>
                  <a:gd name="connsiteY1" fmla="*/ 821635 h 870979"/>
                  <a:gd name="connsiteX0" fmla="*/ 0 w 1417983"/>
                  <a:gd name="connsiteY0" fmla="*/ 0 h 664550"/>
                  <a:gd name="connsiteX1" fmla="*/ 1417983 w 1417983"/>
                  <a:gd name="connsiteY1" fmla="*/ 503583 h 664550"/>
                  <a:gd name="connsiteX0" fmla="*/ 0 w 1417983"/>
                  <a:gd name="connsiteY0" fmla="*/ 0 h 577723"/>
                  <a:gd name="connsiteX1" fmla="*/ 1417983 w 1417983"/>
                  <a:gd name="connsiteY1" fmla="*/ 503583 h 577723"/>
                  <a:gd name="connsiteX0" fmla="*/ 0 w 1417983"/>
                  <a:gd name="connsiteY0" fmla="*/ 0 h 595096"/>
                  <a:gd name="connsiteX1" fmla="*/ 1417983 w 1417983"/>
                  <a:gd name="connsiteY1" fmla="*/ 503583 h 595096"/>
                  <a:gd name="connsiteX0" fmla="*/ 0 w 1417983"/>
                  <a:gd name="connsiteY0" fmla="*/ 0 h 548516"/>
                  <a:gd name="connsiteX1" fmla="*/ 1417983 w 1417983"/>
                  <a:gd name="connsiteY1" fmla="*/ 503583 h 548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17983" h="548516">
                    <a:moveTo>
                      <a:pt x="0" y="0"/>
                    </a:moveTo>
                    <a:cubicBezTo>
                      <a:pt x="463827" y="534504"/>
                      <a:pt x="742122" y="618435"/>
                      <a:pt x="1417983" y="503583"/>
                    </a:cubicBezTo>
                  </a:path>
                </a:pathLst>
              </a:custGeom>
              <a:noFill/>
              <a:ln w="571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12" name="TextBox 711"/>
            <p:cNvSpPr txBox="1"/>
            <p:nvPr/>
          </p:nvSpPr>
          <p:spPr>
            <a:xfrm>
              <a:off x="542217" y="1501350"/>
              <a:ext cx="19589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PD-(L)1 Monotherapy</a:t>
              </a:r>
            </a:p>
          </p:txBody>
        </p:sp>
        <p:sp>
          <p:nvSpPr>
            <p:cNvPr id="713" name="TextBox 712"/>
            <p:cNvSpPr txBox="1"/>
            <p:nvPr/>
          </p:nvSpPr>
          <p:spPr>
            <a:xfrm>
              <a:off x="3681812" y="1062624"/>
              <a:ext cx="1560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Biomarker Analysis</a:t>
              </a:r>
              <a:endParaRPr lang="en-US" sz="1600" b="1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12389" y="3192468"/>
            <a:ext cx="4185309" cy="1096465"/>
            <a:chOff x="6712389" y="3192468"/>
            <a:chExt cx="4185309" cy="1096465"/>
          </a:xfrm>
        </p:grpSpPr>
        <p:grpSp>
          <p:nvGrpSpPr>
            <p:cNvPr id="4" name="Group 3"/>
            <p:cNvGrpSpPr/>
            <p:nvPr/>
          </p:nvGrpSpPr>
          <p:grpSpPr>
            <a:xfrm>
              <a:off x="6712389" y="3306859"/>
              <a:ext cx="3352564" cy="846056"/>
              <a:chOff x="4198364" y="3241009"/>
              <a:chExt cx="3352564" cy="846056"/>
            </a:xfrm>
          </p:grpSpPr>
          <p:sp>
            <p:nvSpPr>
              <p:cNvPr id="201" name="Rectangle 200"/>
              <p:cNvSpPr/>
              <p:nvPr/>
            </p:nvSpPr>
            <p:spPr>
              <a:xfrm>
                <a:off x="4198364" y="3246027"/>
                <a:ext cx="3352564" cy="841038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  <a:alpha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4289804" y="3241009"/>
                <a:ext cx="297688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/>
                  <a:t>Gene Expression Profiling (GEP)</a:t>
                </a:r>
                <a:endParaRPr lang="en-US" sz="2200" dirty="0"/>
              </a:p>
            </p:txBody>
          </p:sp>
        </p:grpSp>
        <p:pic>
          <p:nvPicPr>
            <p:cNvPr id="234" name="Picture 233"/>
            <p:cNvPicPr>
              <a:picLocks noChangeAspect="1"/>
            </p:cNvPicPr>
            <p:nvPr/>
          </p:nvPicPr>
          <p:blipFill rotWithShape="1">
            <a:blip r:embed="rId5"/>
            <a:srcRect l="4138" t="13258" r="10065" b="23333"/>
            <a:stretch/>
          </p:blipFill>
          <p:spPr>
            <a:xfrm>
              <a:off x="9780709" y="3192468"/>
              <a:ext cx="1116989" cy="1096465"/>
            </a:xfrm>
            <a:prstGeom prst="ellips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</p:pic>
      </p:grpSp>
      <p:pic>
        <p:nvPicPr>
          <p:cNvPr id="235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5" t="63813" r="55353" b="10328"/>
          <a:stretch/>
        </p:blipFill>
        <p:spPr bwMode="auto">
          <a:xfrm rot="5400000">
            <a:off x="9768519" y="4382213"/>
            <a:ext cx="1141367" cy="1164801"/>
          </a:xfrm>
          <a:prstGeom prst="ellips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0642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/>
          <p:cNvGraphicFramePr>
            <a:graphicFrameLocks/>
          </p:cNvGraphicFramePr>
          <p:nvPr/>
        </p:nvGraphicFramePr>
        <p:xfrm>
          <a:off x="1589134" y="1527658"/>
          <a:ext cx="9013732" cy="4825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Straight Connector 3"/>
          <p:cNvCxnSpPr/>
          <p:nvPr/>
        </p:nvCxnSpPr>
        <p:spPr>
          <a:xfrm flipV="1">
            <a:off x="2143198" y="1765640"/>
            <a:ext cx="8078488" cy="4053271"/>
          </a:xfrm>
          <a:prstGeom prst="line">
            <a:avLst/>
          </a:prstGeom>
          <a:ln w="349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562780" y="6360634"/>
            <a:ext cx="50664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1- Specificity (False Positive Rate)</a:t>
            </a:r>
          </a:p>
        </p:txBody>
      </p:sp>
      <p:sp>
        <p:nvSpPr>
          <p:cNvPr id="65" name="TextBox 64"/>
          <p:cNvSpPr txBox="1"/>
          <p:nvPr/>
        </p:nvSpPr>
        <p:spPr>
          <a:xfrm rot="16200000">
            <a:off x="-698204" y="3511516"/>
            <a:ext cx="39226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Sensitivity (True Positive Rate)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8205842" y="3678298"/>
            <a:ext cx="1895406" cy="1592333"/>
            <a:chOff x="10105068" y="4436347"/>
            <a:chExt cx="1379551" cy="1145876"/>
          </a:xfrm>
        </p:grpSpPr>
        <p:sp>
          <p:nvSpPr>
            <p:cNvPr id="44" name="Rectangle 43"/>
            <p:cNvSpPr/>
            <p:nvPr/>
          </p:nvSpPr>
          <p:spPr>
            <a:xfrm>
              <a:off x="10105068" y="4436347"/>
              <a:ext cx="1376065" cy="114587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/>
            </a:p>
          </p:txBody>
        </p:sp>
        <p:sp>
          <p:nvSpPr>
            <p:cNvPr id="45" name="Oval 44"/>
            <p:cNvSpPr/>
            <p:nvPr/>
          </p:nvSpPr>
          <p:spPr>
            <a:xfrm>
              <a:off x="10217324" y="4818053"/>
              <a:ext cx="145946" cy="14374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10211506" y="5073765"/>
              <a:ext cx="145946" cy="14374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10217324" y="5340615"/>
              <a:ext cx="145946" cy="143741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358713" y="4746089"/>
              <a:ext cx="1125023" cy="287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TMB (DNA)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0359596" y="5007602"/>
              <a:ext cx="1125023" cy="287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GEP (RNA)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0358713" y="5252819"/>
              <a:ext cx="1125023" cy="287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/>
                <a:t>mIHC</a:t>
              </a:r>
              <a:r>
                <a:rPr lang="en-US" sz="2000" b="1" dirty="0"/>
                <a:t>/IF</a:t>
              </a:r>
            </a:p>
          </p:txBody>
        </p:sp>
        <p:sp>
          <p:nvSpPr>
            <p:cNvPr id="51" name="Oval 50"/>
            <p:cNvSpPr/>
            <p:nvPr/>
          </p:nvSpPr>
          <p:spPr>
            <a:xfrm>
              <a:off x="10212565" y="4583181"/>
              <a:ext cx="145946" cy="143741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0356110" y="4477285"/>
              <a:ext cx="1125023" cy="287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PD-L1 IHC</a:t>
              </a:r>
            </a:p>
          </p:txBody>
        </p:sp>
      </p:grpSp>
      <p:sp>
        <p:nvSpPr>
          <p:cNvPr id="53" name="Oval 52"/>
          <p:cNvSpPr/>
          <p:nvPr/>
        </p:nvSpPr>
        <p:spPr>
          <a:xfrm>
            <a:off x="6548056" y="5449600"/>
            <a:ext cx="203204" cy="19125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613372" y="5334564"/>
            <a:ext cx="3592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Dot size represents 50 patients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46074" y="209267"/>
            <a:ext cx="115030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Meta-analysis: Extracted sensitivity and specificity for each study </a:t>
            </a:r>
          </a:p>
          <a:p>
            <a:pPr algn="ctr"/>
            <a:r>
              <a:rPr lang="en-US" sz="3000" b="1" dirty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(55 studies, 10 tumor types, &gt;8000 patients)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07931" y="1747051"/>
            <a:ext cx="1039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Ideal test</a:t>
            </a:r>
            <a:endParaRPr lang="en-US" sz="1600" b="1" dirty="0"/>
          </a:p>
        </p:txBody>
      </p:sp>
      <p:sp>
        <p:nvSpPr>
          <p:cNvPr id="22" name="5-Point Star 21"/>
          <p:cNvSpPr/>
          <p:nvPr/>
        </p:nvSpPr>
        <p:spPr>
          <a:xfrm>
            <a:off x="2050934" y="1575957"/>
            <a:ext cx="314733" cy="315878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A26D45-65A0-E842-9DD1-340C9041D53D}"/>
              </a:ext>
            </a:extLst>
          </p:cNvPr>
          <p:cNvSpPr txBox="1"/>
          <p:nvPr/>
        </p:nvSpPr>
        <p:spPr>
          <a:xfrm>
            <a:off x="9657511" y="6428073"/>
            <a:ext cx="2049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 S, et al SITC 2018</a:t>
            </a:r>
          </a:p>
        </p:txBody>
      </p:sp>
    </p:spTree>
    <p:extLst>
      <p:ext uri="{BB962C8B-B14F-4D97-AF65-F5344CB8AC3E}">
        <p14:creationId xmlns:p14="http://schemas.microsoft.com/office/powerpoint/2010/main" val="38559349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Chart 52"/>
          <p:cNvGraphicFramePr>
            <a:graphicFrameLocks/>
          </p:cNvGraphicFramePr>
          <p:nvPr/>
        </p:nvGraphicFramePr>
        <p:xfrm>
          <a:off x="790031" y="1485358"/>
          <a:ext cx="5115164" cy="474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TextBox 45"/>
          <p:cNvSpPr txBox="1"/>
          <p:nvPr/>
        </p:nvSpPr>
        <p:spPr>
          <a:xfrm rot="16200000">
            <a:off x="-1165943" y="3582027"/>
            <a:ext cx="3405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Sensitivity (True Positive Rate)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702414" y="6171364"/>
            <a:ext cx="3453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1- Specificity (False Positive Rate)</a:t>
            </a:r>
          </a:p>
        </p:txBody>
      </p:sp>
      <p:sp>
        <p:nvSpPr>
          <p:cNvPr id="48" name="TextBox 47"/>
          <p:cNvSpPr txBox="1"/>
          <p:nvPr/>
        </p:nvSpPr>
        <p:spPr>
          <a:xfrm rot="16200000">
            <a:off x="4972200" y="3582027"/>
            <a:ext cx="3405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Sensitivity (True Positive Rate)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50813" y="6174030"/>
            <a:ext cx="3453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1- Specificity (False Positive Rate)</a:t>
            </a:r>
          </a:p>
        </p:txBody>
      </p:sp>
      <p:graphicFrame>
        <p:nvGraphicFramePr>
          <p:cNvPr id="52" name="Chart 51"/>
          <p:cNvGraphicFramePr>
            <a:graphicFrameLocks/>
          </p:cNvGraphicFramePr>
          <p:nvPr/>
        </p:nvGraphicFramePr>
        <p:xfrm>
          <a:off x="6843472" y="1504496"/>
          <a:ext cx="5115164" cy="474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6" name="Group 55"/>
          <p:cNvGrpSpPr/>
          <p:nvPr/>
        </p:nvGrpSpPr>
        <p:grpSpPr>
          <a:xfrm>
            <a:off x="7257601" y="1702916"/>
            <a:ext cx="4277823" cy="4190372"/>
            <a:chOff x="2199860" y="557428"/>
            <a:chExt cx="6427938" cy="5938897"/>
          </a:xfrm>
        </p:grpSpPr>
        <p:sp>
          <p:nvSpPr>
            <p:cNvPr id="57" name="Freeform 56"/>
            <p:cNvSpPr/>
            <p:nvPr/>
          </p:nvSpPr>
          <p:spPr>
            <a:xfrm>
              <a:off x="2199862" y="588790"/>
              <a:ext cx="6408234" cy="5891523"/>
            </a:xfrm>
            <a:custGeom>
              <a:avLst/>
              <a:gdLst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8609" h="6016487">
                  <a:moveTo>
                    <a:pt x="0" y="6016487"/>
                  </a:moveTo>
                  <a:cubicBezTo>
                    <a:pt x="1737471" y="1605832"/>
                    <a:pt x="4821915" y="646595"/>
                    <a:pt x="6758609" y="0"/>
                  </a:cubicBezTo>
                  <a:lnTo>
                    <a:pt x="6758609" y="0"/>
                  </a:lnTo>
                  <a:lnTo>
                    <a:pt x="6758609" y="0"/>
                  </a:lnTo>
                  <a:lnTo>
                    <a:pt x="6758609" y="0"/>
                  </a:lnTo>
                </a:path>
              </a:pathLst>
            </a:cu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2202346" y="588790"/>
              <a:ext cx="6408234" cy="5891523"/>
            </a:xfrm>
            <a:custGeom>
              <a:avLst/>
              <a:gdLst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8609" h="6016487">
                  <a:moveTo>
                    <a:pt x="0" y="6016487"/>
                  </a:moveTo>
                  <a:cubicBezTo>
                    <a:pt x="1244406" y="1688606"/>
                    <a:pt x="4256600" y="517276"/>
                    <a:pt x="6758609" y="0"/>
                  </a:cubicBezTo>
                  <a:lnTo>
                    <a:pt x="6758609" y="0"/>
                  </a:lnTo>
                  <a:lnTo>
                    <a:pt x="6758609" y="0"/>
                  </a:lnTo>
                  <a:lnTo>
                    <a:pt x="6758609" y="0"/>
                  </a:lnTo>
                </a:path>
              </a:pathLst>
            </a:cu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2199863" y="557428"/>
              <a:ext cx="6403523" cy="5922884"/>
            </a:xfrm>
            <a:custGeom>
              <a:avLst/>
              <a:gdLst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8609" h="6016487">
                  <a:moveTo>
                    <a:pt x="0" y="6016487"/>
                  </a:moveTo>
                  <a:cubicBezTo>
                    <a:pt x="1087386" y="1240594"/>
                    <a:pt x="3504838" y="754664"/>
                    <a:pt x="6758609" y="0"/>
                  </a:cubicBezTo>
                  <a:lnTo>
                    <a:pt x="6758609" y="0"/>
                  </a:lnTo>
                  <a:lnTo>
                    <a:pt x="6758609" y="0"/>
                  </a:lnTo>
                  <a:lnTo>
                    <a:pt x="6758609" y="0"/>
                  </a:lnTo>
                </a:path>
              </a:pathLst>
            </a:cu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2199860" y="579183"/>
              <a:ext cx="6427938" cy="5917142"/>
            </a:xfrm>
            <a:custGeom>
              <a:avLst/>
              <a:gdLst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8609" h="6016487">
                  <a:moveTo>
                    <a:pt x="0" y="6016487"/>
                  </a:moveTo>
                  <a:cubicBezTo>
                    <a:pt x="355327" y="391673"/>
                    <a:pt x="1095146" y="421159"/>
                    <a:pt x="6758609" y="0"/>
                  </a:cubicBezTo>
                  <a:lnTo>
                    <a:pt x="6758609" y="0"/>
                  </a:lnTo>
                  <a:lnTo>
                    <a:pt x="6758609" y="0"/>
                  </a:lnTo>
                  <a:lnTo>
                    <a:pt x="6758609" y="0"/>
                  </a:lnTo>
                </a:path>
              </a:pathLst>
            </a:custGeom>
            <a:noFill/>
            <a:ln w="571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237273" y="1707497"/>
            <a:ext cx="4282465" cy="4173558"/>
            <a:chOff x="2199861" y="565601"/>
            <a:chExt cx="6541866" cy="5930723"/>
          </a:xfrm>
        </p:grpSpPr>
        <p:sp>
          <p:nvSpPr>
            <p:cNvPr id="62" name="Freeform 61"/>
            <p:cNvSpPr/>
            <p:nvPr/>
          </p:nvSpPr>
          <p:spPr>
            <a:xfrm>
              <a:off x="2199863" y="596917"/>
              <a:ext cx="6541864" cy="5883395"/>
            </a:xfrm>
            <a:custGeom>
              <a:avLst/>
              <a:gdLst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8609" h="6016487">
                  <a:moveTo>
                    <a:pt x="0" y="6016487"/>
                  </a:moveTo>
                  <a:cubicBezTo>
                    <a:pt x="1600311" y="2215432"/>
                    <a:pt x="4395195" y="753275"/>
                    <a:pt x="6758609" y="0"/>
                  </a:cubicBezTo>
                  <a:lnTo>
                    <a:pt x="6758609" y="0"/>
                  </a:lnTo>
                  <a:lnTo>
                    <a:pt x="6758609" y="0"/>
                  </a:lnTo>
                  <a:lnTo>
                    <a:pt x="6758609" y="0"/>
                  </a:lnTo>
                </a:path>
              </a:pathLst>
            </a:cu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2199863" y="580904"/>
              <a:ext cx="6541864" cy="5883395"/>
            </a:xfrm>
            <a:custGeom>
              <a:avLst/>
              <a:gdLst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8609" h="6016487">
                  <a:moveTo>
                    <a:pt x="0" y="6016487"/>
                  </a:moveTo>
                  <a:cubicBezTo>
                    <a:pt x="1473006" y="1901966"/>
                    <a:pt x="3875600" y="715396"/>
                    <a:pt x="6758609" y="0"/>
                  </a:cubicBezTo>
                  <a:lnTo>
                    <a:pt x="6758609" y="0"/>
                  </a:lnTo>
                  <a:lnTo>
                    <a:pt x="6758609" y="0"/>
                  </a:lnTo>
                  <a:lnTo>
                    <a:pt x="6758609" y="0"/>
                  </a:lnTo>
                </a:path>
              </a:pathLst>
            </a:cu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2199861" y="581613"/>
              <a:ext cx="6537056" cy="5914711"/>
            </a:xfrm>
            <a:custGeom>
              <a:avLst/>
              <a:gdLst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8609" h="6016487">
                  <a:moveTo>
                    <a:pt x="0" y="6016487"/>
                  </a:moveTo>
                  <a:cubicBezTo>
                    <a:pt x="1681710" y="2605919"/>
                    <a:pt x="3468935" y="1271066"/>
                    <a:pt x="6758609" y="0"/>
                  </a:cubicBezTo>
                  <a:lnTo>
                    <a:pt x="6758609" y="0"/>
                  </a:lnTo>
                  <a:lnTo>
                    <a:pt x="6758609" y="0"/>
                  </a:lnTo>
                  <a:lnTo>
                    <a:pt x="6758609" y="0"/>
                  </a:lnTo>
                </a:path>
              </a:pathLst>
            </a:cu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2199861" y="565601"/>
              <a:ext cx="6537054" cy="5914713"/>
            </a:xfrm>
            <a:custGeom>
              <a:avLst/>
              <a:gdLst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8609" h="6016487">
                  <a:moveTo>
                    <a:pt x="0" y="6016487"/>
                  </a:moveTo>
                  <a:cubicBezTo>
                    <a:pt x="553593" y="2165312"/>
                    <a:pt x="1354417" y="527275"/>
                    <a:pt x="6758609" y="0"/>
                  </a:cubicBezTo>
                  <a:lnTo>
                    <a:pt x="6758609" y="0"/>
                  </a:lnTo>
                  <a:lnTo>
                    <a:pt x="6758609" y="0"/>
                  </a:lnTo>
                  <a:lnTo>
                    <a:pt x="6758609" y="0"/>
                  </a:lnTo>
                </a:path>
              </a:pathLst>
            </a:custGeom>
            <a:noFill/>
            <a:ln w="571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63656" y="4045211"/>
          <a:ext cx="1978660" cy="166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9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Modality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AUC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PD-L1</a:t>
                      </a:r>
                      <a:r>
                        <a:rPr lang="en-US" sz="1600" b="1" baseline="0" dirty="0"/>
                        <a:t> IHC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0.656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TMB (DNA)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6C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0.694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6C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GEP (RNA)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0.652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mIHC</a:t>
                      </a:r>
                      <a:r>
                        <a:rPr lang="en-US" sz="1600" b="1" dirty="0"/>
                        <a:t>/IF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0.802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9515477" y="4044751"/>
          <a:ext cx="1978660" cy="166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9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Modality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AUC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PD-L1</a:t>
                      </a:r>
                      <a:r>
                        <a:rPr lang="en-US" sz="1600" b="1" baseline="0" dirty="0"/>
                        <a:t> IHC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0.669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TMB (DNA)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6C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0.716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6C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GEP (RNA)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0.742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mIHC</a:t>
                      </a:r>
                      <a:r>
                        <a:rPr lang="en-US" sz="1600" b="1" dirty="0"/>
                        <a:t>/IF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0.879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706537" y="1406858"/>
            <a:ext cx="1463431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Weighted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77453" y="1398576"/>
            <a:ext cx="1463431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Unweighted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6074" y="209267"/>
            <a:ext cx="1150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Two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sROC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Approaches: Weighted studies by study size or equal weight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19650" y="2051108"/>
            <a:ext cx="1722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p &lt; 0.001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090249" y="1832330"/>
            <a:ext cx="1722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p &lt; 0.001</a:t>
            </a:r>
            <a:endParaRPr lang="en-US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33404B-E61B-0D43-B386-71242B2DAAB1}"/>
              </a:ext>
            </a:extLst>
          </p:cNvPr>
          <p:cNvSpPr txBox="1"/>
          <p:nvPr/>
        </p:nvSpPr>
        <p:spPr>
          <a:xfrm>
            <a:off x="9971413" y="6496313"/>
            <a:ext cx="2049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 S, et al SITC 2018</a:t>
            </a:r>
          </a:p>
        </p:txBody>
      </p:sp>
    </p:spTree>
    <p:extLst>
      <p:ext uri="{BB962C8B-B14F-4D97-AF65-F5344CB8AC3E}">
        <p14:creationId xmlns:p14="http://schemas.microsoft.com/office/powerpoint/2010/main" val="981597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2862036" y="1015479"/>
            <a:ext cx="5613798" cy="5175158"/>
            <a:chOff x="3289300" y="1079500"/>
            <a:chExt cx="5702300" cy="5067300"/>
          </a:xfrm>
        </p:grpSpPr>
        <p:graphicFrame>
          <p:nvGraphicFramePr>
            <p:cNvPr id="2" name="Chart 1"/>
            <p:cNvGraphicFramePr>
              <a:graphicFrameLocks/>
            </p:cNvGraphicFramePr>
            <p:nvPr/>
          </p:nvGraphicFramePr>
          <p:xfrm>
            <a:off x="3289300" y="1079500"/>
            <a:ext cx="5702300" cy="50673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5" name="Straight Connector 4"/>
            <p:cNvCxnSpPr/>
            <p:nvPr/>
          </p:nvCxnSpPr>
          <p:spPr>
            <a:xfrm flipV="1">
              <a:off x="3784600" y="1282700"/>
              <a:ext cx="4889500" cy="4470402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3357336" y="1223004"/>
            <a:ext cx="4805926" cy="4573935"/>
            <a:chOff x="2199860" y="404743"/>
            <a:chExt cx="6753640" cy="6075570"/>
          </a:xfrm>
        </p:grpSpPr>
        <p:sp>
          <p:nvSpPr>
            <p:cNvPr id="17" name="Freeform 16"/>
            <p:cNvSpPr/>
            <p:nvPr/>
          </p:nvSpPr>
          <p:spPr>
            <a:xfrm>
              <a:off x="2199860" y="404743"/>
              <a:ext cx="6753639" cy="6048513"/>
            </a:xfrm>
            <a:custGeom>
              <a:avLst/>
              <a:gdLst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8609" h="6016487">
                  <a:moveTo>
                    <a:pt x="0" y="6016487"/>
                  </a:moveTo>
                  <a:cubicBezTo>
                    <a:pt x="553593" y="2165312"/>
                    <a:pt x="1354417" y="527275"/>
                    <a:pt x="6758609" y="0"/>
                  </a:cubicBezTo>
                  <a:lnTo>
                    <a:pt x="6758609" y="0"/>
                  </a:lnTo>
                  <a:lnTo>
                    <a:pt x="6758609" y="0"/>
                  </a:lnTo>
                  <a:lnTo>
                    <a:pt x="6758609" y="0"/>
                  </a:lnTo>
                </a:path>
              </a:pathLst>
            </a:custGeom>
            <a:noFill/>
            <a:ln w="571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199861" y="431800"/>
              <a:ext cx="6753639" cy="6048513"/>
            </a:xfrm>
            <a:custGeom>
              <a:avLst/>
              <a:gdLst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8609" h="6016487">
                  <a:moveTo>
                    <a:pt x="0" y="6016487"/>
                  </a:moveTo>
                  <a:cubicBezTo>
                    <a:pt x="981611" y="2268005"/>
                    <a:pt x="2682749" y="806011"/>
                    <a:pt x="6758609" y="0"/>
                  </a:cubicBezTo>
                  <a:lnTo>
                    <a:pt x="6758609" y="0"/>
                  </a:lnTo>
                  <a:lnTo>
                    <a:pt x="6758609" y="0"/>
                  </a:lnTo>
                  <a:lnTo>
                    <a:pt x="6758609" y="0"/>
                  </a:lnTo>
                </a:path>
              </a:pathLst>
            </a:cu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020403" y="2225529"/>
            <a:ext cx="4074006" cy="2353805"/>
            <a:chOff x="3428558" y="2225210"/>
            <a:chExt cx="4074006" cy="2353805"/>
          </a:xfrm>
        </p:grpSpPr>
        <p:sp>
          <p:nvSpPr>
            <p:cNvPr id="19" name="TextBox 18"/>
            <p:cNvSpPr txBox="1"/>
            <p:nvPr/>
          </p:nvSpPr>
          <p:spPr>
            <a:xfrm>
              <a:off x="4715424" y="3108749"/>
              <a:ext cx="2137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TMB + PD-L1 IHC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64859" y="2766226"/>
              <a:ext cx="2137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/>
                <a:t>TMB + GEP + PD-L1 IHC</a:t>
              </a:r>
              <a:endParaRPr lang="en-US" sz="1400" b="1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4184763" y="2608044"/>
              <a:ext cx="219057" cy="1969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 flipV="1">
              <a:off x="4914485" y="2973169"/>
              <a:ext cx="189327" cy="1544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 flipV="1">
              <a:off x="5304996" y="2792723"/>
              <a:ext cx="204264" cy="900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428558" y="2345192"/>
              <a:ext cx="2137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/>
                <a:t>TMB + GEP + PD-L1 IHC</a:t>
              </a:r>
              <a:endParaRPr lang="en-US" sz="14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59985" y="3442428"/>
              <a:ext cx="14409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TMB + PD-L1 IHC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H="1" flipV="1">
              <a:off x="4583437" y="4127785"/>
              <a:ext cx="178685" cy="16603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 flipV="1">
              <a:off x="4910425" y="3404264"/>
              <a:ext cx="230086" cy="1068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606355" y="4271238"/>
              <a:ext cx="14409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GEP + CD8 IHC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047276" y="2225210"/>
              <a:ext cx="11586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TMB + GEP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>
              <a:off x="5908690" y="2476356"/>
              <a:ext cx="269222" cy="9211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346074" y="209267"/>
            <a:ext cx="1150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Multimodality: Combining multiple platforms to predict response</a:t>
            </a:r>
          </a:p>
        </p:txBody>
      </p:sp>
      <p:sp>
        <p:nvSpPr>
          <p:cNvPr id="36" name="TextBox 35"/>
          <p:cNvSpPr txBox="1"/>
          <p:nvPr/>
        </p:nvSpPr>
        <p:spPr>
          <a:xfrm rot="16200000">
            <a:off x="833463" y="3295247"/>
            <a:ext cx="368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Sensitivity (True Positive Rate)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15488" y="6191158"/>
            <a:ext cx="368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1- Specificity (False Positive Rate)</a:t>
            </a:r>
          </a:p>
        </p:txBody>
      </p:sp>
      <p:graphicFrame>
        <p:nvGraphicFramePr>
          <p:cNvPr id="71" name="Table 70"/>
          <p:cNvGraphicFramePr>
            <a:graphicFrameLocks noGrp="1"/>
          </p:cNvGraphicFramePr>
          <p:nvPr/>
        </p:nvGraphicFramePr>
        <p:xfrm>
          <a:off x="5731055" y="4659037"/>
          <a:ext cx="2381615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1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Modality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AUC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mIHC</a:t>
                      </a:r>
                      <a:r>
                        <a:rPr lang="en-US" sz="1600" b="1" dirty="0"/>
                        <a:t>/IF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0.802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Multimodality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D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0.733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075133D9-CEAD-DC4E-BD49-F6FBDD0954D1}"/>
              </a:ext>
            </a:extLst>
          </p:cNvPr>
          <p:cNvSpPr txBox="1"/>
          <p:nvPr/>
        </p:nvSpPr>
        <p:spPr>
          <a:xfrm>
            <a:off x="9903170" y="6375824"/>
            <a:ext cx="2049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 S, et al SITC 2018</a:t>
            </a:r>
          </a:p>
        </p:txBody>
      </p:sp>
    </p:spTree>
    <p:extLst>
      <p:ext uri="{BB962C8B-B14F-4D97-AF65-F5344CB8AC3E}">
        <p14:creationId xmlns:p14="http://schemas.microsoft.com/office/powerpoint/2010/main" val="24662794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2862036" y="1015479"/>
            <a:ext cx="5613798" cy="5175158"/>
            <a:chOff x="3289300" y="1079500"/>
            <a:chExt cx="5702300" cy="5067300"/>
          </a:xfrm>
        </p:grpSpPr>
        <p:graphicFrame>
          <p:nvGraphicFramePr>
            <p:cNvPr id="2" name="Chart 1"/>
            <p:cNvGraphicFramePr>
              <a:graphicFrameLocks/>
            </p:cNvGraphicFramePr>
            <p:nvPr/>
          </p:nvGraphicFramePr>
          <p:xfrm>
            <a:off x="3289300" y="1079500"/>
            <a:ext cx="5702300" cy="50673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5" name="Straight Connector 4"/>
            <p:cNvCxnSpPr/>
            <p:nvPr/>
          </p:nvCxnSpPr>
          <p:spPr>
            <a:xfrm flipV="1">
              <a:off x="3784600" y="1282700"/>
              <a:ext cx="4889500" cy="4470402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3357336" y="1223004"/>
            <a:ext cx="4805926" cy="4573935"/>
            <a:chOff x="2199860" y="404743"/>
            <a:chExt cx="6753640" cy="6075570"/>
          </a:xfrm>
        </p:grpSpPr>
        <p:sp>
          <p:nvSpPr>
            <p:cNvPr id="17" name="Freeform 16"/>
            <p:cNvSpPr/>
            <p:nvPr/>
          </p:nvSpPr>
          <p:spPr>
            <a:xfrm>
              <a:off x="2199860" y="404743"/>
              <a:ext cx="6753639" cy="6048513"/>
            </a:xfrm>
            <a:custGeom>
              <a:avLst/>
              <a:gdLst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8609" h="6016487">
                  <a:moveTo>
                    <a:pt x="0" y="6016487"/>
                  </a:moveTo>
                  <a:cubicBezTo>
                    <a:pt x="553593" y="2165312"/>
                    <a:pt x="1354417" y="527275"/>
                    <a:pt x="6758609" y="0"/>
                  </a:cubicBezTo>
                  <a:lnTo>
                    <a:pt x="6758609" y="0"/>
                  </a:lnTo>
                  <a:lnTo>
                    <a:pt x="6758609" y="0"/>
                  </a:lnTo>
                  <a:lnTo>
                    <a:pt x="6758609" y="0"/>
                  </a:lnTo>
                </a:path>
              </a:pathLst>
            </a:custGeom>
            <a:noFill/>
            <a:ln w="571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199861" y="431800"/>
              <a:ext cx="6753639" cy="6048513"/>
            </a:xfrm>
            <a:custGeom>
              <a:avLst/>
              <a:gdLst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  <a:gd name="connsiteX0" fmla="*/ 0 w 6758609"/>
                <a:gd name="connsiteY0" fmla="*/ 6016487 h 6016487"/>
                <a:gd name="connsiteX1" fmla="*/ 6758609 w 6758609"/>
                <a:gd name="connsiteY1" fmla="*/ 0 h 6016487"/>
                <a:gd name="connsiteX2" fmla="*/ 6758609 w 6758609"/>
                <a:gd name="connsiteY2" fmla="*/ 0 h 6016487"/>
                <a:gd name="connsiteX3" fmla="*/ 6758609 w 6758609"/>
                <a:gd name="connsiteY3" fmla="*/ 0 h 6016487"/>
                <a:gd name="connsiteX4" fmla="*/ 6758609 w 6758609"/>
                <a:gd name="connsiteY4" fmla="*/ 0 h 601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8609" h="6016487">
                  <a:moveTo>
                    <a:pt x="0" y="6016487"/>
                  </a:moveTo>
                  <a:cubicBezTo>
                    <a:pt x="981611" y="2268005"/>
                    <a:pt x="2682749" y="806011"/>
                    <a:pt x="6758609" y="0"/>
                  </a:cubicBezTo>
                  <a:lnTo>
                    <a:pt x="6758609" y="0"/>
                  </a:lnTo>
                  <a:lnTo>
                    <a:pt x="6758609" y="0"/>
                  </a:lnTo>
                  <a:lnTo>
                    <a:pt x="6758609" y="0"/>
                  </a:lnTo>
                </a:path>
              </a:pathLst>
            </a:cu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020403" y="2225529"/>
            <a:ext cx="4074006" cy="2353805"/>
            <a:chOff x="3428558" y="2225210"/>
            <a:chExt cx="4074006" cy="2353805"/>
          </a:xfrm>
        </p:grpSpPr>
        <p:sp>
          <p:nvSpPr>
            <p:cNvPr id="19" name="TextBox 18"/>
            <p:cNvSpPr txBox="1"/>
            <p:nvPr/>
          </p:nvSpPr>
          <p:spPr>
            <a:xfrm>
              <a:off x="4715424" y="3108749"/>
              <a:ext cx="2137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TMB + PD-L1 IHC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64859" y="2766226"/>
              <a:ext cx="2137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/>
                <a:t>TMB + GEP + PD-L1 IHC</a:t>
              </a:r>
              <a:endParaRPr lang="en-US" sz="1400" b="1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4184763" y="2608044"/>
              <a:ext cx="219057" cy="1969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 flipV="1">
              <a:off x="4914485" y="2973169"/>
              <a:ext cx="189327" cy="1544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 flipV="1">
              <a:off x="5304996" y="2792723"/>
              <a:ext cx="204264" cy="900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428558" y="2345192"/>
              <a:ext cx="2137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/>
                <a:t>TMB + GEP + PD-L1 IHC</a:t>
              </a:r>
              <a:endParaRPr lang="en-US" sz="14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59985" y="3442428"/>
              <a:ext cx="14409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TMB + PD-L1 IHC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H="1" flipV="1">
              <a:off x="4583437" y="4127785"/>
              <a:ext cx="178685" cy="16603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 flipV="1">
              <a:off x="4910425" y="3404264"/>
              <a:ext cx="230086" cy="1068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606355" y="4271238"/>
              <a:ext cx="14409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GEP + CD8 IHC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047276" y="2225210"/>
              <a:ext cx="11586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TMB + GEP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>
              <a:off x="5908690" y="2476356"/>
              <a:ext cx="269222" cy="9211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346074" y="209267"/>
            <a:ext cx="1150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Multimodality: Combining multiple platforms to predict response</a:t>
            </a:r>
          </a:p>
        </p:txBody>
      </p:sp>
      <p:sp>
        <p:nvSpPr>
          <p:cNvPr id="36" name="TextBox 35"/>
          <p:cNvSpPr txBox="1"/>
          <p:nvPr/>
        </p:nvSpPr>
        <p:spPr>
          <a:xfrm rot="16200000">
            <a:off x="833463" y="3295247"/>
            <a:ext cx="368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Sensitivity (True Positive Rate)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15488" y="6191158"/>
            <a:ext cx="368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1- Specificity (False Positive Rate)</a:t>
            </a:r>
          </a:p>
        </p:txBody>
      </p:sp>
      <p:graphicFrame>
        <p:nvGraphicFramePr>
          <p:cNvPr id="71" name="Table 70"/>
          <p:cNvGraphicFramePr>
            <a:graphicFrameLocks noGrp="1"/>
          </p:cNvGraphicFramePr>
          <p:nvPr/>
        </p:nvGraphicFramePr>
        <p:xfrm>
          <a:off x="5731055" y="4659037"/>
          <a:ext cx="2381615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1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Modality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AUC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mIHC</a:t>
                      </a:r>
                      <a:r>
                        <a:rPr lang="en-US" sz="1600" b="1" dirty="0"/>
                        <a:t>/IF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0.802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Multimodality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D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0.733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A2DB660-C067-4E4E-9E7A-7B2C345D6048}"/>
              </a:ext>
            </a:extLst>
          </p:cNvPr>
          <p:cNvSpPr txBox="1"/>
          <p:nvPr/>
        </p:nvSpPr>
        <p:spPr>
          <a:xfrm>
            <a:off x="8424308" y="1636005"/>
            <a:ext cx="33565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/>
              <a:t>The </a:t>
            </a:r>
            <a:r>
              <a:rPr lang="en-US" sz="2400" b="1" dirty="0" err="1"/>
              <a:t>mIHC</a:t>
            </a:r>
            <a:r>
              <a:rPr lang="en-US" sz="2400" b="1" dirty="0"/>
              <a:t>/IF studies included in this meta-analysis test an average of 2-3 markers</a:t>
            </a:r>
          </a:p>
          <a:p>
            <a:pPr algn="just"/>
            <a:endParaRPr lang="en-US" sz="2400" b="1" dirty="0"/>
          </a:p>
          <a:p>
            <a:pPr algn="just"/>
            <a:endParaRPr lang="en-US" sz="2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/>
              <a:t>Emerging technologies claim ability to test 10-50 markers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5BF6C3-AD09-D74A-A1CD-5EB42398FB5C}"/>
              </a:ext>
            </a:extLst>
          </p:cNvPr>
          <p:cNvSpPr txBox="1"/>
          <p:nvPr/>
        </p:nvSpPr>
        <p:spPr>
          <a:xfrm>
            <a:off x="9799693" y="6375824"/>
            <a:ext cx="2049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 S, et al SITC 2018</a:t>
            </a:r>
          </a:p>
        </p:txBody>
      </p:sp>
    </p:spTree>
    <p:extLst>
      <p:ext uri="{BB962C8B-B14F-4D97-AF65-F5344CB8AC3E}">
        <p14:creationId xmlns:p14="http://schemas.microsoft.com/office/powerpoint/2010/main" val="3226296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3322</TotalTime>
  <Words>1711</Words>
  <Application>Microsoft Macintosh PowerPoint</Application>
  <PresentationFormat>Widescreen</PresentationFormat>
  <Paragraphs>409</Paragraphs>
  <Slides>44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</vt:lpstr>
      <vt:lpstr>Arial Narrow</vt:lpstr>
      <vt:lpstr>Calibri</vt:lpstr>
      <vt:lpstr>Calibri Light</vt:lpstr>
      <vt:lpstr>Comic Sans MS</vt:lpstr>
      <vt:lpstr>Segoe UI Symbol</vt:lpstr>
      <vt:lpstr>Office Theme</vt:lpstr>
      <vt:lpstr>Image</vt:lpstr>
      <vt:lpstr>  Illuminating the tumor microenvironment: Astronomy informs Pathology   Dr. Janis Taube Professor of Dermatology and Pathology  The Johns Hopkins Bloomberg~Kimmel Institute for Cancer Immunotherapy  </vt:lpstr>
      <vt:lpstr>Disclosures</vt:lpstr>
      <vt:lpstr>Overview</vt:lpstr>
      <vt:lpstr>PowerPoint Presentation</vt:lpstr>
      <vt:lpstr>PowerPoint Presentation</vt:lpstr>
      <vt:lpstr>PowerPoint Presentation</vt:lpstr>
      <vt:lpstr>Multiplex Immunofluorescence panels can be used to identify PD-1low vs. PD-1med vs. PD-1high</vt:lpstr>
      <vt:lpstr>PowerPoint Presentation</vt:lpstr>
      <vt:lpstr>PowerPoint Presentation</vt:lpstr>
      <vt:lpstr>Example: Pre vs. Post Rx cell population shifts  relative to tumor margin</vt:lpstr>
      <vt:lpstr>Overview</vt:lpstr>
      <vt:lpstr>PowerPoint Presentation</vt:lpstr>
      <vt:lpstr>PowerPoint Presentation</vt:lpstr>
      <vt:lpstr>PowerPoint Presentation</vt:lpstr>
      <vt:lpstr>PowerPoint Presentation</vt:lpstr>
      <vt:lpstr>Overview</vt:lpstr>
      <vt:lpstr>PowerPoint Presentation</vt:lpstr>
      <vt:lpstr>PowerPoint Presentation</vt:lpstr>
      <vt:lpstr>Overlapping Tiles – following astronomy’s lead</vt:lpstr>
      <vt:lpstr>PowerPoint Presentation</vt:lpstr>
      <vt:lpstr>Image processing and corrections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Generating Big Enough Training Sets</vt:lpstr>
      <vt:lpstr>Preprocessing Workflow</vt:lpstr>
      <vt:lpstr>DB Loading Workflow</vt:lpstr>
      <vt:lpstr>The Path to Scalability</vt:lpstr>
      <vt:lpstr>Astropath Database Summary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Johns Hopkins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AstroPath BMS visit</dc:title>
  <dc:creator>Janis Taube</dc:creator>
  <cp:lastModifiedBy>Janis Taube</cp:lastModifiedBy>
  <cp:revision>150</cp:revision>
  <cp:lastPrinted>2019-09-10T11:14:20Z</cp:lastPrinted>
  <dcterms:created xsi:type="dcterms:W3CDTF">2018-07-27T19:18:10Z</dcterms:created>
  <dcterms:modified xsi:type="dcterms:W3CDTF">2019-09-10T19:07:14Z</dcterms:modified>
</cp:coreProperties>
</file>