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7" r:id="rId2"/>
    <p:sldMasterId id="2147483769" r:id="rId3"/>
    <p:sldMasterId id="2147483781" r:id="rId4"/>
  </p:sldMasterIdLst>
  <p:notesMasterIdLst>
    <p:notesMasterId r:id="rId40"/>
  </p:notesMasterIdLst>
  <p:sldIdLst>
    <p:sldId id="256" r:id="rId5"/>
    <p:sldId id="257" r:id="rId6"/>
    <p:sldId id="308" r:id="rId7"/>
    <p:sldId id="263" r:id="rId8"/>
    <p:sldId id="360" r:id="rId9"/>
    <p:sldId id="1609" r:id="rId10"/>
    <p:sldId id="1612" r:id="rId11"/>
    <p:sldId id="261" r:id="rId12"/>
    <p:sldId id="465" r:id="rId13"/>
    <p:sldId id="1616" r:id="rId14"/>
    <p:sldId id="1615" r:id="rId15"/>
    <p:sldId id="366" r:id="rId16"/>
    <p:sldId id="475" r:id="rId17"/>
    <p:sldId id="1917" r:id="rId18"/>
    <p:sldId id="343" r:id="rId19"/>
    <p:sldId id="345" r:id="rId20"/>
    <p:sldId id="346" r:id="rId21"/>
    <p:sldId id="1916" r:id="rId22"/>
    <p:sldId id="444" r:id="rId23"/>
    <p:sldId id="478" r:id="rId24"/>
    <p:sldId id="1885" r:id="rId25"/>
    <p:sldId id="1886" r:id="rId26"/>
    <p:sldId id="1887" r:id="rId27"/>
    <p:sldId id="1910" r:id="rId28"/>
    <p:sldId id="1905" r:id="rId29"/>
    <p:sldId id="1906" r:id="rId30"/>
    <p:sldId id="1907" r:id="rId31"/>
    <p:sldId id="380" r:id="rId32"/>
    <p:sldId id="383" r:id="rId33"/>
    <p:sldId id="1911" r:id="rId34"/>
    <p:sldId id="1914" r:id="rId35"/>
    <p:sldId id="1915" r:id="rId36"/>
    <p:sldId id="258" r:id="rId37"/>
    <p:sldId id="1913" r:id="rId38"/>
    <p:sldId id="386" r:id="rId3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800FD29-646A-E648-932F-22EA07C0B326}">
          <p14:sldIdLst>
            <p14:sldId id="256"/>
            <p14:sldId id="257"/>
            <p14:sldId id="308"/>
            <p14:sldId id="263"/>
            <p14:sldId id="360"/>
            <p14:sldId id="1609"/>
            <p14:sldId id="1612"/>
            <p14:sldId id="261"/>
            <p14:sldId id="465"/>
            <p14:sldId id="1616"/>
            <p14:sldId id="1615"/>
            <p14:sldId id="366"/>
            <p14:sldId id="475"/>
            <p14:sldId id="1917"/>
            <p14:sldId id="343"/>
            <p14:sldId id="345"/>
            <p14:sldId id="346"/>
            <p14:sldId id="1916"/>
            <p14:sldId id="444"/>
            <p14:sldId id="478"/>
            <p14:sldId id="1885"/>
            <p14:sldId id="1886"/>
            <p14:sldId id="1887"/>
            <p14:sldId id="1910"/>
            <p14:sldId id="1905"/>
            <p14:sldId id="1906"/>
            <p14:sldId id="1907"/>
            <p14:sldId id="380"/>
            <p14:sldId id="383"/>
            <p14:sldId id="1911"/>
            <p14:sldId id="1914"/>
            <p14:sldId id="1915"/>
            <p14:sldId id="258"/>
            <p14:sldId id="1913"/>
            <p14:sldId id="386"/>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03"/>
    <p:restoredTop sz="93706"/>
  </p:normalViewPr>
  <p:slideViewPr>
    <p:cSldViewPr snapToGrid="0" snapToObjects="1">
      <p:cViewPr varScale="1">
        <p:scale>
          <a:sx n="104" d="100"/>
          <a:sy n="104" d="100"/>
        </p:scale>
        <p:origin x="200" y="480"/>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67114B-1828-644C-B841-45CBEB5C4BA7}" type="datetimeFigureOut">
              <a:rPr lang="en-US" smtClean="0"/>
              <a:t>9/9/19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FEAF95-CF2F-6840-8D82-7C6A4E36D594}" type="slidenum">
              <a:rPr lang="en-US" smtClean="0"/>
              <a:t>‹#›</a:t>
            </a:fld>
            <a:endParaRPr lang="en-US"/>
          </a:p>
        </p:txBody>
      </p:sp>
    </p:spTree>
    <p:extLst>
      <p:ext uri="{BB962C8B-B14F-4D97-AF65-F5344CB8AC3E}">
        <p14:creationId xmlns:p14="http://schemas.microsoft.com/office/powerpoint/2010/main" val="17892407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FEAF95-CF2F-6840-8D82-7C6A4E36D594}" type="slidenum">
              <a:rPr lang="en-US" smtClean="0"/>
              <a:t>1</a:t>
            </a:fld>
            <a:endParaRPr lang="en-US"/>
          </a:p>
        </p:txBody>
      </p:sp>
    </p:spTree>
    <p:extLst>
      <p:ext uri="{BB962C8B-B14F-4D97-AF65-F5344CB8AC3E}">
        <p14:creationId xmlns:p14="http://schemas.microsoft.com/office/powerpoint/2010/main" val="2060443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FEAF95-CF2F-6840-8D82-7C6A4E36D594}" type="slidenum">
              <a:rPr lang="en-US" smtClean="0"/>
              <a:t>2</a:t>
            </a:fld>
            <a:endParaRPr lang="en-US"/>
          </a:p>
        </p:txBody>
      </p:sp>
    </p:spTree>
    <p:extLst>
      <p:ext uri="{BB962C8B-B14F-4D97-AF65-F5344CB8AC3E}">
        <p14:creationId xmlns:p14="http://schemas.microsoft.com/office/powerpoint/2010/main" val="1855342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A5A8213-D6DE-4BFD-ACDF-5BAD77288E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33987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A5A8213-D6DE-4BFD-ACDF-5BAD77288E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9338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A5A8213-D6DE-4BFD-ACDF-5BAD77288E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2215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A2A8AAC-043E-CF49-9CB4-0052328A4C11}" type="slidenum">
              <a:rPr kumimoji="0" lang="en-US" sz="1200" b="0" i="0" u="none" strike="noStrike" kern="1200" cap="none" spc="0" normalizeH="0" baseline="0" noProof="0" smtClean="0">
                <a:ln>
                  <a:noFill/>
                </a:ln>
                <a:solidFill>
                  <a:srgbClr val="3C3C3C"/>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srgbClr val="3C3C3C"/>
              </a:solidFill>
              <a:effectLst/>
              <a:uLnTx/>
              <a:uFillTx/>
              <a:latin typeface="Calibri"/>
              <a:ea typeface="+mn-ea"/>
              <a:cs typeface="+mn-cs"/>
            </a:endParaRPr>
          </a:p>
        </p:txBody>
      </p:sp>
    </p:spTree>
    <p:extLst>
      <p:ext uri="{BB962C8B-B14F-4D97-AF65-F5344CB8AC3E}">
        <p14:creationId xmlns:p14="http://schemas.microsoft.com/office/powerpoint/2010/main" val="1856729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DDEE63C-ADA2-4B4B-A410-28F5C80579FD}" type="slidenum">
              <a:rPr lang="en-US"/>
              <a:pPr>
                <a:defRPr/>
              </a:pPr>
              <a:t>10</a:t>
            </a:fld>
            <a:endParaRPr lang="en-US" dirty="0"/>
          </a:p>
        </p:txBody>
      </p:sp>
      <p:sp>
        <p:nvSpPr>
          <p:cNvPr id="29698" name="Rectangle 2"/>
          <p:cNvSpPr>
            <a:spLocks noGrp="1" noRot="1" noChangeAspect="1" noChangeArrowheads="1" noTextEdit="1"/>
          </p:cNvSpPr>
          <p:nvPr>
            <p:ph type="sldImg"/>
          </p:nvPr>
        </p:nvSpPr>
        <p:spPr>
          <a:xfrm>
            <a:off x="381000" y="685800"/>
            <a:ext cx="6096000" cy="3429000"/>
          </a:xfrm>
          <a:ln/>
        </p:spPr>
      </p:sp>
      <p:sp>
        <p:nvSpPr>
          <p:cNvPr id="29699" name="Rectangle 3"/>
          <p:cNvSpPr>
            <a:spLocks noGrp="1" noChangeArrowheads="1"/>
          </p:cNvSpPr>
          <p:nvPr>
            <p:ph type="body" idx="1"/>
          </p:nvPr>
        </p:nvSpPr>
        <p:spPr>
          <a:xfrm>
            <a:off x="686421" y="4344025"/>
            <a:ext cx="5485158" cy="4114488"/>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dirty="0">
              <a:latin typeface="Times New Roman" charset="0"/>
            </a:endParaRPr>
          </a:p>
        </p:txBody>
      </p:sp>
    </p:spTree>
    <p:extLst>
      <p:ext uri="{BB962C8B-B14F-4D97-AF65-F5344CB8AC3E}">
        <p14:creationId xmlns:p14="http://schemas.microsoft.com/office/powerpoint/2010/main" val="1956516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5A8213-D6DE-4BFD-ACDF-5BAD77288E1B}" type="slidenum">
              <a:rPr lang="en-US" smtClean="0"/>
              <a:t>11</a:t>
            </a:fld>
            <a:endParaRPr lang="en-US"/>
          </a:p>
        </p:txBody>
      </p:sp>
    </p:spTree>
    <p:extLst>
      <p:ext uri="{BB962C8B-B14F-4D97-AF65-F5344CB8AC3E}">
        <p14:creationId xmlns:p14="http://schemas.microsoft.com/office/powerpoint/2010/main" val="2770674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CD34AA-A3F5-974D-96CD-E2F731008937}" type="slidenum">
              <a:rPr lang="en-US" smtClean="0"/>
              <a:t>15</a:t>
            </a:fld>
            <a:endParaRPr lang="en-US"/>
          </a:p>
        </p:txBody>
      </p:sp>
    </p:spTree>
    <p:extLst>
      <p:ext uri="{BB962C8B-B14F-4D97-AF65-F5344CB8AC3E}">
        <p14:creationId xmlns:p14="http://schemas.microsoft.com/office/powerpoint/2010/main" val="971164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F80434D-2B3B-5847-9B34-44225886FEAC}" type="slidenum">
              <a:rPr lang="en-US" smtClean="0"/>
              <a:t>18</a:t>
            </a:fld>
            <a:endParaRPr lang="en-US" dirty="0"/>
          </a:p>
        </p:txBody>
      </p:sp>
    </p:spTree>
    <p:extLst>
      <p:ext uri="{BB962C8B-B14F-4D97-AF65-F5344CB8AC3E}">
        <p14:creationId xmlns:p14="http://schemas.microsoft.com/office/powerpoint/2010/main" val="611467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solidFill>
                <a:srgbClr val="FF0000"/>
              </a:solidFill>
            </a:endParaRPr>
          </a:p>
        </p:txBody>
      </p:sp>
      <p:sp>
        <p:nvSpPr>
          <p:cNvPr id="4" name="Slide Number Placeholder 3"/>
          <p:cNvSpPr>
            <a:spLocks noGrp="1"/>
          </p:cNvSpPr>
          <p:nvPr>
            <p:ph type="sldNum" sz="quarter" idx="5"/>
          </p:nvPr>
        </p:nvSpPr>
        <p:spPr/>
        <p:txBody>
          <a:bodyPr/>
          <a:lstStyle/>
          <a:p>
            <a:fld id="{7E94B695-4959-034C-8CA3-8676768617D7}" type="slidenum">
              <a:rPr lang="en-US" smtClean="0"/>
              <a:t>19</a:t>
            </a:fld>
            <a:endParaRPr lang="en-US"/>
          </a:p>
        </p:txBody>
      </p:sp>
    </p:spTree>
    <p:extLst>
      <p:ext uri="{BB962C8B-B14F-4D97-AF65-F5344CB8AC3E}">
        <p14:creationId xmlns:p14="http://schemas.microsoft.com/office/powerpoint/2010/main" val="19314342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5A8213-D6DE-4BFD-ACDF-5BAD77288E1B}" type="slidenum">
              <a:rPr lang="en-US" smtClean="0"/>
              <a:t>20</a:t>
            </a:fld>
            <a:endParaRPr lang="en-US"/>
          </a:p>
        </p:txBody>
      </p:sp>
    </p:spTree>
    <p:extLst>
      <p:ext uri="{BB962C8B-B14F-4D97-AF65-F5344CB8AC3E}">
        <p14:creationId xmlns:p14="http://schemas.microsoft.com/office/powerpoint/2010/main" val="28273408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Biogenesis</a:t>
            </a:r>
          </a:p>
          <a:p>
            <a:r>
              <a:rPr lang="en-US" dirty="0"/>
              <a:t>Advantages: Target + correlation; key regulators;</a:t>
            </a:r>
          </a:p>
          <a:p>
            <a:r>
              <a:rPr lang="en-US" dirty="0"/>
              <a:t>Lab early results (miR-218, miR-4423, AEGIS)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41BAFB-EF36-4863-BE9D-7D050CE4D7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17539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5A8213-D6DE-4BFD-ACDF-5BAD77288E1B}" type="slidenum">
              <a:rPr lang="en-US" smtClean="0"/>
              <a:t>22</a:t>
            </a:fld>
            <a:endParaRPr lang="en-US"/>
          </a:p>
        </p:txBody>
      </p:sp>
    </p:spTree>
    <p:extLst>
      <p:ext uri="{BB962C8B-B14F-4D97-AF65-F5344CB8AC3E}">
        <p14:creationId xmlns:p14="http://schemas.microsoft.com/office/powerpoint/2010/main" val="19513257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5A8213-D6DE-4BFD-ACDF-5BAD77288E1B}" type="slidenum">
              <a:rPr lang="en-US" smtClean="0"/>
              <a:t>23</a:t>
            </a:fld>
            <a:endParaRPr lang="en-US"/>
          </a:p>
        </p:txBody>
      </p:sp>
    </p:spTree>
    <p:extLst>
      <p:ext uri="{BB962C8B-B14F-4D97-AF65-F5344CB8AC3E}">
        <p14:creationId xmlns:p14="http://schemas.microsoft.com/office/powerpoint/2010/main" val="4842481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Try to highlight the 3 types of early detection biomarkers we are working on using the airway “Field”. If this figure looks good, we can use as outliner for figure for each of the 3 sections</a:t>
            </a: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A5A8213-D6DE-4BFD-ACDF-5BAD77288E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008945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Footer Placeholder 3"/>
          <p:cNvSpPr>
            <a:spLocks noGrp="1"/>
          </p:cNvSpPr>
          <p:nvPr>
            <p:ph type="ftr" sz="quarter"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FC2537B-8962-4146-B6ED-3D415E81AB7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04238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A5A8213-D6DE-4BFD-ACDF-5BAD77288E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828826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FC2537B-8962-4146-B6ED-3D415E81AB76}" type="slidenum">
              <a:rPr lang="en-US" smtClean="0"/>
              <a:pPr/>
              <a:t>28</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462161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Try to highlight the 3 types of early detection biomarkers we are working on using the airway “Field”. If this figure looks good, we can use as outliner for figure for each of the 3 sections</a:t>
            </a: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A5A8213-D6DE-4BFD-ACDF-5BAD77288E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82658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5c4da7bf26_6_1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g5c4da7bf26_6_1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g5c4da7bf26_6_18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33</a:t>
            </a:fld>
            <a:endParaRPr/>
          </a:p>
        </p:txBody>
      </p:sp>
    </p:spTree>
    <p:extLst>
      <p:ext uri="{BB962C8B-B14F-4D97-AF65-F5344CB8AC3E}">
        <p14:creationId xmlns:p14="http://schemas.microsoft.com/office/powerpoint/2010/main" val="23257187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FF80434D-2B3B-5847-9B34-44225886FEA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49277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Volumes/doc/ASTRA%20ZENECA/Area%20Respiratoria/150322%203rd%20World%20Lung%20Disesase%20Summit/02%20Materiales/04%20Plantilla%20para%20presenmtaciones/x%20Links/3rdLDS_slide_02.jpg" TargetMode="External"/><Relationship Id="rId2" Type="http://schemas.openxmlformats.org/officeDocument/2006/relationships/image" Target="../media/image6.jpeg"/><Relationship Id="rId1" Type="http://schemas.openxmlformats.org/officeDocument/2006/relationships/slideMaster" Target="../slideMasters/slideMaster4.xml"/><Relationship Id="rId5" Type="http://schemas.openxmlformats.org/officeDocument/2006/relationships/image" Target="/Volumes/doc/ASTRA%20ZENECA/Area%20Respiratoria/150322%203rd%20World%20Lung%20Disesase%20Summit/02%20Materiales/04%20Plantilla%20para%20presenmtaciones/x%20Links/3rdLDS_logo_lds.png" TargetMode="External"/><Relationship Id="rId4" Type="http://schemas.openxmlformats.org/officeDocument/2006/relationships/image" Target="../media/image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Volumes/doc/ASTRA%20ZENECA/Area%20Respiratoria/150322%203rd%20World%20Lung%20Disesase%20Summit/02%20Materiales/04%20Plantilla%20para%20presenmtaciones/x%20Links/3rdLDS_slide_01.jpg" TargetMode="External"/><Relationship Id="rId2" Type="http://schemas.openxmlformats.org/officeDocument/2006/relationships/image" Target="../media/image8.jpeg"/><Relationship Id="rId1" Type="http://schemas.openxmlformats.org/officeDocument/2006/relationships/slideMaster" Target="../slideMasters/slideMaster4.xml"/><Relationship Id="rId5" Type="http://schemas.openxmlformats.org/officeDocument/2006/relationships/image" Target="/Volumes/doc/ASTRA%20ZENECA/Area%20Respiratoria/150322%203rd%20World%20Lung%20Disesase%20Summit/02%20Materiales/04%20Plantilla%20para%20presenmtaciones/x%20Links/3rdLDS_logo_az.png" TargetMode="External"/><Relationship Id="rId4" Type="http://schemas.openxmlformats.org/officeDocument/2006/relationships/image" Target="../media/image9.png"/></Relationships>
</file>

<file path=ppt/slideLayouts/_rels/slideLayout48.xml.rels><?xml version="1.0" encoding="UTF-8" standalone="yes"?>
<Relationships xmlns="http://schemas.openxmlformats.org/package/2006/relationships"><Relationship Id="rId3" Type="http://schemas.openxmlformats.org/officeDocument/2006/relationships/image" Target="/Volumes/doc/ASTRA%20ZENECA/Area%20Respiratoria/150322%203rd%20World%20Lung%20Disesase%20Summit/02%20Materiales/04%20Plantilla%20para%20presenmtaciones/x%20Links/3rdLDS_slide_final.jpg" TargetMode="External"/><Relationship Id="rId2" Type="http://schemas.openxmlformats.org/officeDocument/2006/relationships/image" Target="../media/image10.jpeg"/><Relationship Id="rId1" Type="http://schemas.openxmlformats.org/officeDocument/2006/relationships/slideMaster" Target="../slideMasters/slideMaster4.xml"/><Relationship Id="rId5" Type="http://schemas.openxmlformats.org/officeDocument/2006/relationships/image" Target="/Volumes/doc/ASTRA%20ZENECA/Area%20Respiratoria/150322%203rd%20World%20Lung%20Disesase%20Summit/02%20Materiales/04%20Plantilla%20para%20presenmtaciones/x%20Links/3rdLDS_logo_az.png" TargetMode="External"/><Relationship Id="rId4" Type="http://schemas.openxmlformats.org/officeDocument/2006/relationships/image" Target="../media/image11.png"/></Relationships>
</file>

<file path=ppt/slideLayouts/_rels/slideLayout49.xml.rels><?xml version="1.0" encoding="UTF-8" standalone="yes"?>
<Relationships xmlns="http://schemas.openxmlformats.org/package/2006/relationships"><Relationship Id="rId3" Type="http://schemas.openxmlformats.org/officeDocument/2006/relationships/image" Target="/Volumes/doc/ASTRA%20ZENECA/Area%20Respiratoria/150322%203rd%20World%20Lung%20Disesase%20Summit/02%20Materiales/04%20Plantilla%20para%20presenmtaciones/x%20Links/3rdLDS_slide_03.jpg" TargetMode="External"/><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3.emf"/><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sp>
        <p:nvSpPr>
          <p:cNvPr id="4" name="Rectangle 13"/>
          <p:cNvSpPr>
            <a:spLocks noChangeArrowheads="1"/>
          </p:cNvSpPr>
          <p:nvPr/>
        </p:nvSpPr>
        <p:spPr bwMode="auto">
          <a:xfrm>
            <a:off x="0" y="-57150"/>
            <a:ext cx="9144000" cy="4343400"/>
          </a:xfrm>
          <a:prstGeom prst="rect">
            <a:avLst/>
          </a:prstGeom>
          <a:gradFill rotWithShape="0">
            <a:gsLst>
              <a:gs pos="0">
                <a:schemeClr val="bg1"/>
              </a:gs>
              <a:gs pos="100000">
                <a:schemeClr val="tx1">
                  <a:lumMod val="50000"/>
                </a:schemeClr>
              </a:gs>
            </a:gsLst>
            <a:lin ang="5400000" scaled="1"/>
          </a:gradFill>
          <a:ln w="9525">
            <a:noFill/>
            <a:miter lim="800000"/>
            <a:headEnd/>
            <a:tailEnd/>
          </a:ln>
          <a:effectLst/>
        </p:spPr>
        <p:txBody>
          <a:bodyPr wrap="none" anchor="ctr"/>
          <a:lstStyle/>
          <a:p>
            <a:pPr>
              <a:defRPr/>
            </a:pPr>
            <a:endParaRPr lang="en-US" sz="1350">
              <a:latin typeface="Arial" pitchFamily="-112" charset="0"/>
              <a:ea typeface="ＭＳ Ｐゴシック" pitchFamily="-112" charset="-128"/>
              <a:cs typeface="ＭＳ Ｐゴシック" pitchFamily="-112" charset="-128"/>
            </a:endParaRPr>
          </a:p>
        </p:txBody>
      </p:sp>
      <p:sp>
        <p:nvSpPr>
          <p:cNvPr id="5" name="Rectangle 4"/>
          <p:cNvSpPr>
            <a:spLocks noChangeArrowheads="1"/>
          </p:cNvSpPr>
          <p:nvPr/>
        </p:nvSpPr>
        <p:spPr bwMode="auto">
          <a:xfrm>
            <a:off x="0" y="4229100"/>
            <a:ext cx="9144000" cy="914400"/>
          </a:xfrm>
          <a:prstGeom prst="rect">
            <a:avLst/>
          </a:prstGeom>
          <a:solidFill>
            <a:schemeClr val="bg1"/>
          </a:solidFill>
          <a:ln w="9525">
            <a:noFill/>
            <a:miter lim="800000"/>
            <a:headEnd/>
            <a:tailEnd/>
          </a:ln>
          <a:effectLst/>
        </p:spPr>
        <p:txBody>
          <a:bodyPr wrap="none" anchor="ctr"/>
          <a:lstStyle/>
          <a:p>
            <a:pPr>
              <a:defRPr/>
            </a:pPr>
            <a:endParaRPr lang="en-US" sz="1350">
              <a:latin typeface="Arial" pitchFamily="-112" charset="0"/>
              <a:ea typeface="ＭＳ Ｐゴシック" pitchFamily="-112" charset="-128"/>
              <a:cs typeface="ＭＳ Ｐゴシック" pitchFamily="-112" charset="-128"/>
            </a:endParaRPr>
          </a:p>
        </p:txBody>
      </p:sp>
      <p:sp>
        <p:nvSpPr>
          <p:cNvPr id="6" name="Line 10"/>
          <p:cNvSpPr>
            <a:spLocks noChangeShapeType="1"/>
          </p:cNvSpPr>
          <p:nvPr/>
        </p:nvSpPr>
        <p:spPr bwMode="auto">
          <a:xfrm>
            <a:off x="0" y="4229100"/>
            <a:ext cx="9144000" cy="0"/>
          </a:xfrm>
          <a:prstGeom prst="line">
            <a:avLst/>
          </a:prstGeom>
          <a:noFill/>
          <a:ln w="6350">
            <a:solidFill>
              <a:srgbClr val="4D4D4D"/>
            </a:solidFill>
            <a:round/>
            <a:headEnd/>
            <a:tailEnd/>
          </a:ln>
          <a:effectLst/>
        </p:spPr>
        <p:txBody>
          <a:bodyPr wrap="none" anchor="ctr"/>
          <a:lstStyle/>
          <a:p>
            <a:pPr>
              <a:defRPr/>
            </a:pPr>
            <a:endParaRPr lang="en-US" sz="1350">
              <a:ea typeface="ＭＳ Ｐゴシック" charset="-128"/>
              <a:cs typeface="ＭＳ Ｐゴシック" charset="-128"/>
            </a:endParaRPr>
          </a:p>
        </p:txBody>
      </p:sp>
      <p:pic>
        <p:nvPicPr>
          <p:cNvPr id="7" name="Picture 1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038601" y="4514851"/>
            <a:ext cx="968375" cy="326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685800" y="1200150"/>
            <a:ext cx="7772400" cy="857250"/>
          </a:xfrm>
        </p:spPr>
        <p:txBody>
          <a:bodyPr anchor="ctr"/>
          <a:lstStyle>
            <a:lvl1pPr algn="ctr">
              <a:defRPr>
                <a:solidFill>
                  <a:schemeClr val="bg1"/>
                </a:solidFill>
              </a:defRPr>
            </a:lvl1pPr>
          </a:lstStyle>
          <a:p>
            <a:r>
              <a:rPr lang="en-US"/>
              <a:t>Click to edit Master title style</a:t>
            </a:r>
          </a:p>
        </p:txBody>
      </p:sp>
      <p:sp>
        <p:nvSpPr>
          <p:cNvPr id="3075" name="Rectangle 3"/>
          <p:cNvSpPr>
            <a:spLocks noGrp="1" noChangeArrowheads="1"/>
          </p:cNvSpPr>
          <p:nvPr>
            <p:ph type="subTitle" idx="1"/>
          </p:nvPr>
        </p:nvSpPr>
        <p:spPr>
          <a:xfrm>
            <a:off x="1371600" y="2400300"/>
            <a:ext cx="6400800" cy="1314450"/>
          </a:xfrm>
        </p:spPr>
        <p:txBody>
          <a:bodyPr/>
          <a:lstStyle>
            <a:lvl1pPr marL="0" indent="0" algn="ctr">
              <a:buFont typeface="Wingdings" charset="2"/>
              <a:buNone/>
              <a:defRPr>
                <a:solidFill>
                  <a:srgbClr val="CCCCCC"/>
                </a:solidFill>
              </a:defRPr>
            </a:lvl1pPr>
          </a:lstStyle>
          <a:p>
            <a:r>
              <a:rPr lang="en-US"/>
              <a:t>Click to edit Master subtitle style</a:t>
            </a:r>
          </a:p>
        </p:txBody>
      </p:sp>
      <p:pic>
        <p:nvPicPr>
          <p:cNvPr id="8" name="Picture 7" descr="120621_marc_tweak_cbm_logo_white.pdf"/>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7665375" y="4318799"/>
            <a:ext cx="1371600" cy="706755"/>
          </a:xfrm>
          <a:prstGeom prst="rect">
            <a:avLst/>
          </a:prstGeom>
        </p:spPr>
      </p:pic>
    </p:spTree>
    <p:extLst>
      <p:ext uri="{BB962C8B-B14F-4D97-AF65-F5344CB8AC3E}">
        <p14:creationId xmlns:p14="http://schemas.microsoft.com/office/powerpoint/2010/main" val="160923223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solidFill>
                  <a:schemeClr val="bg1"/>
                </a:solidFill>
                <a:latin typeface="Helvetica" charset="0"/>
              </a:defRPr>
            </a:lvl1pPr>
          </a:lstStyle>
          <a:p>
            <a:endParaRPr lang="en-US"/>
          </a:p>
        </p:txBody>
      </p:sp>
    </p:spTree>
    <p:extLst>
      <p:ext uri="{BB962C8B-B14F-4D97-AF65-F5344CB8AC3E}">
        <p14:creationId xmlns:p14="http://schemas.microsoft.com/office/powerpoint/2010/main" val="4237945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371600"/>
            <a:ext cx="3886200" cy="29146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71600"/>
            <a:ext cx="3886200" cy="29146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solidFill>
                  <a:schemeClr val="bg1"/>
                </a:solidFill>
                <a:latin typeface="Helvetica" charset="0"/>
              </a:defRPr>
            </a:lvl1pPr>
          </a:lstStyle>
          <a:p>
            <a:endParaRPr lang="en-US"/>
          </a:p>
        </p:txBody>
      </p:sp>
      <p:sp>
        <p:nvSpPr>
          <p:cNvPr id="6" name="Slide Number Placeholder 5"/>
          <p:cNvSpPr>
            <a:spLocks noGrp="1"/>
          </p:cNvSpPr>
          <p:nvPr>
            <p:ph type="sldNum" sz="quarter" idx="11"/>
          </p:nvPr>
        </p:nvSpPr>
        <p:spPr>
          <a:xfrm>
            <a:off x="7086600" y="4427935"/>
            <a:ext cx="1447800" cy="514350"/>
          </a:xfrm>
          <a:prstGeom prst="rect">
            <a:avLst/>
          </a:prstGeom>
        </p:spPr>
        <p:txBody>
          <a:bodyPr vert="horz" wrap="square" lIns="91440" tIns="45720" rIns="91440" bIns="45720" numCol="1" anchor="t" anchorCtr="0" compatLnSpc="1">
            <a:prstTxWarp prst="textNoShape">
              <a:avLst/>
            </a:prstTxWarp>
          </a:bodyPr>
          <a:lstStyle>
            <a:lvl1pPr>
              <a:defRPr/>
            </a:lvl1pPr>
          </a:lstStyle>
          <a:p>
            <a:fld id="{24D3E8EA-4F3F-8047-862A-9E86D8A00C22}" type="slidenum">
              <a:rPr lang="en-US" smtClean="0"/>
              <a:t>‹#›</a:t>
            </a:fld>
            <a:endParaRPr lang="en-US"/>
          </a:p>
        </p:txBody>
      </p:sp>
      <p:sp>
        <p:nvSpPr>
          <p:cNvPr id="7" name="Date Placeholder 6"/>
          <p:cNvSpPr>
            <a:spLocks noGrp="1"/>
          </p:cNvSpPr>
          <p:nvPr>
            <p:ph type="dt" sz="half" idx="12"/>
          </p:nvPr>
        </p:nvSpPr>
        <p:spPr>
          <a:xfrm>
            <a:off x="6629400" y="0"/>
            <a:ext cx="1905000" cy="228600"/>
          </a:xfrm>
          <a:prstGeom prst="rect">
            <a:avLst/>
          </a:prstGeom>
        </p:spPr>
        <p:txBody>
          <a:bodyPr vert="horz" wrap="square" lIns="91440" tIns="45720" rIns="91440" bIns="45720" numCol="1" anchor="t" anchorCtr="0" compatLnSpc="1">
            <a:prstTxWarp prst="textNoShape">
              <a:avLst/>
            </a:prstTxWarp>
          </a:bodyPr>
          <a:lstStyle>
            <a:lvl1pPr>
              <a:defRPr>
                <a:latin typeface="Arial" pitchFamily="-112" charset="0"/>
                <a:ea typeface="ＭＳ Ｐゴシック" pitchFamily="-112" charset="-128"/>
                <a:cs typeface="ＭＳ Ｐゴシック" pitchFamily="-112" charset="-128"/>
              </a:defRPr>
            </a:lvl1pPr>
          </a:lstStyle>
          <a:p>
            <a:endParaRPr lang="en-US"/>
          </a:p>
        </p:txBody>
      </p:sp>
    </p:spTree>
    <p:extLst>
      <p:ext uri="{BB962C8B-B14F-4D97-AF65-F5344CB8AC3E}">
        <p14:creationId xmlns:p14="http://schemas.microsoft.com/office/powerpoint/2010/main" val="3951983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solidFill>
                  <a:schemeClr val="tx1"/>
                </a:solidFill>
                <a:latin typeface="Helvetica" charset="0"/>
              </a:defRPr>
            </a:lvl1pPr>
          </a:lstStyle>
          <a:p>
            <a:endParaRPr lang="en-US"/>
          </a:p>
        </p:txBody>
      </p:sp>
    </p:spTree>
    <p:extLst>
      <p:ext uri="{BB962C8B-B14F-4D97-AF65-F5344CB8AC3E}">
        <p14:creationId xmlns:p14="http://schemas.microsoft.com/office/powerpoint/2010/main" val="4103306196"/>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371600"/>
            <a:ext cx="3886200" cy="29146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71600"/>
            <a:ext cx="3886200" cy="29146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solidFill>
                  <a:schemeClr val="tx1"/>
                </a:solidFill>
                <a:latin typeface="Helvetica" charset="0"/>
              </a:defRPr>
            </a:lvl1pPr>
          </a:lstStyle>
          <a:p>
            <a:endParaRPr lang="en-US"/>
          </a:p>
        </p:txBody>
      </p:sp>
    </p:spTree>
    <p:extLst>
      <p:ext uri="{BB962C8B-B14F-4D97-AF65-F5344CB8AC3E}">
        <p14:creationId xmlns:p14="http://schemas.microsoft.com/office/powerpoint/2010/main" val="1562794288"/>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Footer Placeholder 3"/>
          <p:cNvSpPr>
            <a:spLocks noGrp="1"/>
          </p:cNvSpPr>
          <p:nvPr>
            <p:ph type="ftr" sz="quarter" idx="10"/>
          </p:nvPr>
        </p:nvSpPr>
        <p:spPr/>
        <p:txBody>
          <a:bodyPr/>
          <a:lstStyle>
            <a:lvl1pPr>
              <a:defRPr>
                <a:solidFill>
                  <a:schemeClr val="bg1"/>
                </a:solidFill>
                <a:latin typeface="Helvetica" charset="0"/>
              </a:defRPr>
            </a:lvl1pPr>
          </a:lstStyle>
          <a:p>
            <a:endParaRPr lang="en-US"/>
          </a:p>
        </p:txBody>
      </p:sp>
      <p:sp>
        <p:nvSpPr>
          <p:cNvPr id="5" name="Slide Number Placeholder 4"/>
          <p:cNvSpPr>
            <a:spLocks noGrp="1"/>
          </p:cNvSpPr>
          <p:nvPr>
            <p:ph type="sldNum" sz="quarter" idx="11"/>
          </p:nvPr>
        </p:nvSpPr>
        <p:spPr>
          <a:xfrm>
            <a:off x="7086600" y="4427935"/>
            <a:ext cx="1447800" cy="514350"/>
          </a:xfrm>
          <a:prstGeom prst="rect">
            <a:avLst/>
          </a:prstGeom>
        </p:spPr>
        <p:txBody>
          <a:bodyPr vert="horz" wrap="square" lIns="91440" tIns="45720" rIns="91440" bIns="45720" numCol="1" anchor="t" anchorCtr="0" compatLnSpc="1">
            <a:prstTxWarp prst="textNoShape">
              <a:avLst/>
            </a:prstTxWarp>
          </a:bodyPr>
          <a:lstStyle>
            <a:lvl1pPr>
              <a:defRPr/>
            </a:lvl1pPr>
          </a:lstStyle>
          <a:p>
            <a:fld id="{24D3E8EA-4F3F-8047-862A-9E86D8A00C22}" type="slidenum">
              <a:rPr lang="en-US" smtClean="0"/>
              <a:t>‹#›</a:t>
            </a:fld>
            <a:endParaRPr lang="en-US"/>
          </a:p>
        </p:txBody>
      </p:sp>
      <p:sp>
        <p:nvSpPr>
          <p:cNvPr id="6" name="Date Placeholder 5"/>
          <p:cNvSpPr>
            <a:spLocks noGrp="1"/>
          </p:cNvSpPr>
          <p:nvPr>
            <p:ph type="dt" sz="half" idx="12"/>
          </p:nvPr>
        </p:nvSpPr>
        <p:spPr>
          <a:xfrm>
            <a:off x="6629400" y="0"/>
            <a:ext cx="1905000" cy="228600"/>
          </a:xfrm>
          <a:prstGeom prst="rect">
            <a:avLst/>
          </a:prstGeom>
        </p:spPr>
        <p:txBody>
          <a:bodyPr vert="horz" wrap="square" lIns="91440" tIns="45720" rIns="91440" bIns="45720" numCol="1" anchor="t" anchorCtr="0" compatLnSpc="1">
            <a:prstTxWarp prst="textNoShape">
              <a:avLst/>
            </a:prstTxWarp>
          </a:bodyPr>
          <a:lstStyle>
            <a:lvl1pPr>
              <a:defRPr>
                <a:latin typeface="Arial" pitchFamily="-112" charset="0"/>
                <a:ea typeface="ＭＳ Ｐゴシック" pitchFamily="-112" charset="-128"/>
                <a:cs typeface="ＭＳ Ｐゴシック" pitchFamily="-112" charset="-128"/>
              </a:defRPr>
            </a:lvl1pPr>
          </a:lstStyle>
          <a:p>
            <a:endParaRPr lang="en-US"/>
          </a:p>
        </p:txBody>
      </p:sp>
    </p:spTree>
    <p:extLst>
      <p:ext uri="{BB962C8B-B14F-4D97-AF65-F5344CB8AC3E}">
        <p14:creationId xmlns:p14="http://schemas.microsoft.com/office/powerpoint/2010/main" val="3881619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lvl1pPr>
              <a:defRPr>
                <a:solidFill>
                  <a:schemeClr val="bg1"/>
                </a:solidFill>
                <a:latin typeface="Helvetica" charset="0"/>
              </a:defRPr>
            </a:lvl1pPr>
          </a:lstStyle>
          <a:p>
            <a:endParaRPr lang="en-US"/>
          </a:p>
        </p:txBody>
      </p:sp>
      <p:sp>
        <p:nvSpPr>
          <p:cNvPr id="8" name="Slide Number Placeholder 7"/>
          <p:cNvSpPr>
            <a:spLocks noGrp="1"/>
          </p:cNvSpPr>
          <p:nvPr>
            <p:ph type="sldNum" sz="quarter" idx="11"/>
          </p:nvPr>
        </p:nvSpPr>
        <p:spPr>
          <a:xfrm>
            <a:off x="7086600" y="4427935"/>
            <a:ext cx="1447800" cy="514350"/>
          </a:xfrm>
          <a:prstGeom prst="rect">
            <a:avLst/>
          </a:prstGeom>
        </p:spPr>
        <p:txBody>
          <a:bodyPr vert="horz" wrap="square" lIns="91440" tIns="45720" rIns="91440" bIns="45720" numCol="1" anchor="t" anchorCtr="0" compatLnSpc="1">
            <a:prstTxWarp prst="textNoShape">
              <a:avLst/>
            </a:prstTxWarp>
          </a:bodyPr>
          <a:lstStyle>
            <a:lvl1pPr>
              <a:defRPr/>
            </a:lvl1pPr>
          </a:lstStyle>
          <a:p>
            <a:fld id="{24D3E8EA-4F3F-8047-862A-9E86D8A00C22}" type="slidenum">
              <a:rPr lang="en-US" smtClean="0"/>
              <a:t>‹#›</a:t>
            </a:fld>
            <a:endParaRPr lang="en-US"/>
          </a:p>
        </p:txBody>
      </p:sp>
      <p:sp>
        <p:nvSpPr>
          <p:cNvPr id="9" name="Date Placeholder 8"/>
          <p:cNvSpPr>
            <a:spLocks noGrp="1"/>
          </p:cNvSpPr>
          <p:nvPr>
            <p:ph type="dt" sz="half" idx="12"/>
          </p:nvPr>
        </p:nvSpPr>
        <p:spPr>
          <a:xfrm>
            <a:off x="6629400" y="0"/>
            <a:ext cx="1905000" cy="228600"/>
          </a:xfrm>
          <a:prstGeom prst="rect">
            <a:avLst/>
          </a:prstGeom>
        </p:spPr>
        <p:txBody>
          <a:bodyPr vert="horz" wrap="square" lIns="91440" tIns="45720" rIns="91440" bIns="45720" numCol="1" anchor="t" anchorCtr="0" compatLnSpc="1">
            <a:prstTxWarp prst="textNoShape">
              <a:avLst/>
            </a:prstTxWarp>
          </a:bodyPr>
          <a:lstStyle>
            <a:lvl1pPr>
              <a:defRPr>
                <a:latin typeface="Arial" pitchFamily="-112" charset="0"/>
                <a:ea typeface="ＭＳ Ｐゴシック" pitchFamily="-112" charset="-128"/>
                <a:cs typeface="ＭＳ Ｐゴシック" pitchFamily="-112" charset="-128"/>
              </a:defRPr>
            </a:lvl1pPr>
          </a:lstStyle>
          <a:p>
            <a:endParaRPr lang="en-US"/>
          </a:p>
        </p:txBody>
      </p:sp>
    </p:spTree>
    <p:extLst>
      <p:ext uri="{BB962C8B-B14F-4D97-AF65-F5344CB8AC3E}">
        <p14:creationId xmlns:p14="http://schemas.microsoft.com/office/powerpoint/2010/main" val="730244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lvl1pPr>
              <a:defRPr>
                <a:solidFill>
                  <a:schemeClr val="bg1"/>
                </a:solidFill>
                <a:latin typeface="Helvetica" charset="0"/>
              </a:defRPr>
            </a:lvl1pPr>
          </a:lstStyle>
          <a:p>
            <a:endParaRPr lang="en-US"/>
          </a:p>
        </p:txBody>
      </p:sp>
      <p:sp>
        <p:nvSpPr>
          <p:cNvPr id="4" name="Slide Number Placeholder 3"/>
          <p:cNvSpPr>
            <a:spLocks noGrp="1"/>
          </p:cNvSpPr>
          <p:nvPr>
            <p:ph type="sldNum" sz="quarter" idx="11"/>
          </p:nvPr>
        </p:nvSpPr>
        <p:spPr>
          <a:xfrm>
            <a:off x="7086600" y="4427935"/>
            <a:ext cx="1447800" cy="514350"/>
          </a:xfrm>
          <a:prstGeom prst="rect">
            <a:avLst/>
          </a:prstGeom>
        </p:spPr>
        <p:txBody>
          <a:bodyPr vert="horz" wrap="square" lIns="91440" tIns="45720" rIns="91440" bIns="45720" numCol="1" anchor="t" anchorCtr="0" compatLnSpc="1">
            <a:prstTxWarp prst="textNoShape">
              <a:avLst/>
            </a:prstTxWarp>
          </a:bodyPr>
          <a:lstStyle>
            <a:lvl1pPr>
              <a:defRPr/>
            </a:lvl1pPr>
          </a:lstStyle>
          <a:p>
            <a:fld id="{24D3E8EA-4F3F-8047-862A-9E86D8A00C22}" type="slidenum">
              <a:rPr lang="en-US" smtClean="0"/>
              <a:t>‹#›</a:t>
            </a:fld>
            <a:endParaRPr lang="en-US"/>
          </a:p>
        </p:txBody>
      </p:sp>
      <p:sp>
        <p:nvSpPr>
          <p:cNvPr id="5" name="Date Placeholder 4"/>
          <p:cNvSpPr>
            <a:spLocks noGrp="1"/>
          </p:cNvSpPr>
          <p:nvPr>
            <p:ph type="dt" sz="half" idx="12"/>
          </p:nvPr>
        </p:nvSpPr>
        <p:spPr>
          <a:xfrm>
            <a:off x="6629400" y="0"/>
            <a:ext cx="1905000" cy="228600"/>
          </a:xfrm>
          <a:prstGeom prst="rect">
            <a:avLst/>
          </a:prstGeom>
        </p:spPr>
        <p:txBody>
          <a:bodyPr vert="horz" wrap="square" lIns="91440" tIns="45720" rIns="91440" bIns="45720" numCol="1" anchor="t" anchorCtr="0" compatLnSpc="1">
            <a:prstTxWarp prst="textNoShape">
              <a:avLst/>
            </a:prstTxWarp>
          </a:bodyPr>
          <a:lstStyle>
            <a:lvl1pPr>
              <a:defRPr>
                <a:latin typeface="Arial" pitchFamily="-112" charset="0"/>
                <a:ea typeface="ＭＳ Ｐゴシック" pitchFamily="-112" charset="-128"/>
                <a:cs typeface="ＭＳ Ｐゴシック" pitchFamily="-112" charset="-128"/>
              </a:defRPr>
            </a:lvl1pPr>
          </a:lstStyle>
          <a:p>
            <a:endParaRPr lang="en-US"/>
          </a:p>
        </p:txBody>
      </p:sp>
    </p:spTree>
    <p:extLst>
      <p:ext uri="{BB962C8B-B14F-4D97-AF65-F5344CB8AC3E}">
        <p14:creationId xmlns:p14="http://schemas.microsoft.com/office/powerpoint/2010/main" val="1661157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solidFill>
                  <a:schemeClr val="bg1"/>
                </a:solidFill>
                <a:latin typeface="Helvetica" charset="0"/>
              </a:defRPr>
            </a:lvl1pPr>
          </a:lstStyle>
          <a:p>
            <a:endParaRPr lang="en-US"/>
          </a:p>
        </p:txBody>
      </p:sp>
      <p:sp>
        <p:nvSpPr>
          <p:cNvPr id="3" name="Slide Number Placeholder 2"/>
          <p:cNvSpPr>
            <a:spLocks noGrp="1"/>
          </p:cNvSpPr>
          <p:nvPr>
            <p:ph type="sldNum" sz="quarter" idx="11"/>
          </p:nvPr>
        </p:nvSpPr>
        <p:spPr>
          <a:xfrm>
            <a:off x="7086600" y="4427935"/>
            <a:ext cx="1447800" cy="514350"/>
          </a:xfrm>
          <a:prstGeom prst="rect">
            <a:avLst/>
          </a:prstGeom>
        </p:spPr>
        <p:txBody>
          <a:bodyPr vert="horz" wrap="square" lIns="91440" tIns="45720" rIns="91440" bIns="45720" numCol="1" anchor="t" anchorCtr="0" compatLnSpc="1">
            <a:prstTxWarp prst="textNoShape">
              <a:avLst/>
            </a:prstTxWarp>
          </a:bodyPr>
          <a:lstStyle>
            <a:lvl1pPr>
              <a:defRPr/>
            </a:lvl1pPr>
          </a:lstStyle>
          <a:p>
            <a:fld id="{24D3E8EA-4F3F-8047-862A-9E86D8A00C22}" type="slidenum">
              <a:rPr lang="en-US" smtClean="0"/>
              <a:t>‹#›</a:t>
            </a:fld>
            <a:endParaRPr lang="en-US"/>
          </a:p>
        </p:txBody>
      </p:sp>
      <p:sp>
        <p:nvSpPr>
          <p:cNvPr id="4" name="Date Placeholder 3"/>
          <p:cNvSpPr>
            <a:spLocks noGrp="1"/>
          </p:cNvSpPr>
          <p:nvPr>
            <p:ph type="dt" sz="half" idx="12"/>
          </p:nvPr>
        </p:nvSpPr>
        <p:spPr>
          <a:xfrm>
            <a:off x="6629400" y="0"/>
            <a:ext cx="1905000" cy="228600"/>
          </a:xfrm>
          <a:prstGeom prst="rect">
            <a:avLst/>
          </a:prstGeom>
        </p:spPr>
        <p:txBody>
          <a:bodyPr vert="horz" wrap="square" lIns="91440" tIns="45720" rIns="91440" bIns="45720" numCol="1" anchor="t" anchorCtr="0" compatLnSpc="1">
            <a:prstTxWarp prst="textNoShape">
              <a:avLst/>
            </a:prstTxWarp>
          </a:bodyPr>
          <a:lstStyle>
            <a:lvl1pPr>
              <a:defRPr>
                <a:latin typeface="Arial" pitchFamily="-112" charset="0"/>
                <a:ea typeface="ＭＳ Ｐゴシック" pitchFamily="-112" charset="-128"/>
                <a:cs typeface="ＭＳ Ｐゴシック" pitchFamily="-112" charset="-128"/>
              </a:defRPr>
            </a:lvl1pPr>
          </a:lstStyle>
          <a:p>
            <a:endParaRPr lang="en-US"/>
          </a:p>
        </p:txBody>
      </p:sp>
    </p:spTree>
    <p:extLst>
      <p:ext uri="{BB962C8B-B14F-4D97-AF65-F5344CB8AC3E}">
        <p14:creationId xmlns:p14="http://schemas.microsoft.com/office/powerpoint/2010/main" val="2728042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solidFill>
                  <a:schemeClr val="bg1"/>
                </a:solidFill>
              </a:defRPr>
            </a:lvl1pPr>
          </a:lstStyle>
          <a:p>
            <a:endParaRPr lang="en-US"/>
          </a:p>
        </p:txBody>
      </p:sp>
      <p:sp>
        <p:nvSpPr>
          <p:cNvPr id="6" name="Slide Number Placeholder 5"/>
          <p:cNvSpPr>
            <a:spLocks noGrp="1"/>
          </p:cNvSpPr>
          <p:nvPr>
            <p:ph type="sldNum" sz="quarter" idx="11"/>
          </p:nvPr>
        </p:nvSpPr>
        <p:spPr>
          <a:xfrm>
            <a:off x="7086600" y="4427935"/>
            <a:ext cx="1447800" cy="514350"/>
          </a:xfrm>
          <a:prstGeom prst="rect">
            <a:avLst/>
          </a:prstGeom>
        </p:spPr>
        <p:txBody>
          <a:bodyPr vert="horz" wrap="square" lIns="91440" tIns="45720" rIns="91440" bIns="45720" numCol="1" anchor="t" anchorCtr="0" compatLnSpc="1">
            <a:prstTxWarp prst="textNoShape">
              <a:avLst/>
            </a:prstTxWarp>
          </a:bodyPr>
          <a:lstStyle>
            <a:lvl1pPr>
              <a:defRPr/>
            </a:lvl1pPr>
          </a:lstStyle>
          <a:p>
            <a:fld id="{24D3E8EA-4F3F-8047-862A-9E86D8A00C22}" type="slidenum">
              <a:rPr lang="en-US" smtClean="0"/>
              <a:t>‹#›</a:t>
            </a:fld>
            <a:endParaRPr lang="en-US"/>
          </a:p>
        </p:txBody>
      </p:sp>
      <p:sp>
        <p:nvSpPr>
          <p:cNvPr id="7" name="Date Placeholder 6"/>
          <p:cNvSpPr>
            <a:spLocks noGrp="1"/>
          </p:cNvSpPr>
          <p:nvPr>
            <p:ph type="dt" sz="half" idx="12"/>
          </p:nvPr>
        </p:nvSpPr>
        <p:spPr>
          <a:xfrm>
            <a:off x="6629400" y="0"/>
            <a:ext cx="1905000" cy="228600"/>
          </a:xfrm>
          <a:prstGeom prst="rect">
            <a:avLst/>
          </a:prstGeom>
        </p:spPr>
        <p:txBody>
          <a:bodyPr vert="horz" wrap="square" lIns="91440" tIns="45720" rIns="91440" bIns="45720" numCol="1" anchor="t" anchorCtr="0" compatLnSpc="1">
            <a:prstTxWarp prst="textNoShape">
              <a:avLst/>
            </a:prstTxWarp>
          </a:bodyPr>
          <a:lstStyle>
            <a:lvl1pPr>
              <a:defRPr>
                <a:latin typeface="Arial" pitchFamily="-112" charset="0"/>
                <a:ea typeface="ＭＳ Ｐゴシック" pitchFamily="-112" charset="-128"/>
                <a:cs typeface="ＭＳ Ｐゴシック" pitchFamily="-112" charset="-128"/>
              </a:defRPr>
            </a:lvl1pPr>
          </a:lstStyle>
          <a:p>
            <a:endParaRPr lang="en-US"/>
          </a:p>
        </p:txBody>
      </p:sp>
    </p:spTree>
    <p:extLst>
      <p:ext uri="{BB962C8B-B14F-4D97-AF65-F5344CB8AC3E}">
        <p14:creationId xmlns:p14="http://schemas.microsoft.com/office/powerpoint/2010/main" val="3668076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solidFill>
                  <a:schemeClr val="bg1"/>
                </a:solidFill>
              </a:defRPr>
            </a:lvl1pPr>
          </a:lstStyle>
          <a:p>
            <a:endParaRPr lang="en-US"/>
          </a:p>
        </p:txBody>
      </p:sp>
      <p:sp>
        <p:nvSpPr>
          <p:cNvPr id="6" name="Slide Number Placeholder 5"/>
          <p:cNvSpPr>
            <a:spLocks noGrp="1"/>
          </p:cNvSpPr>
          <p:nvPr>
            <p:ph type="sldNum" sz="quarter" idx="11"/>
          </p:nvPr>
        </p:nvSpPr>
        <p:spPr>
          <a:xfrm>
            <a:off x="7086600" y="4427935"/>
            <a:ext cx="1447800" cy="514350"/>
          </a:xfrm>
          <a:prstGeom prst="rect">
            <a:avLst/>
          </a:prstGeom>
        </p:spPr>
        <p:txBody>
          <a:bodyPr vert="horz" wrap="square" lIns="91440" tIns="45720" rIns="91440" bIns="45720" numCol="1" anchor="t" anchorCtr="0" compatLnSpc="1">
            <a:prstTxWarp prst="textNoShape">
              <a:avLst/>
            </a:prstTxWarp>
          </a:bodyPr>
          <a:lstStyle>
            <a:lvl1pPr>
              <a:defRPr/>
            </a:lvl1pPr>
          </a:lstStyle>
          <a:p>
            <a:fld id="{24D3E8EA-4F3F-8047-862A-9E86D8A00C22}" type="slidenum">
              <a:rPr lang="en-US" smtClean="0"/>
              <a:t>‹#›</a:t>
            </a:fld>
            <a:endParaRPr lang="en-US"/>
          </a:p>
        </p:txBody>
      </p:sp>
      <p:sp>
        <p:nvSpPr>
          <p:cNvPr id="7" name="Date Placeholder 6"/>
          <p:cNvSpPr>
            <a:spLocks noGrp="1"/>
          </p:cNvSpPr>
          <p:nvPr>
            <p:ph type="dt" sz="half" idx="12"/>
          </p:nvPr>
        </p:nvSpPr>
        <p:spPr>
          <a:xfrm>
            <a:off x="6629400" y="0"/>
            <a:ext cx="1905000" cy="228600"/>
          </a:xfrm>
          <a:prstGeom prst="rect">
            <a:avLst/>
          </a:prstGeom>
        </p:spPr>
        <p:txBody>
          <a:bodyPr vert="horz" wrap="square" lIns="91440" tIns="45720" rIns="91440" bIns="45720" numCol="1" anchor="t" anchorCtr="0" compatLnSpc="1">
            <a:prstTxWarp prst="textNoShape">
              <a:avLst/>
            </a:prstTxWarp>
          </a:bodyPr>
          <a:lstStyle>
            <a:lvl1pPr>
              <a:defRPr>
                <a:latin typeface="Arial" pitchFamily="-112" charset="0"/>
                <a:ea typeface="ＭＳ Ｐゴシック" pitchFamily="-112" charset="-128"/>
                <a:cs typeface="ＭＳ Ｐゴシック" pitchFamily="-112" charset="-128"/>
              </a:defRPr>
            </a:lvl1pPr>
          </a:lstStyle>
          <a:p>
            <a:endParaRPr lang="en-US"/>
          </a:p>
        </p:txBody>
      </p:sp>
    </p:spTree>
    <p:extLst>
      <p:ext uri="{BB962C8B-B14F-4D97-AF65-F5344CB8AC3E}">
        <p14:creationId xmlns:p14="http://schemas.microsoft.com/office/powerpoint/2010/main" val="20432638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solidFill>
                  <a:schemeClr val="bg1"/>
                </a:solidFill>
              </a:defRPr>
            </a:lvl1pPr>
          </a:lstStyle>
          <a:p>
            <a:endParaRPr lang="en-US"/>
          </a:p>
        </p:txBody>
      </p:sp>
      <p:sp>
        <p:nvSpPr>
          <p:cNvPr id="5" name="Slide Number Placeholder 4"/>
          <p:cNvSpPr>
            <a:spLocks noGrp="1"/>
          </p:cNvSpPr>
          <p:nvPr>
            <p:ph type="sldNum" sz="quarter" idx="11"/>
          </p:nvPr>
        </p:nvSpPr>
        <p:spPr>
          <a:xfrm>
            <a:off x="7086600" y="4427935"/>
            <a:ext cx="1447800" cy="514350"/>
          </a:xfrm>
          <a:prstGeom prst="rect">
            <a:avLst/>
          </a:prstGeom>
        </p:spPr>
        <p:txBody>
          <a:bodyPr vert="horz" wrap="square" lIns="91440" tIns="45720" rIns="91440" bIns="45720" numCol="1" anchor="t" anchorCtr="0" compatLnSpc="1">
            <a:prstTxWarp prst="textNoShape">
              <a:avLst/>
            </a:prstTxWarp>
          </a:bodyPr>
          <a:lstStyle>
            <a:lvl1pPr>
              <a:defRPr/>
            </a:lvl1pPr>
          </a:lstStyle>
          <a:p>
            <a:fld id="{24D3E8EA-4F3F-8047-862A-9E86D8A00C22}" type="slidenum">
              <a:rPr lang="en-US" smtClean="0"/>
              <a:t>‹#›</a:t>
            </a:fld>
            <a:endParaRPr lang="en-US"/>
          </a:p>
        </p:txBody>
      </p:sp>
      <p:sp>
        <p:nvSpPr>
          <p:cNvPr id="6" name="Date Placeholder 5"/>
          <p:cNvSpPr>
            <a:spLocks noGrp="1"/>
          </p:cNvSpPr>
          <p:nvPr>
            <p:ph type="dt" sz="half" idx="12"/>
          </p:nvPr>
        </p:nvSpPr>
        <p:spPr>
          <a:xfrm>
            <a:off x="6629400" y="0"/>
            <a:ext cx="1905000" cy="228600"/>
          </a:xfrm>
          <a:prstGeom prst="rect">
            <a:avLst/>
          </a:prstGeom>
        </p:spPr>
        <p:txBody>
          <a:bodyPr vert="horz" wrap="square" lIns="91440" tIns="45720" rIns="91440" bIns="45720" numCol="1" anchor="t" anchorCtr="0" compatLnSpc="1">
            <a:prstTxWarp prst="textNoShape">
              <a:avLst/>
            </a:prstTxWarp>
          </a:bodyPr>
          <a:lstStyle>
            <a:lvl1pPr>
              <a:defRPr>
                <a:latin typeface="Arial" pitchFamily="-112" charset="0"/>
                <a:ea typeface="ＭＳ Ｐゴシック" pitchFamily="-112" charset="-128"/>
                <a:cs typeface="ＭＳ Ｐゴシック" pitchFamily="-112" charset="-128"/>
              </a:defRPr>
            </a:lvl1pPr>
          </a:lstStyle>
          <a:p>
            <a:endParaRPr lang="en-US"/>
          </a:p>
        </p:txBody>
      </p:sp>
    </p:spTree>
    <p:extLst>
      <p:ext uri="{BB962C8B-B14F-4D97-AF65-F5344CB8AC3E}">
        <p14:creationId xmlns:p14="http://schemas.microsoft.com/office/powerpoint/2010/main" val="10364888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571500"/>
            <a:ext cx="1981200" cy="37147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571500"/>
            <a:ext cx="5791200" cy="3714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solidFill>
                  <a:schemeClr val="bg1"/>
                </a:solidFill>
              </a:defRPr>
            </a:lvl1pPr>
          </a:lstStyle>
          <a:p>
            <a:endParaRPr lang="en-US"/>
          </a:p>
        </p:txBody>
      </p:sp>
      <p:sp>
        <p:nvSpPr>
          <p:cNvPr id="5" name="Slide Number Placeholder 4"/>
          <p:cNvSpPr>
            <a:spLocks noGrp="1"/>
          </p:cNvSpPr>
          <p:nvPr>
            <p:ph type="sldNum" sz="quarter" idx="11"/>
          </p:nvPr>
        </p:nvSpPr>
        <p:spPr>
          <a:xfrm>
            <a:off x="7086600" y="4427935"/>
            <a:ext cx="1447800" cy="514350"/>
          </a:xfrm>
          <a:prstGeom prst="rect">
            <a:avLst/>
          </a:prstGeom>
        </p:spPr>
        <p:txBody>
          <a:bodyPr vert="horz" wrap="square" lIns="91440" tIns="45720" rIns="91440" bIns="45720" numCol="1" anchor="t" anchorCtr="0" compatLnSpc="1">
            <a:prstTxWarp prst="textNoShape">
              <a:avLst/>
            </a:prstTxWarp>
          </a:bodyPr>
          <a:lstStyle>
            <a:lvl1pPr>
              <a:defRPr/>
            </a:lvl1pPr>
          </a:lstStyle>
          <a:p>
            <a:fld id="{24D3E8EA-4F3F-8047-862A-9E86D8A00C22}" type="slidenum">
              <a:rPr lang="en-US" smtClean="0"/>
              <a:t>‹#›</a:t>
            </a:fld>
            <a:endParaRPr lang="en-US"/>
          </a:p>
        </p:txBody>
      </p:sp>
      <p:sp>
        <p:nvSpPr>
          <p:cNvPr id="6" name="Date Placeholder 5"/>
          <p:cNvSpPr>
            <a:spLocks noGrp="1"/>
          </p:cNvSpPr>
          <p:nvPr>
            <p:ph type="dt" sz="half" idx="12"/>
          </p:nvPr>
        </p:nvSpPr>
        <p:spPr>
          <a:xfrm>
            <a:off x="6629400" y="0"/>
            <a:ext cx="1905000" cy="228600"/>
          </a:xfrm>
          <a:prstGeom prst="rect">
            <a:avLst/>
          </a:prstGeom>
        </p:spPr>
        <p:txBody>
          <a:bodyPr vert="horz" wrap="square" lIns="91440" tIns="45720" rIns="91440" bIns="45720" numCol="1" anchor="t" anchorCtr="0" compatLnSpc="1">
            <a:prstTxWarp prst="textNoShape">
              <a:avLst/>
            </a:prstTxWarp>
          </a:bodyPr>
          <a:lstStyle>
            <a:lvl1pPr>
              <a:defRPr>
                <a:latin typeface="Arial" pitchFamily="-112" charset="0"/>
                <a:ea typeface="ＭＳ Ｐゴシック" pitchFamily="-112" charset="-128"/>
                <a:cs typeface="ＭＳ Ｐゴシック" pitchFamily="-112" charset="-128"/>
              </a:defRPr>
            </a:lvl1pPr>
          </a:lstStyle>
          <a:p>
            <a:endParaRPr lang="en-US"/>
          </a:p>
        </p:txBody>
      </p:sp>
    </p:spTree>
    <p:extLst>
      <p:ext uri="{BB962C8B-B14F-4D97-AF65-F5344CB8AC3E}">
        <p14:creationId xmlns:p14="http://schemas.microsoft.com/office/powerpoint/2010/main" val="1680640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Table Placeholder 2"/>
          <p:cNvSpPr>
            <a:spLocks noGrp="1"/>
          </p:cNvSpPr>
          <p:nvPr>
            <p:ph type="tbl" idx="1"/>
          </p:nvPr>
        </p:nvSpPr>
        <p:spPr>
          <a:xfrm>
            <a:off x="457200" y="1200151"/>
            <a:ext cx="8229600" cy="3394472"/>
          </a:xfrm>
        </p:spPr>
        <p:txBody>
          <a:bodyPr/>
          <a:lstStyle/>
          <a:p>
            <a:pPr lvl="0"/>
            <a:r>
              <a:rPr lang="en-US" noProof="0"/>
              <a:t>Click icon to add table</a:t>
            </a:r>
          </a:p>
        </p:txBody>
      </p:sp>
      <p:sp>
        <p:nvSpPr>
          <p:cNvPr id="4" name="Date Placeholder 3"/>
          <p:cNvSpPr>
            <a:spLocks noGrp="1"/>
          </p:cNvSpPr>
          <p:nvPr>
            <p:ph type="dt" sz="half" idx="10"/>
          </p:nvPr>
        </p:nvSpPr>
        <p:spPr>
          <a:xfrm>
            <a:off x="457200" y="4683919"/>
            <a:ext cx="2133600" cy="357188"/>
          </a:xfrm>
          <a:prstGeom prst="rect">
            <a:avLst/>
          </a:prstGeom>
        </p:spPr>
        <p:txBody>
          <a:bodyPr/>
          <a:lstStyle>
            <a:lvl1pPr>
              <a:defRPr>
                <a:latin typeface="Arial" pitchFamily="-112" charset="0"/>
                <a:ea typeface="ＭＳ Ｐゴシック" pitchFamily="-112" charset="-128"/>
                <a:cs typeface="ＭＳ Ｐゴシック" pitchFamily="-112" charset="-128"/>
              </a:defRPr>
            </a:lvl1pPr>
          </a:lstStyle>
          <a:p>
            <a:endParaRPr lang="en-US"/>
          </a:p>
        </p:txBody>
      </p:sp>
      <p:sp>
        <p:nvSpPr>
          <p:cNvPr id="5" name="Footer Placeholder 4"/>
          <p:cNvSpPr>
            <a:spLocks noGrp="1"/>
          </p:cNvSpPr>
          <p:nvPr>
            <p:ph type="ftr" sz="quarter" idx="11"/>
          </p:nvPr>
        </p:nvSpPr>
        <p:spPr>
          <a:xfrm>
            <a:off x="3124200" y="4683919"/>
            <a:ext cx="2895600" cy="357188"/>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4683919"/>
            <a:ext cx="2133600" cy="357188"/>
          </a:xfrm>
          <a:prstGeom prst="rect">
            <a:avLst/>
          </a:prstGeom>
        </p:spPr>
        <p:txBody>
          <a:bodyPr vert="horz" wrap="square" lIns="91440" tIns="45720" rIns="91440" bIns="45720" numCol="1" anchor="t" anchorCtr="0" compatLnSpc="1">
            <a:prstTxWarp prst="textNoShape">
              <a:avLst/>
            </a:prstTxWarp>
          </a:bodyPr>
          <a:lstStyle>
            <a:lvl1pPr>
              <a:defRPr/>
            </a:lvl1pPr>
          </a:lstStyle>
          <a:p>
            <a:fld id="{24D3E8EA-4F3F-8047-862A-9E86D8A00C22}" type="slidenum">
              <a:rPr lang="en-US" smtClean="0"/>
              <a:t>‹#›</a:t>
            </a:fld>
            <a:endParaRPr lang="en-US"/>
          </a:p>
        </p:txBody>
      </p:sp>
    </p:spTree>
    <p:extLst>
      <p:ext uri="{BB962C8B-B14F-4D97-AF65-F5344CB8AC3E}">
        <p14:creationId xmlns:p14="http://schemas.microsoft.com/office/powerpoint/2010/main" val="2432804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5" name="TextBox 4"/>
          <p:cNvSpPr txBox="1"/>
          <p:nvPr/>
        </p:nvSpPr>
        <p:spPr>
          <a:xfrm>
            <a:off x="2362200" y="4629150"/>
            <a:ext cx="6172200" cy="300082"/>
          </a:xfrm>
          <a:prstGeom prst="rect">
            <a:avLst/>
          </a:prstGeom>
          <a:noFill/>
        </p:spPr>
        <p:txBody>
          <a:bodyPr>
            <a:spAutoFit/>
          </a:bodyPr>
          <a:lstStyle/>
          <a:p>
            <a:pPr algn="r">
              <a:defRPr/>
            </a:pPr>
            <a:r>
              <a:rPr lang="en-US" sz="1350">
                <a:ea typeface="ＭＳ Ｐゴシック" charset="-128"/>
                <a:cs typeface="ＭＳ Ｐゴシック" charset="-128"/>
              </a:rPr>
              <a:t>   </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buClr>
                <a:srgbClr val="CC0000"/>
              </a:buClr>
              <a:defRPr/>
            </a:lvl1pPr>
            <a:lvl2pPr>
              <a:buClr>
                <a:srgbClr val="CC0000"/>
              </a:buClr>
              <a:defRPr/>
            </a:lvl2pPr>
            <a:lvl3pPr>
              <a:buClr>
                <a:srgbClr val="CC0000"/>
              </a:buClr>
              <a:defRPr/>
            </a:lvl3pPr>
            <a:lvl4pPr>
              <a:buClr>
                <a:srgbClr val="CC0000"/>
              </a:buClr>
              <a:defRPr/>
            </a:lvl4pPr>
            <a:lvl5pPr>
              <a:buClr>
                <a:srgbClr val="CC0000"/>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2362200" y="4514850"/>
            <a:ext cx="6172200" cy="685800"/>
          </a:xfrm>
        </p:spPr>
        <p:txBody>
          <a:bodyPr>
            <a:noAutofit/>
          </a:bodyPr>
          <a:lstStyle>
            <a:lvl1pPr algn="r">
              <a:buFontTx/>
              <a:buNone/>
              <a:defRPr sz="1350"/>
            </a:lvl1pPr>
            <a:lvl2pPr algn="r">
              <a:buFontTx/>
              <a:buNone/>
              <a:defRPr sz="1350"/>
            </a:lvl2pPr>
            <a:lvl3pPr algn="r">
              <a:buFontTx/>
              <a:buNone/>
              <a:defRPr sz="1350"/>
            </a:lvl3pPr>
            <a:lvl4pPr algn="r">
              <a:buFontTx/>
              <a:buNone/>
              <a:defRPr sz="1350"/>
            </a:lvl4pPr>
            <a:lvl5pPr algn="r">
              <a:buFontTx/>
              <a:buNone/>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3"/>
          <p:cNvSpPr>
            <a:spLocks noGrp="1"/>
          </p:cNvSpPr>
          <p:nvPr>
            <p:ph type="ftr" sz="quarter" idx="14"/>
          </p:nvPr>
        </p:nvSpPr>
        <p:spPr/>
        <p:txBody>
          <a:bodyPr/>
          <a:lstStyle>
            <a:lvl1pPr>
              <a:defRPr/>
            </a:lvl1pPr>
          </a:lstStyle>
          <a:p>
            <a:endParaRPr lang="en-US"/>
          </a:p>
        </p:txBody>
      </p:sp>
    </p:spTree>
    <p:extLst>
      <p:ext uri="{BB962C8B-B14F-4D97-AF65-F5344CB8AC3E}">
        <p14:creationId xmlns:p14="http://schemas.microsoft.com/office/powerpoint/2010/main" val="13134150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5" name="TextBox 4"/>
          <p:cNvSpPr txBox="1"/>
          <p:nvPr/>
        </p:nvSpPr>
        <p:spPr>
          <a:xfrm>
            <a:off x="2362200" y="4629150"/>
            <a:ext cx="6172200" cy="300082"/>
          </a:xfrm>
          <a:prstGeom prst="rect">
            <a:avLst/>
          </a:prstGeom>
          <a:noFill/>
        </p:spPr>
        <p:txBody>
          <a:bodyPr>
            <a:spAutoFit/>
          </a:bodyPr>
          <a:lstStyle/>
          <a:p>
            <a:pPr algn="r">
              <a:defRPr/>
            </a:pPr>
            <a:r>
              <a:rPr lang="en-US" sz="1350">
                <a:ea typeface="ＭＳ Ｐゴシック" charset="-128"/>
                <a:cs typeface="ＭＳ Ｐゴシック" charset="-128"/>
              </a:rPr>
              <a:t>   </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buClr>
                <a:srgbClr val="CC0000"/>
              </a:buClr>
              <a:defRPr/>
            </a:lvl1pPr>
            <a:lvl2pPr>
              <a:buClr>
                <a:srgbClr val="CC0000"/>
              </a:buClr>
              <a:defRPr/>
            </a:lvl2pPr>
            <a:lvl3pPr>
              <a:buClr>
                <a:srgbClr val="CC0000"/>
              </a:buClr>
              <a:defRPr/>
            </a:lvl3pPr>
            <a:lvl4pPr>
              <a:buClr>
                <a:srgbClr val="CC0000"/>
              </a:buClr>
              <a:defRPr/>
            </a:lvl4pPr>
            <a:lvl5pPr>
              <a:buClr>
                <a:srgbClr val="CC0000"/>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2362200" y="4514850"/>
            <a:ext cx="6172200" cy="685800"/>
          </a:xfrm>
        </p:spPr>
        <p:txBody>
          <a:bodyPr>
            <a:noAutofit/>
          </a:bodyPr>
          <a:lstStyle>
            <a:lvl1pPr algn="r">
              <a:buFontTx/>
              <a:buNone/>
              <a:defRPr sz="1350"/>
            </a:lvl1pPr>
            <a:lvl2pPr algn="r">
              <a:buFontTx/>
              <a:buNone/>
              <a:defRPr sz="1350"/>
            </a:lvl2pPr>
            <a:lvl3pPr algn="r">
              <a:buFontTx/>
              <a:buNone/>
              <a:defRPr sz="1350"/>
            </a:lvl3pPr>
            <a:lvl4pPr algn="r">
              <a:buFontTx/>
              <a:buNone/>
              <a:defRPr sz="1350"/>
            </a:lvl4pPr>
            <a:lvl5pPr algn="r">
              <a:buFontTx/>
              <a:buNone/>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3"/>
          <p:cNvSpPr>
            <a:spLocks noGrp="1"/>
          </p:cNvSpPr>
          <p:nvPr>
            <p:ph type="ftr" sz="quarter" idx="14"/>
          </p:nvPr>
        </p:nvSpPr>
        <p:spPr/>
        <p:txBody>
          <a:bodyPr/>
          <a:lstStyle>
            <a:lvl1pPr>
              <a:defRPr/>
            </a:lvl1pPr>
          </a:lstStyle>
          <a:p>
            <a:endParaRPr lang="en-US"/>
          </a:p>
        </p:txBody>
      </p:sp>
    </p:spTree>
    <p:extLst>
      <p:ext uri="{BB962C8B-B14F-4D97-AF65-F5344CB8AC3E}">
        <p14:creationId xmlns:p14="http://schemas.microsoft.com/office/powerpoint/2010/main" val="969892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E6D2B4B-8A1B-1447-ABA0-8CDBE07F1C7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800719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E6D2B4B-8A1B-1447-ABA0-8CDBE07F1C7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017725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E6D2B4B-8A1B-1447-ABA0-8CDBE07F1C7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812162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E6D2B4B-8A1B-1447-ABA0-8CDBE07F1C7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108744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0E6D2B4B-8A1B-1447-ABA0-8CDBE07F1C7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149717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0E6D2B4B-8A1B-1447-ABA0-8CDBE07F1C7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775478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0E6D2B4B-8A1B-1447-ABA0-8CDBE07F1C7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123029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E6D2B4B-8A1B-1447-ABA0-8CDBE07F1C7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534284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E6D2B4B-8A1B-1447-ABA0-8CDBE07F1C7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936094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E6D2B4B-8A1B-1447-ABA0-8CDBE07F1C7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829623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E6D2B4B-8A1B-1447-ABA0-8CDBE07F1C7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820045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5CFC530-A694-6D4B-9369-154175BC4DC3}" type="datetimeFigureOut">
              <a:rPr lang="en-US" smtClean="0"/>
              <a:pPr/>
              <a:t>9/9/19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D2B4B-8A1B-1447-ABA0-8CDBE07F1C71}" type="slidenum">
              <a:rPr lang="en-US" smtClean="0"/>
              <a:pPr/>
              <a:t>‹#›</a:t>
            </a:fld>
            <a:endParaRPr lang="en-US"/>
          </a:p>
        </p:txBody>
      </p:sp>
    </p:spTree>
    <p:extLst>
      <p:ext uri="{BB962C8B-B14F-4D97-AF65-F5344CB8AC3E}">
        <p14:creationId xmlns:p14="http://schemas.microsoft.com/office/powerpoint/2010/main" val="15612007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CFC530-A694-6D4B-9369-154175BC4DC3}" type="datetimeFigureOut">
              <a:rPr lang="en-US" smtClean="0"/>
              <a:pPr/>
              <a:t>9/9/19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D2B4B-8A1B-1447-ABA0-8CDBE07F1C71}" type="slidenum">
              <a:rPr lang="en-US" smtClean="0"/>
              <a:pPr/>
              <a:t>‹#›</a:t>
            </a:fld>
            <a:endParaRPr lang="en-US"/>
          </a:p>
        </p:txBody>
      </p:sp>
    </p:spTree>
    <p:extLst>
      <p:ext uri="{BB962C8B-B14F-4D97-AF65-F5344CB8AC3E}">
        <p14:creationId xmlns:p14="http://schemas.microsoft.com/office/powerpoint/2010/main" val="28567831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CFC530-A694-6D4B-9369-154175BC4DC3}" type="datetimeFigureOut">
              <a:rPr lang="en-US" smtClean="0"/>
              <a:pPr/>
              <a:t>9/9/19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D2B4B-8A1B-1447-ABA0-8CDBE07F1C71}" type="slidenum">
              <a:rPr lang="en-US" smtClean="0"/>
              <a:pPr/>
              <a:t>‹#›</a:t>
            </a:fld>
            <a:endParaRPr lang="en-US"/>
          </a:p>
        </p:txBody>
      </p:sp>
    </p:spTree>
    <p:extLst>
      <p:ext uri="{BB962C8B-B14F-4D97-AF65-F5344CB8AC3E}">
        <p14:creationId xmlns:p14="http://schemas.microsoft.com/office/powerpoint/2010/main" val="14267972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5CFC530-A694-6D4B-9369-154175BC4DC3}" type="datetimeFigureOut">
              <a:rPr lang="en-US" smtClean="0"/>
              <a:pPr/>
              <a:t>9/9/19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6D2B4B-8A1B-1447-ABA0-8CDBE07F1C71}" type="slidenum">
              <a:rPr lang="en-US" smtClean="0"/>
              <a:pPr/>
              <a:t>‹#›</a:t>
            </a:fld>
            <a:endParaRPr lang="en-US"/>
          </a:p>
        </p:txBody>
      </p:sp>
    </p:spTree>
    <p:extLst>
      <p:ext uri="{BB962C8B-B14F-4D97-AF65-F5344CB8AC3E}">
        <p14:creationId xmlns:p14="http://schemas.microsoft.com/office/powerpoint/2010/main" val="33832342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5CFC530-A694-6D4B-9369-154175BC4DC3}" type="datetimeFigureOut">
              <a:rPr lang="en-US" smtClean="0"/>
              <a:pPr/>
              <a:t>9/9/19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6D2B4B-8A1B-1447-ABA0-8CDBE07F1C71}" type="slidenum">
              <a:rPr lang="en-US" smtClean="0"/>
              <a:pPr/>
              <a:t>‹#›</a:t>
            </a:fld>
            <a:endParaRPr lang="en-US"/>
          </a:p>
        </p:txBody>
      </p:sp>
    </p:spTree>
    <p:extLst>
      <p:ext uri="{BB962C8B-B14F-4D97-AF65-F5344CB8AC3E}">
        <p14:creationId xmlns:p14="http://schemas.microsoft.com/office/powerpoint/2010/main" val="22658749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5CFC530-A694-6D4B-9369-154175BC4DC3}" type="datetimeFigureOut">
              <a:rPr lang="en-US" smtClean="0"/>
              <a:pPr/>
              <a:t>9/9/19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6D2B4B-8A1B-1447-ABA0-8CDBE07F1C71}" type="slidenum">
              <a:rPr lang="en-US" smtClean="0"/>
              <a:pPr/>
              <a:t>‹#›</a:t>
            </a:fld>
            <a:endParaRPr lang="en-US"/>
          </a:p>
        </p:txBody>
      </p:sp>
    </p:spTree>
    <p:extLst>
      <p:ext uri="{BB962C8B-B14F-4D97-AF65-F5344CB8AC3E}">
        <p14:creationId xmlns:p14="http://schemas.microsoft.com/office/powerpoint/2010/main" val="399211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CFC530-A694-6D4B-9369-154175BC4DC3}" type="datetimeFigureOut">
              <a:rPr lang="en-US" smtClean="0"/>
              <a:pPr/>
              <a:t>9/9/19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6D2B4B-8A1B-1447-ABA0-8CDBE07F1C71}" type="slidenum">
              <a:rPr lang="en-US" smtClean="0"/>
              <a:pPr/>
              <a:t>‹#›</a:t>
            </a:fld>
            <a:endParaRPr lang="en-US"/>
          </a:p>
        </p:txBody>
      </p:sp>
    </p:spTree>
    <p:extLst>
      <p:ext uri="{BB962C8B-B14F-4D97-AF65-F5344CB8AC3E}">
        <p14:creationId xmlns:p14="http://schemas.microsoft.com/office/powerpoint/2010/main" val="16804293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5CFC530-A694-6D4B-9369-154175BC4DC3}" type="datetimeFigureOut">
              <a:rPr lang="en-US" smtClean="0"/>
              <a:pPr/>
              <a:t>9/9/19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6D2B4B-8A1B-1447-ABA0-8CDBE07F1C71}" type="slidenum">
              <a:rPr lang="en-US" smtClean="0"/>
              <a:pPr/>
              <a:t>‹#›</a:t>
            </a:fld>
            <a:endParaRPr lang="en-US"/>
          </a:p>
        </p:txBody>
      </p:sp>
    </p:spTree>
    <p:extLst>
      <p:ext uri="{BB962C8B-B14F-4D97-AF65-F5344CB8AC3E}">
        <p14:creationId xmlns:p14="http://schemas.microsoft.com/office/powerpoint/2010/main" val="15091102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5CFC530-A694-6D4B-9369-154175BC4DC3}" type="datetimeFigureOut">
              <a:rPr lang="en-US" smtClean="0"/>
              <a:pPr/>
              <a:t>9/9/19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6D2B4B-8A1B-1447-ABA0-8CDBE07F1C71}" type="slidenum">
              <a:rPr lang="en-US" smtClean="0"/>
              <a:pPr/>
              <a:t>‹#›</a:t>
            </a:fld>
            <a:endParaRPr lang="en-US"/>
          </a:p>
        </p:txBody>
      </p:sp>
    </p:spTree>
    <p:extLst>
      <p:ext uri="{BB962C8B-B14F-4D97-AF65-F5344CB8AC3E}">
        <p14:creationId xmlns:p14="http://schemas.microsoft.com/office/powerpoint/2010/main" val="37708584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CFC530-A694-6D4B-9369-154175BC4DC3}" type="datetimeFigureOut">
              <a:rPr lang="en-US" smtClean="0"/>
              <a:pPr/>
              <a:t>9/9/19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D2B4B-8A1B-1447-ABA0-8CDBE07F1C71}" type="slidenum">
              <a:rPr lang="en-US" smtClean="0"/>
              <a:pPr/>
              <a:t>‹#›</a:t>
            </a:fld>
            <a:endParaRPr lang="en-US"/>
          </a:p>
        </p:txBody>
      </p:sp>
    </p:spTree>
    <p:extLst>
      <p:ext uri="{BB962C8B-B14F-4D97-AF65-F5344CB8AC3E}">
        <p14:creationId xmlns:p14="http://schemas.microsoft.com/office/powerpoint/2010/main" val="3841869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CFC530-A694-6D4B-9369-154175BC4DC3}" type="datetimeFigureOut">
              <a:rPr lang="en-US" smtClean="0"/>
              <a:pPr/>
              <a:t>9/9/19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D2B4B-8A1B-1447-ABA0-8CDBE07F1C71}" type="slidenum">
              <a:rPr lang="en-US" smtClean="0"/>
              <a:pPr/>
              <a:t>‹#›</a:t>
            </a:fld>
            <a:endParaRPr lang="en-US"/>
          </a:p>
        </p:txBody>
      </p:sp>
    </p:spTree>
    <p:extLst>
      <p:ext uri="{BB962C8B-B14F-4D97-AF65-F5344CB8AC3E}">
        <p14:creationId xmlns:p14="http://schemas.microsoft.com/office/powerpoint/2010/main" val="3212151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Text Placeholder 13"/>
          <p:cNvSpPr>
            <a:spLocks noGrp="1"/>
          </p:cNvSpPr>
          <p:nvPr>
            <p:ph type="body" sz="quarter" idx="12" hasCustomPrompt="1"/>
          </p:nvPr>
        </p:nvSpPr>
        <p:spPr>
          <a:xfrm>
            <a:off x="455614" y="4850909"/>
            <a:ext cx="6231348" cy="112851"/>
          </a:xfrm>
        </p:spPr>
        <p:txBody>
          <a:bodyPr wrap="square" tIns="0" bIns="0" anchor="b" anchorCtr="0">
            <a:spAutoFit/>
          </a:bodyPr>
          <a:lstStyle>
            <a:lvl1pPr>
              <a:spcBef>
                <a:spcPts val="0"/>
              </a:spcBef>
              <a:spcAft>
                <a:spcPts val="200"/>
              </a:spcAft>
              <a:defRPr sz="800">
                <a:solidFill>
                  <a:srgbClr val="3C3C3C"/>
                </a:solidFill>
              </a:defRPr>
            </a:lvl1pPr>
          </a:lstStyle>
          <a:p>
            <a:pPr lvl="0"/>
            <a:r>
              <a:rPr lang="en-US" dirty="0"/>
              <a:t>Footnotes</a:t>
            </a:r>
          </a:p>
        </p:txBody>
      </p:sp>
      <p:sp>
        <p:nvSpPr>
          <p:cNvPr id="13" name="Slide Number Placeholder 5"/>
          <p:cNvSpPr>
            <a:spLocks noGrp="1"/>
          </p:cNvSpPr>
          <p:nvPr>
            <p:ph type="sldNum" sz="quarter" idx="4"/>
          </p:nvPr>
        </p:nvSpPr>
        <p:spPr>
          <a:xfrm>
            <a:off x="8566818" y="4767263"/>
            <a:ext cx="451556" cy="273844"/>
          </a:xfrm>
          <a:prstGeom prst="rect">
            <a:avLst/>
          </a:prstGeom>
        </p:spPr>
        <p:txBody>
          <a:bodyPr vert="horz" lIns="91440" tIns="45720" rIns="91440" bIns="45720" rtlCol="0" anchor="ctr"/>
          <a:lstStyle>
            <a:lvl1pPr algn="l">
              <a:defRPr sz="900">
                <a:solidFill>
                  <a:srgbClr val="3C3C3C"/>
                </a:solidFill>
              </a:defRPr>
            </a:lvl1pPr>
          </a:lstStyle>
          <a:p>
            <a:fld id="{FAC43E2C-2867-E54F-AE2A-A3FB0E6660E4}" type="slidenum">
              <a:rPr lang="en-US" smtClean="0"/>
              <a:pPr/>
              <a:t>‹#›</a:t>
            </a:fld>
            <a:endParaRPr lang="en-US"/>
          </a:p>
        </p:txBody>
      </p:sp>
      <p:pic>
        <p:nvPicPr>
          <p:cNvPr id="15" name="Picture 14" descr="VER_Corp_Logo_Vert_REG_Gray.ai"/>
          <p:cNvPicPr>
            <a:picLocks noChangeAspect="1"/>
          </p:cNvPicPr>
          <p:nvPr userDrawn="1"/>
        </p:nvPicPr>
        <p:blipFill rotWithShape="1">
          <a:blip r:embed="rId2" cstate="print">
            <a:extLst>
              <a:ext uri="{28A0092B-C50C-407E-A947-70E740481C1C}">
                <a14:useLocalDpi xmlns:a14="http://schemas.microsoft.com/office/drawing/2010/main"/>
              </a:ext>
            </a:extLst>
          </a:blip>
          <a:srcRect l="8642" t="61145" r="10288" b="19993"/>
          <a:stretch/>
        </p:blipFill>
        <p:spPr>
          <a:xfrm>
            <a:off x="7400358" y="4858454"/>
            <a:ext cx="1005840" cy="105306"/>
          </a:xfrm>
          <a:prstGeom prst="rect">
            <a:avLst/>
          </a:prstGeom>
        </p:spPr>
      </p:pic>
      <p:cxnSp>
        <p:nvCxnSpPr>
          <p:cNvPr id="16" name="Straight Connector 15"/>
          <p:cNvCxnSpPr/>
          <p:nvPr userDrawn="1"/>
        </p:nvCxnSpPr>
        <p:spPr>
          <a:xfrm>
            <a:off x="8513704" y="4815884"/>
            <a:ext cx="0" cy="184075"/>
          </a:xfrm>
          <a:prstGeom prst="line">
            <a:avLst/>
          </a:prstGeom>
          <a:ln w="6350" cmpd="sng">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39980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3rdLDS_slide_02.jpg" descr="/Volumes/doc/ASTRA ZENECA/Area Respiratoria/150322 3rd World Lung Disesase Summit/02 Materiales/04 Plantilla para presenmtaciones/x Links/3rdLDS_slide_02.jpg"/>
          <p:cNvPicPr>
            <a:picLocks noChangeAspect="1"/>
          </p:cNvPicPr>
          <p:nvPr userDrawn="1"/>
        </p:nvPicPr>
        <p:blipFill>
          <a:blip r:embed="rId2" r:link="rId3">
            <a:extLst>
              <a:ext uri="{28A0092B-C50C-407E-A947-70E740481C1C}">
                <a14:useLocalDpi xmlns:a14="http://schemas.microsoft.com/office/drawing/2010/main" val="0"/>
              </a:ext>
            </a:extLst>
          </a:blip>
          <a:srcRect/>
          <a:stretch>
            <a:fillRect/>
          </a:stretch>
        </p:blipFill>
        <p:spPr bwMode="auto">
          <a:xfrm>
            <a:off x="0" y="0"/>
            <a:ext cx="9136063"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3rdLDS_logo_lds.png" descr="/Volumes/doc/ASTRA ZENECA/Area Respiratoria/150322 3rd World Lung Disesase Summit/02 Materiales/04 Plantilla para presenmtaciones/x Links/3rdLDS_logo_lds.png"/>
          <p:cNvPicPr>
            <a:picLocks noChangeAspect="1"/>
          </p:cNvPicPr>
          <p:nvPr userDrawn="1"/>
        </p:nvPicPr>
        <p:blipFill>
          <a:blip r:embed="rId4" r:link="rId5" cstate="print">
            <a:extLst>
              <a:ext uri="{28A0092B-C50C-407E-A947-70E740481C1C}">
                <a14:useLocalDpi xmlns:a14="http://schemas.microsoft.com/office/drawing/2010/main" val="0"/>
              </a:ext>
            </a:extLst>
          </a:blip>
          <a:srcRect/>
          <a:stretch>
            <a:fillRect/>
          </a:stretch>
        </p:blipFill>
        <p:spPr bwMode="auto">
          <a:xfrm>
            <a:off x="296863" y="215900"/>
            <a:ext cx="1181100" cy="71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1571624" y="1619250"/>
            <a:ext cx="4714876" cy="1468438"/>
          </a:xfrm>
        </p:spPr>
        <p:txBody>
          <a:bodyPr lIns="0" tIns="0" rIns="0" bIns="0" anchor="b">
            <a:normAutofit/>
          </a:bodyPr>
          <a:lstStyle>
            <a:lvl1pPr algn="l">
              <a:defRPr sz="2400" b="1">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571624" y="3343273"/>
            <a:ext cx="4714876" cy="885825"/>
          </a:xfrm>
        </p:spPr>
        <p:txBody>
          <a:bodyPr lIns="0" tIns="0" rIns="0" bIns="0"/>
          <a:lstStyle>
            <a:lvl1pPr marL="0" indent="0" algn="l">
              <a:buNone/>
              <a:defRPr sz="20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8A575374-82DD-4ECB-995A-DCE4434E2C6E}" type="datetimeFigureOut">
              <a:rPr lang="en-GB" smtClean="0"/>
              <a:t>09/09/2019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A6FB42-26FC-4D6A-AD4C-46B0F4D3280C}" type="slidenum">
              <a:rPr lang="en-GB" smtClean="0"/>
              <a:t>‹#›</a:t>
            </a:fld>
            <a:endParaRPr lang="en-GB"/>
          </a:p>
        </p:txBody>
      </p:sp>
      <p:grpSp>
        <p:nvGrpSpPr>
          <p:cNvPr id="15" name="Group 14" hidden="1"/>
          <p:cNvGrpSpPr/>
          <p:nvPr userDrawn="1"/>
        </p:nvGrpSpPr>
        <p:grpSpPr>
          <a:xfrm>
            <a:off x="1571625" y="1450975"/>
            <a:ext cx="4714876" cy="2778124"/>
            <a:chOff x="1571625" y="1450975"/>
            <a:chExt cx="4714876" cy="2778124"/>
          </a:xfrm>
        </p:grpSpPr>
        <p:sp>
          <p:nvSpPr>
            <p:cNvPr id="12" name="Title 7"/>
            <p:cNvSpPr txBox="1">
              <a:spLocks/>
            </p:cNvSpPr>
            <p:nvPr userDrawn="1"/>
          </p:nvSpPr>
          <p:spPr bwMode="auto">
            <a:xfrm>
              <a:off x="1571625" y="1597819"/>
              <a:ext cx="4714876" cy="1489869"/>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txBody>
            <a:bodyPr vert="horz" wrap="square" lIns="0" tIns="0" rIns="0" bIns="0" numCol="1" anchor="b" anchorCtr="0" compatLnSpc="1">
              <a:prstTxWarp prst="textNoShape">
                <a:avLst/>
              </a:prstTxWarp>
            </a:bodyPr>
            <a:lstStyle>
              <a:lvl1pPr algn="l" defTabSz="457200" rtl="0" eaLnBrk="0" fontAlgn="base" hangingPunct="0">
                <a:spcBef>
                  <a:spcPct val="0"/>
                </a:spcBef>
                <a:spcAft>
                  <a:spcPct val="0"/>
                </a:spcAft>
                <a:defRPr sz="2400" b="1" kern="1200">
                  <a:solidFill>
                    <a:schemeClr val="bg1"/>
                  </a:solidFill>
                  <a:latin typeface="+mj-lt"/>
                  <a:ea typeface="Geneva" charset="0"/>
                  <a:cs typeface="Geneva" charset="0"/>
                </a:defRPr>
              </a:lvl1pPr>
              <a:lvl2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2pPr>
              <a:lvl3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3pPr>
              <a:lvl4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4pPr>
              <a:lvl5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ysClr val="window" lastClr="FFFFFF"/>
                  </a:solidFill>
                  <a:effectLst/>
                  <a:uLnTx/>
                  <a:uFillTx/>
                  <a:latin typeface="Arial" panose="020B0604020202020204"/>
                </a:rPr>
                <a:t>Can eosinophil levels inform treatment decisions in asthma and COPD?</a:t>
              </a:r>
              <a:endParaRPr kumimoji="0" lang="en-GB" sz="2400" b="1" i="0" u="none" strike="noStrike" kern="1200" cap="none" spc="0" normalizeH="0" baseline="0" noProof="0">
                <a:ln>
                  <a:noFill/>
                </a:ln>
                <a:solidFill>
                  <a:sysClr val="window" lastClr="FFFFFF"/>
                </a:solidFill>
                <a:effectLst/>
                <a:uLnTx/>
                <a:uFillTx/>
                <a:latin typeface="Arial" panose="020B0604020202020204"/>
              </a:endParaRPr>
            </a:p>
          </p:txBody>
        </p:sp>
        <p:sp>
          <p:nvSpPr>
            <p:cNvPr id="13" name="Subtitle 8"/>
            <p:cNvSpPr txBox="1">
              <a:spLocks/>
            </p:cNvSpPr>
            <p:nvPr userDrawn="1"/>
          </p:nvSpPr>
          <p:spPr bwMode="auto">
            <a:xfrm>
              <a:off x="1571625" y="3343274"/>
              <a:ext cx="4714876" cy="885825"/>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txBody>
            <a:bodyPr vert="horz" wrap="square" lIns="0" tIns="0" rIns="0" bIns="0" numCol="1" anchor="t" anchorCtr="0" compatLnSpc="1">
              <a:prstTxWarp prst="textNoShape">
                <a:avLst/>
              </a:prstTxWarp>
            </a:bodyPr>
            <a:lstStyle>
              <a:lvl1pPr marL="0" indent="0" algn="l" defTabSz="457200" rtl="0" eaLnBrk="0" fontAlgn="base" hangingPunct="0">
                <a:spcBef>
                  <a:spcPct val="20000"/>
                </a:spcBef>
                <a:spcAft>
                  <a:spcPct val="0"/>
                </a:spcAft>
                <a:buSzPct val="130000"/>
                <a:buFont typeface="Arial" panose="020B0604020202020204" pitchFamily="34" charset="0"/>
                <a:buNone/>
                <a:defRPr sz="2000" i="1" kern="1200">
                  <a:solidFill>
                    <a:schemeClr val="bg1"/>
                  </a:solidFill>
                  <a:latin typeface="+mn-lt"/>
                  <a:ea typeface="Geneva" charset="0"/>
                  <a:cs typeface="Geneva" charset="0"/>
                </a:defRPr>
              </a:lvl1pPr>
              <a:lvl2pPr marL="457200" indent="0" algn="ctr" defTabSz="457200" rtl="0" eaLnBrk="0" fontAlgn="base" hangingPunct="0">
                <a:spcBef>
                  <a:spcPct val="20000"/>
                </a:spcBef>
                <a:spcAft>
                  <a:spcPct val="0"/>
                </a:spcAft>
                <a:buFont typeface="Arial" panose="020B0604020202020204" pitchFamily="34" charset="0"/>
                <a:buNone/>
                <a:defRPr sz="1600" kern="1200">
                  <a:solidFill>
                    <a:schemeClr val="tx1">
                      <a:tint val="75000"/>
                    </a:schemeClr>
                  </a:solidFill>
                  <a:latin typeface="+mn-lt"/>
                  <a:ea typeface="Geneva" charset="0"/>
                  <a:cs typeface="+mn-cs"/>
                </a:defRPr>
              </a:lvl2pPr>
              <a:lvl3pPr marL="914400" indent="0" algn="ctr" defTabSz="457200" rtl="0" eaLnBrk="0" fontAlgn="base" hangingPunct="0">
                <a:spcBef>
                  <a:spcPct val="20000"/>
                </a:spcBef>
                <a:spcAft>
                  <a:spcPct val="0"/>
                </a:spcAft>
                <a:buFont typeface="Arial" panose="020B0604020202020204" pitchFamily="34" charset="0"/>
                <a:buNone/>
                <a:defRPr sz="1600" kern="1200">
                  <a:solidFill>
                    <a:schemeClr val="tx1">
                      <a:tint val="75000"/>
                    </a:schemeClr>
                  </a:solidFill>
                  <a:latin typeface="+mn-lt"/>
                  <a:ea typeface="Geneva" charset="0"/>
                  <a:cs typeface="+mn-cs"/>
                </a:defRPr>
              </a:lvl3pPr>
              <a:lvl4pPr marL="1371600" indent="0" algn="ctr" defTabSz="457200" rtl="0" eaLnBrk="0" fontAlgn="base" hangingPunct="0">
                <a:spcBef>
                  <a:spcPct val="20000"/>
                </a:spcBef>
                <a:spcAft>
                  <a:spcPct val="0"/>
                </a:spcAft>
                <a:buFont typeface="Arial" panose="020B0604020202020204" pitchFamily="34" charset="0"/>
                <a:buNone/>
                <a:defRPr sz="1600" kern="1200">
                  <a:solidFill>
                    <a:schemeClr val="tx1">
                      <a:tint val="75000"/>
                    </a:schemeClr>
                  </a:solidFill>
                  <a:latin typeface="+mn-lt"/>
                  <a:ea typeface="Geneva" charset="0"/>
                  <a:cs typeface="+mn-cs"/>
                </a:defRPr>
              </a:lvl4pPr>
              <a:lvl5pPr marL="1828800" indent="0" algn="ctr" defTabSz="457200" rtl="0" eaLnBrk="0" fontAlgn="base" hangingPunct="0">
                <a:spcBef>
                  <a:spcPct val="20000"/>
                </a:spcBef>
                <a:spcAft>
                  <a:spcPct val="0"/>
                </a:spcAft>
                <a:buFont typeface="Arial" panose="020B0604020202020204" pitchFamily="34" charset="0"/>
                <a:buNone/>
                <a:defRPr sz="1600" kern="1200">
                  <a:solidFill>
                    <a:schemeClr val="tx1">
                      <a:tint val="75000"/>
                    </a:schemeClr>
                  </a:solidFill>
                  <a:latin typeface="+mn-lt"/>
                  <a:ea typeface="Geneva" charset="0"/>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lvl="0" indent="0" algn="l" defTabSz="457200" rtl="0" eaLnBrk="0" fontAlgn="base" latinLnBrk="0" hangingPunct="0">
                <a:lnSpc>
                  <a:spcPct val="100000"/>
                </a:lnSpc>
                <a:spcBef>
                  <a:spcPct val="20000"/>
                </a:spcBef>
                <a:spcAft>
                  <a:spcPct val="0"/>
                </a:spcAft>
                <a:buClrTx/>
                <a:buSzPct val="130000"/>
                <a:buFont typeface="Arial" panose="020B0604020202020204" pitchFamily="34" charset="0"/>
                <a:buNone/>
                <a:tabLst/>
                <a:defRPr/>
              </a:pPr>
              <a:r>
                <a:rPr kumimoji="0" lang="is-IS" altLang="en-US" sz="2000" b="0" i="1" u="none" strike="noStrike" kern="1200" cap="none" spc="0" normalizeH="0" baseline="0" noProof="0">
                  <a:ln>
                    <a:noFill/>
                  </a:ln>
                  <a:solidFill>
                    <a:sysClr val="window" lastClr="FFFFFF"/>
                  </a:solidFill>
                  <a:effectLst/>
                  <a:uLnTx/>
                  <a:uFillTx/>
                  <a:latin typeface="Arial" panose="020B0604020202020204"/>
                </a:rPr>
                <a:t>Mona Bafadhel</a:t>
              </a:r>
              <a:endParaRPr kumimoji="0" lang="en-GB" altLang="en-US" sz="2000" b="0" i="1" u="none" strike="noStrike" kern="1200" cap="none" spc="0" normalizeH="0" baseline="0" noProof="0">
                <a:ln>
                  <a:noFill/>
                </a:ln>
                <a:solidFill>
                  <a:sysClr val="window" lastClr="FFFFFF"/>
                </a:solidFill>
                <a:effectLst/>
                <a:uLnTx/>
                <a:uFillTx/>
                <a:latin typeface="Arial" panose="020B0604020202020204"/>
              </a:endParaRPr>
            </a:p>
            <a:p>
              <a:pPr marL="0" marR="0" lvl="0" indent="0" algn="l" defTabSz="457200" rtl="0" eaLnBrk="0" fontAlgn="base" latinLnBrk="0" hangingPunct="0">
                <a:lnSpc>
                  <a:spcPct val="100000"/>
                </a:lnSpc>
                <a:spcBef>
                  <a:spcPct val="20000"/>
                </a:spcBef>
                <a:spcAft>
                  <a:spcPct val="0"/>
                </a:spcAft>
                <a:buClrTx/>
                <a:buSzPct val="130000"/>
                <a:buFont typeface="Arial" panose="020B0604020202020204" pitchFamily="34" charset="0"/>
                <a:buNone/>
                <a:tabLst/>
                <a:defRPr/>
              </a:pPr>
              <a:endParaRPr kumimoji="0" lang="en-GB" sz="2000" b="0" i="1" u="none" strike="noStrike" kern="1200" cap="none" spc="0" normalizeH="0" baseline="0" noProof="0">
                <a:ln>
                  <a:noFill/>
                </a:ln>
                <a:solidFill>
                  <a:sysClr val="window" lastClr="FFFFFF"/>
                </a:solidFill>
                <a:effectLst/>
                <a:uLnTx/>
                <a:uFillTx/>
                <a:latin typeface="Arial" panose="020B0604020202020204"/>
              </a:endParaRPr>
            </a:p>
          </p:txBody>
        </p:sp>
        <p:sp>
          <p:nvSpPr>
            <p:cNvPr id="14" name="Content Placeholder 13"/>
            <p:cNvSpPr txBox="1">
              <a:spLocks/>
            </p:cNvSpPr>
            <p:nvPr userDrawn="1"/>
          </p:nvSpPr>
          <p:spPr bwMode="auto">
            <a:xfrm>
              <a:off x="1571625" y="1450975"/>
              <a:ext cx="4714875" cy="168275"/>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txBody>
            <a:bodyPr vert="horz" wrap="square" lIns="0" tIns="0" rIns="0" bIns="0" numCol="1" anchor="t" anchorCtr="0" compatLnSpc="1">
              <a:prstTxWarp prst="textNoShape">
                <a:avLst/>
              </a:prstTxWarp>
            </a:bodyPr>
            <a:lstStyle>
              <a:lvl1pPr marL="0" indent="0" algn="l" defTabSz="457200" rtl="0" eaLnBrk="0" fontAlgn="base" hangingPunct="0">
                <a:spcBef>
                  <a:spcPct val="20000"/>
                </a:spcBef>
                <a:spcAft>
                  <a:spcPct val="0"/>
                </a:spcAft>
                <a:buSzPct val="130000"/>
                <a:buFont typeface="Arial" panose="020B0604020202020204" pitchFamily="34" charset="0"/>
                <a:buNone/>
                <a:defRPr sz="1100" kern="1200">
                  <a:solidFill>
                    <a:schemeClr val="bg1"/>
                  </a:solidFill>
                  <a:latin typeface="+mn-lt"/>
                  <a:ea typeface="Geneva" charset="0"/>
                  <a:cs typeface="Geneva" charset="0"/>
                </a:defRPr>
              </a:lvl1pPr>
              <a:lvl2pPr marL="457200" indent="0" algn="l" defTabSz="457200" rtl="0" eaLnBrk="0" fontAlgn="base" hangingPunct="0">
                <a:spcBef>
                  <a:spcPct val="20000"/>
                </a:spcBef>
                <a:spcAft>
                  <a:spcPct val="0"/>
                </a:spcAft>
                <a:buFont typeface="Arial" panose="020B0604020202020204" pitchFamily="34" charset="0"/>
                <a:buNone/>
                <a:defRPr sz="1100" kern="1200">
                  <a:solidFill>
                    <a:schemeClr val="bg1"/>
                  </a:solidFill>
                  <a:latin typeface="+mn-lt"/>
                  <a:ea typeface="Geneva" charset="0"/>
                  <a:cs typeface="+mn-cs"/>
                </a:defRPr>
              </a:lvl2pPr>
              <a:lvl3pPr marL="914400" indent="0" algn="l" defTabSz="457200" rtl="0" eaLnBrk="0" fontAlgn="base" hangingPunct="0">
                <a:spcBef>
                  <a:spcPct val="20000"/>
                </a:spcBef>
                <a:spcAft>
                  <a:spcPct val="0"/>
                </a:spcAft>
                <a:buFont typeface="Arial" panose="020B0604020202020204" pitchFamily="34" charset="0"/>
                <a:buNone/>
                <a:defRPr sz="1100" kern="1200">
                  <a:solidFill>
                    <a:schemeClr val="bg1"/>
                  </a:solidFill>
                  <a:latin typeface="+mn-lt"/>
                  <a:ea typeface="Geneva" charset="0"/>
                  <a:cs typeface="+mn-cs"/>
                </a:defRPr>
              </a:lvl3pPr>
              <a:lvl4pPr marL="1371600" indent="0" algn="l" defTabSz="457200" rtl="0" eaLnBrk="0" fontAlgn="base" hangingPunct="0">
                <a:spcBef>
                  <a:spcPct val="20000"/>
                </a:spcBef>
                <a:spcAft>
                  <a:spcPct val="0"/>
                </a:spcAft>
                <a:buFont typeface="Arial" panose="020B0604020202020204" pitchFamily="34" charset="0"/>
                <a:buNone/>
                <a:defRPr sz="1100" kern="1200">
                  <a:solidFill>
                    <a:schemeClr val="bg1"/>
                  </a:solidFill>
                  <a:latin typeface="+mn-lt"/>
                  <a:ea typeface="Geneva" charset="0"/>
                  <a:cs typeface="+mn-cs"/>
                </a:defRPr>
              </a:lvl4pPr>
              <a:lvl5pPr marL="1828800" indent="0" algn="l" defTabSz="457200" rtl="0" eaLnBrk="0" fontAlgn="base" hangingPunct="0">
                <a:spcBef>
                  <a:spcPct val="20000"/>
                </a:spcBef>
                <a:spcAft>
                  <a:spcPct val="0"/>
                </a:spcAft>
                <a:buFont typeface="Arial" panose="020B0604020202020204" pitchFamily="34" charset="0"/>
                <a:buNone/>
                <a:defRPr sz="1100" kern="1200">
                  <a:solidFill>
                    <a:schemeClr val="bg1"/>
                  </a:solidFill>
                  <a:latin typeface="+mn-lt"/>
                  <a:ea typeface="Geneva"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100000"/>
                </a:lnSpc>
                <a:spcBef>
                  <a:spcPct val="20000"/>
                </a:spcBef>
                <a:spcAft>
                  <a:spcPct val="0"/>
                </a:spcAft>
                <a:buClrTx/>
                <a:buSzPct val="130000"/>
                <a:buFont typeface="Arial" panose="020B0604020202020204" pitchFamily="34" charset="0"/>
                <a:buNone/>
                <a:tabLst/>
                <a:defRPr/>
              </a:pPr>
              <a:r>
                <a:rPr kumimoji="0" lang="en-US" altLang="en-US" sz="1100" b="0" i="0" u="none" strike="noStrike" kern="1200" cap="none" spc="0" normalizeH="0" baseline="0" noProof="0">
                  <a:ln>
                    <a:noFill/>
                  </a:ln>
                  <a:solidFill>
                    <a:sysClr val="window" lastClr="FFFFFF"/>
                  </a:solidFill>
                  <a:effectLst/>
                  <a:uLnTx/>
                  <a:uFillTx/>
                  <a:latin typeface="Arial" panose="020B0604020202020204"/>
                </a:rPr>
                <a:t>Module 2 – Personalized treatment in respiratory disease</a:t>
              </a:r>
              <a:endParaRPr kumimoji="0" lang="en-GB" sz="1100" b="0" i="0" u="none" strike="noStrike" kern="1200" cap="none" spc="0" normalizeH="0" baseline="0" noProof="0">
                <a:ln>
                  <a:noFill/>
                </a:ln>
                <a:solidFill>
                  <a:sysClr val="window" lastClr="FFFFFF"/>
                </a:solidFill>
                <a:effectLst/>
                <a:uLnTx/>
                <a:uFillTx/>
                <a:latin typeface="Arial" panose="020B0604020202020204"/>
              </a:endParaRPr>
            </a:p>
          </p:txBody>
        </p:sp>
      </p:grpSp>
      <p:sp>
        <p:nvSpPr>
          <p:cNvPr id="18" name="Text Placeholder 17"/>
          <p:cNvSpPr>
            <a:spLocks noGrp="1"/>
          </p:cNvSpPr>
          <p:nvPr>
            <p:ph type="body" sz="quarter" idx="13"/>
          </p:nvPr>
        </p:nvSpPr>
        <p:spPr>
          <a:xfrm>
            <a:off x="1571622" y="1450974"/>
            <a:ext cx="4714877" cy="168274"/>
          </a:xfrm>
        </p:spPr>
        <p:txBody>
          <a:bodyPr lIns="0" tIns="0" rIns="0" bIns="0">
            <a:normAutofit/>
          </a:bodyPr>
          <a:lstStyle>
            <a:lvl1pPr marL="0" indent="0">
              <a:buNone/>
              <a:defRPr sz="1100">
                <a:solidFill>
                  <a:schemeClr val="bg1"/>
                </a:solidFill>
              </a:defRPr>
            </a:lvl1pPr>
          </a:lstStyle>
          <a:p>
            <a:pPr lvl="0"/>
            <a:r>
              <a:rPr lang="en-US" dirty="0"/>
              <a:t>Click to edit Master text styles</a:t>
            </a:r>
            <a:endParaRPr lang="en-GB" dirty="0"/>
          </a:p>
        </p:txBody>
      </p:sp>
    </p:spTree>
    <p:extLst>
      <p:ext uri="{BB962C8B-B14F-4D97-AF65-F5344CB8AC3E}">
        <p14:creationId xmlns:p14="http://schemas.microsoft.com/office/powerpoint/2010/main" val="32685371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7"/>
          <p:cNvSpPr>
            <a:spLocks noGrp="1"/>
          </p:cNvSpPr>
          <p:nvPr>
            <p:ph type="body" sz="quarter" idx="13"/>
          </p:nvPr>
        </p:nvSpPr>
        <p:spPr>
          <a:xfrm>
            <a:off x="357188" y="4767263"/>
            <a:ext cx="4214812" cy="273844"/>
          </a:xfrm>
        </p:spPr>
        <p:txBody>
          <a:bodyPr anchor="b" anchorCtr="0">
            <a:noAutofit/>
          </a:bodyPr>
          <a:lstStyle>
            <a:lvl1pPr marL="0" indent="0">
              <a:buNone/>
              <a:defRPr sz="1200" b="0" i="1"/>
            </a:lvl1pPr>
            <a:lvl2pPr marL="342900" indent="0">
              <a:buNone/>
              <a:defRPr sz="1400" b="0"/>
            </a:lvl2pPr>
            <a:lvl3pPr marL="685800" indent="0">
              <a:buNone/>
              <a:defRPr sz="1400" b="0"/>
            </a:lvl3pPr>
            <a:lvl4pPr marL="1028700" indent="0">
              <a:buNone/>
              <a:defRPr sz="1400" b="0"/>
            </a:lvl4pPr>
            <a:lvl5pPr marL="1371600" indent="0">
              <a:buNone/>
              <a:defRPr sz="1400" b="0"/>
            </a:lvl5pPr>
          </a:lstStyle>
          <a:p>
            <a:pPr lvl="0"/>
            <a:r>
              <a:rPr lang="en-US" dirty="0"/>
              <a:t>Click to edit Master text styles</a:t>
            </a:r>
            <a:endParaRPr lang="en-GB" dirty="0"/>
          </a:p>
        </p:txBody>
      </p:sp>
    </p:spTree>
    <p:extLst>
      <p:ext uri="{BB962C8B-B14F-4D97-AF65-F5344CB8AC3E}">
        <p14:creationId xmlns:p14="http://schemas.microsoft.com/office/powerpoint/2010/main" val="30894191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6935190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4907214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01861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8" name="Text Placeholder 7"/>
          <p:cNvSpPr>
            <a:spLocks noGrp="1"/>
          </p:cNvSpPr>
          <p:nvPr>
            <p:ph type="body" sz="quarter" idx="13"/>
          </p:nvPr>
        </p:nvSpPr>
        <p:spPr>
          <a:xfrm>
            <a:off x="357188" y="1025525"/>
            <a:ext cx="8175624" cy="233363"/>
          </a:xfrm>
        </p:spPr>
        <p:txBody>
          <a:bodyPr anchor="ctr" anchorCtr="0">
            <a:normAutofit/>
          </a:bodyPr>
          <a:lstStyle>
            <a:lvl1pPr marL="0" indent="0">
              <a:buNone/>
              <a:defRPr sz="1400"/>
            </a:lvl1pPr>
          </a:lstStyle>
          <a:p>
            <a:pPr lvl="0"/>
            <a:r>
              <a:rPr lang="en-US" dirty="0"/>
              <a:t>Click to edit Master text styles</a:t>
            </a:r>
            <a:endParaRPr lang="en-GB" dirty="0"/>
          </a:p>
        </p:txBody>
      </p:sp>
      <p:sp>
        <p:nvSpPr>
          <p:cNvPr id="7" name="Text Placeholder 7"/>
          <p:cNvSpPr>
            <a:spLocks noGrp="1"/>
          </p:cNvSpPr>
          <p:nvPr>
            <p:ph type="body" sz="quarter" idx="14"/>
          </p:nvPr>
        </p:nvSpPr>
        <p:spPr>
          <a:xfrm>
            <a:off x="357188" y="4767263"/>
            <a:ext cx="4214812" cy="273844"/>
          </a:xfrm>
        </p:spPr>
        <p:txBody>
          <a:bodyPr anchor="b" anchorCtr="0">
            <a:noAutofit/>
          </a:bodyPr>
          <a:lstStyle>
            <a:lvl1pPr marL="0" indent="0">
              <a:buNone/>
              <a:defRPr sz="1200" b="0" i="1"/>
            </a:lvl1pPr>
            <a:lvl2pPr marL="342900" indent="0">
              <a:buNone/>
              <a:defRPr sz="1400" b="0"/>
            </a:lvl2pPr>
            <a:lvl3pPr marL="685800" indent="0">
              <a:buNone/>
              <a:defRPr sz="1400" b="0"/>
            </a:lvl3pPr>
            <a:lvl4pPr marL="1028700" indent="0">
              <a:buNone/>
              <a:defRPr sz="1400" b="0"/>
            </a:lvl4pPr>
            <a:lvl5pPr marL="1371600" indent="0">
              <a:buNone/>
              <a:defRPr sz="1400" b="0"/>
            </a:lvl5pPr>
          </a:lstStyle>
          <a:p>
            <a:pPr lvl="0"/>
            <a:r>
              <a:rPr lang="en-US" dirty="0"/>
              <a:t>Click to edit Master text styles</a:t>
            </a:r>
            <a:endParaRPr lang="en-GB" dirty="0"/>
          </a:p>
        </p:txBody>
      </p:sp>
    </p:spTree>
    <p:extLst>
      <p:ext uri="{BB962C8B-B14F-4D97-AF65-F5344CB8AC3E}">
        <p14:creationId xmlns:p14="http://schemas.microsoft.com/office/powerpoint/2010/main" val="425137534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148445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Holding Slide">
    <p:spTree>
      <p:nvGrpSpPr>
        <p:cNvPr id="1" name=""/>
        <p:cNvGrpSpPr/>
        <p:nvPr/>
      </p:nvGrpSpPr>
      <p:grpSpPr>
        <a:xfrm>
          <a:off x="0" y="0"/>
          <a:ext cx="0" cy="0"/>
          <a:chOff x="0" y="0"/>
          <a:chExt cx="0" cy="0"/>
        </a:xfrm>
      </p:grpSpPr>
      <p:pic>
        <p:nvPicPr>
          <p:cNvPr id="8" name="3rdLDS_slide_01.jpg" descr="/Volumes/doc/ASTRA ZENECA/Area Respiratoria/150322 3rd World Lung Disesase Summit/02 Materiales/04 Plantilla para presenmtaciones/x Links/3rdLDS_slide_01.jpg"/>
          <p:cNvPicPr>
            <a:picLocks noChangeAspect="1"/>
          </p:cNvPicPr>
          <p:nvPr userDrawn="1"/>
        </p:nvPicPr>
        <p:blipFill>
          <a:blip r:embed="rId2" r:link="rId3">
            <a:extLst>
              <a:ext uri="{28A0092B-C50C-407E-A947-70E740481C1C}">
                <a14:useLocalDpi xmlns:a14="http://schemas.microsoft.com/office/drawing/2010/main" val="0"/>
              </a:ext>
            </a:extLst>
          </a:blip>
          <a:srcRect/>
          <a:stretch>
            <a:fillRect/>
          </a:stretch>
        </p:blipFill>
        <p:spPr bwMode="auto">
          <a:xfrm>
            <a:off x="0" y="0"/>
            <a:ext cx="9136063"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3rdLDS_logo_az.png" descr="/Volumes/doc/ASTRA ZENECA/Area Respiratoria/150322 3rd World Lung Disesase Summit/02 Materiales/04 Plantilla para presenmtaciones/x Links/3rdLDS_logo_az.png"/>
          <p:cNvPicPr>
            <a:picLocks noChangeAspect="1"/>
          </p:cNvPicPr>
          <p:nvPr userDrawn="1"/>
        </p:nvPicPr>
        <p:blipFill>
          <a:blip r:embed="rId4" r:link="rId5" cstate="print">
            <a:extLst>
              <a:ext uri="{28A0092B-C50C-407E-A947-70E740481C1C}">
                <a14:useLocalDpi xmlns:a14="http://schemas.microsoft.com/office/drawing/2010/main" val="0"/>
              </a:ext>
            </a:extLst>
          </a:blip>
          <a:srcRect/>
          <a:stretch>
            <a:fillRect/>
          </a:stretch>
        </p:blipFill>
        <p:spPr bwMode="auto">
          <a:xfrm>
            <a:off x="315913" y="152400"/>
            <a:ext cx="1606550" cy="388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0675134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pic>
        <p:nvPicPr>
          <p:cNvPr id="8" name="3rdLDS_slide_final.jpg" descr="/Volumes/doc/ASTRA ZENECA/Area Respiratoria/150322 3rd World Lung Disesase Summit/02 Materiales/04 Plantilla para presenmtaciones/x Links/3rdLDS_slide_final.jpg"/>
          <p:cNvPicPr>
            <a:picLocks noChangeAspect="1"/>
          </p:cNvPicPr>
          <p:nvPr userDrawn="1"/>
        </p:nvPicPr>
        <p:blipFill>
          <a:blip r:embed="rId2" r:link="rId3">
            <a:extLst>
              <a:ext uri="{28A0092B-C50C-407E-A947-70E740481C1C}">
                <a14:useLocalDpi xmlns:a14="http://schemas.microsoft.com/office/drawing/2010/main" val="0"/>
              </a:ext>
            </a:extLst>
          </a:blip>
          <a:srcRect/>
          <a:stretch>
            <a:fillRect/>
          </a:stretch>
        </p:blipFill>
        <p:spPr bwMode="auto">
          <a:xfrm>
            <a:off x="0" y="0"/>
            <a:ext cx="9136063"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 Box 18"/>
          <p:cNvSpPr txBox="1">
            <a:spLocks noChangeArrowheads="1"/>
          </p:cNvSpPr>
          <p:nvPr userDrawn="1"/>
        </p:nvSpPr>
        <p:spPr bwMode="auto">
          <a:xfrm>
            <a:off x="3858635" y="2347913"/>
            <a:ext cx="192520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Calibri" panose="020F0502020204030204" pitchFamily="34" charset="0"/>
                <a:ea typeface="Geneva" pitchFamily="122" charset="-128"/>
              </a:defRPr>
            </a:lvl1pPr>
            <a:lvl2pPr marL="742950" indent="-285750" eaLnBrk="0" hangingPunct="0">
              <a:defRPr sz="2400">
                <a:solidFill>
                  <a:schemeClr val="tx1"/>
                </a:solidFill>
                <a:latin typeface="Calibri" panose="020F0502020204030204" pitchFamily="34" charset="0"/>
                <a:ea typeface="Geneva" pitchFamily="122" charset="-128"/>
              </a:defRPr>
            </a:lvl2pPr>
            <a:lvl3pPr marL="1143000" indent="-228600" eaLnBrk="0" hangingPunct="0">
              <a:defRPr sz="2400">
                <a:solidFill>
                  <a:schemeClr val="tx1"/>
                </a:solidFill>
                <a:latin typeface="Calibri" panose="020F0502020204030204" pitchFamily="34" charset="0"/>
                <a:ea typeface="Geneva" pitchFamily="122" charset="-128"/>
              </a:defRPr>
            </a:lvl3pPr>
            <a:lvl4pPr marL="1600200" indent="-228600" eaLnBrk="0" hangingPunct="0">
              <a:defRPr sz="2400">
                <a:solidFill>
                  <a:schemeClr val="tx1"/>
                </a:solidFill>
                <a:latin typeface="Calibri" panose="020F0502020204030204" pitchFamily="34" charset="0"/>
                <a:ea typeface="Geneva" pitchFamily="122" charset="-128"/>
              </a:defRPr>
            </a:lvl4pPr>
            <a:lvl5pPr marL="2057400" indent="-228600" eaLnBrk="0" hangingPunct="0">
              <a:defRPr sz="2400">
                <a:solidFill>
                  <a:schemeClr val="tx1"/>
                </a:solidFill>
                <a:latin typeface="Calibri" panose="020F0502020204030204" pitchFamily="34" charset="0"/>
                <a:ea typeface="Geneva" pitchFamily="122"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2"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2"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2"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2" charset="-128"/>
              </a:defRPr>
            </a:lvl9pPr>
          </a:lstStyle>
          <a:p>
            <a:pPr algn="ctr" eaLnBrk="1" hangingPunct="1"/>
            <a:r>
              <a:rPr lang="en-US" altLang="en-US" sz="3000" b="1">
                <a:solidFill>
                  <a:srgbClr val="41A036"/>
                </a:solidFill>
                <a:latin typeface="Arial" panose="020B0604020202020204" pitchFamily="34" charset="0"/>
                <a:cs typeface="Arial" panose="020B0604020202020204" pitchFamily="34" charset="0"/>
              </a:rPr>
              <a:t>Thank you</a:t>
            </a:r>
            <a:endParaRPr lang="en-GB" altLang="en-US" sz="3000" b="1">
              <a:solidFill>
                <a:srgbClr val="41A036"/>
              </a:solidFill>
              <a:latin typeface="Arial" panose="020B0604020202020204" pitchFamily="34" charset="0"/>
              <a:cs typeface="Arial" panose="020B0604020202020204" pitchFamily="34" charset="0"/>
            </a:endParaRPr>
          </a:p>
        </p:txBody>
      </p:sp>
      <p:pic>
        <p:nvPicPr>
          <p:cNvPr id="10" name="3rdLDS_logo_az.png" descr="/Volumes/doc/ASTRA ZENECA/Area Respiratoria/150322 3rd World Lung Disesase Summit/02 Materiales/04 Plantilla para presenmtaciones/x Links/3rdLDS_logo_az.png"/>
          <p:cNvPicPr>
            <a:picLocks noChangeAspect="1"/>
          </p:cNvPicPr>
          <p:nvPr userDrawn="1"/>
        </p:nvPicPr>
        <p:blipFill>
          <a:blip r:embed="rId4" r:link="rId5" cstate="print">
            <a:extLst>
              <a:ext uri="{28A0092B-C50C-407E-A947-70E740481C1C}">
                <a14:useLocalDpi xmlns:a14="http://schemas.microsoft.com/office/drawing/2010/main" val="0"/>
              </a:ext>
            </a:extLst>
          </a:blip>
          <a:srcRect/>
          <a:stretch>
            <a:fillRect/>
          </a:stretch>
        </p:blipFill>
        <p:spPr bwMode="auto">
          <a:xfrm>
            <a:off x="315913" y="152400"/>
            <a:ext cx="1606550" cy="388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60040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Background Only">
    <p:spTree>
      <p:nvGrpSpPr>
        <p:cNvPr id="1" name=""/>
        <p:cNvGrpSpPr/>
        <p:nvPr/>
      </p:nvGrpSpPr>
      <p:grpSpPr>
        <a:xfrm>
          <a:off x="0" y="0"/>
          <a:ext cx="0" cy="0"/>
          <a:chOff x="0" y="0"/>
          <a:chExt cx="0" cy="0"/>
        </a:xfrm>
      </p:grpSpPr>
      <p:pic>
        <p:nvPicPr>
          <p:cNvPr id="6" name="3rdLDS_slide_03.jpg" descr="/Volumes/doc/ASTRA ZENECA/Area Respiratoria/150322 3rd World Lung Disesase Summit/02 Materiales/04 Plantilla para presenmtaciones/x Links/3rdLDS_slide_03.jpg"/>
          <p:cNvPicPr>
            <a:picLocks noChangeAspect="1"/>
          </p:cNvPicPr>
          <p:nvPr userDrawn="1"/>
        </p:nvPicPr>
        <p:blipFill>
          <a:blip r:embed="rId2" r:link="rId3">
            <a:extLst>
              <a:ext uri="{28A0092B-C50C-407E-A947-70E740481C1C}">
                <a14:useLocalDpi xmlns:a14="http://schemas.microsoft.com/office/drawing/2010/main" val="0"/>
              </a:ext>
            </a:extLst>
          </a:blip>
          <a:srcRect/>
          <a:stretch>
            <a:fillRect/>
          </a:stretch>
        </p:blipFill>
        <p:spPr bwMode="auto">
          <a:xfrm>
            <a:off x="0" y="0"/>
            <a:ext cx="9136063"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06584658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solidFill>
                  <a:schemeClr val="bg2"/>
                </a:solidFill>
              </a:defRPr>
            </a:lvl1pPr>
          </a:lstStyle>
          <a:p>
            <a:r>
              <a:rPr lang="es-ES_tradnl" dirty="0"/>
              <a:t>Clic para editar título</a:t>
            </a:r>
            <a:endParaRPr lang="es-ES" dirty="0"/>
          </a:p>
        </p:txBody>
      </p:sp>
      <p:sp>
        <p:nvSpPr>
          <p:cNvPr id="3" name="Marcador de contenido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5990967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userDrawn="1">
  <p:cSld name="Default 1 Column Content Slide ">
    <p:spTree>
      <p:nvGrpSpPr>
        <p:cNvPr id="1" name=""/>
        <p:cNvGrpSpPr/>
        <p:nvPr/>
      </p:nvGrpSpPr>
      <p:grpSpPr>
        <a:xfrm>
          <a:off x="0" y="0"/>
          <a:ext cx="0" cy="0"/>
          <a:chOff x="0" y="0"/>
          <a:chExt cx="0" cy="0"/>
        </a:xfrm>
      </p:grpSpPr>
      <p:sp>
        <p:nvSpPr>
          <p:cNvPr id="2" name="Title 1"/>
          <p:cNvSpPr>
            <a:spLocks noGrp="1"/>
          </p:cNvSpPr>
          <p:nvPr>
            <p:ph type="title"/>
          </p:nvPr>
        </p:nvSpPr>
        <p:spPr>
          <a:xfrm>
            <a:off x="455614" y="366541"/>
            <a:ext cx="8008058" cy="282129"/>
          </a:xfrm>
        </p:spPr>
        <p:txBody>
          <a:bodyPr anchor="ctr" anchorCtr="0">
            <a:spAutoFit/>
          </a:bodyPr>
          <a:lstStyle>
            <a:lvl1pPr>
              <a:defRPr/>
            </a:lvl1pPr>
          </a:lstStyle>
          <a:p>
            <a:endParaRPr lang="en-US" dirty="0"/>
          </a:p>
        </p:txBody>
      </p:sp>
      <p:sp>
        <p:nvSpPr>
          <p:cNvPr id="3" name="Content Placeholder 2"/>
          <p:cNvSpPr>
            <a:spLocks noGrp="1"/>
          </p:cNvSpPr>
          <p:nvPr>
            <p:ph idx="1" hasCustomPrompt="1"/>
          </p:nvPr>
        </p:nvSpPr>
        <p:spPr>
          <a:xfrm>
            <a:off x="455614" y="1172158"/>
            <a:ext cx="8008059" cy="285749"/>
          </a:xfrm>
        </p:spPr>
        <p:txBody>
          <a:bodyPr anchor="b"/>
          <a:lstStyle>
            <a:lvl1pPr marL="0" indent="0">
              <a:buNone/>
              <a:defRPr cap="all" baseline="0">
                <a:solidFill>
                  <a:schemeClr val="accent1"/>
                </a:solidFill>
              </a:defRPr>
            </a:lvl1pPr>
          </a:lstStyle>
          <a:p>
            <a:pPr lvl="0"/>
            <a:r>
              <a:rPr lang="en-US" dirty="0"/>
              <a:t>CLICK TO EDIT MASTER TEXT STYLES:  CLICK ALL CAPS IN FORMAT RIBBON</a:t>
            </a:r>
          </a:p>
        </p:txBody>
      </p:sp>
      <p:pic>
        <p:nvPicPr>
          <p:cNvPr id="10" name="Picture 9"/>
          <p:cNvPicPr>
            <a:picLocks noChangeAspect="1"/>
          </p:cNvPicPr>
          <p:nvPr userDrawn="1"/>
        </p:nvPicPr>
        <p:blipFill>
          <a:blip r:embed="rId2"/>
          <a:stretch>
            <a:fillRect/>
          </a:stretch>
        </p:blipFill>
        <p:spPr>
          <a:xfrm>
            <a:off x="8390422" y="202687"/>
            <a:ext cx="482576" cy="311663"/>
          </a:xfrm>
          <a:prstGeom prst="rect">
            <a:avLst/>
          </a:prstGeom>
        </p:spPr>
      </p:pic>
      <p:sp>
        <p:nvSpPr>
          <p:cNvPr id="14" name="Text Placeholder 13"/>
          <p:cNvSpPr>
            <a:spLocks noGrp="1"/>
          </p:cNvSpPr>
          <p:nvPr>
            <p:ph type="body" sz="quarter" idx="11" hasCustomPrompt="1"/>
          </p:nvPr>
        </p:nvSpPr>
        <p:spPr>
          <a:xfrm>
            <a:off x="455614" y="4871427"/>
            <a:ext cx="6231348" cy="92333"/>
          </a:xfrm>
        </p:spPr>
        <p:txBody>
          <a:bodyPr wrap="square" tIns="0" bIns="0" anchor="b" anchorCtr="0">
            <a:noAutofit/>
          </a:bodyPr>
          <a:lstStyle>
            <a:lvl1pPr marL="0" indent="0">
              <a:spcBef>
                <a:spcPts val="0"/>
              </a:spcBef>
              <a:spcAft>
                <a:spcPts val="200"/>
              </a:spcAft>
              <a:buNone/>
              <a:defRPr sz="800">
                <a:solidFill>
                  <a:srgbClr val="3C3C3C"/>
                </a:solidFill>
              </a:defRPr>
            </a:lvl1pPr>
          </a:lstStyle>
          <a:p>
            <a:pPr lvl="0"/>
            <a:r>
              <a:rPr lang="en-US" dirty="0"/>
              <a:t>Footnotes</a:t>
            </a:r>
          </a:p>
        </p:txBody>
      </p:sp>
      <p:sp>
        <p:nvSpPr>
          <p:cNvPr id="7" name="Slide Number Placeholder 5"/>
          <p:cNvSpPr>
            <a:spLocks noGrp="1"/>
          </p:cNvSpPr>
          <p:nvPr>
            <p:ph type="sldNum" sz="quarter" idx="4"/>
          </p:nvPr>
        </p:nvSpPr>
        <p:spPr>
          <a:xfrm>
            <a:off x="8566818" y="4767263"/>
            <a:ext cx="451556" cy="273844"/>
          </a:xfrm>
          <a:prstGeom prst="rect">
            <a:avLst/>
          </a:prstGeom>
        </p:spPr>
        <p:txBody>
          <a:bodyPr vert="horz" lIns="91440" tIns="45720" rIns="91440" bIns="45720" rtlCol="0" anchor="ctr"/>
          <a:lstStyle>
            <a:lvl1pPr algn="l">
              <a:defRPr sz="900">
                <a:solidFill>
                  <a:srgbClr val="3C3C3C"/>
                </a:solidFill>
              </a:defRPr>
            </a:lvl1pPr>
          </a:lstStyle>
          <a:p>
            <a:fld id="{FAC43E2C-2867-E54F-AE2A-A3FB0E6660E4}" type="slidenum">
              <a:rPr lang="en-US" smtClean="0"/>
              <a:pPr/>
              <a:t>‹#›</a:t>
            </a:fld>
            <a:endParaRPr lang="en-US"/>
          </a:p>
        </p:txBody>
      </p:sp>
      <p:pic>
        <p:nvPicPr>
          <p:cNvPr id="9" name="Picture 8" descr="VER_Corp_Logo_Vert_REG_Gray.ai"/>
          <p:cNvPicPr>
            <a:picLocks noChangeAspect="1"/>
          </p:cNvPicPr>
          <p:nvPr userDrawn="1"/>
        </p:nvPicPr>
        <p:blipFill rotWithShape="1">
          <a:blip r:embed="rId3">
            <a:extLst>
              <a:ext uri="{28A0092B-C50C-407E-A947-70E740481C1C}">
                <a14:useLocalDpi xmlns:a14="http://schemas.microsoft.com/office/drawing/2010/main" val="0"/>
              </a:ext>
            </a:extLst>
          </a:blip>
          <a:srcRect l="8642" t="61145" r="10288" b="19993"/>
          <a:stretch/>
        </p:blipFill>
        <p:spPr>
          <a:xfrm>
            <a:off x="7400358" y="4858454"/>
            <a:ext cx="1005840" cy="105306"/>
          </a:xfrm>
          <a:prstGeom prst="rect">
            <a:avLst/>
          </a:prstGeom>
        </p:spPr>
      </p:pic>
      <p:cxnSp>
        <p:nvCxnSpPr>
          <p:cNvPr id="11" name="Straight Connector 10"/>
          <p:cNvCxnSpPr/>
          <p:nvPr userDrawn="1"/>
        </p:nvCxnSpPr>
        <p:spPr>
          <a:xfrm>
            <a:off x="8513704" y="4815884"/>
            <a:ext cx="0" cy="184075"/>
          </a:xfrm>
          <a:prstGeom prst="line">
            <a:avLst/>
          </a:prstGeom>
          <a:ln w="635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5" name="Text Placeholder 4"/>
          <p:cNvSpPr>
            <a:spLocks noGrp="1"/>
          </p:cNvSpPr>
          <p:nvPr>
            <p:ph type="body" sz="quarter" idx="13"/>
          </p:nvPr>
        </p:nvSpPr>
        <p:spPr>
          <a:xfrm>
            <a:off x="455614" y="1457325"/>
            <a:ext cx="8008059" cy="322426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586899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0E1BF46-7B4C-4EFD-B3EB-C993323AB9F4}" type="slidenum">
              <a:rPr lang="en-US"/>
              <a:pPr/>
              <a:t>‹#›</a:t>
            </a:fld>
            <a:endParaRPr lang="en-US"/>
          </a:p>
        </p:txBody>
      </p:sp>
    </p:spTree>
    <p:extLst>
      <p:ext uri="{BB962C8B-B14F-4D97-AF65-F5344CB8AC3E}">
        <p14:creationId xmlns:p14="http://schemas.microsoft.com/office/powerpoint/2010/main" val="324886342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7"/>
          <p:cNvSpPr>
            <a:spLocks noGrp="1"/>
          </p:cNvSpPr>
          <p:nvPr>
            <p:ph type="body" sz="quarter" idx="13"/>
          </p:nvPr>
        </p:nvSpPr>
        <p:spPr>
          <a:xfrm>
            <a:off x="357188" y="4767264"/>
            <a:ext cx="4214812" cy="273844"/>
          </a:xfrm>
        </p:spPr>
        <p:txBody>
          <a:bodyPr anchor="b" anchorCtr="0">
            <a:noAutofit/>
          </a:bodyPr>
          <a:lstStyle>
            <a:lvl1pPr marL="0" indent="0">
              <a:buNone/>
              <a:defRPr sz="900" b="0" i="1"/>
            </a:lvl1pPr>
            <a:lvl2pPr marL="257175" indent="0">
              <a:buNone/>
              <a:defRPr sz="1050" b="0"/>
            </a:lvl2pPr>
            <a:lvl3pPr marL="514350" indent="0">
              <a:buNone/>
              <a:defRPr sz="1050" b="0"/>
            </a:lvl3pPr>
            <a:lvl4pPr marL="771525" indent="0">
              <a:buNone/>
              <a:defRPr sz="1050" b="0"/>
            </a:lvl4pPr>
            <a:lvl5pPr marL="1028700" indent="0">
              <a:buNone/>
              <a:defRPr sz="1050" b="0"/>
            </a:lvl5pPr>
          </a:lstStyle>
          <a:p>
            <a:pPr lvl="0"/>
            <a:r>
              <a:rPr lang="en-US" dirty="0"/>
              <a:t>Click to edit Master text styles</a:t>
            </a:r>
            <a:endParaRPr lang="en-GB" dirty="0"/>
          </a:p>
        </p:txBody>
      </p:sp>
    </p:spTree>
    <p:extLst>
      <p:ext uri="{BB962C8B-B14F-4D97-AF65-F5344CB8AC3E}">
        <p14:creationId xmlns:p14="http://schemas.microsoft.com/office/powerpoint/2010/main" val="1851397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3.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image" Target="/Volumes/doc/ASTRA%20ZENECA/Area%20Respiratoria/150322%203rd%20World%20Lung%20Disesase%20Summit/02%20Materiales/04%20Plantilla%20para%20presenmtaciones/x%20Links/3rdLDS_sim.jpg" TargetMode="External"/><Relationship Id="rId2" Type="http://schemas.openxmlformats.org/officeDocument/2006/relationships/slideLayout" Target="../slideLayouts/slideLayout41.xml"/><Relationship Id="rId16" Type="http://schemas.openxmlformats.org/officeDocument/2006/relationships/image" Target="../media/image5.jpeg"/><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theme" Target="../theme/theme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32147"/>
            <a:ext cx="9144000" cy="260747"/>
          </a:xfrm>
          <a:prstGeom prst="rect">
            <a:avLst/>
          </a:prstGeom>
          <a:solidFill>
            <a:srgbClr val="CC090D"/>
          </a:solidFill>
          <a:ln w="9525">
            <a:noFill/>
            <a:miter lim="800000"/>
            <a:headEnd/>
            <a:tailEnd/>
          </a:ln>
          <a:effectLst/>
        </p:spPr>
        <p:txBody>
          <a:bodyPr wrap="none" anchor="ctr"/>
          <a:lstStyle/>
          <a:p>
            <a:pPr>
              <a:defRPr/>
            </a:pPr>
            <a:endParaRPr lang="en-US" sz="1350">
              <a:latin typeface="Arial" pitchFamily="-112" charset="0"/>
              <a:ea typeface="ＭＳ Ｐゴシック" pitchFamily="-112" charset="-128"/>
              <a:cs typeface="ＭＳ Ｐゴシック" pitchFamily="-112" charset="-128"/>
            </a:endParaRPr>
          </a:p>
        </p:txBody>
      </p:sp>
      <p:sp>
        <p:nvSpPr>
          <p:cNvPr id="13315" name="Rectangle 2"/>
          <p:cNvSpPr>
            <a:spLocks noGrp="1" noChangeArrowheads="1"/>
          </p:cNvSpPr>
          <p:nvPr>
            <p:ph type="title"/>
          </p:nvPr>
        </p:nvSpPr>
        <p:spPr bwMode="auto">
          <a:xfrm>
            <a:off x="609600" y="400050"/>
            <a:ext cx="8382000" cy="51435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3316" name="Rectangle 3"/>
          <p:cNvSpPr>
            <a:spLocks noGrp="1" noChangeArrowheads="1"/>
          </p:cNvSpPr>
          <p:nvPr>
            <p:ph type="body" idx="1"/>
          </p:nvPr>
        </p:nvSpPr>
        <p:spPr bwMode="auto">
          <a:xfrm>
            <a:off x="609600" y="1085850"/>
            <a:ext cx="7924800" cy="325755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Rectangle 5"/>
          <p:cNvSpPr>
            <a:spLocks noGrp="1" noChangeArrowheads="1"/>
          </p:cNvSpPr>
          <p:nvPr>
            <p:ph type="ftr" sz="quarter" idx="3"/>
          </p:nvPr>
        </p:nvSpPr>
        <p:spPr bwMode="auto">
          <a:xfrm>
            <a:off x="609601" y="-9525"/>
            <a:ext cx="7316121" cy="2381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900" b="1">
                <a:solidFill>
                  <a:srgbClr val="FFFFFF"/>
                </a:solidFill>
              </a:defRPr>
            </a:lvl1pPr>
          </a:lstStyle>
          <a:p>
            <a:endParaRPr lang="en-US"/>
          </a:p>
        </p:txBody>
      </p:sp>
      <p:pic>
        <p:nvPicPr>
          <p:cNvPr id="13318" name="Picture 19"/>
          <p:cNvPicPr>
            <a:picLocks noChangeAspect="1" noChangeArrowheads="1"/>
          </p:cNvPicPr>
          <p:nvPr/>
        </p:nvPicPr>
        <p:blipFill>
          <a:blip r:embed="rId18">
            <a:extLst>
              <a:ext uri="{28A0092B-C50C-407E-A947-70E740481C1C}">
                <a14:useLocalDpi xmlns:a14="http://schemas.microsoft.com/office/drawing/2010/main"/>
              </a:ext>
            </a:extLst>
          </a:blip>
          <a:srcRect/>
          <a:stretch>
            <a:fillRect/>
          </a:stretch>
        </p:blipFill>
        <p:spPr bwMode="auto">
          <a:xfrm>
            <a:off x="609601" y="4514851"/>
            <a:ext cx="968375" cy="326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120621_marc_tweak_cbm_logo_white_horiz.pdf"/>
          <p:cNvPicPr>
            <a:picLocks noChangeAspect="1"/>
          </p:cNvPicPr>
          <p:nvPr/>
        </p:nvPicPr>
        <p:blipFill>
          <a:blip r:embed="rId19" cstate="hqprint">
            <a:extLst>
              <a:ext uri="{28A0092B-C50C-407E-A947-70E740481C1C}">
                <a14:useLocalDpi xmlns:a14="http://schemas.microsoft.com/office/drawing/2010/main"/>
              </a:ext>
            </a:extLst>
          </a:blip>
          <a:stretch>
            <a:fillRect/>
          </a:stretch>
        </p:blipFill>
        <p:spPr>
          <a:xfrm>
            <a:off x="7925722" y="8820"/>
            <a:ext cx="1203087" cy="180838"/>
          </a:xfrm>
          <a:prstGeom prst="rect">
            <a:avLst/>
          </a:prstGeom>
        </p:spPr>
      </p:pic>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sldNum="0" hdr="0" dt="0"/>
  <p:txStyles>
    <p:titleStyle>
      <a:lvl1pPr algn="l" rtl="0" eaLnBrk="1" fontAlgn="base" hangingPunct="1">
        <a:spcBef>
          <a:spcPct val="0"/>
        </a:spcBef>
        <a:spcAft>
          <a:spcPct val="0"/>
        </a:spcAft>
        <a:defRPr sz="2700">
          <a:solidFill>
            <a:schemeClr val="tx1"/>
          </a:solidFill>
          <a:latin typeface="+mj-lt"/>
          <a:ea typeface="+mj-ea"/>
          <a:cs typeface="+mj-cs"/>
        </a:defRPr>
      </a:lvl1pPr>
      <a:lvl2pPr algn="l" rtl="0" eaLnBrk="1" fontAlgn="base" hangingPunct="1">
        <a:spcBef>
          <a:spcPct val="0"/>
        </a:spcBef>
        <a:spcAft>
          <a:spcPct val="0"/>
        </a:spcAft>
        <a:defRPr sz="2700">
          <a:solidFill>
            <a:schemeClr val="tx1"/>
          </a:solidFill>
          <a:latin typeface="Arial" charset="0"/>
          <a:ea typeface="Osaka" charset="-128"/>
          <a:cs typeface="Osaka" charset="-128"/>
        </a:defRPr>
      </a:lvl2pPr>
      <a:lvl3pPr algn="l" rtl="0" eaLnBrk="1" fontAlgn="base" hangingPunct="1">
        <a:spcBef>
          <a:spcPct val="0"/>
        </a:spcBef>
        <a:spcAft>
          <a:spcPct val="0"/>
        </a:spcAft>
        <a:defRPr sz="2700">
          <a:solidFill>
            <a:schemeClr val="tx1"/>
          </a:solidFill>
          <a:latin typeface="Arial" charset="0"/>
          <a:ea typeface="Osaka" charset="-128"/>
          <a:cs typeface="Osaka" charset="-128"/>
        </a:defRPr>
      </a:lvl3pPr>
      <a:lvl4pPr algn="l" rtl="0" eaLnBrk="1" fontAlgn="base" hangingPunct="1">
        <a:spcBef>
          <a:spcPct val="0"/>
        </a:spcBef>
        <a:spcAft>
          <a:spcPct val="0"/>
        </a:spcAft>
        <a:defRPr sz="2700">
          <a:solidFill>
            <a:schemeClr val="tx1"/>
          </a:solidFill>
          <a:latin typeface="Arial" charset="0"/>
          <a:ea typeface="Osaka" charset="-128"/>
          <a:cs typeface="Osaka" charset="-128"/>
        </a:defRPr>
      </a:lvl4pPr>
      <a:lvl5pPr algn="l" rtl="0" eaLnBrk="1" fontAlgn="base" hangingPunct="1">
        <a:spcBef>
          <a:spcPct val="0"/>
        </a:spcBef>
        <a:spcAft>
          <a:spcPct val="0"/>
        </a:spcAft>
        <a:defRPr sz="2700">
          <a:solidFill>
            <a:schemeClr val="tx1"/>
          </a:solidFill>
          <a:latin typeface="Arial" charset="0"/>
          <a:ea typeface="Osaka" charset="-128"/>
          <a:cs typeface="Osaka" charset="-128"/>
        </a:defRPr>
      </a:lvl5pPr>
      <a:lvl6pPr marL="342900" algn="l" rtl="0" eaLnBrk="1" fontAlgn="base" hangingPunct="1">
        <a:spcBef>
          <a:spcPct val="0"/>
        </a:spcBef>
        <a:spcAft>
          <a:spcPct val="0"/>
        </a:spcAft>
        <a:defRPr sz="2700">
          <a:solidFill>
            <a:schemeClr val="tx1"/>
          </a:solidFill>
          <a:latin typeface="Arial" charset="0"/>
          <a:ea typeface="Osaka" charset="-128"/>
          <a:cs typeface="Osaka" charset="-128"/>
        </a:defRPr>
      </a:lvl6pPr>
      <a:lvl7pPr marL="685800" algn="l" rtl="0" eaLnBrk="1" fontAlgn="base" hangingPunct="1">
        <a:spcBef>
          <a:spcPct val="0"/>
        </a:spcBef>
        <a:spcAft>
          <a:spcPct val="0"/>
        </a:spcAft>
        <a:defRPr sz="2700">
          <a:solidFill>
            <a:schemeClr val="tx1"/>
          </a:solidFill>
          <a:latin typeface="Arial" charset="0"/>
          <a:ea typeface="Osaka" charset="-128"/>
          <a:cs typeface="Osaka" charset="-128"/>
        </a:defRPr>
      </a:lvl7pPr>
      <a:lvl8pPr marL="1028700" algn="l" rtl="0" eaLnBrk="1" fontAlgn="base" hangingPunct="1">
        <a:spcBef>
          <a:spcPct val="0"/>
        </a:spcBef>
        <a:spcAft>
          <a:spcPct val="0"/>
        </a:spcAft>
        <a:defRPr sz="2700">
          <a:solidFill>
            <a:schemeClr val="tx1"/>
          </a:solidFill>
          <a:latin typeface="Arial" charset="0"/>
          <a:ea typeface="Osaka" charset="-128"/>
          <a:cs typeface="Osaka" charset="-128"/>
        </a:defRPr>
      </a:lvl8pPr>
      <a:lvl9pPr marL="1371600" algn="l" rtl="0" eaLnBrk="1" fontAlgn="base" hangingPunct="1">
        <a:spcBef>
          <a:spcPct val="0"/>
        </a:spcBef>
        <a:spcAft>
          <a:spcPct val="0"/>
        </a:spcAft>
        <a:defRPr sz="2700">
          <a:solidFill>
            <a:schemeClr val="tx1"/>
          </a:solidFill>
          <a:latin typeface="Arial" charset="0"/>
          <a:ea typeface="Osaka" charset="-128"/>
          <a:cs typeface="Osaka" charset="-128"/>
        </a:defRPr>
      </a:lvl9pPr>
    </p:titleStyle>
    <p:bodyStyle>
      <a:lvl1pPr marL="257175" indent="-257175" algn="l" rtl="0" eaLnBrk="1" fontAlgn="base" hangingPunct="1">
        <a:spcBef>
          <a:spcPct val="20000"/>
        </a:spcBef>
        <a:spcAft>
          <a:spcPct val="0"/>
        </a:spcAft>
        <a:buClr>
          <a:srgbClr val="2675B4"/>
        </a:buClr>
        <a:buFont typeface="Wingdings" charset="0"/>
        <a:buChar char="§"/>
        <a:defRPr sz="1800">
          <a:solidFill>
            <a:schemeClr val="tx1"/>
          </a:solidFill>
          <a:latin typeface="+mn-lt"/>
          <a:ea typeface="+mn-ea"/>
          <a:cs typeface="+mn-cs"/>
        </a:defRPr>
      </a:lvl1pPr>
      <a:lvl2pPr marL="557213" indent="-214313"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8572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2001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1543050" indent="-1714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1885950" indent="-171450" algn="l" rtl="0" eaLnBrk="1" fontAlgn="base" hangingPunct="1">
        <a:spcBef>
          <a:spcPct val="20000"/>
        </a:spcBef>
        <a:spcAft>
          <a:spcPct val="0"/>
        </a:spcAft>
        <a:buClr>
          <a:srgbClr val="2675B4"/>
        </a:buClr>
        <a:buFont typeface="Wingdings" charset="2"/>
        <a:buChar char="§"/>
        <a:defRPr>
          <a:solidFill>
            <a:schemeClr val="tx1"/>
          </a:solidFill>
          <a:latin typeface="+mn-lt"/>
          <a:ea typeface="+mn-ea"/>
          <a:cs typeface="+mn-cs"/>
        </a:defRPr>
      </a:lvl6pPr>
      <a:lvl7pPr marL="2228850" indent="-171450" algn="l" rtl="0" eaLnBrk="1" fontAlgn="base" hangingPunct="1">
        <a:spcBef>
          <a:spcPct val="20000"/>
        </a:spcBef>
        <a:spcAft>
          <a:spcPct val="0"/>
        </a:spcAft>
        <a:buClr>
          <a:srgbClr val="2675B4"/>
        </a:buClr>
        <a:buFont typeface="Wingdings" charset="2"/>
        <a:buChar char="§"/>
        <a:defRPr>
          <a:solidFill>
            <a:schemeClr val="tx1"/>
          </a:solidFill>
          <a:latin typeface="+mn-lt"/>
          <a:ea typeface="+mn-ea"/>
          <a:cs typeface="+mn-cs"/>
        </a:defRPr>
      </a:lvl7pPr>
      <a:lvl8pPr marL="2571750" indent="-171450" algn="l" rtl="0" eaLnBrk="1" fontAlgn="base" hangingPunct="1">
        <a:spcBef>
          <a:spcPct val="20000"/>
        </a:spcBef>
        <a:spcAft>
          <a:spcPct val="0"/>
        </a:spcAft>
        <a:buClr>
          <a:srgbClr val="2675B4"/>
        </a:buClr>
        <a:buFont typeface="Wingdings" charset="2"/>
        <a:buChar char="§"/>
        <a:defRPr>
          <a:solidFill>
            <a:schemeClr val="tx1"/>
          </a:solidFill>
          <a:latin typeface="+mn-lt"/>
          <a:ea typeface="+mn-ea"/>
          <a:cs typeface="+mn-cs"/>
        </a:defRPr>
      </a:lvl8pPr>
      <a:lvl9pPr marL="2914650" indent="-171450" algn="l" rtl="0" eaLnBrk="1" fontAlgn="base" hangingPunct="1">
        <a:spcBef>
          <a:spcPct val="20000"/>
        </a:spcBef>
        <a:spcAft>
          <a:spcPct val="0"/>
        </a:spcAft>
        <a:buClr>
          <a:srgbClr val="2675B4"/>
        </a:buClr>
        <a:buFont typeface="Wingdings" charset="2"/>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E6D2B4B-8A1B-1447-ABA0-8CDBE07F1C7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990615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sldNum="0" hdr="0" dt="0"/>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5CFC530-A694-6D4B-9369-154175BC4DC3}" type="datetimeFigureOut">
              <a:rPr lang="en-US" smtClean="0"/>
              <a:pPr/>
              <a:t>9/9/19</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E6D2B4B-8A1B-1447-ABA0-8CDBE07F1C71}" type="slidenum">
              <a:rPr lang="en-US" smtClean="0"/>
              <a:pPr/>
              <a:t>‹#›</a:t>
            </a:fld>
            <a:endParaRPr lang="en-US"/>
          </a:p>
        </p:txBody>
      </p:sp>
    </p:spTree>
    <p:extLst>
      <p:ext uri="{BB962C8B-B14F-4D97-AF65-F5344CB8AC3E}">
        <p14:creationId xmlns:p14="http://schemas.microsoft.com/office/powerpoint/2010/main" val="3432873929"/>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97" r:id="rId12"/>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11"/>
          <p:cNvGrpSpPr>
            <a:grpSpLocks/>
          </p:cNvGrpSpPr>
          <p:nvPr userDrawn="1"/>
        </p:nvGrpSpPr>
        <p:grpSpPr bwMode="auto">
          <a:xfrm>
            <a:off x="0" y="0"/>
            <a:ext cx="9144000" cy="503238"/>
            <a:chOff x="0" y="0"/>
            <a:chExt cx="9144000" cy="502920"/>
          </a:xfrm>
        </p:grpSpPr>
        <p:pic>
          <p:nvPicPr>
            <p:cNvPr id="8" name="3rdLDS_sim.jpg" descr="/Volumes/doc/ASTRA ZENECA/Area Respiratoria/150322 3rd World Lung Disesase Summit/02 Materiales/04 Plantilla para presenmtaciones/x Links/3rdLDS_sim.jpg"/>
            <p:cNvPicPr>
              <a:picLocks noChangeAspect="1"/>
            </p:cNvPicPr>
            <p:nvPr/>
          </p:nvPicPr>
          <p:blipFill>
            <a:blip r:embed="rId16" r:link="rId17">
              <a:extLst>
                <a:ext uri="{28A0092B-C50C-407E-A947-70E740481C1C}">
                  <a14:useLocalDpi xmlns:a14="http://schemas.microsoft.com/office/drawing/2010/main" val="0"/>
                </a:ext>
              </a:extLst>
            </a:blip>
            <a:srcRect/>
            <a:stretch>
              <a:fillRect/>
            </a:stretch>
          </p:blipFill>
          <p:spPr bwMode="auto">
            <a:xfrm>
              <a:off x="0" y="0"/>
              <a:ext cx="9144000" cy="5029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 Box 18"/>
            <p:cNvSpPr txBox="1">
              <a:spLocks noChangeArrowheads="1"/>
            </p:cNvSpPr>
            <p:nvPr/>
          </p:nvSpPr>
          <p:spPr bwMode="auto">
            <a:xfrm>
              <a:off x="676275" y="231775"/>
              <a:ext cx="4927600" cy="122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Calibri" panose="020F0502020204030204" pitchFamily="34" charset="0"/>
                  <a:ea typeface="Geneva" pitchFamily="122" charset="-128"/>
                </a:defRPr>
              </a:lvl1pPr>
              <a:lvl2pPr marL="742950" indent="-285750" eaLnBrk="0" hangingPunct="0">
                <a:defRPr sz="2400">
                  <a:solidFill>
                    <a:schemeClr val="tx1"/>
                  </a:solidFill>
                  <a:latin typeface="Calibri" panose="020F0502020204030204" pitchFamily="34" charset="0"/>
                  <a:ea typeface="Geneva" pitchFamily="122" charset="-128"/>
                </a:defRPr>
              </a:lvl2pPr>
              <a:lvl3pPr marL="1143000" indent="-228600" eaLnBrk="0" hangingPunct="0">
                <a:defRPr sz="2400">
                  <a:solidFill>
                    <a:schemeClr val="tx1"/>
                  </a:solidFill>
                  <a:latin typeface="Calibri" panose="020F0502020204030204" pitchFamily="34" charset="0"/>
                  <a:ea typeface="Geneva" pitchFamily="122" charset="-128"/>
                </a:defRPr>
              </a:lvl3pPr>
              <a:lvl4pPr marL="1600200" indent="-228600" eaLnBrk="0" hangingPunct="0">
                <a:defRPr sz="2400">
                  <a:solidFill>
                    <a:schemeClr val="tx1"/>
                  </a:solidFill>
                  <a:latin typeface="Calibri" panose="020F0502020204030204" pitchFamily="34" charset="0"/>
                  <a:ea typeface="Geneva" pitchFamily="122" charset="-128"/>
                </a:defRPr>
              </a:lvl4pPr>
              <a:lvl5pPr marL="2057400" indent="-228600" eaLnBrk="0" hangingPunct="0">
                <a:defRPr sz="2400">
                  <a:solidFill>
                    <a:schemeClr val="tx1"/>
                  </a:solidFill>
                  <a:latin typeface="Calibri" panose="020F0502020204030204" pitchFamily="34" charset="0"/>
                  <a:ea typeface="Geneva" pitchFamily="122"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2"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2"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2"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2" charset="-128"/>
                </a:defRPr>
              </a:lvl9pPr>
            </a:lstStyle>
            <a:p>
              <a:pPr eaLnBrk="1" hangingPunct="1"/>
              <a:r>
                <a:rPr lang="en-US" altLang="en-US" sz="800">
                  <a:solidFill>
                    <a:srgbClr val="41A036"/>
                  </a:solidFill>
                  <a:latin typeface="Arial" panose="020B0604020202020204" pitchFamily="34" charset="0"/>
                  <a:cs typeface="Arial" panose="020B0604020202020204" pitchFamily="34" charset="0"/>
                </a:rPr>
                <a:t>3</a:t>
              </a:r>
              <a:r>
                <a:rPr lang="en-US" altLang="en-US" sz="800" baseline="30000">
                  <a:solidFill>
                    <a:srgbClr val="41A036"/>
                  </a:solidFill>
                  <a:latin typeface="Arial" panose="020B0604020202020204" pitchFamily="34" charset="0"/>
                  <a:cs typeface="Arial" panose="020B0604020202020204" pitchFamily="34" charset="0"/>
                </a:rPr>
                <a:t>rd</a:t>
              </a:r>
              <a:r>
                <a:rPr lang="en-US" altLang="en-US" sz="800">
                  <a:solidFill>
                    <a:srgbClr val="41A036"/>
                  </a:solidFill>
                  <a:latin typeface="Arial" panose="020B0604020202020204" pitchFamily="34" charset="0"/>
                  <a:cs typeface="Arial" panose="020B0604020202020204" pitchFamily="34" charset="0"/>
                </a:rPr>
                <a:t> Lung Disease Summit</a:t>
              </a:r>
              <a:endParaRPr lang="en-GB" altLang="en-US" sz="800">
                <a:solidFill>
                  <a:srgbClr val="41A036"/>
                </a:solidFill>
                <a:latin typeface="Arial" panose="020B0604020202020204" pitchFamily="34" charset="0"/>
                <a:cs typeface="Arial" panose="020B0604020202020204" pitchFamily="34" charset="0"/>
              </a:endParaRPr>
            </a:p>
          </p:txBody>
        </p:sp>
      </p:grpSp>
      <p:sp>
        <p:nvSpPr>
          <p:cNvPr id="2" name="Title Placeholder 1"/>
          <p:cNvSpPr>
            <a:spLocks noGrp="1"/>
          </p:cNvSpPr>
          <p:nvPr>
            <p:ph type="title"/>
          </p:nvPr>
        </p:nvSpPr>
        <p:spPr>
          <a:xfrm>
            <a:off x="357188" y="546497"/>
            <a:ext cx="8429624" cy="448866"/>
          </a:xfrm>
          <a:prstGeom prst="rect">
            <a:avLst/>
          </a:prstGeom>
        </p:spPr>
        <p:txBody>
          <a:bodyPr vert="horz" lIns="0" tIns="0" rIns="0" bIns="0" rtlCol="0" anchor="b" anchorCtr="0">
            <a:normAutofit/>
          </a:bodyPr>
          <a:lstStyle/>
          <a:p>
            <a:r>
              <a:rPr lang="en-US" dirty="0"/>
              <a:t>Click to edit Master title style</a:t>
            </a:r>
          </a:p>
        </p:txBody>
      </p:sp>
      <p:sp>
        <p:nvSpPr>
          <p:cNvPr id="3" name="Text Placeholder 2"/>
          <p:cNvSpPr>
            <a:spLocks noGrp="1"/>
          </p:cNvSpPr>
          <p:nvPr>
            <p:ph type="body" idx="1"/>
          </p:nvPr>
        </p:nvSpPr>
        <p:spPr>
          <a:xfrm>
            <a:off x="357188" y="1219200"/>
            <a:ext cx="8429624" cy="3413523"/>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8A575374-82DD-4ECB-995A-DCE4434E2C6E}" type="datetimeFigureOut">
              <a:rPr lang="en-GB" smtClean="0"/>
              <a:t>09/09/2019</a:t>
            </a:fld>
            <a:endParaRPr lang="en-GB"/>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8A6FB42-26FC-4D6A-AD4C-46B0F4D3280C}" type="slidenum">
              <a:rPr lang="en-GB" smtClean="0"/>
              <a:t>‹#›</a:t>
            </a:fld>
            <a:endParaRPr lang="en-GB"/>
          </a:p>
        </p:txBody>
      </p:sp>
    </p:spTree>
    <p:extLst>
      <p:ext uri="{BB962C8B-B14F-4D97-AF65-F5344CB8AC3E}">
        <p14:creationId xmlns:p14="http://schemas.microsoft.com/office/powerpoint/2010/main" val="144582283"/>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4" r:id="rId12"/>
    <p:sldLayoutId id="2147483795" r:id="rId13"/>
    <p:sldLayoutId id="2147483796" r:id="rId14"/>
  </p:sldLayoutIdLst>
  <p:txStyles>
    <p:titleStyle>
      <a:lvl1pPr algn="l" defTabSz="685800" rtl="0" eaLnBrk="1" latinLnBrk="0" hangingPunct="1">
        <a:lnSpc>
          <a:spcPct val="90000"/>
        </a:lnSpc>
        <a:spcBef>
          <a:spcPct val="0"/>
        </a:spcBef>
        <a:buNone/>
        <a:defRPr sz="2000" b="1" kern="1200">
          <a:solidFill>
            <a:schemeClr val="accent1"/>
          </a:solidFill>
          <a:latin typeface="+mj-lt"/>
          <a:ea typeface="+mj-ea"/>
          <a:cs typeface="+mj-cs"/>
        </a:defRPr>
      </a:lvl1pPr>
    </p:titleStyle>
    <p:bodyStyle>
      <a:lvl1pPr marL="171450" indent="-171450" algn="l" defTabSz="685800" rtl="0" eaLnBrk="1" latinLnBrk="0" hangingPunct="1">
        <a:lnSpc>
          <a:spcPct val="90000"/>
        </a:lnSpc>
        <a:spcBef>
          <a:spcPts val="750"/>
        </a:spcBef>
        <a:buClr>
          <a:schemeClr val="accent2"/>
        </a:buClr>
        <a:buSzPct val="130000"/>
        <a:buFont typeface="Arial" panose="020B0604020202020204" pitchFamily="34" charset="0"/>
        <a:buChar char="•"/>
        <a:defRPr sz="16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Clr>
          <a:schemeClr val="accent2"/>
        </a:buClr>
        <a:buFont typeface="Arial" panose="020B0604020202020204" pitchFamily="34" charset="0"/>
        <a:buChar char="•"/>
        <a:defRPr sz="16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0.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0.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53.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50.xml"/><Relationship Id="rId5" Type="http://schemas.microsoft.com/office/2007/relationships/hdphoto" Target="../media/hdphoto1.wdp"/><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50.xml"/><Relationship Id="rId5" Type="http://schemas.microsoft.com/office/2007/relationships/hdphoto" Target="../media/hdphoto1.wdp"/><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9.xml"/><Relationship Id="rId5" Type="http://schemas.openxmlformats.org/officeDocument/2006/relationships/image" Target="../media/image22.emf"/><Relationship Id="rId4" Type="http://schemas.openxmlformats.org/officeDocument/2006/relationships/image" Target="../media/image21.emf"/></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tags" Target="../tags/tag2.xml"/><Relationship Id="rId7" Type="http://schemas.openxmlformats.org/officeDocument/2006/relationships/tags" Target="../tags/tag6.xml"/><Relationship Id="rId12" Type="http://schemas.openxmlformats.org/officeDocument/2006/relationships/image" Target="../media/image23.e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tags" Target="../tags/tag5.xml"/><Relationship Id="rId11" Type="http://schemas.openxmlformats.org/officeDocument/2006/relationships/oleObject" Target="../embeddings/oleObject1.bin"/><Relationship Id="rId5" Type="http://schemas.openxmlformats.org/officeDocument/2006/relationships/tags" Target="../tags/tag4.xml"/><Relationship Id="rId10" Type="http://schemas.openxmlformats.org/officeDocument/2006/relationships/image" Target="../media/image24.png"/><Relationship Id="rId4" Type="http://schemas.openxmlformats.org/officeDocument/2006/relationships/tags" Target="../tags/tag3.xml"/><Relationship Id="rId9"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9.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emf"/><Relationship Id="rId1" Type="http://schemas.openxmlformats.org/officeDocument/2006/relationships/slideLayout" Target="../slideLayouts/slideLayout29.xml"/><Relationship Id="rId6" Type="http://schemas.openxmlformats.org/officeDocument/2006/relationships/image" Target="../media/image35.emf"/><Relationship Id="rId5" Type="http://schemas.openxmlformats.org/officeDocument/2006/relationships/image" Target="../media/image34.emf"/><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12.xml"/><Relationship Id="rId1" Type="http://schemas.openxmlformats.org/officeDocument/2006/relationships/slideLayout" Target="../slideLayouts/slideLayout34.xml"/><Relationship Id="rId5" Type="http://schemas.openxmlformats.org/officeDocument/2006/relationships/image" Target="../media/image40.png"/><Relationship Id="rId4" Type="http://schemas.openxmlformats.org/officeDocument/2006/relationships/image" Target="../media/image39.tiff"/></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29.xml"/><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50.xml"/><Relationship Id="rId5" Type="http://schemas.microsoft.com/office/2007/relationships/hdphoto" Target="../media/hdphoto1.wdp"/><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50.xml"/></Relationships>
</file>

<file path=ppt/slides/_rels/slide2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50.xml"/><Relationship Id="rId6" Type="http://schemas.openxmlformats.org/officeDocument/2006/relationships/image" Target="../media/image49.png"/><Relationship Id="rId5" Type="http://schemas.openxmlformats.org/officeDocument/2006/relationships/image" Target="../media/image48.tiff"/><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50.xml"/><Relationship Id="rId5" Type="http://schemas.microsoft.com/office/2007/relationships/hdphoto" Target="../media/hdphoto1.wdp"/><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21.xml"/><Relationship Id="rId1" Type="http://schemas.openxmlformats.org/officeDocument/2006/relationships/slideLayout" Target="../slideLayouts/slideLayout18.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8" Type="http://schemas.openxmlformats.org/officeDocument/2006/relationships/image" Target="../media/image64.tiff"/><Relationship Id="rId13" Type="http://schemas.openxmlformats.org/officeDocument/2006/relationships/image" Target="../media/image69.tiff"/><Relationship Id="rId3" Type="http://schemas.openxmlformats.org/officeDocument/2006/relationships/image" Target="../media/image59.tiff"/><Relationship Id="rId7" Type="http://schemas.openxmlformats.org/officeDocument/2006/relationships/image" Target="../media/image63.tiff"/><Relationship Id="rId12" Type="http://schemas.openxmlformats.org/officeDocument/2006/relationships/image" Target="../media/image68.tiff"/><Relationship Id="rId2" Type="http://schemas.openxmlformats.org/officeDocument/2006/relationships/notesSlide" Target="../notesSlides/notesSlide22.xml"/><Relationship Id="rId1" Type="http://schemas.openxmlformats.org/officeDocument/2006/relationships/slideLayout" Target="../slideLayouts/slideLayout50.xml"/><Relationship Id="rId6" Type="http://schemas.openxmlformats.org/officeDocument/2006/relationships/image" Target="../media/image62.tiff"/><Relationship Id="rId11" Type="http://schemas.openxmlformats.org/officeDocument/2006/relationships/image" Target="../media/image67.tiff"/><Relationship Id="rId5" Type="http://schemas.openxmlformats.org/officeDocument/2006/relationships/image" Target="../media/image61.tiff"/><Relationship Id="rId10" Type="http://schemas.openxmlformats.org/officeDocument/2006/relationships/image" Target="../media/image66.png"/><Relationship Id="rId4" Type="http://schemas.openxmlformats.org/officeDocument/2006/relationships/image" Target="../media/image60.tiff"/><Relationship Id="rId9" Type="http://schemas.openxmlformats.org/officeDocument/2006/relationships/image" Target="../media/image65.png"/><Relationship Id="rId14" Type="http://schemas.openxmlformats.org/officeDocument/2006/relationships/image" Target="../media/image70.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solidFill>
                  <a:srgbClr val="FFFF00"/>
                </a:solidFill>
              </a:rPr>
              <a:t>Transcriptomic biomarkers for lung cancer detection and </a:t>
            </a:r>
            <a:r>
              <a:rPr lang="en-US" b="1" dirty="0" err="1">
                <a:solidFill>
                  <a:srgbClr val="FFFF00"/>
                </a:solidFill>
              </a:rPr>
              <a:t>intereception</a:t>
            </a:r>
            <a:endParaRPr lang="en-US" b="1" dirty="0">
              <a:solidFill>
                <a:srgbClr val="FFFF00"/>
              </a:solidFill>
            </a:endParaRPr>
          </a:p>
        </p:txBody>
      </p:sp>
      <p:sp>
        <p:nvSpPr>
          <p:cNvPr id="3" name="Subtitle 2"/>
          <p:cNvSpPr>
            <a:spLocks noGrp="1"/>
          </p:cNvSpPr>
          <p:nvPr>
            <p:ph type="subTitle" idx="1"/>
          </p:nvPr>
        </p:nvSpPr>
        <p:spPr/>
        <p:txBody>
          <a:bodyPr/>
          <a:lstStyle/>
          <a:p>
            <a:r>
              <a:rPr lang="en-US" b="1" dirty="0">
                <a:solidFill>
                  <a:schemeClr val="tx1"/>
                </a:solidFill>
              </a:rPr>
              <a:t>Marc Lenburg, PhD</a:t>
            </a:r>
          </a:p>
          <a:p>
            <a:r>
              <a:rPr lang="en-US" b="1" dirty="0">
                <a:solidFill>
                  <a:schemeClr val="tx1"/>
                </a:solidFill>
              </a:rPr>
              <a:t>BU-UCLA Biomarker Discovery Lab</a:t>
            </a:r>
          </a:p>
          <a:p>
            <a:endParaRPr lang="en-US" b="1" dirty="0">
              <a:solidFill>
                <a:schemeClr val="tx1"/>
              </a:solidFill>
            </a:endParaRPr>
          </a:p>
          <a:p>
            <a:r>
              <a:rPr lang="en-US" b="1" dirty="0">
                <a:solidFill>
                  <a:schemeClr val="tx1"/>
                </a:solidFill>
              </a:rPr>
              <a:t>September 10</a:t>
            </a:r>
            <a:r>
              <a:rPr lang="en-US" b="1" baseline="30000" dirty="0">
                <a:solidFill>
                  <a:schemeClr val="tx1"/>
                </a:solidFill>
              </a:rPr>
              <a:t>th</a:t>
            </a:r>
            <a:r>
              <a:rPr lang="en-US" b="1" dirty="0">
                <a:solidFill>
                  <a:schemeClr val="tx1"/>
                </a:solidFill>
              </a:rPr>
              <a:t> 2019</a:t>
            </a:r>
          </a:p>
          <a:p>
            <a:r>
              <a:rPr lang="en-US" b="1" dirty="0">
                <a:solidFill>
                  <a:schemeClr val="tx1"/>
                </a:solidFill>
              </a:rPr>
              <a:t>EDRN Scientific Workshop</a:t>
            </a:r>
          </a:p>
        </p:txBody>
      </p:sp>
    </p:spTree>
    <p:extLst>
      <p:ext uri="{BB962C8B-B14F-4D97-AF65-F5344CB8AC3E}">
        <p14:creationId xmlns:p14="http://schemas.microsoft.com/office/powerpoint/2010/main" val="1995162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 Disclosures</a:t>
            </a:r>
          </a:p>
        </p:txBody>
      </p:sp>
      <p:sp>
        <p:nvSpPr>
          <p:cNvPr id="3" name="Content Placeholder 2"/>
          <p:cNvSpPr>
            <a:spLocks noGrp="1"/>
          </p:cNvSpPr>
          <p:nvPr>
            <p:ph idx="1"/>
          </p:nvPr>
        </p:nvSpPr>
        <p:spPr/>
        <p:txBody>
          <a:bodyPr/>
          <a:lstStyle/>
          <a:p>
            <a:pPr marL="0" indent="0">
              <a:buNone/>
            </a:pPr>
            <a:r>
              <a:rPr lang="en-US" b="1" dirty="0">
                <a:solidFill>
                  <a:srgbClr val="FF0000"/>
                </a:solidFill>
              </a:rPr>
              <a:t>Consulting:</a:t>
            </a:r>
          </a:p>
          <a:p>
            <a:r>
              <a:rPr lang="en-US" b="1" dirty="0">
                <a:solidFill>
                  <a:srgbClr val="FFFF00"/>
                </a:solidFill>
              </a:rPr>
              <a:t>Allegro Diagnostics / </a:t>
            </a:r>
            <a:r>
              <a:rPr lang="en-US" b="1" dirty="0" err="1">
                <a:solidFill>
                  <a:srgbClr val="FFFF00"/>
                </a:solidFill>
              </a:rPr>
              <a:t>Veracyte</a:t>
            </a:r>
            <a:endParaRPr lang="en-US" b="1" dirty="0">
              <a:solidFill>
                <a:srgbClr val="FFFF00"/>
              </a:solidFill>
            </a:endParaRPr>
          </a:p>
          <a:p>
            <a:r>
              <a:rPr lang="en-US" b="1" dirty="0">
                <a:solidFill>
                  <a:srgbClr val="FFFF00"/>
                </a:solidFill>
              </a:rPr>
              <a:t>Johnson &amp; Johnson</a:t>
            </a:r>
          </a:p>
          <a:p>
            <a:r>
              <a:rPr lang="en-US" dirty="0" err="1"/>
              <a:t>Numera</a:t>
            </a:r>
            <a:r>
              <a:rPr lang="en-US" dirty="0"/>
              <a:t> Bioscience</a:t>
            </a:r>
          </a:p>
          <a:p>
            <a:r>
              <a:rPr lang="en-US" dirty="0" err="1"/>
              <a:t>Metera</a:t>
            </a:r>
            <a:r>
              <a:rPr lang="en-US" dirty="0"/>
              <a:t> Pharmaceuticals</a:t>
            </a:r>
          </a:p>
          <a:p>
            <a:pPr marL="0" indent="0">
              <a:buNone/>
            </a:pPr>
            <a:r>
              <a:rPr lang="en-US" b="1" dirty="0">
                <a:solidFill>
                  <a:srgbClr val="FF0000"/>
                </a:solidFill>
              </a:rPr>
              <a:t>Research Funding:</a:t>
            </a:r>
          </a:p>
          <a:p>
            <a:r>
              <a:rPr lang="en-US" b="1" dirty="0">
                <a:solidFill>
                  <a:srgbClr val="FFFF00"/>
                </a:solidFill>
              </a:rPr>
              <a:t>Johnson &amp; Johnson</a:t>
            </a:r>
          </a:p>
          <a:p>
            <a:r>
              <a:rPr lang="en-US" dirty="0"/>
              <a:t>Astra Zeneca</a:t>
            </a:r>
          </a:p>
          <a:p>
            <a:r>
              <a:rPr lang="en-US" dirty="0"/>
              <a:t>Genentech</a:t>
            </a:r>
          </a:p>
          <a:p>
            <a:r>
              <a:rPr lang="en-US" dirty="0"/>
              <a:t>Novartis</a:t>
            </a:r>
          </a:p>
        </p:txBody>
      </p:sp>
      <p:sp>
        <p:nvSpPr>
          <p:cNvPr id="4" name="Footer Placeholder 3"/>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508293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11215" y="-267596"/>
            <a:ext cx="8648700" cy="712236"/>
          </a:xfrm>
        </p:spPr>
        <p:txBody>
          <a:bodyPr/>
          <a:lstStyle/>
          <a:p>
            <a:r>
              <a:rPr lang="en-US" b="1" dirty="0">
                <a:solidFill>
                  <a:srgbClr val="000000"/>
                </a:solidFill>
              </a:rPr>
              <a:t>The “field effect” as an early detection approach for many cancer types</a:t>
            </a:r>
          </a:p>
        </p:txBody>
      </p:sp>
      <p:sp>
        <p:nvSpPr>
          <p:cNvPr id="3" name="Content Placeholder 2"/>
          <p:cNvSpPr>
            <a:spLocks noGrp="1"/>
          </p:cNvSpPr>
          <p:nvPr>
            <p:ph idx="1"/>
          </p:nvPr>
        </p:nvSpPr>
        <p:spPr>
          <a:xfrm>
            <a:off x="380999" y="1126386"/>
            <a:ext cx="4358951" cy="3394472"/>
          </a:xfrm>
        </p:spPr>
        <p:txBody>
          <a:bodyPr>
            <a:normAutofit/>
          </a:bodyPr>
          <a:lstStyle/>
          <a:p>
            <a:r>
              <a:rPr lang="en-US" dirty="0"/>
              <a:t>Most cancers arise in a “field” of molecular alterations from exposure to cancer-causing agents (smoking, hormones, UV light etc…)</a:t>
            </a:r>
          </a:p>
          <a:p>
            <a:pPr lvl="1"/>
            <a:r>
              <a:rPr lang="en-US" dirty="0"/>
              <a:t> gene x environment interaction</a:t>
            </a:r>
          </a:p>
          <a:p>
            <a:pPr marL="0" indent="0">
              <a:buNone/>
            </a:pPr>
            <a:endParaRPr lang="en-US" dirty="0"/>
          </a:p>
          <a:p>
            <a:r>
              <a:rPr lang="en-US" dirty="0"/>
              <a:t>Measuring the physiological response of the host to exposure within the “field of injury” could provide:</a:t>
            </a:r>
          </a:p>
          <a:p>
            <a:pPr marL="285750" indent="-285750">
              <a:buFontTx/>
              <a:buChar char="-"/>
            </a:pPr>
            <a:r>
              <a:rPr lang="en-US" b="1" dirty="0"/>
              <a:t>Early markers of individualized cancer risk in relatively </a:t>
            </a:r>
            <a:r>
              <a:rPr lang="en-US" b="1" u="sng" dirty="0"/>
              <a:t>accessible proximate tissue</a:t>
            </a:r>
          </a:p>
          <a:p>
            <a:pPr>
              <a:buFont typeface="Arial"/>
              <a:buChar char="•"/>
            </a:pPr>
            <a:endParaRPr lang="en-US" dirty="0"/>
          </a:p>
          <a:p>
            <a:endParaRPr lang="en-US" dirty="0"/>
          </a:p>
          <a:p>
            <a:endParaRPr lang="en-US" dirty="0"/>
          </a:p>
        </p:txBody>
      </p:sp>
      <p:pic>
        <p:nvPicPr>
          <p:cNvPr id="4" name="Picture 3" descr="Screen Shot 2018-04-16 at 8.17.35 AM.png"/>
          <p:cNvPicPr>
            <a:picLocks noChangeAspect="1"/>
          </p:cNvPicPr>
          <p:nvPr/>
        </p:nvPicPr>
        <p:blipFill rotWithShape="1">
          <a:blip r:embed="rId2">
            <a:extLst>
              <a:ext uri="{28A0092B-C50C-407E-A947-70E740481C1C}">
                <a14:useLocalDpi xmlns:a14="http://schemas.microsoft.com/office/drawing/2010/main" val="0"/>
              </a:ext>
            </a:extLst>
          </a:blip>
          <a:srcRect r="1443"/>
          <a:stretch/>
        </p:blipFill>
        <p:spPr>
          <a:xfrm>
            <a:off x="4847274" y="963615"/>
            <a:ext cx="3462760" cy="3913187"/>
          </a:xfrm>
          <a:prstGeom prst="rect">
            <a:avLst/>
          </a:prstGeom>
        </p:spPr>
      </p:pic>
    </p:spTree>
    <p:extLst>
      <p:ext uri="{BB962C8B-B14F-4D97-AF65-F5344CB8AC3E}">
        <p14:creationId xmlns:p14="http://schemas.microsoft.com/office/powerpoint/2010/main" val="829310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3718" y="103526"/>
            <a:ext cx="8916306" cy="857250"/>
          </a:xfrm>
        </p:spPr>
        <p:txBody>
          <a:bodyPr anchor="t">
            <a:normAutofit/>
          </a:bodyPr>
          <a:lstStyle/>
          <a:p>
            <a:pPr algn="ctr"/>
            <a:r>
              <a:rPr lang="en-US" b="1" dirty="0">
                <a:solidFill>
                  <a:schemeClr val="tx1"/>
                </a:solidFill>
              </a:rPr>
              <a:t>There is more than one “field”: field cancerization vs. field of injury</a:t>
            </a:r>
          </a:p>
        </p:txBody>
      </p:sp>
      <p:pic>
        <p:nvPicPr>
          <p:cNvPr id="4" name="Picture 3"/>
          <p:cNvPicPr>
            <a:picLocks noChangeAspect="1"/>
          </p:cNvPicPr>
          <p:nvPr/>
        </p:nvPicPr>
        <p:blipFill>
          <a:blip r:embed="rId2"/>
          <a:stretch>
            <a:fillRect/>
          </a:stretch>
        </p:blipFill>
        <p:spPr>
          <a:xfrm>
            <a:off x="1202141" y="670178"/>
            <a:ext cx="6799460" cy="3803144"/>
          </a:xfrm>
          <a:prstGeom prst="rect">
            <a:avLst/>
          </a:prstGeom>
        </p:spPr>
      </p:pic>
      <p:sp>
        <p:nvSpPr>
          <p:cNvPr id="3" name="TextBox 2"/>
          <p:cNvSpPr txBox="1"/>
          <p:nvPr/>
        </p:nvSpPr>
        <p:spPr>
          <a:xfrm>
            <a:off x="-27993" y="4907584"/>
            <a:ext cx="4673600" cy="261610"/>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err="1">
                <a:ln>
                  <a:noFill/>
                </a:ln>
                <a:solidFill>
                  <a:srgbClr val="000000"/>
                </a:solidFill>
                <a:effectLst/>
                <a:uLnTx/>
                <a:uFillTx/>
                <a:latin typeface="Arial"/>
                <a:ea typeface="+mn-ea"/>
                <a:cs typeface="+mn-cs"/>
              </a:rPr>
              <a:t>Lochhead</a:t>
            </a:r>
            <a:r>
              <a:rPr kumimoji="0" lang="en-US" sz="1100" b="0" i="1" u="none" strike="noStrike" kern="1200" cap="none" spc="0" normalizeH="0" baseline="0" noProof="0" dirty="0">
                <a:ln>
                  <a:noFill/>
                </a:ln>
                <a:solidFill>
                  <a:srgbClr val="000000"/>
                </a:solidFill>
                <a:effectLst/>
                <a:uLnTx/>
                <a:uFillTx/>
                <a:latin typeface="Arial"/>
                <a:ea typeface="+mn-ea"/>
                <a:cs typeface="+mn-cs"/>
              </a:rPr>
              <a:t> et al. Modern Pathology 2015</a:t>
            </a:r>
          </a:p>
        </p:txBody>
      </p:sp>
    </p:spTree>
    <p:extLst>
      <p:ext uri="{BB962C8B-B14F-4D97-AF65-F5344CB8AC3E}">
        <p14:creationId xmlns:p14="http://schemas.microsoft.com/office/powerpoint/2010/main" val="3502622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 name="Picture 25"/>
          <p:cNvPicPr>
            <a:picLocks noChangeAspect="1"/>
          </p:cNvPicPr>
          <p:nvPr/>
        </p:nvPicPr>
        <p:blipFill rotWithShape="1">
          <a:blip r:embed="rId3"/>
          <a:srcRect b="2667"/>
          <a:stretch/>
        </p:blipFill>
        <p:spPr>
          <a:xfrm>
            <a:off x="5316206" y="761619"/>
            <a:ext cx="2812849" cy="3706379"/>
          </a:xfrm>
          <a:prstGeom prst="rect">
            <a:avLst/>
          </a:prstGeom>
        </p:spPr>
      </p:pic>
      <p:sp>
        <p:nvSpPr>
          <p:cNvPr id="23" name="Line 23"/>
          <p:cNvSpPr>
            <a:spLocks noChangeShapeType="1"/>
          </p:cNvSpPr>
          <p:nvPr/>
        </p:nvSpPr>
        <p:spPr bwMode="auto">
          <a:xfrm flipH="1">
            <a:off x="6502201" y="3190149"/>
            <a:ext cx="1370748" cy="774774"/>
          </a:xfrm>
          <a:prstGeom prst="line">
            <a:avLst/>
          </a:prstGeom>
          <a:noFill/>
          <a:ln w="31750">
            <a:solidFill>
              <a:schemeClr val="tx1"/>
            </a:solidFill>
            <a:round/>
            <a:headEnd/>
            <a:tailEnd type="triangle" w="med" len="med"/>
          </a:ln>
          <a:effec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Rectangle 3"/>
          <p:cNvSpPr>
            <a:spLocks noChangeArrowheads="1"/>
          </p:cNvSpPr>
          <p:nvPr/>
        </p:nvSpPr>
        <p:spPr bwMode="auto">
          <a:xfrm>
            <a:off x="7260847" y="1865966"/>
            <a:ext cx="457200" cy="76200"/>
          </a:xfrm>
          <a:prstGeom prst="rect">
            <a:avLst/>
          </a:prstGeom>
          <a:solidFill>
            <a:srgbClr val="000000"/>
          </a:solidFill>
          <a:ln w="9525">
            <a:solidFill>
              <a:schemeClr val="tx1"/>
            </a:solidFill>
            <a:miter lim="800000"/>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Freeform 4"/>
          <p:cNvSpPr>
            <a:spLocks/>
          </p:cNvSpPr>
          <p:nvPr/>
        </p:nvSpPr>
        <p:spPr bwMode="auto">
          <a:xfrm>
            <a:off x="7771745" y="1643716"/>
            <a:ext cx="101204" cy="260350"/>
          </a:xfrm>
          <a:custGeom>
            <a:avLst/>
            <a:gdLst/>
            <a:ahLst/>
            <a:cxnLst>
              <a:cxn ang="0">
                <a:pos x="9" y="164"/>
              </a:cxn>
              <a:cxn ang="0">
                <a:pos x="47" y="154"/>
              </a:cxn>
              <a:cxn ang="0">
                <a:pos x="47" y="88"/>
              </a:cxn>
              <a:cxn ang="0">
                <a:pos x="9" y="79"/>
              </a:cxn>
              <a:cxn ang="0">
                <a:pos x="0" y="50"/>
              </a:cxn>
              <a:cxn ang="0">
                <a:pos x="85" y="3"/>
              </a:cxn>
            </a:cxnLst>
            <a:rect l="0" t="0" r="r" b="b"/>
            <a:pathLst>
              <a:path w="85" h="164">
                <a:moveTo>
                  <a:pt x="9" y="164"/>
                </a:moveTo>
                <a:cubicBezTo>
                  <a:pt x="22" y="161"/>
                  <a:pt x="37" y="162"/>
                  <a:pt x="47" y="154"/>
                </a:cubicBezTo>
                <a:cubicBezTo>
                  <a:pt x="63" y="142"/>
                  <a:pt x="58" y="99"/>
                  <a:pt x="47" y="88"/>
                </a:cubicBezTo>
                <a:cubicBezTo>
                  <a:pt x="38" y="79"/>
                  <a:pt x="22" y="82"/>
                  <a:pt x="9" y="79"/>
                </a:cubicBezTo>
                <a:cubicBezTo>
                  <a:pt x="6" y="69"/>
                  <a:pt x="0" y="60"/>
                  <a:pt x="0" y="50"/>
                </a:cubicBezTo>
                <a:cubicBezTo>
                  <a:pt x="0" y="0"/>
                  <a:pt x="52" y="20"/>
                  <a:pt x="85" y="3"/>
                </a:cubicBezTo>
              </a:path>
            </a:pathLst>
          </a:custGeom>
          <a:noFill/>
          <a:ln w="9525" cap="flat" cmpd="sng">
            <a:solidFill>
              <a:schemeClr val="tx1"/>
            </a:solidFill>
            <a:prstDash val="solid"/>
            <a:round/>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black"/>
              </a:solidFill>
              <a:effectLst/>
              <a:uLnTx/>
              <a:uFillTx/>
              <a:latin typeface="Arial"/>
              <a:ea typeface="+mn-ea"/>
              <a:cs typeface="+mn-cs"/>
            </a:endParaRPr>
          </a:p>
        </p:txBody>
      </p:sp>
      <p:sp>
        <p:nvSpPr>
          <p:cNvPr id="20" name="Text Box 20"/>
          <p:cNvSpPr txBox="1">
            <a:spLocks noChangeArrowheads="1"/>
          </p:cNvSpPr>
          <p:nvPr/>
        </p:nvSpPr>
        <p:spPr bwMode="auto">
          <a:xfrm>
            <a:off x="7799737" y="2880884"/>
            <a:ext cx="940386" cy="461665"/>
          </a:xfrm>
          <a:prstGeom prst="rect">
            <a:avLst/>
          </a:prstGeom>
          <a:noFill/>
          <a:ln w="9525">
            <a:noFill/>
            <a:miter lim="800000"/>
            <a:headEnd/>
            <a:tailEnd/>
          </a:ln>
          <a:effectLst/>
        </p:spPr>
        <p:txBody>
          <a:bodyPr wrap="none">
            <a:spAutoFit/>
          </a:bodyPr>
          <a:lstStyle/>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Arial"/>
                <a:ea typeface="+mn-ea"/>
                <a:cs typeface="+mn-cs"/>
              </a:rPr>
              <a:t> </a:t>
            </a:r>
            <a:r>
              <a:rPr kumimoji="0" lang="en-US" sz="1200" b="1" i="0" u="none" strike="noStrike" kern="1200" cap="none" spc="0" normalizeH="0" baseline="0" noProof="0" dirty="0">
                <a:ln>
                  <a:noFill/>
                </a:ln>
                <a:solidFill>
                  <a:srgbClr val="000000"/>
                </a:solidFill>
                <a:effectLst/>
                <a:uLnTx/>
                <a:uFillTx/>
                <a:latin typeface="Arial"/>
                <a:ea typeface="+mn-ea"/>
                <a:cs typeface="+mn-cs"/>
              </a:rPr>
              <a:t>Abnormal</a:t>
            </a:r>
          </a:p>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mn-cs"/>
              </a:rPr>
              <a:t>    cells</a:t>
            </a:r>
          </a:p>
        </p:txBody>
      </p:sp>
      <p:sp>
        <p:nvSpPr>
          <p:cNvPr id="2" name="Title 1"/>
          <p:cNvSpPr>
            <a:spLocks noGrp="1"/>
          </p:cNvSpPr>
          <p:nvPr>
            <p:ph type="title"/>
          </p:nvPr>
        </p:nvSpPr>
        <p:spPr>
          <a:xfrm>
            <a:off x="226718" y="-14148"/>
            <a:ext cx="8890000" cy="448866"/>
          </a:xfrm>
        </p:spPr>
        <p:txBody>
          <a:bodyPr anchor="b">
            <a:noAutofit/>
          </a:bodyPr>
          <a:lstStyle/>
          <a:p>
            <a:pPr algn="ctr"/>
            <a:br>
              <a:rPr lang="en-GB" sz="2100" dirty="0">
                <a:solidFill>
                  <a:srgbClr val="000000"/>
                </a:solidFill>
              </a:rPr>
            </a:br>
            <a:r>
              <a:rPr lang="en-GB" sz="2100" dirty="0">
                <a:solidFill>
                  <a:schemeClr val="tx1"/>
                </a:solidFill>
              </a:rPr>
              <a:t>The airway ‘field of </a:t>
            </a:r>
            <a:r>
              <a:rPr lang="en-GB" dirty="0">
                <a:solidFill>
                  <a:schemeClr val="tx1"/>
                </a:solidFill>
              </a:rPr>
              <a:t>injury</a:t>
            </a:r>
            <a:r>
              <a:rPr lang="en-GB" sz="2100" dirty="0">
                <a:solidFill>
                  <a:schemeClr val="tx1"/>
                </a:solidFill>
              </a:rPr>
              <a:t>’/‘field cancerization’ in lung cancer</a:t>
            </a:r>
          </a:p>
        </p:txBody>
      </p:sp>
      <p:sp>
        <p:nvSpPr>
          <p:cNvPr id="3" name="Content Placeholder 2"/>
          <p:cNvSpPr>
            <a:spLocks noGrp="1"/>
          </p:cNvSpPr>
          <p:nvPr>
            <p:ph idx="1"/>
          </p:nvPr>
        </p:nvSpPr>
        <p:spPr>
          <a:xfrm>
            <a:off x="491963" y="889001"/>
            <a:ext cx="3335833" cy="1460500"/>
          </a:xfrm>
        </p:spPr>
        <p:txBody>
          <a:bodyPr>
            <a:normAutofit/>
          </a:bodyPr>
          <a:lstStyle/>
          <a:p>
            <a:pPr marL="0" indent="0">
              <a:spcAft>
                <a:spcPts val="1800"/>
              </a:spcAft>
              <a:buNone/>
            </a:pPr>
            <a:r>
              <a:rPr lang="en-GB" sz="1400" dirty="0">
                <a:cs typeface="Times New Roman"/>
              </a:rPr>
              <a:t>Smoking (and other inhaled toxins) alters epithelial cell gene expression throughout the respiratory tract</a:t>
            </a:r>
          </a:p>
          <a:p>
            <a:pPr>
              <a:spcAft>
                <a:spcPts val="1800"/>
              </a:spcAft>
            </a:pPr>
            <a:endParaRPr lang="en-US" sz="1400" dirty="0"/>
          </a:p>
          <a:p>
            <a:pPr>
              <a:spcAft>
                <a:spcPts val="1800"/>
              </a:spcAft>
            </a:pPr>
            <a:endParaRPr lang="en-GB" sz="1400" dirty="0"/>
          </a:p>
        </p:txBody>
      </p:sp>
      <p:sp>
        <p:nvSpPr>
          <p:cNvPr id="30" name="Line 23"/>
          <p:cNvSpPr>
            <a:spLocks noChangeShapeType="1"/>
          </p:cNvSpPr>
          <p:nvPr/>
        </p:nvSpPr>
        <p:spPr bwMode="auto">
          <a:xfrm flipH="1" flipV="1">
            <a:off x="7212405" y="2015067"/>
            <a:ext cx="638992" cy="943543"/>
          </a:xfrm>
          <a:prstGeom prst="line">
            <a:avLst/>
          </a:prstGeom>
          <a:noFill/>
          <a:ln w="31750">
            <a:solidFill>
              <a:schemeClr val="tx1"/>
            </a:solidFill>
            <a:round/>
            <a:headEnd/>
            <a:tailEnd type="triangle" w="med" len="med"/>
          </a:ln>
          <a:effec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black"/>
              </a:solidFill>
              <a:effectLst/>
              <a:uLnTx/>
              <a:uFillTx/>
              <a:latin typeface="Arial"/>
              <a:ea typeface="+mn-ea"/>
              <a:cs typeface="+mn-cs"/>
            </a:endParaRPr>
          </a:p>
        </p:txBody>
      </p:sp>
      <p:sp>
        <p:nvSpPr>
          <p:cNvPr id="29" name="TextBox 28"/>
          <p:cNvSpPr txBox="1"/>
          <p:nvPr/>
        </p:nvSpPr>
        <p:spPr>
          <a:xfrm>
            <a:off x="6171009" y="4899381"/>
            <a:ext cx="3094077" cy="261610"/>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Arial"/>
                <a:ea typeface="+mn-ea"/>
                <a:cs typeface="+mn-cs"/>
              </a:rPr>
              <a:t>Billatos et al. Clinical Cancer Research  2018</a:t>
            </a:r>
          </a:p>
        </p:txBody>
      </p:sp>
      <p:sp>
        <p:nvSpPr>
          <p:cNvPr id="4" name="TextBox 3"/>
          <p:cNvSpPr txBox="1"/>
          <p:nvPr/>
        </p:nvSpPr>
        <p:spPr>
          <a:xfrm>
            <a:off x="417315" y="1942166"/>
            <a:ext cx="3707657" cy="1400383"/>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180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Arial"/>
                <a:ea typeface="+mn-ea"/>
                <a:cs typeface="Times New Roman"/>
              </a:rPr>
              <a:t>Aberrant airway epithelial </a:t>
            </a:r>
            <a:r>
              <a:rPr kumimoji="0" lang="en-GB" sz="1400" b="0" i="0" u="none" strike="noStrike" kern="1200" cap="none" spc="0" normalizeH="0" baseline="0" noProof="0" dirty="0">
                <a:ln>
                  <a:noFill/>
                </a:ln>
                <a:solidFill>
                  <a:srgbClr val="C00000"/>
                </a:solidFill>
                <a:effectLst/>
                <a:uLnTx/>
                <a:uFillTx/>
                <a:latin typeface="Arial"/>
                <a:ea typeface="+mn-ea"/>
                <a:cs typeface="Times New Roman"/>
              </a:rPr>
              <a:t>genomic response to and damage from smoking </a:t>
            </a:r>
            <a:r>
              <a:rPr kumimoji="0" lang="en-US" sz="1400" b="0" i="0" u="none" strike="noStrike" kern="1200" cap="none" spc="0" normalizeH="0" baseline="0" noProof="0" dirty="0">
                <a:ln>
                  <a:noFill/>
                </a:ln>
                <a:solidFill>
                  <a:srgbClr val="C00000"/>
                </a:solidFill>
                <a:effectLst/>
                <a:uLnTx/>
                <a:uFillTx/>
                <a:latin typeface="Arial"/>
                <a:ea typeface="+mn-ea"/>
                <a:cs typeface="Times New Roman"/>
              </a:rPr>
              <a:t>creates a </a:t>
            </a:r>
            <a:r>
              <a:rPr kumimoji="0" lang="en-US" sz="1400" b="0" i="0" u="sng" strike="noStrike" kern="1200" cap="none" spc="0" normalizeH="0" baseline="0" noProof="0" dirty="0">
                <a:ln>
                  <a:noFill/>
                </a:ln>
                <a:solidFill>
                  <a:srgbClr val="C00000"/>
                </a:solidFill>
                <a:effectLst/>
                <a:uLnTx/>
                <a:uFillTx/>
                <a:latin typeface="Arial"/>
                <a:ea typeface="+mn-ea"/>
                <a:cs typeface="Times New Roman"/>
              </a:rPr>
              <a:t>susceptible microenvironment for cancer initiation</a:t>
            </a:r>
            <a:r>
              <a:rPr kumimoji="0" lang="en-GB" sz="1400" b="0" i="0" u="none" strike="noStrike" kern="1200" cap="none" spc="0" normalizeH="0" baseline="0" noProof="0" dirty="0">
                <a:ln>
                  <a:noFill/>
                </a:ln>
                <a:solidFill>
                  <a:srgbClr val="C00000"/>
                </a:solidFill>
                <a:effectLst/>
                <a:uLnTx/>
                <a:uFillTx/>
                <a:latin typeface="Arial"/>
                <a:ea typeface="+mn-ea"/>
                <a:cs typeface="Times New Roman"/>
              </a:rPr>
              <a:t>: </a:t>
            </a:r>
            <a:r>
              <a:rPr kumimoji="0" lang="en-GB" sz="1400" b="1" i="0" u="sng" strike="noStrike" kern="1200" cap="none" spc="0" normalizeH="0" baseline="0" noProof="0" dirty="0">
                <a:ln>
                  <a:noFill/>
                </a:ln>
                <a:solidFill>
                  <a:srgbClr val="C00000"/>
                </a:solidFill>
                <a:effectLst/>
                <a:uLnTx/>
                <a:uFillTx/>
                <a:latin typeface="Arial"/>
                <a:ea typeface="+mn-ea"/>
                <a:cs typeface="Times New Roman"/>
              </a:rPr>
              <a:t>etiologic “field of injury”</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00000"/>
              </a:solidFill>
              <a:effectLst/>
              <a:uLnTx/>
              <a:uFillTx/>
              <a:latin typeface="Arial"/>
              <a:ea typeface="+mn-ea"/>
              <a:cs typeface="+mn-cs"/>
            </a:endParaRPr>
          </a:p>
        </p:txBody>
      </p:sp>
      <p:sp>
        <p:nvSpPr>
          <p:cNvPr id="13" name="TextBox 12"/>
          <p:cNvSpPr txBox="1"/>
          <p:nvPr/>
        </p:nvSpPr>
        <p:spPr>
          <a:xfrm>
            <a:off x="417315" y="3191562"/>
            <a:ext cx="3740943" cy="160043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Arial"/>
                <a:ea typeface="+mn-ea"/>
                <a:cs typeface="Times New Roman"/>
              </a:rPr>
              <a:t>There are molecular changes in cytologically normal cells that may reflect clonal expansion of cells from which the tumor ultimately develops or may be related to direct effects of the tumor on surrounding tissue: “</a:t>
            </a:r>
            <a:r>
              <a:rPr kumimoji="0" lang="en-US" sz="1400" b="1" i="0" u="sng" strike="noStrike" kern="1200" cap="none" spc="0" normalizeH="0" baseline="0" noProof="0" dirty="0">
                <a:ln>
                  <a:noFill/>
                </a:ln>
                <a:solidFill>
                  <a:srgbClr val="0000FF"/>
                </a:solidFill>
                <a:effectLst/>
                <a:uLnTx/>
                <a:uFillTx/>
                <a:latin typeface="Arial"/>
                <a:ea typeface="+mn-ea"/>
                <a:cs typeface="Times New Roman"/>
              </a:rPr>
              <a:t>field cancerization”</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21" name="Oval 20">
            <a:extLst>
              <a:ext uri="{FF2B5EF4-FFF2-40B4-BE49-F238E27FC236}">
                <a16:creationId xmlns:a16="http://schemas.microsoft.com/office/drawing/2014/main" id="{84EDA555-1D6A-5A4C-8E0C-B908529ADA4B}"/>
              </a:ext>
            </a:extLst>
          </p:cNvPr>
          <p:cNvSpPr/>
          <p:nvPr/>
        </p:nvSpPr>
        <p:spPr>
          <a:xfrm>
            <a:off x="6411509" y="3650531"/>
            <a:ext cx="72553" cy="88900"/>
          </a:xfrm>
          <a:prstGeom prst="ellipse">
            <a:avLst/>
          </a:prstGeom>
          <a:solidFill>
            <a:schemeClr val="accent6"/>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27" name="Oval 26">
            <a:extLst>
              <a:ext uri="{FF2B5EF4-FFF2-40B4-BE49-F238E27FC236}">
                <a16:creationId xmlns:a16="http://schemas.microsoft.com/office/drawing/2014/main" id="{B29D84C3-89BA-714C-A8A4-AD64C3130F9B}"/>
              </a:ext>
            </a:extLst>
          </p:cNvPr>
          <p:cNvSpPr/>
          <p:nvPr/>
        </p:nvSpPr>
        <p:spPr>
          <a:xfrm>
            <a:off x="6465924" y="3902881"/>
            <a:ext cx="72553" cy="88900"/>
          </a:xfrm>
          <a:prstGeom prst="ellipse">
            <a:avLst/>
          </a:prstGeom>
          <a:solidFill>
            <a:schemeClr val="accent6"/>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28" name="Oval 27">
            <a:extLst>
              <a:ext uri="{FF2B5EF4-FFF2-40B4-BE49-F238E27FC236}">
                <a16:creationId xmlns:a16="http://schemas.microsoft.com/office/drawing/2014/main" id="{91E73135-73A3-5944-BC4F-440557B5810D}"/>
              </a:ext>
            </a:extLst>
          </p:cNvPr>
          <p:cNvSpPr/>
          <p:nvPr/>
        </p:nvSpPr>
        <p:spPr>
          <a:xfrm>
            <a:off x="6842609" y="3359855"/>
            <a:ext cx="72553" cy="88900"/>
          </a:xfrm>
          <a:prstGeom prst="ellipse">
            <a:avLst/>
          </a:prstGeom>
          <a:solidFill>
            <a:schemeClr val="accent6"/>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31" name="Oval 30">
            <a:extLst>
              <a:ext uri="{FF2B5EF4-FFF2-40B4-BE49-F238E27FC236}">
                <a16:creationId xmlns:a16="http://schemas.microsoft.com/office/drawing/2014/main" id="{E3298544-C37E-754C-A2AC-751C2D5D6754}"/>
              </a:ext>
            </a:extLst>
          </p:cNvPr>
          <p:cNvSpPr/>
          <p:nvPr/>
        </p:nvSpPr>
        <p:spPr>
          <a:xfrm>
            <a:off x="7296209" y="1599266"/>
            <a:ext cx="72553" cy="88900"/>
          </a:xfrm>
          <a:prstGeom prst="ellipse">
            <a:avLst/>
          </a:prstGeom>
          <a:solidFill>
            <a:schemeClr val="accent6"/>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32" name="Oval 31">
            <a:extLst>
              <a:ext uri="{FF2B5EF4-FFF2-40B4-BE49-F238E27FC236}">
                <a16:creationId xmlns:a16="http://schemas.microsoft.com/office/drawing/2014/main" id="{0E2B7BE4-174B-954E-9FE1-379B5D9EBF93}"/>
              </a:ext>
            </a:extLst>
          </p:cNvPr>
          <p:cNvSpPr/>
          <p:nvPr/>
        </p:nvSpPr>
        <p:spPr>
          <a:xfrm>
            <a:off x="6597474" y="3340477"/>
            <a:ext cx="72553" cy="88900"/>
          </a:xfrm>
          <a:prstGeom prst="ellipse">
            <a:avLst/>
          </a:prstGeom>
          <a:solidFill>
            <a:schemeClr val="accent6"/>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33" name="Oval 32">
            <a:extLst>
              <a:ext uri="{FF2B5EF4-FFF2-40B4-BE49-F238E27FC236}">
                <a16:creationId xmlns:a16="http://schemas.microsoft.com/office/drawing/2014/main" id="{876DC9E9-2904-8A47-85A9-EB41D7B65CF8}"/>
              </a:ext>
            </a:extLst>
          </p:cNvPr>
          <p:cNvSpPr/>
          <p:nvPr/>
        </p:nvSpPr>
        <p:spPr>
          <a:xfrm>
            <a:off x="7139852" y="1874747"/>
            <a:ext cx="72553" cy="88900"/>
          </a:xfrm>
          <a:prstGeom prst="ellipse">
            <a:avLst/>
          </a:prstGeom>
          <a:solidFill>
            <a:schemeClr val="accent6"/>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34" name="Oval 33">
            <a:extLst>
              <a:ext uri="{FF2B5EF4-FFF2-40B4-BE49-F238E27FC236}">
                <a16:creationId xmlns:a16="http://schemas.microsoft.com/office/drawing/2014/main" id="{A26BC084-9799-8546-B69E-D8F81884715A}"/>
              </a:ext>
            </a:extLst>
          </p:cNvPr>
          <p:cNvSpPr/>
          <p:nvPr/>
        </p:nvSpPr>
        <p:spPr>
          <a:xfrm>
            <a:off x="6209340" y="3886909"/>
            <a:ext cx="72553" cy="88900"/>
          </a:xfrm>
          <a:prstGeom prst="ellipse">
            <a:avLst/>
          </a:prstGeom>
          <a:solidFill>
            <a:schemeClr val="accent6"/>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35" name="Oval 34">
            <a:extLst>
              <a:ext uri="{FF2B5EF4-FFF2-40B4-BE49-F238E27FC236}">
                <a16:creationId xmlns:a16="http://schemas.microsoft.com/office/drawing/2014/main" id="{CB036138-FB84-A048-BB8C-64DA9F8AD0C1}"/>
              </a:ext>
            </a:extLst>
          </p:cNvPr>
          <p:cNvSpPr/>
          <p:nvPr/>
        </p:nvSpPr>
        <p:spPr>
          <a:xfrm>
            <a:off x="6968232" y="3787381"/>
            <a:ext cx="72553" cy="88900"/>
          </a:xfrm>
          <a:prstGeom prst="ellipse">
            <a:avLst/>
          </a:prstGeom>
          <a:solidFill>
            <a:schemeClr val="accent6"/>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37" name="Oval 36">
            <a:extLst>
              <a:ext uri="{FF2B5EF4-FFF2-40B4-BE49-F238E27FC236}">
                <a16:creationId xmlns:a16="http://schemas.microsoft.com/office/drawing/2014/main" id="{6C17B920-6AD9-A242-80D5-7D3A676DB3E3}"/>
              </a:ext>
            </a:extLst>
          </p:cNvPr>
          <p:cNvSpPr/>
          <p:nvPr/>
        </p:nvSpPr>
        <p:spPr>
          <a:xfrm>
            <a:off x="6691427" y="2670816"/>
            <a:ext cx="72553" cy="88900"/>
          </a:xfrm>
          <a:prstGeom prst="ellipse">
            <a:avLst/>
          </a:prstGeom>
          <a:solidFill>
            <a:schemeClr val="accent6"/>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384096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1180237" y="2504969"/>
            <a:ext cx="6488630" cy="2610077"/>
            <a:chOff x="2104961" y="3629966"/>
            <a:chExt cx="6370978" cy="2583517"/>
          </a:xfrm>
        </p:grpSpPr>
        <p:pic>
          <p:nvPicPr>
            <p:cNvPr id="29" name="Picture 28" descr="Screen Shot 2017-07-27 at 2.32.15 PM.png"/>
            <p:cNvPicPr>
              <a:picLocks noChangeAspect="1"/>
            </p:cNvPicPr>
            <p:nvPr/>
          </p:nvPicPr>
          <p:blipFill rotWithShape="1">
            <a:blip r:embed="rId3">
              <a:extLst>
                <a:ext uri="{28A0092B-C50C-407E-A947-70E740481C1C}">
                  <a14:useLocalDpi xmlns:a14="http://schemas.microsoft.com/office/drawing/2010/main" val="0"/>
                </a:ext>
              </a:extLst>
            </a:blip>
            <a:srcRect l="14327" t="35412" r="11308" b="944"/>
            <a:stretch/>
          </p:blipFill>
          <p:spPr>
            <a:xfrm>
              <a:off x="2277817" y="3674628"/>
              <a:ext cx="6198122" cy="2538855"/>
            </a:xfrm>
            <a:prstGeom prst="rect">
              <a:avLst/>
            </a:prstGeom>
          </p:spPr>
        </p:pic>
        <p:sp>
          <p:nvSpPr>
            <p:cNvPr id="30" name="Rectangle 29"/>
            <p:cNvSpPr/>
            <p:nvPr/>
          </p:nvSpPr>
          <p:spPr>
            <a:xfrm>
              <a:off x="2104961" y="3629966"/>
              <a:ext cx="345044" cy="483714"/>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grpSp>
      <p:sp>
        <p:nvSpPr>
          <p:cNvPr id="27" name="Chord 26"/>
          <p:cNvSpPr/>
          <p:nvPr/>
        </p:nvSpPr>
        <p:spPr>
          <a:xfrm rot="1935966">
            <a:off x="368755" y="2205793"/>
            <a:ext cx="1120020" cy="1206721"/>
          </a:xfrm>
          <a:prstGeom prst="chord">
            <a:avLst>
              <a:gd name="adj1" fmla="val 3271688"/>
              <a:gd name="adj2" fmla="val 14596398"/>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2" name="Title 1"/>
          <p:cNvSpPr>
            <a:spLocks noGrp="1"/>
          </p:cNvSpPr>
          <p:nvPr>
            <p:ph type="title"/>
          </p:nvPr>
        </p:nvSpPr>
        <p:spPr>
          <a:xfrm>
            <a:off x="-74368" y="-332384"/>
            <a:ext cx="9292051" cy="712236"/>
          </a:xfrm>
        </p:spPr>
        <p:txBody>
          <a:bodyPr>
            <a:noAutofit/>
          </a:bodyPr>
          <a:lstStyle/>
          <a:p>
            <a:pPr algn="ctr"/>
            <a:r>
              <a:rPr lang="en-US" sz="1800" dirty="0">
                <a:solidFill>
                  <a:schemeClr val="tx1"/>
                </a:solidFill>
              </a:rPr>
              <a:t>Clinical o</a:t>
            </a:r>
            <a:r>
              <a:rPr lang="en-US" sz="1800" b="1" dirty="0">
                <a:solidFill>
                  <a:schemeClr val="tx1"/>
                </a:solidFill>
              </a:rPr>
              <a:t>pportunities for leveraging the “field” for intercepting lung cancer </a:t>
            </a:r>
          </a:p>
        </p:txBody>
      </p:sp>
      <p:sp>
        <p:nvSpPr>
          <p:cNvPr id="41" name="Rounded Rectangle 40"/>
          <p:cNvSpPr/>
          <p:nvPr/>
        </p:nvSpPr>
        <p:spPr>
          <a:xfrm>
            <a:off x="6043267" y="2357453"/>
            <a:ext cx="1587500" cy="2757592"/>
          </a:xfrm>
          <a:prstGeom prst="roundRect">
            <a:avLst/>
          </a:prstGeom>
          <a:gradFill flip="none" rotWithShape="1">
            <a:gsLst>
              <a:gs pos="0">
                <a:schemeClr val="accent4">
                  <a:tint val="50000"/>
                  <a:satMod val="300000"/>
                  <a:alpha val="30000"/>
                </a:schemeClr>
              </a:gs>
              <a:gs pos="35000">
                <a:schemeClr val="accent4">
                  <a:tint val="37000"/>
                  <a:satMod val="300000"/>
                  <a:alpha val="30000"/>
                </a:schemeClr>
              </a:gs>
              <a:gs pos="100000">
                <a:schemeClr val="accent4">
                  <a:tint val="15000"/>
                  <a:satMod val="350000"/>
                  <a:alpha val="30000"/>
                </a:schemeClr>
              </a:gs>
            </a:gsLst>
            <a:lin ang="16200000" scaled="1"/>
            <a:tileRect/>
          </a:gradFill>
          <a:ln>
            <a:noFill/>
          </a:ln>
        </p:spPr>
        <p:style>
          <a:lnRef idx="1">
            <a:schemeClr val="accent4"/>
          </a:lnRef>
          <a:fillRef idx="2">
            <a:schemeClr val="accent4"/>
          </a:fillRef>
          <a:effectRef idx="1">
            <a:schemeClr val="accent4"/>
          </a:effectRef>
          <a:fontRef idx="minor">
            <a:schemeClr val="dk1"/>
          </a:fontRef>
        </p:style>
        <p:txBody>
          <a:bodyPr lIns="91436" tIns="45718" rIns="91436" bIns="4571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ea typeface="+mn-ea"/>
              <a:cs typeface="+mn-cs"/>
            </a:endParaRPr>
          </a:p>
        </p:txBody>
      </p:sp>
      <p:pic>
        <p:nvPicPr>
          <p:cNvPr id="44" name="Picture 43" descr="Screen Shot 2017-07-27 at 2.32.15 PM.png"/>
          <p:cNvPicPr>
            <a:picLocks noChangeAspect="1"/>
          </p:cNvPicPr>
          <p:nvPr/>
        </p:nvPicPr>
        <p:blipFill rotWithShape="1">
          <a:blip r:embed="rId3">
            <a:extLst>
              <a:ext uri="{28A0092B-C50C-407E-A947-70E740481C1C}">
                <a14:useLocalDpi xmlns:a14="http://schemas.microsoft.com/office/drawing/2010/main" val="0"/>
              </a:ext>
            </a:extLst>
          </a:blip>
          <a:srcRect l="14597" t="45138" r="75927" b="38476"/>
          <a:stretch/>
        </p:blipFill>
        <p:spPr>
          <a:xfrm>
            <a:off x="7712315" y="2799652"/>
            <a:ext cx="804333" cy="660399"/>
          </a:xfrm>
          <a:prstGeom prst="rect">
            <a:avLst/>
          </a:prstGeom>
        </p:spPr>
      </p:pic>
      <p:cxnSp>
        <p:nvCxnSpPr>
          <p:cNvPr id="50" name="Curved Connector 49"/>
          <p:cNvCxnSpPr>
            <a:cxnSpLocks/>
            <a:stCxn id="44" idx="2"/>
          </p:cNvCxnSpPr>
          <p:nvPr/>
        </p:nvCxnSpPr>
        <p:spPr>
          <a:xfrm rot="5400000">
            <a:off x="7479699" y="3436184"/>
            <a:ext cx="610917" cy="658650"/>
          </a:xfrm>
          <a:prstGeom prst="curvedConnector2">
            <a:avLst/>
          </a:prstGeom>
          <a:ln w="9525" cmpd="sng">
            <a:solidFill>
              <a:schemeClr val="tx1"/>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8006909" y="3667771"/>
            <a:ext cx="1015289" cy="265453"/>
          </a:xfrm>
          <a:prstGeom prst="rect">
            <a:avLst/>
          </a:prstGeom>
          <a:noFill/>
        </p:spPr>
        <p:txBody>
          <a:bodyPr wrap="none" lIns="91436" tIns="45718" rIns="91436" bIns="45718"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dirty="0">
                <a:ln>
                  <a:noFill/>
                </a:ln>
                <a:solidFill>
                  <a:prstClr val="black"/>
                </a:solidFill>
                <a:effectLst/>
                <a:uLnTx/>
                <a:uFillTx/>
                <a:latin typeface="Arial"/>
                <a:ea typeface="+mn-ea"/>
                <a:cs typeface="+mn-cs"/>
              </a:rPr>
              <a:t>Recurrence</a:t>
            </a:r>
          </a:p>
        </p:txBody>
      </p:sp>
      <p:sp>
        <p:nvSpPr>
          <p:cNvPr id="55" name="TextBox 54"/>
          <p:cNvSpPr txBox="1"/>
          <p:nvPr/>
        </p:nvSpPr>
        <p:spPr>
          <a:xfrm>
            <a:off x="1523414" y="3655746"/>
            <a:ext cx="718436" cy="265453"/>
          </a:xfrm>
          <a:prstGeom prst="rect">
            <a:avLst/>
          </a:prstGeom>
          <a:noFill/>
        </p:spPr>
        <p:txBody>
          <a:bodyPr wrap="none" lIns="91436" tIns="45718" rIns="91436" bIns="45718"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dirty="0">
                <a:ln>
                  <a:noFill/>
                </a:ln>
                <a:solidFill>
                  <a:prstClr val="black"/>
                </a:solidFill>
                <a:effectLst/>
                <a:uLnTx/>
                <a:uFillTx/>
                <a:latin typeface="Arial"/>
                <a:ea typeface="+mn-ea"/>
                <a:cs typeface="+mn-cs"/>
              </a:rPr>
              <a:t>Normal</a:t>
            </a:r>
          </a:p>
        </p:txBody>
      </p:sp>
      <p:sp>
        <p:nvSpPr>
          <p:cNvPr id="32" name="TextBox 31">
            <a:extLst>
              <a:ext uri="{FF2B5EF4-FFF2-40B4-BE49-F238E27FC236}">
                <a16:creationId xmlns:a16="http://schemas.microsoft.com/office/drawing/2014/main" id="{E574E6D6-83E6-D74F-8C4A-FA8964E74136}"/>
              </a:ext>
            </a:extLst>
          </p:cNvPr>
          <p:cNvSpPr txBox="1"/>
          <p:nvPr/>
        </p:nvSpPr>
        <p:spPr>
          <a:xfrm>
            <a:off x="-74368" y="4941039"/>
            <a:ext cx="5156200" cy="24622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Arial"/>
                <a:ea typeface="+mn-ea"/>
                <a:cs typeface="+mn-cs"/>
              </a:rPr>
              <a:t>Modified from Beane et al. Lancet Oncology 2017</a:t>
            </a:r>
          </a:p>
        </p:txBody>
      </p:sp>
      <p:grpSp>
        <p:nvGrpSpPr>
          <p:cNvPr id="49" name="Group 48">
            <a:extLst>
              <a:ext uri="{FF2B5EF4-FFF2-40B4-BE49-F238E27FC236}">
                <a16:creationId xmlns:a16="http://schemas.microsoft.com/office/drawing/2014/main" id="{94D8859A-407A-6445-AAF3-58A05DAEDDB7}"/>
              </a:ext>
            </a:extLst>
          </p:cNvPr>
          <p:cNvGrpSpPr/>
          <p:nvPr/>
        </p:nvGrpSpPr>
        <p:grpSpPr>
          <a:xfrm>
            <a:off x="965432" y="2044584"/>
            <a:ext cx="7970750" cy="440468"/>
            <a:chOff x="337" y="589500"/>
            <a:chExt cx="7970750" cy="440468"/>
          </a:xfrm>
        </p:grpSpPr>
        <p:sp>
          <p:nvSpPr>
            <p:cNvPr id="3" name="Rectangle 2">
              <a:extLst>
                <a:ext uri="{FF2B5EF4-FFF2-40B4-BE49-F238E27FC236}">
                  <a16:creationId xmlns:a16="http://schemas.microsoft.com/office/drawing/2014/main" id="{4CF18178-A828-6849-991B-4F8DA755B7BD}"/>
                </a:ext>
              </a:extLst>
            </p:cNvPr>
            <p:cNvSpPr/>
            <p:nvPr/>
          </p:nvSpPr>
          <p:spPr>
            <a:xfrm>
              <a:off x="337" y="589500"/>
              <a:ext cx="7970750" cy="440468"/>
            </a:xfrm>
            <a:prstGeom prst="rect">
              <a:avLst/>
            </a:prstGeom>
            <a:gradFill flip="none" rotWithShape="1">
              <a:gsLst>
                <a:gs pos="0">
                  <a:schemeClr val="accent1">
                    <a:lumMod val="89000"/>
                  </a:schemeClr>
                </a:gs>
                <a:gs pos="26000">
                  <a:schemeClr val="accent2">
                    <a:lumMod val="60000"/>
                    <a:lumOff val="40000"/>
                  </a:schemeClr>
                </a:gs>
                <a:gs pos="60000">
                  <a:srgbClr val="F08533">
                    <a:lumMod val="92000"/>
                  </a:srgbClr>
                </a:gs>
                <a:gs pos="97000">
                  <a:srgbClr val="C00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42" name="TextBox 41">
              <a:extLst>
                <a:ext uri="{FF2B5EF4-FFF2-40B4-BE49-F238E27FC236}">
                  <a16:creationId xmlns:a16="http://schemas.microsoft.com/office/drawing/2014/main" id="{EB2A7AD7-5A18-3445-B272-CAC259FBF095}"/>
                </a:ext>
              </a:extLst>
            </p:cNvPr>
            <p:cNvSpPr txBox="1"/>
            <p:nvPr/>
          </p:nvSpPr>
          <p:spPr>
            <a:xfrm>
              <a:off x="48611" y="655845"/>
              <a:ext cx="1353256" cy="307777"/>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PREVENTION</a:t>
              </a:r>
            </a:p>
          </p:txBody>
        </p:sp>
        <p:sp>
          <p:nvSpPr>
            <p:cNvPr id="43" name="TextBox 42">
              <a:extLst>
                <a:ext uri="{FF2B5EF4-FFF2-40B4-BE49-F238E27FC236}">
                  <a16:creationId xmlns:a16="http://schemas.microsoft.com/office/drawing/2014/main" id="{55978FC7-765A-CA4B-8FF9-4F2935B8B4A7}"/>
                </a:ext>
              </a:extLst>
            </p:cNvPr>
            <p:cNvSpPr txBox="1"/>
            <p:nvPr/>
          </p:nvSpPr>
          <p:spPr>
            <a:xfrm>
              <a:off x="1794058" y="663289"/>
              <a:ext cx="1521571" cy="307777"/>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INTERCEPTION</a:t>
              </a:r>
            </a:p>
          </p:txBody>
        </p:sp>
        <p:sp>
          <p:nvSpPr>
            <p:cNvPr id="45" name="TextBox 44">
              <a:extLst>
                <a:ext uri="{FF2B5EF4-FFF2-40B4-BE49-F238E27FC236}">
                  <a16:creationId xmlns:a16="http://schemas.microsoft.com/office/drawing/2014/main" id="{4DFD727C-4368-6E4E-B90C-51DDB04D275A}"/>
                </a:ext>
              </a:extLst>
            </p:cNvPr>
            <p:cNvSpPr txBox="1"/>
            <p:nvPr/>
          </p:nvSpPr>
          <p:spPr>
            <a:xfrm>
              <a:off x="3872284" y="663289"/>
              <a:ext cx="1192955" cy="307777"/>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DIAGNOSIS</a:t>
              </a:r>
            </a:p>
          </p:txBody>
        </p:sp>
        <p:sp>
          <p:nvSpPr>
            <p:cNvPr id="47" name="TextBox 46">
              <a:extLst>
                <a:ext uri="{FF2B5EF4-FFF2-40B4-BE49-F238E27FC236}">
                  <a16:creationId xmlns:a16="http://schemas.microsoft.com/office/drawing/2014/main" id="{982A7703-7C99-0548-90A4-61C6F005FF0A}"/>
                </a:ext>
              </a:extLst>
            </p:cNvPr>
            <p:cNvSpPr txBox="1"/>
            <p:nvPr/>
          </p:nvSpPr>
          <p:spPr>
            <a:xfrm>
              <a:off x="5344670" y="680045"/>
              <a:ext cx="1277402" cy="307777"/>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TREATMENT</a:t>
              </a:r>
            </a:p>
          </p:txBody>
        </p:sp>
      </p:grpSp>
      <p:grpSp>
        <p:nvGrpSpPr>
          <p:cNvPr id="36" name="Group 35"/>
          <p:cNvGrpSpPr/>
          <p:nvPr/>
        </p:nvGrpSpPr>
        <p:grpSpPr>
          <a:xfrm>
            <a:off x="37679" y="1896686"/>
            <a:ext cx="1045927" cy="3076297"/>
            <a:chOff x="180832" y="1148362"/>
            <a:chExt cx="1045927" cy="3076297"/>
          </a:xfrm>
        </p:grpSpPr>
        <p:pic>
          <p:nvPicPr>
            <p:cNvPr id="11" name="Picture 10" descr="Screen Shot 2018-04-13 at 9.57.39 PM.png"/>
            <p:cNvPicPr>
              <a:picLocks noChangeAspect="1"/>
            </p:cNvPicPr>
            <p:nvPr/>
          </p:nvPicPr>
          <p:blipFill>
            <a:blip r:embed="rId4">
              <a:alphaModFix/>
              <a:extLst>
                <a:ext uri="{BEBA8EAE-BF5A-486C-A8C5-ECC9F3942E4B}">
                  <a14:imgProps xmlns:a14="http://schemas.microsoft.com/office/drawing/2010/main">
                    <a14:imgLayer r:embed="rId5">
                      <a14:imgEffect>
                        <a14:backgroundRemoval t="1842" b="99737" l="3226" r="94355"/>
                      </a14:imgEffect>
                    </a14:imgLayer>
                  </a14:imgProps>
                </a:ext>
                <a:ext uri="{28A0092B-C50C-407E-A947-70E740481C1C}">
                  <a14:useLocalDpi xmlns:a14="http://schemas.microsoft.com/office/drawing/2010/main" val="0"/>
                </a:ext>
              </a:extLst>
            </a:blip>
            <a:stretch>
              <a:fillRect/>
            </a:stretch>
          </p:blipFill>
          <p:spPr>
            <a:xfrm>
              <a:off x="205891" y="1148362"/>
              <a:ext cx="1003845" cy="3076297"/>
            </a:xfrm>
            <a:prstGeom prst="rect">
              <a:avLst/>
            </a:prstGeom>
          </p:spPr>
        </p:pic>
        <p:grpSp>
          <p:nvGrpSpPr>
            <p:cNvPr id="26" name="Group 25"/>
            <p:cNvGrpSpPr/>
            <p:nvPr/>
          </p:nvGrpSpPr>
          <p:grpSpPr>
            <a:xfrm>
              <a:off x="198259" y="1203111"/>
              <a:ext cx="961262" cy="749679"/>
              <a:chOff x="4742686" y="3779860"/>
              <a:chExt cx="961262" cy="749679"/>
            </a:xfrm>
          </p:grpSpPr>
          <p:sp>
            <p:nvSpPr>
              <p:cNvPr id="15" name="Oval 14"/>
              <p:cNvSpPr/>
              <p:nvPr/>
            </p:nvSpPr>
            <p:spPr>
              <a:xfrm>
                <a:off x="4742686" y="3779860"/>
                <a:ext cx="910326" cy="749679"/>
              </a:xfrm>
              <a:prstGeom prst="ellipse">
                <a:avLst/>
              </a:prstGeom>
              <a:solidFill>
                <a:schemeClr val="bg2">
                  <a:lumMod val="50000"/>
                  <a:alpha val="2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16" name="TextBox 15"/>
              <p:cNvSpPr txBox="1"/>
              <p:nvPr/>
            </p:nvSpPr>
            <p:spPr>
              <a:xfrm>
                <a:off x="4781403" y="4023760"/>
                <a:ext cx="922545"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 Heavy"/>
                    <a:ea typeface="+mn-ea"/>
                    <a:cs typeface="Avenir Heavy"/>
                  </a:rPr>
                  <a:t>Exposures</a:t>
                </a:r>
              </a:p>
            </p:txBody>
          </p:sp>
        </p:grpSp>
        <p:grpSp>
          <p:nvGrpSpPr>
            <p:cNvPr id="25" name="Group 24"/>
            <p:cNvGrpSpPr/>
            <p:nvPr/>
          </p:nvGrpSpPr>
          <p:grpSpPr>
            <a:xfrm>
              <a:off x="217309" y="1926701"/>
              <a:ext cx="910326" cy="749679"/>
              <a:chOff x="277968" y="2475202"/>
              <a:chExt cx="910326" cy="749679"/>
            </a:xfrm>
          </p:grpSpPr>
          <p:sp>
            <p:nvSpPr>
              <p:cNvPr id="17" name="Oval 16"/>
              <p:cNvSpPr/>
              <p:nvPr/>
            </p:nvSpPr>
            <p:spPr>
              <a:xfrm>
                <a:off x="277968" y="2475202"/>
                <a:ext cx="910326" cy="749679"/>
              </a:xfrm>
              <a:prstGeom prst="ellipse">
                <a:avLst/>
              </a:prstGeom>
              <a:solidFill>
                <a:schemeClr val="accent3">
                  <a:lumMod val="60000"/>
                  <a:lumOff val="40000"/>
                  <a:alpha val="2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TextBox 17"/>
              <p:cNvSpPr txBox="1"/>
              <p:nvPr/>
            </p:nvSpPr>
            <p:spPr>
              <a:xfrm>
                <a:off x="353735" y="2716749"/>
                <a:ext cx="825867"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 Heavy"/>
                    <a:ea typeface="+mn-ea"/>
                    <a:cs typeface="Avenir Heavy"/>
                  </a:rPr>
                  <a:t>Heredity</a:t>
                </a:r>
              </a:p>
            </p:txBody>
          </p:sp>
        </p:grpSp>
        <p:grpSp>
          <p:nvGrpSpPr>
            <p:cNvPr id="23" name="Group 22"/>
            <p:cNvGrpSpPr/>
            <p:nvPr/>
          </p:nvGrpSpPr>
          <p:grpSpPr>
            <a:xfrm>
              <a:off x="180832" y="2703339"/>
              <a:ext cx="1045927" cy="749679"/>
              <a:chOff x="7960007" y="1856511"/>
              <a:chExt cx="1045927" cy="749679"/>
            </a:xfrm>
          </p:grpSpPr>
          <p:sp>
            <p:nvSpPr>
              <p:cNvPr id="21" name="Oval 20"/>
              <p:cNvSpPr/>
              <p:nvPr/>
            </p:nvSpPr>
            <p:spPr>
              <a:xfrm>
                <a:off x="8007181" y="1856511"/>
                <a:ext cx="910326" cy="749679"/>
              </a:xfrm>
              <a:prstGeom prst="ellipse">
                <a:avLst/>
              </a:prstGeom>
              <a:solidFill>
                <a:schemeClr val="accent3">
                  <a:lumMod val="50000"/>
                  <a:alpha val="2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22" name="TextBox 21"/>
              <p:cNvSpPr txBox="1"/>
              <p:nvPr/>
            </p:nvSpPr>
            <p:spPr>
              <a:xfrm>
                <a:off x="7960007" y="2058821"/>
                <a:ext cx="1045927" cy="276999"/>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 Heavy"/>
                    <a:ea typeface="+mn-ea"/>
                    <a:cs typeface="Avenir Heavy"/>
                  </a:rPr>
                  <a:t>Microbiome</a:t>
                </a:r>
              </a:p>
            </p:txBody>
          </p:sp>
        </p:grpSp>
      </p:grpSp>
      <p:grpSp>
        <p:nvGrpSpPr>
          <p:cNvPr id="63" name="Group 62">
            <a:extLst>
              <a:ext uri="{FF2B5EF4-FFF2-40B4-BE49-F238E27FC236}">
                <a16:creationId xmlns:a16="http://schemas.microsoft.com/office/drawing/2014/main" id="{E1429D85-0C42-1340-ACB0-C9CBEAE8405E}"/>
              </a:ext>
            </a:extLst>
          </p:cNvPr>
          <p:cNvGrpSpPr/>
          <p:nvPr/>
        </p:nvGrpSpPr>
        <p:grpSpPr>
          <a:xfrm>
            <a:off x="837705" y="532359"/>
            <a:ext cx="1719626" cy="1430202"/>
            <a:chOff x="837705" y="532359"/>
            <a:chExt cx="1719626" cy="1430202"/>
          </a:xfrm>
        </p:grpSpPr>
        <p:sp>
          <p:nvSpPr>
            <p:cNvPr id="57" name="Down Arrow Callout 56">
              <a:extLst>
                <a:ext uri="{FF2B5EF4-FFF2-40B4-BE49-F238E27FC236}">
                  <a16:creationId xmlns:a16="http://schemas.microsoft.com/office/drawing/2014/main" id="{7E45FB57-BC3D-DE4E-98A1-ED6FD723D0F8}"/>
                </a:ext>
              </a:extLst>
            </p:cNvPr>
            <p:cNvSpPr/>
            <p:nvPr/>
          </p:nvSpPr>
          <p:spPr>
            <a:xfrm>
              <a:off x="881729" y="532359"/>
              <a:ext cx="1671902" cy="1430202"/>
            </a:xfrm>
            <a:prstGeom prst="downArrowCallout">
              <a:avLst>
                <a:gd name="adj1" fmla="val 22066"/>
                <a:gd name="adj2" fmla="val 17665"/>
                <a:gd name="adj3" fmla="val 25000"/>
                <a:gd name="adj4" fmla="val 64977"/>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33" name="TextBox 32">
              <a:extLst>
                <a:ext uri="{FF2B5EF4-FFF2-40B4-BE49-F238E27FC236}">
                  <a16:creationId xmlns:a16="http://schemas.microsoft.com/office/drawing/2014/main" id="{6A1134FB-185E-144D-8EF3-D01F25E9EA03}"/>
                </a:ext>
              </a:extLst>
            </p:cNvPr>
            <p:cNvSpPr txBox="1"/>
            <p:nvPr/>
          </p:nvSpPr>
          <p:spPr>
            <a:xfrm>
              <a:off x="837705" y="662488"/>
              <a:ext cx="1719626" cy="707886"/>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mn-ea"/>
                  <a:cs typeface="+mn-cs"/>
                </a:rPr>
                <a:t>Identify those at highest risk for developing lung cancer who should undergo screening</a:t>
              </a:r>
            </a:p>
          </p:txBody>
        </p:sp>
      </p:grpSp>
      <p:grpSp>
        <p:nvGrpSpPr>
          <p:cNvPr id="64" name="Group 63">
            <a:extLst>
              <a:ext uri="{FF2B5EF4-FFF2-40B4-BE49-F238E27FC236}">
                <a16:creationId xmlns:a16="http://schemas.microsoft.com/office/drawing/2014/main" id="{8C99CB3B-36EE-2F40-A61E-036FC6C373DE}"/>
              </a:ext>
            </a:extLst>
          </p:cNvPr>
          <p:cNvGrpSpPr/>
          <p:nvPr/>
        </p:nvGrpSpPr>
        <p:grpSpPr>
          <a:xfrm>
            <a:off x="2603880" y="554834"/>
            <a:ext cx="1671902" cy="1463936"/>
            <a:chOff x="2603880" y="554834"/>
            <a:chExt cx="1671902" cy="1463936"/>
          </a:xfrm>
        </p:grpSpPr>
        <p:sp>
          <p:nvSpPr>
            <p:cNvPr id="58" name="Down Arrow Callout 57">
              <a:extLst>
                <a:ext uri="{FF2B5EF4-FFF2-40B4-BE49-F238E27FC236}">
                  <a16:creationId xmlns:a16="http://schemas.microsoft.com/office/drawing/2014/main" id="{CBD699D7-FEF2-154B-B1F0-BB2C9F147D04}"/>
                </a:ext>
              </a:extLst>
            </p:cNvPr>
            <p:cNvSpPr/>
            <p:nvPr/>
          </p:nvSpPr>
          <p:spPr>
            <a:xfrm>
              <a:off x="2603880" y="554834"/>
              <a:ext cx="1671902" cy="1463936"/>
            </a:xfrm>
            <a:prstGeom prst="downArrowCallout">
              <a:avLst>
                <a:gd name="adj1" fmla="val 22066"/>
                <a:gd name="adj2" fmla="val 17665"/>
                <a:gd name="adj3" fmla="val 25000"/>
                <a:gd name="adj4" fmla="val 64977"/>
              </a:avLst>
            </a:prstGeom>
            <a:solidFill>
              <a:schemeClr val="accent2">
                <a:lumMod val="60000"/>
                <a:lumOff val="40000"/>
                <a:alpha val="3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53" name="TextBox 52">
              <a:extLst>
                <a:ext uri="{FF2B5EF4-FFF2-40B4-BE49-F238E27FC236}">
                  <a16:creationId xmlns:a16="http://schemas.microsoft.com/office/drawing/2014/main" id="{F15381EB-E302-824D-965C-082FB14BEA3D}"/>
                </a:ext>
              </a:extLst>
            </p:cNvPr>
            <p:cNvSpPr txBox="1"/>
            <p:nvPr/>
          </p:nvSpPr>
          <p:spPr>
            <a:xfrm>
              <a:off x="2603880" y="675331"/>
              <a:ext cx="1671902" cy="707886"/>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mn-ea"/>
                  <a:cs typeface="+mn-cs"/>
                </a:rPr>
                <a:t>Identify those with aggressive premalignant lesions for interception</a:t>
              </a:r>
            </a:p>
          </p:txBody>
        </p:sp>
      </p:grpSp>
      <p:grpSp>
        <p:nvGrpSpPr>
          <p:cNvPr id="65" name="Group 64">
            <a:extLst>
              <a:ext uri="{FF2B5EF4-FFF2-40B4-BE49-F238E27FC236}">
                <a16:creationId xmlns:a16="http://schemas.microsoft.com/office/drawing/2014/main" id="{CFA93E17-7BB6-614A-8906-A0BD6487297D}"/>
              </a:ext>
            </a:extLst>
          </p:cNvPr>
          <p:cNvGrpSpPr/>
          <p:nvPr/>
        </p:nvGrpSpPr>
        <p:grpSpPr>
          <a:xfrm>
            <a:off x="4333597" y="554387"/>
            <a:ext cx="2175268" cy="1463936"/>
            <a:chOff x="4333597" y="554387"/>
            <a:chExt cx="2175268" cy="1463936"/>
          </a:xfrm>
        </p:grpSpPr>
        <p:sp>
          <p:nvSpPr>
            <p:cNvPr id="59" name="Down Arrow Callout 58">
              <a:extLst>
                <a:ext uri="{FF2B5EF4-FFF2-40B4-BE49-F238E27FC236}">
                  <a16:creationId xmlns:a16="http://schemas.microsoft.com/office/drawing/2014/main" id="{4E1ED4A7-B4E5-B04F-A915-3EB253B7A632}"/>
                </a:ext>
              </a:extLst>
            </p:cNvPr>
            <p:cNvSpPr/>
            <p:nvPr/>
          </p:nvSpPr>
          <p:spPr>
            <a:xfrm>
              <a:off x="4333597" y="554387"/>
              <a:ext cx="2175268" cy="1463936"/>
            </a:xfrm>
            <a:prstGeom prst="downArrowCallout">
              <a:avLst>
                <a:gd name="adj1" fmla="val 22066"/>
                <a:gd name="adj2" fmla="val 17665"/>
                <a:gd name="adj3" fmla="val 25000"/>
                <a:gd name="adj4" fmla="val 64977"/>
              </a:avLst>
            </a:prstGeom>
            <a:solidFill>
              <a:srgbClr val="F08533">
                <a:alpha val="30000"/>
              </a:srgbClr>
            </a:solidFill>
            <a:ln>
              <a:solidFill>
                <a:srgbClr val="D3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54" name="TextBox 53">
              <a:extLst>
                <a:ext uri="{FF2B5EF4-FFF2-40B4-BE49-F238E27FC236}">
                  <a16:creationId xmlns:a16="http://schemas.microsoft.com/office/drawing/2014/main" id="{429179C1-E752-6340-B090-1E2CF8F70182}"/>
                </a:ext>
              </a:extLst>
            </p:cNvPr>
            <p:cNvSpPr txBox="1"/>
            <p:nvPr/>
          </p:nvSpPr>
          <p:spPr>
            <a:xfrm>
              <a:off x="4388131" y="610153"/>
              <a:ext cx="2070485" cy="86177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mn-ea"/>
                  <a:cs typeface="+mn-cs"/>
                </a:rPr>
                <a:t>Distinguish benign vs. malignant pulmonary nodules, avoiding unnecessary procedures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mn-ea"/>
                  <a:cs typeface="+mn-cs"/>
                </a:rPr>
                <a:t>in those with benign disease</a:t>
              </a:r>
            </a:p>
          </p:txBody>
        </p:sp>
      </p:grpSp>
    </p:spTree>
    <p:extLst>
      <p:ext uri="{BB962C8B-B14F-4D97-AF65-F5344CB8AC3E}">
        <p14:creationId xmlns:p14="http://schemas.microsoft.com/office/powerpoint/2010/main" val="911644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1180237" y="2504969"/>
            <a:ext cx="6488630" cy="2610077"/>
            <a:chOff x="2104961" y="3629966"/>
            <a:chExt cx="6370978" cy="2583517"/>
          </a:xfrm>
        </p:grpSpPr>
        <p:pic>
          <p:nvPicPr>
            <p:cNvPr id="29" name="Picture 28" descr="Screen Shot 2017-07-27 at 2.32.15 PM.png"/>
            <p:cNvPicPr>
              <a:picLocks noChangeAspect="1"/>
            </p:cNvPicPr>
            <p:nvPr/>
          </p:nvPicPr>
          <p:blipFill rotWithShape="1">
            <a:blip r:embed="rId3">
              <a:extLst>
                <a:ext uri="{28A0092B-C50C-407E-A947-70E740481C1C}">
                  <a14:useLocalDpi xmlns:a14="http://schemas.microsoft.com/office/drawing/2010/main" val="0"/>
                </a:ext>
              </a:extLst>
            </a:blip>
            <a:srcRect l="14327" t="35412" r="11308" b="944"/>
            <a:stretch/>
          </p:blipFill>
          <p:spPr>
            <a:xfrm>
              <a:off x="2277817" y="3674628"/>
              <a:ext cx="6198122" cy="2538855"/>
            </a:xfrm>
            <a:prstGeom prst="rect">
              <a:avLst/>
            </a:prstGeom>
          </p:spPr>
        </p:pic>
        <p:sp>
          <p:nvSpPr>
            <p:cNvPr id="30" name="Rectangle 29"/>
            <p:cNvSpPr/>
            <p:nvPr/>
          </p:nvSpPr>
          <p:spPr>
            <a:xfrm>
              <a:off x="2104961" y="3629966"/>
              <a:ext cx="345044" cy="483714"/>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grpSp>
      <p:sp>
        <p:nvSpPr>
          <p:cNvPr id="27" name="Chord 26"/>
          <p:cNvSpPr/>
          <p:nvPr/>
        </p:nvSpPr>
        <p:spPr>
          <a:xfrm rot="1935966">
            <a:off x="368755" y="2205793"/>
            <a:ext cx="1120020" cy="1206721"/>
          </a:xfrm>
          <a:prstGeom prst="chord">
            <a:avLst>
              <a:gd name="adj1" fmla="val 3271688"/>
              <a:gd name="adj2" fmla="val 14596398"/>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41" name="Rounded Rectangle 40"/>
          <p:cNvSpPr/>
          <p:nvPr/>
        </p:nvSpPr>
        <p:spPr>
          <a:xfrm>
            <a:off x="6043267" y="2357453"/>
            <a:ext cx="1587500" cy="2757592"/>
          </a:xfrm>
          <a:prstGeom prst="roundRect">
            <a:avLst/>
          </a:prstGeom>
          <a:gradFill flip="none" rotWithShape="1">
            <a:gsLst>
              <a:gs pos="0">
                <a:schemeClr val="accent4">
                  <a:tint val="50000"/>
                  <a:satMod val="300000"/>
                  <a:alpha val="30000"/>
                </a:schemeClr>
              </a:gs>
              <a:gs pos="35000">
                <a:schemeClr val="accent4">
                  <a:tint val="37000"/>
                  <a:satMod val="300000"/>
                  <a:alpha val="30000"/>
                </a:schemeClr>
              </a:gs>
              <a:gs pos="100000">
                <a:schemeClr val="accent4">
                  <a:tint val="15000"/>
                  <a:satMod val="350000"/>
                  <a:alpha val="30000"/>
                </a:schemeClr>
              </a:gs>
            </a:gsLst>
            <a:lin ang="16200000" scaled="1"/>
            <a:tileRect/>
          </a:gradFill>
          <a:ln>
            <a:noFill/>
          </a:ln>
        </p:spPr>
        <p:style>
          <a:lnRef idx="1">
            <a:schemeClr val="accent4"/>
          </a:lnRef>
          <a:fillRef idx="2">
            <a:schemeClr val="accent4"/>
          </a:fillRef>
          <a:effectRef idx="1">
            <a:schemeClr val="accent4"/>
          </a:effectRef>
          <a:fontRef idx="minor">
            <a:schemeClr val="dk1"/>
          </a:fontRef>
        </p:style>
        <p:txBody>
          <a:bodyPr lIns="91436" tIns="45718" rIns="91436" bIns="4571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ea typeface="+mn-ea"/>
              <a:cs typeface="+mn-cs"/>
            </a:endParaRPr>
          </a:p>
        </p:txBody>
      </p:sp>
      <p:pic>
        <p:nvPicPr>
          <p:cNvPr id="44" name="Picture 43" descr="Screen Shot 2017-07-27 at 2.32.15 PM.png"/>
          <p:cNvPicPr>
            <a:picLocks noChangeAspect="1"/>
          </p:cNvPicPr>
          <p:nvPr/>
        </p:nvPicPr>
        <p:blipFill rotWithShape="1">
          <a:blip r:embed="rId3">
            <a:extLst>
              <a:ext uri="{28A0092B-C50C-407E-A947-70E740481C1C}">
                <a14:useLocalDpi xmlns:a14="http://schemas.microsoft.com/office/drawing/2010/main" val="0"/>
              </a:ext>
            </a:extLst>
          </a:blip>
          <a:srcRect l="14597" t="45138" r="75927" b="38476"/>
          <a:stretch/>
        </p:blipFill>
        <p:spPr>
          <a:xfrm>
            <a:off x="7712315" y="2799652"/>
            <a:ext cx="804333" cy="660399"/>
          </a:xfrm>
          <a:prstGeom prst="rect">
            <a:avLst/>
          </a:prstGeom>
        </p:spPr>
      </p:pic>
      <p:cxnSp>
        <p:nvCxnSpPr>
          <p:cNvPr id="50" name="Curved Connector 49"/>
          <p:cNvCxnSpPr>
            <a:cxnSpLocks/>
            <a:stCxn id="44" idx="2"/>
          </p:cNvCxnSpPr>
          <p:nvPr/>
        </p:nvCxnSpPr>
        <p:spPr>
          <a:xfrm rot="5400000">
            <a:off x="7479699" y="3436184"/>
            <a:ext cx="610917" cy="658650"/>
          </a:xfrm>
          <a:prstGeom prst="curvedConnector2">
            <a:avLst/>
          </a:prstGeom>
          <a:ln w="9525" cmpd="sng">
            <a:solidFill>
              <a:schemeClr val="tx1"/>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8006909" y="3667771"/>
            <a:ext cx="1015289" cy="265453"/>
          </a:xfrm>
          <a:prstGeom prst="rect">
            <a:avLst/>
          </a:prstGeom>
          <a:noFill/>
        </p:spPr>
        <p:txBody>
          <a:bodyPr wrap="none" lIns="91436" tIns="45718" rIns="91436" bIns="45718"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dirty="0">
                <a:ln>
                  <a:noFill/>
                </a:ln>
                <a:solidFill>
                  <a:prstClr val="black"/>
                </a:solidFill>
                <a:effectLst/>
                <a:uLnTx/>
                <a:uFillTx/>
                <a:latin typeface="Arial"/>
                <a:ea typeface="+mn-ea"/>
                <a:cs typeface="+mn-cs"/>
              </a:rPr>
              <a:t>Recurrence</a:t>
            </a:r>
          </a:p>
        </p:txBody>
      </p:sp>
      <p:sp>
        <p:nvSpPr>
          <p:cNvPr id="55" name="TextBox 54"/>
          <p:cNvSpPr txBox="1"/>
          <p:nvPr/>
        </p:nvSpPr>
        <p:spPr>
          <a:xfrm>
            <a:off x="1523414" y="3655746"/>
            <a:ext cx="718436" cy="265453"/>
          </a:xfrm>
          <a:prstGeom prst="rect">
            <a:avLst/>
          </a:prstGeom>
          <a:noFill/>
        </p:spPr>
        <p:txBody>
          <a:bodyPr wrap="none" lIns="91436" tIns="45718" rIns="91436" bIns="45718"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dirty="0">
                <a:ln>
                  <a:noFill/>
                </a:ln>
                <a:solidFill>
                  <a:prstClr val="black"/>
                </a:solidFill>
                <a:effectLst/>
                <a:uLnTx/>
                <a:uFillTx/>
                <a:latin typeface="Arial"/>
                <a:ea typeface="+mn-ea"/>
                <a:cs typeface="+mn-cs"/>
              </a:rPr>
              <a:t>Normal</a:t>
            </a:r>
          </a:p>
        </p:txBody>
      </p:sp>
      <p:sp>
        <p:nvSpPr>
          <p:cNvPr id="32" name="TextBox 31">
            <a:extLst>
              <a:ext uri="{FF2B5EF4-FFF2-40B4-BE49-F238E27FC236}">
                <a16:creationId xmlns:a16="http://schemas.microsoft.com/office/drawing/2014/main" id="{E574E6D6-83E6-D74F-8C4A-FA8964E74136}"/>
              </a:ext>
            </a:extLst>
          </p:cNvPr>
          <p:cNvSpPr txBox="1"/>
          <p:nvPr/>
        </p:nvSpPr>
        <p:spPr>
          <a:xfrm>
            <a:off x="-74368" y="4941039"/>
            <a:ext cx="5156200" cy="24622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Arial"/>
                <a:ea typeface="+mn-ea"/>
                <a:cs typeface="+mn-cs"/>
              </a:rPr>
              <a:t>Modified from Beane et al. Lancet Oncology 2017</a:t>
            </a:r>
          </a:p>
        </p:txBody>
      </p:sp>
      <p:grpSp>
        <p:nvGrpSpPr>
          <p:cNvPr id="49" name="Group 48">
            <a:extLst>
              <a:ext uri="{FF2B5EF4-FFF2-40B4-BE49-F238E27FC236}">
                <a16:creationId xmlns:a16="http://schemas.microsoft.com/office/drawing/2014/main" id="{94D8859A-407A-6445-AAF3-58A05DAEDDB7}"/>
              </a:ext>
            </a:extLst>
          </p:cNvPr>
          <p:cNvGrpSpPr/>
          <p:nvPr/>
        </p:nvGrpSpPr>
        <p:grpSpPr>
          <a:xfrm>
            <a:off x="965432" y="2044584"/>
            <a:ext cx="7970750" cy="440468"/>
            <a:chOff x="337" y="589500"/>
            <a:chExt cx="7970750" cy="440468"/>
          </a:xfrm>
        </p:grpSpPr>
        <p:sp>
          <p:nvSpPr>
            <p:cNvPr id="3" name="Rectangle 2">
              <a:extLst>
                <a:ext uri="{FF2B5EF4-FFF2-40B4-BE49-F238E27FC236}">
                  <a16:creationId xmlns:a16="http://schemas.microsoft.com/office/drawing/2014/main" id="{4CF18178-A828-6849-991B-4F8DA755B7BD}"/>
                </a:ext>
              </a:extLst>
            </p:cNvPr>
            <p:cNvSpPr/>
            <p:nvPr/>
          </p:nvSpPr>
          <p:spPr>
            <a:xfrm>
              <a:off x="337" y="589500"/>
              <a:ext cx="7970750" cy="440468"/>
            </a:xfrm>
            <a:prstGeom prst="rect">
              <a:avLst/>
            </a:prstGeom>
            <a:gradFill flip="none" rotWithShape="1">
              <a:gsLst>
                <a:gs pos="0">
                  <a:schemeClr val="accent1">
                    <a:lumMod val="89000"/>
                  </a:schemeClr>
                </a:gs>
                <a:gs pos="26000">
                  <a:schemeClr val="accent2">
                    <a:lumMod val="60000"/>
                    <a:lumOff val="40000"/>
                  </a:schemeClr>
                </a:gs>
                <a:gs pos="60000">
                  <a:srgbClr val="F08533">
                    <a:lumMod val="92000"/>
                  </a:srgbClr>
                </a:gs>
                <a:gs pos="97000">
                  <a:srgbClr val="C00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42" name="TextBox 41">
              <a:extLst>
                <a:ext uri="{FF2B5EF4-FFF2-40B4-BE49-F238E27FC236}">
                  <a16:creationId xmlns:a16="http://schemas.microsoft.com/office/drawing/2014/main" id="{EB2A7AD7-5A18-3445-B272-CAC259FBF095}"/>
                </a:ext>
              </a:extLst>
            </p:cNvPr>
            <p:cNvSpPr txBox="1"/>
            <p:nvPr/>
          </p:nvSpPr>
          <p:spPr>
            <a:xfrm>
              <a:off x="48611" y="655845"/>
              <a:ext cx="1353256" cy="307777"/>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PREVENTION</a:t>
              </a:r>
            </a:p>
          </p:txBody>
        </p:sp>
        <p:sp>
          <p:nvSpPr>
            <p:cNvPr id="43" name="TextBox 42">
              <a:extLst>
                <a:ext uri="{FF2B5EF4-FFF2-40B4-BE49-F238E27FC236}">
                  <a16:creationId xmlns:a16="http://schemas.microsoft.com/office/drawing/2014/main" id="{55978FC7-765A-CA4B-8FF9-4F2935B8B4A7}"/>
                </a:ext>
              </a:extLst>
            </p:cNvPr>
            <p:cNvSpPr txBox="1"/>
            <p:nvPr/>
          </p:nvSpPr>
          <p:spPr>
            <a:xfrm>
              <a:off x="1794058" y="663289"/>
              <a:ext cx="1521571" cy="307777"/>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INTERCEPTION</a:t>
              </a:r>
            </a:p>
          </p:txBody>
        </p:sp>
        <p:sp>
          <p:nvSpPr>
            <p:cNvPr id="45" name="TextBox 44">
              <a:extLst>
                <a:ext uri="{FF2B5EF4-FFF2-40B4-BE49-F238E27FC236}">
                  <a16:creationId xmlns:a16="http://schemas.microsoft.com/office/drawing/2014/main" id="{4DFD727C-4368-6E4E-B90C-51DDB04D275A}"/>
                </a:ext>
              </a:extLst>
            </p:cNvPr>
            <p:cNvSpPr txBox="1"/>
            <p:nvPr/>
          </p:nvSpPr>
          <p:spPr>
            <a:xfrm>
              <a:off x="3872284" y="663289"/>
              <a:ext cx="1192955" cy="307777"/>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DIAGNOSIS</a:t>
              </a:r>
            </a:p>
          </p:txBody>
        </p:sp>
        <p:sp>
          <p:nvSpPr>
            <p:cNvPr id="47" name="TextBox 46">
              <a:extLst>
                <a:ext uri="{FF2B5EF4-FFF2-40B4-BE49-F238E27FC236}">
                  <a16:creationId xmlns:a16="http://schemas.microsoft.com/office/drawing/2014/main" id="{982A7703-7C99-0548-90A4-61C6F005FF0A}"/>
                </a:ext>
              </a:extLst>
            </p:cNvPr>
            <p:cNvSpPr txBox="1"/>
            <p:nvPr/>
          </p:nvSpPr>
          <p:spPr>
            <a:xfrm>
              <a:off x="5344670" y="680045"/>
              <a:ext cx="1277402" cy="307777"/>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TREATMENT</a:t>
              </a:r>
            </a:p>
          </p:txBody>
        </p:sp>
      </p:grpSp>
      <p:grpSp>
        <p:nvGrpSpPr>
          <p:cNvPr id="36" name="Group 35"/>
          <p:cNvGrpSpPr/>
          <p:nvPr/>
        </p:nvGrpSpPr>
        <p:grpSpPr>
          <a:xfrm>
            <a:off x="37679" y="1896686"/>
            <a:ext cx="1045927" cy="3076297"/>
            <a:chOff x="180832" y="1148362"/>
            <a:chExt cx="1045927" cy="3076297"/>
          </a:xfrm>
        </p:grpSpPr>
        <p:pic>
          <p:nvPicPr>
            <p:cNvPr id="11" name="Picture 10" descr="Screen Shot 2018-04-13 at 9.57.39 PM.png"/>
            <p:cNvPicPr>
              <a:picLocks noChangeAspect="1"/>
            </p:cNvPicPr>
            <p:nvPr/>
          </p:nvPicPr>
          <p:blipFill>
            <a:blip r:embed="rId4">
              <a:alphaModFix/>
              <a:extLst>
                <a:ext uri="{BEBA8EAE-BF5A-486C-A8C5-ECC9F3942E4B}">
                  <a14:imgProps xmlns:a14="http://schemas.microsoft.com/office/drawing/2010/main">
                    <a14:imgLayer r:embed="rId5">
                      <a14:imgEffect>
                        <a14:backgroundRemoval t="1842" b="99737" l="3226" r="94355"/>
                      </a14:imgEffect>
                    </a14:imgLayer>
                  </a14:imgProps>
                </a:ext>
                <a:ext uri="{28A0092B-C50C-407E-A947-70E740481C1C}">
                  <a14:useLocalDpi xmlns:a14="http://schemas.microsoft.com/office/drawing/2010/main" val="0"/>
                </a:ext>
              </a:extLst>
            </a:blip>
            <a:stretch>
              <a:fillRect/>
            </a:stretch>
          </p:blipFill>
          <p:spPr>
            <a:xfrm>
              <a:off x="205891" y="1148362"/>
              <a:ext cx="1003845" cy="3076297"/>
            </a:xfrm>
            <a:prstGeom prst="rect">
              <a:avLst/>
            </a:prstGeom>
          </p:spPr>
        </p:pic>
        <p:grpSp>
          <p:nvGrpSpPr>
            <p:cNvPr id="26" name="Group 25"/>
            <p:cNvGrpSpPr/>
            <p:nvPr/>
          </p:nvGrpSpPr>
          <p:grpSpPr>
            <a:xfrm>
              <a:off x="198259" y="1203111"/>
              <a:ext cx="961262" cy="749679"/>
              <a:chOff x="4742686" y="3779860"/>
              <a:chExt cx="961262" cy="749679"/>
            </a:xfrm>
          </p:grpSpPr>
          <p:sp>
            <p:nvSpPr>
              <p:cNvPr id="15" name="Oval 14"/>
              <p:cNvSpPr/>
              <p:nvPr/>
            </p:nvSpPr>
            <p:spPr>
              <a:xfrm>
                <a:off x="4742686" y="3779860"/>
                <a:ext cx="910326" cy="749679"/>
              </a:xfrm>
              <a:prstGeom prst="ellipse">
                <a:avLst/>
              </a:prstGeom>
              <a:solidFill>
                <a:schemeClr val="bg2">
                  <a:lumMod val="50000"/>
                  <a:alpha val="2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16" name="TextBox 15"/>
              <p:cNvSpPr txBox="1"/>
              <p:nvPr/>
            </p:nvSpPr>
            <p:spPr>
              <a:xfrm>
                <a:off x="4781403" y="4023760"/>
                <a:ext cx="922545"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 Heavy"/>
                    <a:ea typeface="+mn-ea"/>
                    <a:cs typeface="Avenir Heavy"/>
                  </a:rPr>
                  <a:t>Exposures</a:t>
                </a:r>
              </a:p>
            </p:txBody>
          </p:sp>
        </p:grpSp>
        <p:grpSp>
          <p:nvGrpSpPr>
            <p:cNvPr id="25" name="Group 24"/>
            <p:cNvGrpSpPr/>
            <p:nvPr/>
          </p:nvGrpSpPr>
          <p:grpSpPr>
            <a:xfrm>
              <a:off x="217309" y="1926701"/>
              <a:ext cx="910326" cy="749679"/>
              <a:chOff x="277968" y="2475202"/>
              <a:chExt cx="910326" cy="749679"/>
            </a:xfrm>
          </p:grpSpPr>
          <p:sp>
            <p:nvSpPr>
              <p:cNvPr id="17" name="Oval 16"/>
              <p:cNvSpPr/>
              <p:nvPr/>
            </p:nvSpPr>
            <p:spPr>
              <a:xfrm>
                <a:off x="277968" y="2475202"/>
                <a:ext cx="910326" cy="749679"/>
              </a:xfrm>
              <a:prstGeom prst="ellipse">
                <a:avLst/>
              </a:prstGeom>
              <a:solidFill>
                <a:schemeClr val="accent3">
                  <a:lumMod val="60000"/>
                  <a:lumOff val="40000"/>
                  <a:alpha val="2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TextBox 17"/>
              <p:cNvSpPr txBox="1"/>
              <p:nvPr/>
            </p:nvSpPr>
            <p:spPr>
              <a:xfrm>
                <a:off x="353735" y="2716749"/>
                <a:ext cx="825867"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 Heavy"/>
                    <a:ea typeface="+mn-ea"/>
                    <a:cs typeface="Avenir Heavy"/>
                  </a:rPr>
                  <a:t>Heredity</a:t>
                </a:r>
              </a:p>
            </p:txBody>
          </p:sp>
        </p:grpSp>
        <p:grpSp>
          <p:nvGrpSpPr>
            <p:cNvPr id="23" name="Group 22"/>
            <p:cNvGrpSpPr/>
            <p:nvPr/>
          </p:nvGrpSpPr>
          <p:grpSpPr>
            <a:xfrm>
              <a:off x="180832" y="2703339"/>
              <a:ext cx="1045927" cy="749679"/>
              <a:chOff x="7960007" y="1856511"/>
              <a:chExt cx="1045927" cy="749679"/>
            </a:xfrm>
          </p:grpSpPr>
          <p:sp>
            <p:nvSpPr>
              <p:cNvPr id="21" name="Oval 20"/>
              <p:cNvSpPr/>
              <p:nvPr/>
            </p:nvSpPr>
            <p:spPr>
              <a:xfrm>
                <a:off x="8007181" y="1856511"/>
                <a:ext cx="910326" cy="749679"/>
              </a:xfrm>
              <a:prstGeom prst="ellipse">
                <a:avLst/>
              </a:prstGeom>
              <a:solidFill>
                <a:schemeClr val="accent3">
                  <a:lumMod val="50000"/>
                  <a:alpha val="2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22" name="TextBox 21"/>
              <p:cNvSpPr txBox="1"/>
              <p:nvPr/>
            </p:nvSpPr>
            <p:spPr>
              <a:xfrm>
                <a:off x="7960007" y="2058821"/>
                <a:ext cx="1045927" cy="276999"/>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 Heavy"/>
                    <a:ea typeface="+mn-ea"/>
                    <a:cs typeface="Avenir Heavy"/>
                  </a:rPr>
                  <a:t>Microbiome</a:t>
                </a:r>
              </a:p>
            </p:txBody>
          </p:sp>
        </p:grpSp>
      </p:grpSp>
      <p:grpSp>
        <p:nvGrpSpPr>
          <p:cNvPr id="65" name="Group 64">
            <a:extLst>
              <a:ext uri="{FF2B5EF4-FFF2-40B4-BE49-F238E27FC236}">
                <a16:creationId xmlns:a16="http://schemas.microsoft.com/office/drawing/2014/main" id="{CFA93E17-7BB6-614A-8906-A0BD6487297D}"/>
              </a:ext>
            </a:extLst>
          </p:cNvPr>
          <p:cNvGrpSpPr/>
          <p:nvPr/>
        </p:nvGrpSpPr>
        <p:grpSpPr>
          <a:xfrm>
            <a:off x="4333597" y="554387"/>
            <a:ext cx="2175268" cy="1463936"/>
            <a:chOff x="4333597" y="554387"/>
            <a:chExt cx="2175268" cy="1463936"/>
          </a:xfrm>
        </p:grpSpPr>
        <p:sp>
          <p:nvSpPr>
            <p:cNvPr id="59" name="Down Arrow Callout 58">
              <a:extLst>
                <a:ext uri="{FF2B5EF4-FFF2-40B4-BE49-F238E27FC236}">
                  <a16:creationId xmlns:a16="http://schemas.microsoft.com/office/drawing/2014/main" id="{4E1ED4A7-B4E5-B04F-A915-3EB253B7A632}"/>
                </a:ext>
              </a:extLst>
            </p:cNvPr>
            <p:cNvSpPr/>
            <p:nvPr/>
          </p:nvSpPr>
          <p:spPr>
            <a:xfrm>
              <a:off x="4333597" y="554387"/>
              <a:ext cx="2175268" cy="1463936"/>
            </a:xfrm>
            <a:prstGeom prst="downArrowCallout">
              <a:avLst>
                <a:gd name="adj1" fmla="val 22066"/>
                <a:gd name="adj2" fmla="val 17665"/>
                <a:gd name="adj3" fmla="val 25000"/>
                <a:gd name="adj4" fmla="val 64977"/>
              </a:avLst>
            </a:prstGeom>
            <a:solidFill>
              <a:srgbClr val="F08533">
                <a:alpha val="30000"/>
              </a:srgbClr>
            </a:solidFill>
            <a:ln>
              <a:solidFill>
                <a:srgbClr val="D3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54" name="TextBox 53">
              <a:extLst>
                <a:ext uri="{FF2B5EF4-FFF2-40B4-BE49-F238E27FC236}">
                  <a16:creationId xmlns:a16="http://schemas.microsoft.com/office/drawing/2014/main" id="{429179C1-E752-6340-B090-1E2CF8F70182}"/>
                </a:ext>
              </a:extLst>
            </p:cNvPr>
            <p:cNvSpPr txBox="1"/>
            <p:nvPr/>
          </p:nvSpPr>
          <p:spPr>
            <a:xfrm>
              <a:off x="4388131" y="610153"/>
              <a:ext cx="2070485" cy="86177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mn-ea"/>
                  <a:cs typeface="+mn-cs"/>
                </a:rPr>
                <a:t>Distinguish benign vs. malignant pulmonary nodules, avoiding unnecessary procedures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mn-ea"/>
                  <a:cs typeface="+mn-cs"/>
                </a:rPr>
                <a:t>in those with benign disease</a:t>
              </a:r>
            </a:p>
          </p:txBody>
        </p:sp>
        <p:sp>
          <p:nvSpPr>
            <p:cNvPr id="62" name="TextBox 61">
              <a:extLst>
                <a:ext uri="{FF2B5EF4-FFF2-40B4-BE49-F238E27FC236}">
                  <a16:creationId xmlns:a16="http://schemas.microsoft.com/office/drawing/2014/main" id="{FD309221-8553-EE40-9579-4B337DE9FB47}"/>
                </a:ext>
              </a:extLst>
            </p:cNvPr>
            <p:cNvSpPr txBox="1"/>
            <p:nvPr/>
          </p:nvSpPr>
          <p:spPr>
            <a:xfrm>
              <a:off x="5280808" y="1640315"/>
              <a:ext cx="280846"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F08533"/>
                  </a:solidFill>
                  <a:effectLst/>
                  <a:uLnTx/>
                  <a:uFillTx/>
                  <a:latin typeface="Arial"/>
                  <a:ea typeface="+mn-ea"/>
                  <a:cs typeface="+mn-cs"/>
                </a:rPr>
                <a:t>1</a:t>
              </a:r>
            </a:p>
          </p:txBody>
        </p:sp>
      </p:grpSp>
      <p:sp>
        <p:nvSpPr>
          <p:cNvPr id="46" name="Rectangle 45">
            <a:extLst>
              <a:ext uri="{FF2B5EF4-FFF2-40B4-BE49-F238E27FC236}">
                <a16:creationId xmlns:a16="http://schemas.microsoft.com/office/drawing/2014/main" id="{2236E1A1-E00B-3F44-9564-79E2C7523FD3}"/>
              </a:ext>
            </a:extLst>
          </p:cNvPr>
          <p:cNvSpPr/>
          <p:nvPr/>
        </p:nvSpPr>
        <p:spPr>
          <a:xfrm>
            <a:off x="0" y="0"/>
            <a:ext cx="9144000" cy="244077"/>
          </a:xfrm>
          <a:prstGeom prst="rect">
            <a:avLst/>
          </a:prstGeom>
          <a:solidFill>
            <a:srgbClr val="F08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48" name="TextBox 47">
            <a:extLst>
              <a:ext uri="{FF2B5EF4-FFF2-40B4-BE49-F238E27FC236}">
                <a16:creationId xmlns:a16="http://schemas.microsoft.com/office/drawing/2014/main" id="{2A09ADAB-9FC0-F145-97B9-3ABF6FBBEC19}"/>
              </a:ext>
            </a:extLst>
          </p:cNvPr>
          <p:cNvSpPr txBox="1"/>
          <p:nvPr/>
        </p:nvSpPr>
        <p:spPr>
          <a:xfrm>
            <a:off x="-43635" y="0"/>
            <a:ext cx="2114681"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Arial"/>
                <a:ea typeface="+mn-ea"/>
                <a:cs typeface="+mn-cs"/>
              </a:rPr>
              <a:t>DIAGNOSTIC BIOMARKERS </a:t>
            </a:r>
          </a:p>
        </p:txBody>
      </p:sp>
    </p:spTree>
    <p:extLst>
      <p:ext uri="{BB962C8B-B14F-4D97-AF65-F5344CB8AC3E}">
        <p14:creationId xmlns:p14="http://schemas.microsoft.com/office/powerpoint/2010/main" val="4115267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0050"/>
            <a:ext cx="9144000" cy="514350"/>
          </a:xfrm>
        </p:spPr>
        <p:txBody>
          <a:bodyPr/>
          <a:lstStyle/>
          <a:p>
            <a:r>
              <a:rPr lang="en-US" sz="2550" dirty="0"/>
              <a:t>Lung cancer screening reduces mortality</a:t>
            </a:r>
          </a:p>
        </p:txBody>
      </p:sp>
      <p:grpSp>
        <p:nvGrpSpPr>
          <p:cNvPr id="3" name="Group 2">
            <a:extLst>
              <a:ext uri="{FF2B5EF4-FFF2-40B4-BE49-F238E27FC236}">
                <a16:creationId xmlns:a16="http://schemas.microsoft.com/office/drawing/2014/main" id="{BEBA03AD-9C1D-CB4A-B957-191F7145B42D}"/>
              </a:ext>
            </a:extLst>
          </p:cNvPr>
          <p:cNvGrpSpPr/>
          <p:nvPr/>
        </p:nvGrpSpPr>
        <p:grpSpPr>
          <a:xfrm>
            <a:off x="1737135" y="887378"/>
            <a:ext cx="5531628" cy="4256122"/>
            <a:chOff x="1531071" y="887378"/>
            <a:chExt cx="5531628" cy="4256122"/>
          </a:xfrm>
        </p:grpSpPr>
        <p:sp>
          <p:nvSpPr>
            <p:cNvPr id="7" name="Rectangle 6"/>
            <p:cNvSpPr/>
            <p:nvPr/>
          </p:nvSpPr>
          <p:spPr bwMode="auto">
            <a:xfrm>
              <a:off x="1531071" y="4475130"/>
              <a:ext cx="841658" cy="433402"/>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a:latin typeface="Times" charset="0"/>
                <a:ea typeface="Osaka" charset="-128"/>
                <a:cs typeface="Osaka" charset="-128"/>
              </a:endParaRPr>
            </a:p>
          </p:txBody>
        </p:sp>
        <p:pic>
          <p:nvPicPr>
            <p:cNvPr id="5" name="Picture 4"/>
            <p:cNvPicPr>
              <a:picLocks noChangeAspect="1"/>
            </p:cNvPicPr>
            <p:nvPr/>
          </p:nvPicPr>
          <p:blipFill>
            <a:blip r:embed="rId2"/>
            <a:stretch>
              <a:fillRect/>
            </a:stretch>
          </p:blipFill>
          <p:spPr>
            <a:xfrm>
              <a:off x="1745435" y="887378"/>
              <a:ext cx="3104499" cy="1324072"/>
            </a:xfrm>
            <a:prstGeom prst="rect">
              <a:avLst/>
            </a:prstGeom>
          </p:spPr>
        </p:pic>
        <p:pic>
          <p:nvPicPr>
            <p:cNvPr id="6" name="Picture 5"/>
            <p:cNvPicPr>
              <a:picLocks noChangeAspect="1"/>
            </p:cNvPicPr>
            <p:nvPr/>
          </p:nvPicPr>
          <p:blipFill>
            <a:blip r:embed="rId3"/>
            <a:stretch>
              <a:fillRect/>
            </a:stretch>
          </p:blipFill>
          <p:spPr>
            <a:xfrm>
              <a:off x="2098227" y="2245044"/>
              <a:ext cx="2410735" cy="2898456"/>
            </a:xfrm>
            <a:prstGeom prst="rect">
              <a:avLst/>
            </a:prstGeom>
          </p:spPr>
        </p:pic>
        <p:pic>
          <p:nvPicPr>
            <p:cNvPr id="8" name="Picture 7"/>
            <p:cNvPicPr>
              <a:picLocks noChangeAspect="1"/>
            </p:cNvPicPr>
            <p:nvPr/>
          </p:nvPicPr>
          <p:blipFill rotWithShape="1">
            <a:blip r:embed="rId4"/>
            <a:srcRect b="11305"/>
            <a:stretch/>
          </p:blipFill>
          <p:spPr>
            <a:xfrm>
              <a:off x="4849935" y="919426"/>
              <a:ext cx="2031457" cy="2885549"/>
            </a:xfrm>
            <a:prstGeom prst="rect">
              <a:avLst/>
            </a:prstGeom>
          </p:spPr>
        </p:pic>
        <p:pic>
          <p:nvPicPr>
            <p:cNvPr id="9" name="Picture 8"/>
            <p:cNvPicPr>
              <a:picLocks noChangeAspect="1"/>
            </p:cNvPicPr>
            <p:nvPr/>
          </p:nvPicPr>
          <p:blipFill>
            <a:blip r:embed="rId5"/>
            <a:stretch>
              <a:fillRect/>
            </a:stretch>
          </p:blipFill>
          <p:spPr>
            <a:xfrm>
              <a:off x="4838464" y="3825458"/>
              <a:ext cx="2224235" cy="1314731"/>
            </a:xfrm>
            <a:prstGeom prst="rect">
              <a:avLst/>
            </a:prstGeom>
          </p:spPr>
        </p:pic>
      </p:grpSp>
    </p:spTree>
    <p:extLst>
      <p:ext uri="{BB962C8B-B14F-4D97-AF65-F5344CB8AC3E}">
        <p14:creationId xmlns:p14="http://schemas.microsoft.com/office/powerpoint/2010/main" val="2008160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CDA8E9E-864A-0344-A055-BDD179E25405}"/>
              </a:ext>
            </a:extLst>
          </p:cNvPr>
          <p:cNvSpPr/>
          <p:nvPr/>
        </p:nvSpPr>
        <p:spPr>
          <a:xfrm>
            <a:off x="6331616" y="3043711"/>
            <a:ext cx="1895932" cy="613886"/>
          </a:xfrm>
          <a:prstGeom prst="rect">
            <a:avLst/>
          </a:prstGeom>
          <a:solidFill>
            <a:schemeClr val="accent4">
              <a:lumMod val="60000"/>
              <a:lumOff val="40000"/>
            </a:schemeClr>
          </a:solidFill>
          <a:ln>
            <a:solidFill>
              <a:schemeClr val="accent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pic>
        <p:nvPicPr>
          <p:cNvPr id="8" name="Picture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46661" y="1578840"/>
            <a:ext cx="2855759" cy="2141819"/>
          </a:xfrm>
          <a:prstGeom prst="rect">
            <a:avLst/>
          </a:prstGeom>
        </p:spPr>
      </p:pic>
      <p:graphicFrame>
        <p:nvGraphicFramePr>
          <p:cNvPr id="11" name="Object 10" hidden="1"/>
          <p:cNvGraphicFramePr>
            <a:graphicFrameLocks noChangeAspect="1"/>
          </p:cNvGraphicFramePr>
          <p:nvPr>
            <p:custDataLst>
              <p:tags r:id="rId2"/>
            </p:custDataLst>
          </p:nvPr>
        </p:nvGraphicFramePr>
        <p:xfrm>
          <a:off x="1589" y="1192"/>
          <a:ext cx="1587" cy="1190"/>
        </p:xfrm>
        <a:graphic>
          <a:graphicData uri="http://schemas.openxmlformats.org/presentationml/2006/ole">
            <mc:AlternateContent xmlns:mc="http://schemas.openxmlformats.org/markup-compatibility/2006">
              <mc:Choice xmlns:v="urn:schemas-microsoft-com:vml" Requires="v">
                <p:oleObj spid="_x0000_s5140" name="think-cell Slide" r:id="rId11" imgW="360" imgH="360" progId="TCLayout.ActiveDocument.1">
                  <p:embed/>
                </p:oleObj>
              </mc:Choice>
              <mc:Fallback>
                <p:oleObj name="think-cell Slide" r:id="rId11" imgW="360" imgH="360" progId="TCLayout.ActiveDocument.1">
                  <p:embed/>
                  <p:pic>
                    <p:nvPicPr>
                      <p:cNvPr id="11" name="Object 10" hidden="1"/>
                      <p:cNvPicPr/>
                      <p:nvPr/>
                    </p:nvPicPr>
                    <p:blipFill>
                      <a:blip r:embed="rId12"/>
                      <a:stretch>
                        <a:fillRect/>
                      </a:stretch>
                    </p:blipFill>
                    <p:spPr>
                      <a:xfrm>
                        <a:off x="1589" y="1192"/>
                        <a:ext cx="1587" cy="1190"/>
                      </a:xfrm>
                      <a:prstGeom prst="rect">
                        <a:avLst/>
                      </a:prstGeom>
                    </p:spPr>
                  </p:pic>
                </p:oleObj>
              </mc:Fallback>
            </mc:AlternateContent>
          </a:graphicData>
        </a:graphic>
      </p:graphicFrame>
      <p:sp>
        <p:nvSpPr>
          <p:cNvPr id="10" name="Rectangle 9" hidden="1"/>
          <p:cNvSpPr/>
          <p:nvPr>
            <p:custDataLst>
              <p:tags r:id="rId3"/>
            </p:custDataLst>
          </p:nvPr>
        </p:nvSpPr>
        <p:spPr bwMode="auto">
          <a:xfrm>
            <a:off x="0" y="0"/>
            <a:ext cx="158750" cy="119063"/>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marL="0" marR="0" lvl="0" indent="0" algn="ctr" defTabSz="685800" rtl="0" eaLnBrk="1" fontAlgn="auto"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Arial"/>
              <a:ea typeface="+mn-ea"/>
              <a:cs typeface="+mn-cs"/>
              <a:sym typeface="Arial" panose="020B0604020202020204" pitchFamily="34" charset="0"/>
            </a:endParaRPr>
          </a:p>
        </p:txBody>
      </p:sp>
      <p:sp>
        <p:nvSpPr>
          <p:cNvPr id="2" name="Title 1"/>
          <p:cNvSpPr>
            <a:spLocks noGrp="1"/>
          </p:cNvSpPr>
          <p:nvPr>
            <p:ph type="title"/>
          </p:nvPr>
        </p:nvSpPr>
        <p:spPr>
          <a:xfrm>
            <a:off x="87300" y="381919"/>
            <a:ext cx="8851900" cy="553998"/>
          </a:xfrm>
        </p:spPr>
        <p:txBody>
          <a:bodyPr/>
          <a:lstStyle/>
          <a:p>
            <a:pPr algn="ctr"/>
            <a:r>
              <a:rPr lang="en-US" dirty="0">
                <a:solidFill>
                  <a:schemeClr val="tx1"/>
                </a:solidFill>
              </a:rPr>
              <a:t>CT Scans of the Chest as a Lung Cancer Detection Tool:    </a:t>
            </a:r>
            <a:br>
              <a:rPr lang="en-US" dirty="0">
                <a:solidFill>
                  <a:schemeClr val="tx1"/>
                </a:solidFill>
              </a:rPr>
            </a:br>
            <a:r>
              <a:rPr lang="en-US" dirty="0">
                <a:solidFill>
                  <a:schemeClr val="tx1"/>
                </a:solidFill>
              </a:rPr>
              <a:t>the “nodule epidemic”</a:t>
            </a:r>
            <a:endParaRPr lang="en-US" b="1" dirty="0">
              <a:solidFill>
                <a:schemeClr val="tx1"/>
              </a:solidFill>
            </a:endParaRPr>
          </a:p>
        </p:txBody>
      </p:sp>
      <p:sp>
        <p:nvSpPr>
          <p:cNvPr id="28" name="Text Placeholder 56"/>
          <p:cNvSpPr>
            <a:spLocks noGrp="1"/>
          </p:cNvSpPr>
          <p:nvPr>
            <p:custDataLst>
              <p:tags r:id="rId4"/>
            </p:custDataLst>
          </p:nvPr>
        </p:nvSpPr>
        <p:spPr bwMode="auto">
          <a:xfrm>
            <a:off x="1551941" y="2057116"/>
            <a:ext cx="1220787" cy="206256"/>
          </a:xfrm>
          <a:prstGeom prst="rect">
            <a:avLst/>
          </a:prstGeom>
          <a:noFill/>
          <a:extLst>
            <a:ext uri="{909E8E84-426E-40dd-AFC4-6F175D3DCCD1}">
              <a14:hiddenFill xmlns:a14="http://schemas.microsoft.com/office/drawing/2010/main" xmlns="">
                <a:solidFill>
                  <a:scrgbClr r="0" g="0" b="0"/>
                </a:solidFill>
              </a14:hiddenFill>
            </a:ext>
          </a:extLst>
        </p:spPr>
        <p:txBody>
          <a:bodyPr wrap="square" lIns="0" tIns="0" rIns="0" bIns="0" numCol="1" spcCol="0" anchor="ctr" anchorCtr="0">
            <a:noAutofit/>
          </a:bodyPr>
          <a:lstStyle>
            <a:lvl1pPr marL="173038" indent="-173038" algn="l" defTabSz="457200" rtl="0" eaLnBrk="1" latinLnBrk="0" hangingPunct="1">
              <a:spcBef>
                <a:spcPts val="600"/>
              </a:spcBef>
              <a:spcAft>
                <a:spcPts val="700"/>
              </a:spcAft>
              <a:buClr>
                <a:schemeClr val="accent1"/>
              </a:buClr>
              <a:buFont typeface="Arial" panose="020B0604020202020204" pitchFamily="34" charset="0"/>
              <a:buChar char="•"/>
              <a:defRPr sz="1600" kern="1200">
                <a:solidFill>
                  <a:schemeClr val="bg2"/>
                </a:solidFill>
                <a:latin typeface="+mn-lt"/>
                <a:ea typeface="+mn-ea"/>
                <a:cs typeface="+mn-cs"/>
              </a:defRPr>
            </a:lvl1pPr>
            <a:lvl2pPr marL="457200" indent="-223838" algn="l" defTabSz="457200" rtl="0" eaLnBrk="1" latinLnBrk="0" hangingPunct="1">
              <a:spcBef>
                <a:spcPts val="300"/>
              </a:spcBef>
              <a:spcAft>
                <a:spcPts val="700"/>
              </a:spcAft>
              <a:buClr>
                <a:schemeClr val="accent1"/>
              </a:buClr>
              <a:buFont typeface="Arial" panose="020B0604020202020204" pitchFamily="34" charset="0"/>
              <a:buChar char="–"/>
              <a:defRPr sz="1600" kern="1200" baseline="0">
                <a:solidFill>
                  <a:schemeClr val="bg2"/>
                </a:solidFill>
                <a:latin typeface="+mn-lt"/>
                <a:ea typeface="+mn-ea"/>
                <a:cs typeface="+mn-cs"/>
              </a:defRPr>
            </a:lvl2pPr>
            <a:lvl3pPr marL="690563" indent="-173038" algn="l" defTabSz="457200" rtl="0" eaLnBrk="1" latinLnBrk="0" hangingPunct="1">
              <a:spcBef>
                <a:spcPts val="300"/>
              </a:spcBef>
              <a:spcAft>
                <a:spcPts val="700"/>
              </a:spcAft>
              <a:buClr>
                <a:schemeClr val="accent1"/>
              </a:buClr>
              <a:buFont typeface="Arial" panose="020B0604020202020204" pitchFamily="34" charset="0"/>
              <a:buChar char="•"/>
              <a:tabLst>
                <a:tab pos="690563" algn="l"/>
              </a:tabLst>
              <a:defRPr sz="1600" kern="1200">
                <a:solidFill>
                  <a:schemeClr val="bg2"/>
                </a:solidFill>
                <a:latin typeface="+mn-lt"/>
                <a:ea typeface="+mn-ea"/>
                <a:cs typeface="+mn-cs"/>
              </a:defRPr>
            </a:lvl3pPr>
            <a:lvl4pPr marL="1027113" indent="-225425" algn="l" defTabSz="457200" rtl="0" eaLnBrk="1" latinLnBrk="0" hangingPunct="1">
              <a:spcBef>
                <a:spcPts val="300"/>
              </a:spcBef>
              <a:spcAft>
                <a:spcPts val="700"/>
              </a:spcAft>
              <a:buClr>
                <a:schemeClr val="accent1"/>
              </a:buClr>
              <a:buFont typeface="Arial" panose="020B0604020202020204" pitchFamily="34" charset="0"/>
              <a:buChar char="–"/>
              <a:tabLst/>
              <a:defRPr sz="1600" kern="1200">
                <a:solidFill>
                  <a:schemeClr val="bg2"/>
                </a:solidFill>
                <a:latin typeface="+mn-lt"/>
                <a:ea typeface="+mn-ea"/>
                <a:cs typeface="+mn-cs"/>
              </a:defRPr>
            </a:lvl4pPr>
            <a:lvl5pPr marL="1258888" indent="-171450" algn="l" defTabSz="457200" rtl="0" eaLnBrk="1" latinLnBrk="0" hangingPunct="1">
              <a:spcBef>
                <a:spcPts val="300"/>
              </a:spcBef>
              <a:spcAft>
                <a:spcPts val="700"/>
              </a:spcAft>
              <a:buClr>
                <a:schemeClr val="accent1"/>
              </a:buClr>
              <a:buFont typeface="Arial" panose="020B0604020202020204" pitchFamily="34" charset="0"/>
              <a:buChar char="•"/>
              <a:tabLst/>
              <a:defRPr sz="1600" kern="1200" baseline="0">
                <a:solidFill>
                  <a:schemeClr val="bg2"/>
                </a:solidFill>
                <a:latin typeface="+mn-lt"/>
                <a:ea typeface="+mn-ea"/>
                <a:cs typeface="+mn-cs"/>
              </a:defRPr>
            </a:lvl5pPr>
            <a:lvl6pPr marL="0" indent="0" algn="l" defTabSz="457200" rtl="0" eaLnBrk="1" latinLnBrk="0" hangingPunct="1">
              <a:spcBef>
                <a:spcPct val="20000"/>
              </a:spcBef>
              <a:spcAft>
                <a:spcPts val="700"/>
              </a:spcAft>
              <a:buClr>
                <a:schemeClr val="tx2"/>
              </a:buClr>
              <a:buFontTx/>
              <a:buNone/>
              <a:defRPr sz="1600" kern="1200">
                <a:solidFill>
                  <a:schemeClr val="bg2"/>
                </a:solidFill>
                <a:latin typeface="+mn-lt"/>
                <a:ea typeface="+mn-ea"/>
                <a:cs typeface="+mn-cs"/>
              </a:defRPr>
            </a:lvl6pPr>
            <a:lvl7pPr marL="1133856" indent="-182880" algn="l" defTabSz="457200" rtl="0" eaLnBrk="1" latinLnBrk="0" hangingPunct="1">
              <a:spcBef>
                <a:spcPct val="20000"/>
              </a:spcBef>
              <a:spcAft>
                <a:spcPts val="300"/>
              </a:spcAft>
              <a:buClr>
                <a:schemeClr val="tx2"/>
              </a:buClr>
              <a:buFont typeface="Lucida Grande"/>
              <a:buChar char="–"/>
              <a:defRPr sz="1600" kern="1200">
                <a:solidFill>
                  <a:schemeClr val="tx1"/>
                </a:solidFill>
                <a:latin typeface="+mn-lt"/>
                <a:ea typeface="+mn-ea"/>
                <a:cs typeface="+mn-cs"/>
              </a:defRPr>
            </a:lvl7pPr>
            <a:lvl8pPr marL="1271016" indent="-146304" algn="l" defTabSz="457200" rtl="0" eaLnBrk="1" latinLnBrk="0" hangingPunct="1">
              <a:spcBef>
                <a:spcPct val="20000"/>
              </a:spcBef>
              <a:spcAft>
                <a:spcPts val="300"/>
              </a:spcAft>
              <a:buClr>
                <a:schemeClr val="tx2"/>
              </a:buClr>
              <a:buFont typeface="Arial"/>
              <a:buChar char="•"/>
              <a:defRPr sz="1600" kern="1200" baseline="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ts val="1620"/>
              </a:lnSpc>
              <a:spcBef>
                <a:spcPct val="0"/>
              </a:spcBef>
              <a:spcAft>
                <a:spcPct val="0"/>
              </a:spcAft>
              <a:buClr>
                <a:srgbClr val="3985CD"/>
              </a:buClr>
              <a:buSzTx/>
              <a:buFont typeface="Arial" panose="020B0604020202020204" pitchFamily="34" charset="0"/>
              <a:buNone/>
              <a:tabLst/>
              <a:defRPr/>
            </a:pPr>
            <a:r>
              <a:rPr kumimoji="0" lang="en-US" sz="1600" b="0" i="0" u="none" strike="noStrike" kern="1200" cap="none" spc="0" normalizeH="0" baseline="0" noProof="0" dirty="0">
                <a:ln>
                  <a:noFill/>
                </a:ln>
                <a:solidFill>
                  <a:srgbClr val="44546A"/>
                </a:solidFill>
                <a:effectLst/>
                <a:uLnTx/>
                <a:uFillTx/>
                <a:latin typeface="Arial"/>
                <a:ea typeface="+mn-ea"/>
                <a:cs typeface="+mn-cs"/>
                <a:sym typeface="+mn-lt"/>
              </a:rPr>
              <a:t>No Nodule</a:t>
            </a:r>
          </a:p>
        </p:txBody>
      </p:sp>
      <p:sp>
        <p:nvSpPr>
          <p:cNvPr id="31" name="Text Placeholder 70"/>
          <p:cNvSpPr>
            <a:spLocks noGrp="1"/>
          </p:cNvSpPr>
          <p:nvPr>
            <p:custDataLst>
              <p:tags r:id="rId5"/>
            </p:custDataLst>
          </p:nvPr>
        </p:nvSpPr>
        <p:spPr bwMode="gray">
          <a:xfrm>
            <a:off x="1342707" y="2382752"/>
            <a:ext cx="1602740" cy="576024"/>
          </a:xfrm>
          <a:prstGeom prst="rect">
            <a:avLst/>
          </a:prstGeom>
          <a:noFill/>
          <a:extLst>
            <a:ext uri="{909E8E84-426E-40dd-AFC4-6F175D3DCCD1}">
              <a14:hiddenFill xmlns:a14="http://schemas.microsoft.com/office/drawing/2010/main" xmlns="">
                <a:solidFill>
                  <a:scrgbClr r="0" g="0" b="0"/>
                </a:solidFill>
              </a14:hiddenFill>
            </a:ext>
          </a:extLst>
        </p:spPr>
        <p:txBody>
          <a:bodyPr wrap="none" lIns="28575" tIns="0" rIns="28575" bIns="0" numCol="1" spcCol="0" anchor="ctr" anchorCtr="0">
            <a:noAutofit/>
          </a:bodyPr>
          <a:lstStyle>
            <a:lvl1pPr marL="173038" indent="-173038" algn="l" defTabSz="457200" rtl="0" eaLnBrk="1" latinLnBrk="0" hangingPunct="1">
              <a:spcBef>
                <a:spcPts val="600"/>
              </a:spcBef>
              <a:spcAft>
                <a:spcPts val="700"/>
              </a:spcAft>
              <a:buClr>
                <a:schemeClr val="accent1"/>
              </a:buClr>
              <a:buFont typeface="Arial" panose="020B0604020202020204" pitchFamily="34" charset="0"/>
              <a:buChar char="•"/>
              <a:defRPr sz="1600" kern="1200">
                <a:solidFill>
                  <a:schemeClr val="bg2"/>
                </a:solidFill>
                <a:latin typeface="+mn-lt"/>
                <a:ea typeface="+mn-ea"/>
                <a:cs typeface="+mn-cs"/>
              </a:defRPr>
            </a:lvl1pPr>
            <a:lvl2pPr marL="457200" indent="-223838" algn="l" defTabSz="457200" rtl="0" eaLnBrk="1" latinLnBrk="0" hangingPunct="1">
              <a:spcBef>
                <a:spcPts val="300"/>
              </a:spcBef>
              <a:spcAft>
                <a:spcPts val="700"/>
              </a:spcAft>
              <a:buClr>
                <a:schemeClr val="accent1"/>
              </a:buClr>
              <a:buFont typeface="Arial" panose="020B0604020202020204" pitchFamily="34" charset="0"/>
              <a:buChar char="–"/>
              <a:defRPr sz="1600" kern="1200" baseline="0">
                <a:solidFill>
                  <a:schemeClr val="bg2"/>
                </a:solidFill>
                <a:latin typeface="+mn-lt"/>
                <a:ea typeface="+mn-ea"/>
                <a:cs typeface="+mn-cs"/>
              </a:defRPr>
            </a:lvl2pPr>
            <a:lvl3pPr marL="690563" indent="-173038" algn="l" defTabSz="457200" rtl="0" eaLnBrk="1" latinLnBrk="0" hangingPunct="1">
              <a:spcBef>
                <a:spcPts val="300"/>
              </a:spcBef>
              <a:spcAft>
                <a:spcPts val="700"/>
              </a:spcAft>
              <a:buClr>
                <a:schemeClr val="accent1"/>
              </a:buClr>
              <a:buFont typeface="Arial" panose="020B0604020202020204" pitchFamily="34" charset="0"/>
              <a:buChar char="•"/>
              <a:tabLst>
                <a:tab pos="690563" algn="l"/>
              </a:tabLst>
              <a:defRPr sz="1600" kern="1200">
                <a:solidFill>
                  <a:schemeClr val="bg2"/>
                </a:solidFill>
                <a:latin typeface="+mn-lt"/>
                <a:ea typeface="+mn-ea"/>
                <a:cs typeface="+mn-cs"/>
              </a:defRPr>
            </a:lvl3pPr>
            <a:lvl4pPr marL="1027113" indent="-225425" algn="l" defTabSz="457200" rtl="0" eaLnBrk="1" latinLnBrk="0" hangingPunct="1">
              <a:spcBef>
                <a:spcPts val="300"/>
              </a:spcBef>
              <a:spcAft>
                <a:spcPts val="700"/>
              </a:spcAft>
              <a:buClr>
                <a:schemeClr val="accent1"/>
              </a:buClr>
              <a:buFont typeface="Arial" panose="020B0604020202020204" pitchFamily="34" charset="0"/>
              <a:buChar char="–"/>
              <a:tabLst/>
              <a:defRPr sz="1600" kern="1200">
                <a:solidFill>
                  <a:schemeClr val="bg2"/>
                </a:solidFill>
                <a:latin typeface="+mn-lt"/>
                <a:ea typeface="+mn-ea"/>
                <a:cs typeface="+mn-cs"/>
              </a:defRPr>
            </a:lvl4pPr>
            <a:lvl5pPr marL="1258888" indent="-171450" algn="l" defTabSz="457200" rtl="0" eaLnBrk="1" latinLnBrk="0" hangingPunct="1">
              <a:spcBef>
                <a:spcPts val="300"/>
              </a:spcBef>
              <a:spcAft>
                <a:spcPts val="700"/>
              </a:spcAft>
              <a:buClr>
                <a:schemeClr val="accent1"/>
              </a:buClr>
              <a:buFont typeface="Arial" panose="020B0604020202020204" pitchFamily="34" charset="0"/>
              <a:buChar char="•"/>
              <a:tabLst/>
              <a:defRPr sz="1600" kern="1200" baseline="0">
                <a:solidFill>
                  <a:schemeClr val="bg2"/>
                </a:solidFill>
                <a:latin typeface="+mn-lt"/>
                <a:ea typeface="+mn-ea"/>
                <a:cs typeface="+mn-cs"/>
              </a:defRPr>
            </a:lvl5pPr>
            <a:lvl6pPr marL="0" indent="0" algn="l" defTabSz="457200" rtl="0" eaLnBrk="1" latinLnBrk="0" hangingPunct="1">
              <a:spcBef>
                <a:spcPct val="20000"/>
              </a:spcBef>
              <a:spcAft>
                <a:spcPts val="700"/>
              </a:spcAft>
              <a:buClr>
                <a:schemeClr val="tx2"/>
              </a:buClr>
              <a:buFontTx/>
              <a:buNone/>
              <a:defRPr sz="1600" kern="1200">
                <a:solidFill>
                  <a:schemeClr val="bg2"/>
                </a:solidFill>
                <a:latin typeface="+mn-lt"/>
                <a:ea typeface="+mn-ea"/>
                <a:cs typeface="+mn-cs"/>
              </a:defRPr>
            </a:lvl6pPr>
            <a:lvl7pPr marL="1133856" indent="-182880" algn="l" defTabSz="457200" rtl="0" eaLnBrk="1" latinLnBrk="0" hangingPunct="1">
              <a:spcBef>
                <a:spcPct val="20000"/>
              </a:spcBef>
              <a:spcAft>
                <a:spcPts val="300"/>
              </a:spcAft>
              <a:buClr>
                <a:schemeClr val="tx2"/>
              </a:buClr>
              <a:buFont typeface="Lucida Grande"/>
              <a:buChar char="–"/>
              <a:defRPr sz="1600" kern="1200">
                <a:solidFill>
                  <a:schemeClr val="tx1"/>
                </a:solidFill>
                <a:latin typeface="+mn-lt"/>
                <a:ea typeface="+mn-ea"/>
                <a:cs typeface="+mn-cs"/>
              </a:defRPr>
            </a:lvl7pPr>
            <a:lvl8pPr marL="1271016" indent="-146304" algn="l" defTabSz="457200" rtl="0" eaLnBrk="1" latinLnBrk="0" hangingPunct="1">
              <a:spcBef>
                <a:spcPct val="20000"/>
              </a:spcBef>
              <a:spcAft>
                <a:spcPts val="300"/>
              </a:spcAft>
              <a:buClr>
                <a:schemeClr val="tx2"/>
              </a:buClr>
              <a:buFont typeface="Arial"/>
              <a:buChar char="•"/>
              <a:defRPr sz="1600" kern="1200" baseline="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ts val="1820"/>
              </a:lnSpc>
              <a:spcBef>
                <a:spcPct val="0"/>
              </a:spcBef>
              <a:spcAft>
                <a:spcPct val="0"/>
              </a:spcAft>
              <a:buClr>
                <a:srgbClr val="3985CD"/>
              </a:buClr>
              <a:buSzTx/>
              <a:buFont typeface="Arial" panose="020B0604020202020204" pitchFamily="34" charset="0"/>
              <a:buNone/>
              <a:tabLst/>
              <a:defRPr/>
            </a:pPr>
            <a:fld id="{D36579FA-B2EF-4B12-969A-6EABF982864B}" type="datetime'''''''''''''3''''''''''''''''.''''''''''2'''''''''''''''">
              <a:rPr kumimoji="0" lang="en-US" sz="3200" b="1" i="0" u="none" strike="noStrike" kern="1200" cap="none" spc="0" normalizeH="0" baseline="0" noProof="0" smtClean="0">
                <a:ln>
                  <a:noFill/>
                </a:ln>
                <a:solidFill>
                  <a:srgbClr val="3C3C3C"/>
                </a:solidFill>
                <a:effectLst/>
                <a:uLnTx/>
                <a:uFillTx/>
                <a:latin typeface="Arial"/>
                <a:ea typeface="+mn-ea"/>
                <a:cs typeface="+mn-cs"/>
              </a:rPr>
              <a:pPr marL="0" marR="0" lvl="0" indent="0" algn="ctr" defTabSz="457200" rtl="0" eaLnBrk="1" fontAlgn="auto" latinLnBrk="0" hangingPunct="1">
                <a:lnSpc>
                  <a:spcPts val="1820"/>
                </a:lnSpc>
                <a:spcBef>
                  <a:spcPct val="0"/>
                </a:spcBef>
                <a:spcAft>
                  <a:spcPct val="0"/>
                </a:spcAft>
                <a:buClr>
                  <a:srgbClr val="3985CD"/>
                </a:buClr>
                <a:buSzTx/>
                <a:buFont typeface="Arial" panose="020B0604020202020204" pitchFamily="34" charset="0"/>
                <a:buNone/>
                <a:tabLst/>
                <a:defRPr/>
              </a:pPr>
              <a:t>3.2</a:t>
            </a:fld>
            <a:r>
              <a:rPr kumimoji="0" lang="en-US" sz="3200" b="1" i="0" u="none" strike="noStrike" kern="1200" cap="none" spc="0" normalizeH="0" baseline="0" noProof="0" dirty="0">
                <a:ln>
                  <a:noFill/>
                </a:ln>
                <a:solidFill>
                  <a:srgbClr val="3C3C3C"/>
                </a:solidFill>
                <a:effectLst/>
                <a:uLnTx/>
                <a:uFillTx/>
                <a:latin typeface="Arial"/>
                <a:ea typeface="+mn-ea"/>
                <a:cs typeface="+mn-cs"/>
              </a:rPr>
              <a:t> M</a:t>
            </a:r>
            <a:br>
              <a:rPr kumimoji="0" lang="en-US" sz="2400" b="0" i="0" u="none" strike="noStrike" kern="1200" cap="none" spc="0" normalizeH="0" baseline="0" noProof="0" dirty="0">
                <a:ln>
                  <a:noFill/>
                </a:ln>
                <a:solidFill>
                  <a:srgbClr val="3C3C3C"/>
                </a:solidFill>
                <a:effectLst/>
                <a:uLnTx/>
                <a:uFillTx/>
                <a:latin typeface="Arial"/>
                <a:ea typeface="+mn-ea"/>
                <a:cs typeface="+mn-cs"/>
                <a:sym typeface="+mn-lt"/>
              </a:rPr>
            </a:br>
            <a:r>
              <a:rPr kumimoji="0" lang="en-US" sz="1400" b="0" i="0" u="none" strike="noStrike" kern="1200" cap="none" spc="0" normalizeH="0" baseline="0" noProof="0" dirty="0">
                <a:ln>
                  <a:noFill/>
                </a:ln>
                <a:solidFill>
                  <a:srgbClr val="3C3C3C"/>
                </a:solidFill>
                <a:effectLst/>
                <a:uLnTx/>
                <a:uFillTx/>
                <a:latin typeface="Arial"/>
                <a:ea typeface="+mn-ea"/>
                <a:cs typeface="+mn-cs"/>
                <a:sym typeface="+mn-lt"/>
              </a:rPr>
              <a:t>(</a:t>
            </a:r>
            <a:fld id="{AD933308-E902-4A30-836C-1511F4FFDA4F}" type="datetime'''''''6''''''''7%'">
              <a:rPr kumimoji="0" lang="en-US" sz="1400" b="0" i="0" u="none" strike="noStrike" kern="1200" cap="none" spc="0" normalizeH="0" baseline="0" noProof="0" smtClean="0">
                <a:ln>
                  <a:noFill/>
                </a:ln>
                <a:solidFill>
                  <a:srgbClr val="3C3C3C"/>
                </a:solidFill>
                <a:effectLst/>
                <a:uLnTx/>
                <a:uFillTx/>
                <a:latin typeface="Arial"/>
                <a:ea typeface="+mn-ea"/>
                <a:cs typeface="+mn-cs"/>
              </a:rPr>
              <a:pPr marL="0" marR="0" lvl="0" indent="0" algn="ctr" defTabSz="457200" rtl="0" eaLnBrk="1" fontAlgn="auto" latinLnBrk="0" hangingPunct="1">
                <a:lnSpc>
                  <a:spcPts val="1820"/>
                </a:lnSpc>
                <a:spcBef>
                  <a:spcPct val="0"/>
                </a:spcBef>
                <a:spcAft>
                  <a:spcPct val="0"/>
                </a:spcAft>
                <a:buClr>
                  <a:srgbClr val="3985CD"/>
                </a:buClr>
                <a:buSzTx/>
                <a:buFont typeface="Arial" panose="020B0604020202020204" pitchFamily="34" charset="0"/>
                <a:buNone/>
                <a:tabLst/>
                <a:defRPr/>
              </a:pPr>
              <a:t>67%</a:t>
            </a:fld>
            <a:r>
              <a:rPr kumimoji="0" lang="en-US" sz="1400" b="0" i="0" u="none" strike="noStrike" kern="1200" cap="none" spc="0" normalizeH="0" baseline="0" noProof="0" dirty="0">
                <a:ln>
                  <a:noFill/>
                </a:ln>
                <a:solidFill>
                  <a:srgbClr val="3C3C3C"/>
                </a:solidFill>
                <a:effectLst/>
                <a:uLnTx/>
                <a:uFillTx/>
                <a:latin typeface="Arial"/>
                <a:ea typeface="+mn-ea"/>
                <a:cs typeface="+mn-cs"/>
                <a:sym typeface="+mn-lt"/>
              </a:rPr>
              <a:t>)</a:t>
            </a:r>
            <a:endParaRPr kumimoji="0" lang="en-US" sz="1600" b="0" i="0" u="none" strike="noStrike" kern="1200" cap="none" spc="0" normalizeH="0" baseline="0" noProof="0" dirty="0">
              <a:ln>
                <a:noFill/>
              </a:ln>
              <a:solidFill>
                <a:srgbClr val="3C3C3C"/>
              </a:solidFill>
              <a:effectLst/>
              <a:uLnTx/>
              <a:uFillTx/>
              <a:latin typeface="Arial"/>
              <a:ea typeface="+mn-ea"/>
              <a:cs typeface="+mn-cs"/>
              <a:sym typeface="+mn-lt"/>
            </a:endParaRPr>
          </a:p>
        </p:txBody>
      </p:sp>
      <p:sp>
        <p:nvSpPr>
          <p:cNvPr id="29" name="Text Placeholder 57"/>
          <p:cNvSpPr>
            <a:spLocks noGrp="1"/>
          </p:cNvSpPr>
          <p:nvPr>
            <p:custDataLst>
              <p:tags r:id="rId6"/>
            </p:custDataLst>
          </p:nvPr>
        </p:nvSpPr>
        <p:spPr bwMode="auto">
          <a:xfrm>
            <a:off x="6376353" y="2066697"/>
            <a:ext cx="1766100" cy="206256"/>
          </a:xfrm>
          <a:prstGeom prst="rect">
            <a:avLst/>
          </a:prstGeom>
          <a:noFill/>
          <a:extLst>
            <a:ext uri="{909E8E84-426E-40dd-AFC4-6F175D3DCCD1}">
              <a14:hiddenFill xmlns:a14="http://schemas.microsoft.com/office/drawing/2010/main" xmlns="">
                <a:solidFill>
                  <a:scrgbClr r="0" g="0" b="0"/>
                </a:solidFill>
              </a14:hiddenFill>
            </a:ext>
          </a:extLst>
        </p:spPr>
        <p:txBody>
          <a:bodyPr wrap="square" lIns="0" tIns="0" rIns="0" bIns="0" numCol="1" spcCol="0" anchor="ctr" anchorCtr="0">
            <a:noAutofit/>
          </a:bodyPr>
          <a:lstStyle>
            <a:lvl1pPr marL="173038" indent="-173038" algn="l" defTabSz="457200" rtl="0" eaLnBrk="1" latinLnBrk="0" hangingPunct="1">
              <a:spcBef>
                <a:spcPts val="600"/>
              </a:spcBef>
              <a:spcAft>
                <a:spcPts val="700"/>
              </a:spcAft>
              <a:buClr>
                <a:schemeClr val="accent1"/>
              </a:buClr>
              <a:buFont typeface="Arial" panose="020B0604020202020204" pitchFamily="34" charset="0"/>
              <a:buChar char="•"/>
              <a:defRPr sz="1600" kern="1200">
                <a:solidFill>
                  <a:schemeClr val="bg2"/>
                </a:solidFill>
                <a:latin typeface="+mn-lt"/>
                <a:ea typeface="+mn-ea"/>
                <a:cs typeface="+mn-cs"/>
              </a:defRPr>
            </a:lvl1pPr>
            <a:lvl2pPr marL="457200" indent="-223838" algn="l" defTabSz="457200" rtl="0" eaLnBrk="1" latinLnBrk="0" hangingPunct="1">
              <a:spcBef>
                <a:spcPts val="300"/>
              </a:spcBef>
              <a:spcAft>
                <a:spcPts val="700"/>
              </a:spcAft>
              <a:buClr>
                <a:schemeClr val="accent1"/>
              </a:buClr>
              <a:buFont typeface="Arial" panose="020B0604020202020204" pitchFamily="34" charset="0"/>
              <a:buChar char="–"/>
              <a:defRPr sz="1600" kern="1200" baseline="0">
                <a:solidFill>
                  <a:schemeClr val="bg2"/>
                </a:solidFill>
                <a:latin typeface="+mn-lt"/>
                <a:ea typeface="+mn-ea"/>
                <a:cs typeface="+mn-cs"/>
              </a:defRPr>
            </a:lvl2pPr>
            <a:lvl3pPr marL="690563" indent="-173038" algn="l" defTabSz="457200" rtl="0" eaLnBrk="1" latinLnBrk="0" hangingPunct="1">
              <a:spcBef>
                <a:spcPts val="300"/>
              </a:spcBef>
              <a:spcAft>
                <a:spcPts val="700"/>
              </a:spcAft>
              <a:buClr>
                <a:schemeClr val="accent1"/>
              </a:buClr>
              <a:buFont typeface="Arial" panose="020B0604020202020204" pitchFamily="34" charset="0"/>
              <a:buChar char="•"/>
              <a:tabLst>
                <a:tab pos="690563" algn="l"/>
              </a:tabLst>
              <a:defRPr sz="1600" kern="1200">
                <a:solidFill>
                  <a:schemeClr val="bg2"/>
                </a:solidFill>
                <a:latin typeface="+mn-lt"/>
                <a:ea typeface="+mn-ea"/>
                <a:cs typeface="+mn-cs"/>
              </a:defRPr>
            </a:lvl3pPr>
            <a:lvl4pPr marL="1027113" indent="-225425" algn="l" defTabSz="457200" rtl="0" eaLnBrk="1" latinLnBrk="0" hangingPunct="1">
              <a:spcBef>
                <a:spcPts val="300"/>
              </a:spcBef>
              <a:spcAft>
                <a:spcPts val="700"/>
              </a:spcAft>
              <a:buClr>
                <a:schemeClr val="accent1"/>
              </a:buClr>
              <a:buFont typeface="Arial" panose="020B0604020202020204" pitchFamily="34" charset="0"/>
              <a:buChar char="–"/>
              <a:tabLst/>
              <a:defRPr sz="1600" kern="1200">
                <a:solidFill>
                  <a:schemeClr val="bg2"/>
                </a:solidFill>
                <a:latin typeface="+mn-lt"/>
                <a:ea typeface="+mn-ea"/>
                <a:cs typeface="+mn-cs"/>
              </a:defRPr>
            </a:lvl4pPr>
            <a:lvl5pPr marL="1258888" indent="-171450" algn="l" defTabSz="457200" rtl="0" eaLnBrk="1" latinLnBrk="0" hangingPunct="1">
              <a:spcBef>
                <a:spcPts val="300"/>
              </a:spcBef>
              <a:spcAft>
                <a:spcPts val="700"/>
              </a:spcAft>
              <a:buClr>
                <a:schemeClr val="accent1"/>
              </a:buClr>
              <a:buFont typeface="Arial" panose="020B0604020202020204" pitchFamily="34" charset="0"/>
              <a:buChar char="•"/>
              <a:tabLst/>
              <a:defRPr sz="1600" kern="1200" baseline="0">
                <a:solidFill>
                  <a:schemeClr val="bg2"/>
                </a:solidFill>
                <a:latin typeface="+mn-lt"/>
                <a:ea typeface="+mn-ea"/>
                <a:cs typeface="+mn-cs"/>
              </a:defRPr>
            </a:lvl5pPr>
            <a:lvl6pPr marL="0" indent="0" algn="l" defTabSz="457200" rtl="0" eaLnBrk="1" latinLnBrk="0" hangingPunct="1">
              <a:spcBef>
                <a:spcPct val="20000"/>
              </a:spcBef>
              <a:spcAft>
                <a:spcPts val="700"/>
              </a:spcAft>
              <a:buClr>
                <a:schemeClr val="tx2"/>
              </a:buClr>
              <a:buFontTx/>
              <a:buNone/>
              <a:defRPr sz="1600" kern="1200">
                <a:solidFill>
                  <a:schemeClr val="bg2"/>
                </a:solidFill>
                <a:latin typeface="+mn-lt"/>
                <a:ea typeface="+mn-ea"/>
                <a:cs typeface="+mn-cs"/>
              </a:defRPr>
            </a:lvl6pPr>
            <a:lvl7pPr marL="1133856" indent="-182880" algn="l" defTabSz="457200" rtl="0" eaLnBrk="1" latinLnBrk="0" hangingPunct="1">
              <a:spcBef>
                <a:spcPct val="20000"/>
              </a:spcBef>
              <a:spcAft>
                <a:spcPts val="300"/>
              </a:spcAft>
              <a:buClr>
                <a:schemeClr val="tx2"/>
              </a:buClr>
              <a:buFont typeface="Lucida Grande"/>
              <a:buChar char="–"/>
              <a:defRPr sz="1600" kern="1200">
                <a:solidFill>
                  <a:schemeClr val="tx1"/>
                </a:solidFill>
                <a:latin typeface="+mn-lt"/>
                <a:ea typeface="+mn-ea"/>
                <a:cs typeface="+mn-cs"/>
              </a:defRPr>
            </a:lvl7pPr>
            <a:lvl8pPr marL="1271016" indent="-146304" algn="l" defTabSz="457200" rtl="0" eaLnBrk="1" latinLnBrk="0" hangingPunct="1">
              <a:spcBef>
                <a:spcPct val="20000"/>
              </a:spcBef>
              <a:spcAft>
                <a:spcPts val="300"/>
              </a:spcAft>
              <a:buClr>
                <a:schemeClr val="tx2"/>
              </a:buClr>
              <a:buFont typeface="Arial"/>
              <a:buChar char="•"/>
              <a:defRPr sz="1600" kern="1200" baseline="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0"/>
              </a:spcBef>
              <a:spcAft>
                <a:spcPct val="0"/>
              </a:spcAft>
              <a:buClr>
                <a:srgbClr val="3985CD"/>
              </a:buClr>
              <a:buSzTx/>
              <a:buFont typeface="Arial" panose="020B0604020202020204" pitchFamily="34" charset="0"/>
              <a:buNone/>
              <a:tabLst/>
              <a:defRPr/>
            </a:pPr>
            <a:r>
              <a:rPr kumimoji="0" lang="en-US" sz="1600" b="0" i="0" u="none" strike="noStrike" kern="1200" cap="none" spc="0" normalizeH="0" baseline="0" noProof="0" dirty="0">
                <a:ln>
                  <a:noFill/>
                </a:ln>
                <a:solidFill>
                  <a:srgbClr val="21457F"/>
                </a:solidFill>
                <a:effectLst/>
                <a:uLnTx/>
                <a:uFillTx/>
                <a:latin typeface="Arial"/>
                <a:ea typeface="+mn-ea"/>
                <a:cs typeface="+mn-cs"/>
              </a:rPr>
              <a:t>Nodule Identified</a:t>
            </a:r>
            <a:endParaRPr kumimoji="0" lang="en-US" sz="1600" b="0" i="0" u="none" strike="noStrike" kern="1200" cap="none" spc="0" normalizeH="0" baseline="0" noProof="0" dirty="0">
              <a:ln>
                <a:noFill/>
              </a:ln>
              <a:solidFill>
                <a:srgbClr val="21457F"/>
              </a:solidFill>
              <a:effectLst/>
              <a:uLnTx/>
              <a:uFillTx/>
              <a:latin typeface="Arial"/>
              <a:ea typeface="+mn-ea"/>
              <a:cs typeface="+mn-cs"/>
              <a:sym typeface="+mn-lt"/>
            </a:endParaRPr>
          </a:p>
        </p:txBody>
      </p:sp>
      <p:sp>
        <p:nvSpPr>
          <p:cNvPr id="26" name="Text Placeholder 54"/>
          <p:cNvSpPr>
            <a:spLocks noGrp="1"/>
          </p:cNvSpPr>
          <p:nvPr>
            <p:custDataLst>
              <p:tags r:id="rId7"/>
            </p:custDataLst>
          </p:nvPr>
        </p:nvSpPr>
        <p:spPr bwMode="gray">
          <a:xfrm>
            <a:off x="6567257" y="2516449"/>
            <a:ext cx="1341520" cy="366713"/>
          </a:xfrm>
          <a:prstGeom prst="rect">
            <a:avLst/>
          </a:prstGeom>
          <a:noFill/>
          <a:extLst>
            <a:ext uri="{909E8E84-426E-40dd-AFC4-6F175D3DCCD1}">
              <a14:hiddenFill xmlns:a14="http://schemas.microsoft.com/office/drawing/2010/main" xmlns="">
                <a:solidFill>
                  <a:schemeClr val="accent2"/>
                </a:solidFill>
              </a14:hiddenFill>
            </a:ext>
          </a:extLst>
        </p:spPr>
        <p:txBody>
          <a:bodyPr wrap="none" lIns="28575" tIns="0" rIns="28575" bIns="0" numCol="1" spcCol="0" anchor="ctr" anchorCtr="0">
            <a:noAutofit/>
          </a:bodyPr>
          <a:lstStyle>
            <a:lvl1pPr marL="173038" indent="-173038" algn="l" defTabSz="457200" rtl="0" eaLnBrk="1" latinLnBrk="0" hangingPunct="1">
              <a:spcBef>
                <a:spcPts val="600"/>
              </a:spcBef>
              <a:spcAft>
                <a:spcPts val="700"/>
              </a:spcAft>
              <a:buClr>
                <a:schemeClr val="accent1"/>
              </a:buClr>
              <a:buFont typeface="Arial" panose="020B0604020202020204" pitchFamily="34" charset="0"/>
              <a:buChar char="•"/>
              <a:defRPr sz="1600" kern="1200">
                <a:solidFill>
                  <a:schemeClr val="bg2"/>
                </a:solidFill>
                <a:latin typeface="+mn-lt"/>
                <a:ea typeface="+mn-ea"/>
                <a:cs typeface="+mn-cs"/>
              </a:defRPr>
            </a:lvl1pPr>
            <a:lvl2pPr marL="457200" indent="-223838" algn="l" defTabSz="457200" rtl="0" eaLnBrk="1" latinLnBrk="0" hangingPunct="1">
              <a:spcBef>
                <a:spcPts val="300"/>
              </a:spcBef>
              <a:spcAft>
                <a:spcPts val="700"/>
              </a:spcAft>
              <a:buClr>
                <a:schemeClr val="accent1"/>
              </a:buClr>
              <a:buFont typeface="Arial" panose="020B0604020202020204" pitchFamily="34" charset="0"/>
              <a:buChar char="–"/>
              <a:defRPr sz="1600" kern="1200" baseline="0">
                <a:solidFill>
                  <a:schemeClr val="bg2"/>
                </a:solidFill>
                <a:latin typeface="+mn-lt"/>
                <a:ea typeface="+mn-ea"/>
                <a:cs typeface="+mn-cs"/>
              </a:defRPr>
            </a:lvl2pPr>
            <a:lvl3pPr marL="690563" indent="-173038" algn="l" defTabSz="457200" rtl="0" eaLnBrk="1" latinLnBrk="0" hangingPunct="1">
              <a:spcBef>
                <a:spcPts val="300"/>
              </a:spcBef>
              <a:spcAft>
                <a:spcPts val="700"/>
              </a:spcAft>
              <a:buClr>
                <a:schemeClr val="accent1"/>
              </a:buClr>
              <a:buFont typeface="Arial" panose="020B0604020202020204" pitchFamily="34" charset="0"/>
              <a:buChar char="•"/>
              <a:tabLst>
                <a:tab pos="690563" algn="l"/>
              </a:tabLst>
              <a:defRPr sz="1600" kern="1200">
                <a:solidFill>
                  <a:schemeClr val="bg2"/>
                </a:solidFill>
                <a:latin typeface="+mn-lt"/>
                <a:ea typeface="+mn-ea"/>
                <a:cs typeface="+mn-cs"/>
              </a:defRPr>
            </a:lvl3pPr>
            <a:lvl4pPr marL="1027113" indent="-225425" algn="l" defTabSz="457200" rtl="0" eaLnBrk="1" latinLnBrk="0" hangingPunct="1">
              <a:spcBef>
                <a:spcPts val="300"/>
              </a:spcBef>
              <a:spcAft>
                <a:spcPts val="700"/>
              </a:spcAft>
              <a:buClr>
                <a:schemeClr val="accent1"/>
              </a:buClr>
              <a:buFont typeface="Arial" panose="020B0604020202020204" pitchFamily="34" charset="0"/>
              <a:buChar char="–"/>
              <a:tabLst/>
              <a:defRPr sz="1600" kern="1200">
                <a:solidFill>
                  <a:schemeClr val="bg2"/>
                </a:solidFill>
                <a:latin typeface="+mn-lt"/>
                <a:ea typeface="+mn-ea"/>
                <a:cs typeface="+mn-cs"/>
              </a:defRPr>
            </a:lvl4pPr>
            <a:lvl5pPr marL="1258888" indent="-171450" algn="l" defTabSz="457200" rtl="0" eaLnBrk="1" latinLnBrk="0" hangingPunct="1">
              <a:spcBef>
                <a:spcPts val="300"/>
              </a:spcBef>
              <a:spcAft>
                <a:spcPts val="700"/>
              </a:spcAft>
              <a:buClr>
                <a:schemeClr val="accent1"/>
              </a:buClr>
              <a:buFont typeface="Arial" panose="020B0604020202020204" pitchFamily="34" charset="0"/>
              <a:buChar char="•"/>
              <a:tabLst/>
              <a:defRPr sz="1600" kern="1200" baseline="0">
                <a:solidFill>
                  <a:schemeClr val="bg2"/>
                </a:solidFill>
                <a:latin typeface="+mn-lt"/>
                <a:ea typeface="+mn-ea"/>
                <a:cs typeface="+mn-cs"/>
              </a:defRPr>
            </a:lvl5pPr>
            <a:lvl6pPr marL="0" indent="0" algn="l" defTabSz="457200" rtl="0" eaLnBrk="1" latinLnBrk="0" hangingPunct="1">
              <a:spcBef>
                <a:spcPct val="20000"/>
              </a:spcBef>
              <a:spcAft>
                <a:spcPts val="700"/>
              </a:spcAft>
              <a:buClr>
                <a:schemeClr val="tx2"/>
              </a:buClr>
              <a:buFontTx/>
              <a:buNone/>
              <a:defRPr sz="1600" kern="1200">
                <a:solidFill>
                  <a:schemeClr val="bg2"/>
                </a:solidFill>
                <a:latin typeface="+mn-lt"/>
                <a:ea typeface="+mn-ea"/>
                <a:cs typeface="+mn-cs"/>
              </a:defRPr>
            </a:lvl6pPr>
            <a:lvl7pPr marL="1133856" indent="-182880" algn="l" defTabSz="457200" rtl="0" eaLnBrk="1" latinLnBrk="0" hangingPunct="1">
              <a:spcBef>
                <a:spcPct val="20000"/>
              </a:spcBef>
              <a:spcAft>
                <a:spcPts val="300"/>
              </a:spcAft>
              <a:buClr>
                <a:schemeClr val="tx2"/>
              </a:buClr>
              <a:buFont typeface="Lucida Grande"/>
              <a:buChar char="–"/>
              <a:defRPr sz="1600" kern="1200">
                <a:solidFill>
                  <a:schemeClr val="tx1"/>
                </a:solidFill>
                <a:latin typeface="+mn-lt"/>
                <a:ea typeface="+mn-ea"/>
                <a:cs typeface="+mn-cs"/>
              </a:defRPr>
            </a:lvl7pPr>
            <a:lvl8pPr marL="1271016" indent="-146304" algn="l" defTabSz="457200" rtl="0" eaLnBrk="1" latinLnBrk="0" hangingPunct="1">
              <a:spcBef>
                <a:spcPct val="20000"/>
              </a:spcBef>
              <a:spcAft>
                <a:spcPts val="300"/>
              </a:spcAft>
              <a:buClr>
                <a:schemeClr val="tx2"/>
              </a:buClr>
              <a:buFont typeface="Arial"/>
              <a:buChar char="•"/>
              <a:defRPr sz="1600" kern="1200" baseline="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ts val="1820"/>
              </a:lnSpc>
              <a:spcBef>
                <a:spcPct val="0"/>
              </a:spcBef>
              <a:spcAft>
                <a:spcPct val="0"/>
              </a:spcAft>
              <a:buClr>
                <a:srgbClr val="3985CD"/>
              </a:buClr>
              <a:buSzTx/>
              <a:buFont typeface="Arial" panose="020B0604020202020204" pitchFamily="34" charset="0"/>
              <a:buNone/>
              <a:tabLst/>
              <a:defRPr/>
            </a:pPr>
            <a:fld id="{DA9A71B7-581E-4365-81E6-15FBB6B233C0}" type="datetime'1''''''''''''''''''''''''''''''''''''''.''''''''''''''''6'">
              <a:rPr kumimoji="0" lang="en-US" sz="3200" b="1" i="0" u="none" strike="noStrike" kern="1200" cap="none" spc="0" normalizeH="0" baseline="0" noProof="0" smtClean="0">
                <a:ln>
                  <a:noFill/>
                </a:ln>
                <a:solidFill>
                  <a:srgbClr val="3C3C3C"/>
                </a:solidFill>
                <a:effectLst/>
                <a:uLnTx/>
                <a:uFillTx/>
                <a:latin typeface="Arial"/>
                <a:ea typeface="+mn-ea"/>
                <a:cs typeface="+mn-cs"/>
              </a:rPr>
              <a:pPr marL="0" marR="0" lvl="0" indent="0" algn="ctr" defTabSz="457200" rtl="0" eaLnBrk="1" fontAlgn="auto" latinLnBrk="0" hangingPunct="1">
                <a:lnSpc>
                  <a:spcPts val="1820"/>
                </a:lnSpc>
                <a:spcBef>
                  <a:spcPct val="0"/>
                </a:spcBef>
                <a:spcAft>
                  <a:spcPct val="0"/>
                </a:spcAft>
                <a:buClr>
                  <a:srgbClr val="3985CD"/>
                </a:buClr>
                <a:buSzTx/>
                <a:buFont typeface="Arial" panose="020B0604020202020204" pitchFamily="34" charset="0"/>
                <a:buNone/>
                <a:tabLst/>
                <a:defRPr/>
              </a:pPr>
              <a:t>1.6</a:t>
            </a:fld>
            <a:r>
              <a:rPr kumimoji="0" lang="en-US" sz="3200" b="1" i="0" u="none" strike="noStrike" kern="1200" cap="none" spc="0" normalizeH="0" baseline="0" noProof="0" dirty="0">
                <a:ln>
                  <a:noFill/>
                </a:ln>
                <a:solidFill>
                  <a:srgbClr val="3C3C3C"/>
                </a:solidFill>
                <a:effectLst/>
                <a:uLnTx/>
                <a:uFillTx/>
                <a:latin typeface="Arial"/>
                <a:ea typeface="+mn-ea"/>
                <a:cs typeface="+mn-cs"/>
              </a:rPr>
              <a:t> M</a:t>
            </a:r>
            <a:br>
              <a:rPr kumimoji="0" lang="en-US" sz="1600" b="0" i="0" u="none" strike="noStrike" kern="1200" cap="none" spc="0" normalizeH="0" baseline="0" noProof="0" dirty="0">
                <a:ln>
                  <a:noFill/>
                </a:ln>
                <a:solidFill>
                  <a:srgbClr val="3C3C3C"/>
                </a:solidFill>
                <a:effectLst/>
                <a:uLnTx/>
                <a:uFillTx/>
                <a:latin typeface="Arial"/>
                <a:ea typeface="+mn-ea"/>
                <a:cs typeface="+mn-cs"/>
                <a:sym typeface="+mn-lt"/>
              </a:rPr>
            </a:br>
            <a:r>
              <a:rPr kumimoji="0" lang="en-US" sz="1400" b="0" i="0" u="none" strike="noStrike" kern="1200" cap="none" spc="0" normalizeH="0" baseline="0" noProof="0" dirty="0">
                <a:ln>
                  <a:noFill/>
                </a:ln>
                <a:solidFill>
                  <a:srgbClr val="3C3C3C"/>
                </a:solidFill>
                <a:effectLst/>
                <a:uLnTx/>
                <a:uFillTx/>
                <a:latin typeface="Arial"/>
                <a:ea typeface="+mn-ea"/>
                <a:cs typeface="+mn-cs"/>
                <a:sym typeface="+mn-lt"/>
              </a:rPr>
              <a:t>(</a:t>
            </a:r>
            <a:fld id="{72755C79-1058-416D-BAC4-CFF3000CE14B}" type="datetime'''''3''''''''''''''''''''''''3''''%'''''''''''''''">
              <a:rPr kumimoji="0" lang="en-US" sz="1400" b="0" i="0" u="none" strike="noStrike" kern="1200" cap="none" spc="0" normalizeH="0" baseline="0" noProof="0" smtClean="0">
                <a:ln>
                  <a:noFill/>
                </a:ln>
                <a:solidFill>
                  <a:srgbClr val="3C3C3C"/>
                </a:solidFill>
                <a:effectLst/>
                <a:uLnTx/>
                <a:uFillTx/>
                <a:latin typeface="Arial"/>
                <a:ea typeface="+mn-ea"/>
                <a:cs typeface="+mn-cs"/>
              </a:rPr>
              <a:pPr marL="0" marR="0" lvl="0" indent="0" algn="ctr" defTabSz="457200" rtl="0" eaLnBrk="1" fontAlgn="auto" latinLnBrk="0" hangingPunct="1">
                <a:lnSpc>
                  <a:spcPts val="1820"/>
                </a:lnSpc>
                <a:spcBef>
                  <a:spcPct val="0"/>
                </a:spcBef>
                <a:spcAft>
                  <a:spcPct val="0"/>
                </a:spcAft>
                <a:buClr>
                  <a:srgbClr val="3985CD"/>
                </a:buClr>
                <a:buSzTx/>
                <a:buFont typeface="Arial" panose="020B0604020202020204" pitchFamily="34" charset="0"/>
                <a:buNone/>
                <a:tabLst/>
                <a:defRPr/>
              </a:pPr>
              <a:t>33%</a:t>
            </a:fld>
            <a:r>
              <a:rPr kumimoji="0" lang="en-US" sz="1400" b="0" i="0" u="none" strike="noStrike" kern="1200" cap="none" spc="0" normalizeH="0" baseline="0" noProof="0" dirty="0">
                <a:ln>
                  <a:noFill/>
                </a:ln>
                <a:solidFill>
                  <a:srgbClr val="3C3C3C"/>
                </a:solidFill>
                <a:effectLst/>
                <a:uLnTx/>
                <a:uFillTx/>
                <a:latin typeface="Arial"/>
                <a:ea typeface="+mn-ea"/>
                <a:cs typeface="+mn-cs"/>
                <a:sym typeface="+mn-lt"/>
              </a:rPr>
              <a:t>)</a:t>
            </a:r>
          </a:p>
        </p:txBody>
      </p:sp>
      <p:cxnSp>
        <p:nvCxnSpPr>
          <p:cNvPr id="18" name="Straight Connector 17"/>
          <p:cNvCxnSpPr>
            <a:cxnSpLocks/>
          </p:cNvCxnSpPr>
          <p:nvPr/>
        </p:nvCxnSpPr>
        <p:spPr>
          <a:xfrm>
            <a:off x="2735753" y="2160244"/>
            <a:ext cx="525577" cy="0"/>
          </a:xfrm>
          <a:prstGeom prst="line">
            <a:avLst/>
          </a:prstGeom>
          <a:ln w="28575" cmpd="sng">
            <a:solidFill>
              <a:srgbClr val="3284BE"/>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a:cxnSpLocks/>
            <a:endCxn id="29" idx="1"/>
          </p:cNvCxnSpPr>
          <p:nvPr/>
        </p:nvCxnSpPr>
        <p:spPr>
          <a:xfrm>
            <a:off x="5933602" y="2169825"/>
            <a:ext cx="442751" cy="0"/>
          </a:xfrm>
          <a:prstGeom prst="line">
            <a:avLst/>
          </a:prstGeom>
          <a:ln w="28575" cmpd="sng">
            <a:solidFill>
              <a:schemeClr val="bg2">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19" name="Content Placeholder 11"/>
          <p:cNvSpPr txBox="1">
            <a:spLocks/>
          </p:cNvSpPr>
          <p:nvPr/>
        </p:nvSpPr>
        <p:spPr>
          <a:xfrm>
            <a:off x="2009378" y="938558"/>
            <a:ext cx="5183471" cy="382677"/>
          </a:xfrm>
          <a:prstGeom prst="rect">
            <a:avLst/>
          </a:prstGeom>
        </p:spPr>
        <p:txBody>
          <a:bodyPr vert="horz" lIns="0" tIns="45720" rIns="0" bIns="45720" rtlCol="0" anchor="b">
            <a:noAutofit/>
          </a:bodyPr>
          <a:lstStyle>
            <a:lvl1pPr marL="0" indent="0" algn="l" defTabSz="457200" rtl="0" eaLnBrk="1" latinLnBrk="0" hangingPunct="1">
              <a:spcBef>
                <a:spcPts val="600"/>
              </a:spcBef>
              <a:spcAft>
                <a:spcPts val="700"/>
              </a:spcAft>
              <a:buClr>
                <a:schemeClr val="accent1"/>
              </a:buClr>
              <a:buFont typeface="Arial" panose="020B0604020202020204" pitchFamily="34" charset="0"/>
              <a:buNone/>
              <a:defRPr sz="1600" kern="1200" cap="all" baseline="0">
                <a:solidFill>
                  <a:schemeClr val="accent1"/>
                </a:solidFill>
                <a:latin typeface="+mn-lt"/>
                <a:ea typeface="+mn-ea"/>
                <a:cs typeface="+mn-cs"/>
              </a:defRPr>
            </a:lvl1pPr>
            <a:lvl2pPr marL="457200" indent="-223838" algn="l" defTabSz="457200" rtl="0" eaLnBrk="1" latinLnBrk="0" hangingPunct="1">
              <a:spcBef>
                <a:spcPts val="300"/>
              </a:spcBef>
              <a:spcAft>
                <a:spcPts val="700"/>
              </a:spcAft>
              <a:buClr>
                <a:schemeClr val="accent1"/>
              </a:buClr>
              <a:buFont typeface="Arial" panose="020B0604020202020204" pitchFamily="34" charset="0"/>
              <a:buChar char="–"/>
              <a:defRPr sz="1600" kern="1200" baseline="0">
                <a:solidFill>
                  <a:schemeClr val="bg2"/>
                </a:solidFill>
                <a:latin typeface="+mn-lt"/>
                <a:ea typeface="+mn-ea"/>
                <a:cs typeface="+mn-cs"/>
              </a:defRPr>
            </a:lvl2pPr>
            <a:lvl3pPr marL="690563" indent="-173038" algn="l" defTabSz="457200" rtl="0" eaLnBrk="1" latinLnBrk="0" hangingPunct="1">
              <a:spcBef>
                <a:spcPts val="300"/>
              </a:spcBef>
              <a:spcAft>
                <a:spcPts val="700"/>
              </a:spcAft>
              <a:buClr>
                <a:schemeClr val="accent1"/>
              </a:buClr>
              <a:buFont typeface="Arial" panose="020B0604020202020204" pitchFamily="34" charset="0"/>
              <a:buChar char="•"/>
              <a:tabLst>
                <a:tab pos="690563" algn="l"/>
              </a:tabLst>
              <a:defRPr sz="1600" kern="1200">
                <a:solidFill>
                  <a:schemeClr val="bg2"/>
                </a:solidFill>
                <a:latin typeface="+mn-lt"/>
                <a:ea typeface="+mn-ea"/>
                <a:cs typeface="+mn-cs"/>
              </a:defRPr>
            </a:lvl3pPr>
            <a:lvl4pPr marL="1027113" indent="-225425" algn="l" defTabSz="457200" rtl="0" eaLnBrk="1" latinLnBrk="0" hangingPunct="1">
              <a:spcBef>
                <a:spcPts val="300"/>
              </a:spcBef>
              <a:spcAft>
                <a:spcPts val="700"/>
              </a:spcAft>
              <a:buClr>
                <a:schemeClr val="accent1"/>
              </a:buClr>
              <a:buFont typeface="Arial" panose="020B0604020202020204" pitchFamily="34" charset="0"/>
              <a:buChar char="–"/>
              <a:tabLst/>
              <a:defRPr sz="1600" kern="1200">
                <a:solidFill>
                  <a:schemeClr val="bg2"/>
                </a:solidFill>
                <a:latin typeface="+mn-lt"/>
                <a:ea typeface="+mn-ea"/>
                <a:cs typeface="+mn-cs"/>
              </a:defRPr>
            </a:lvl4pPr>
            <a:lvl5pPr marL="1258888" indent="-171450" algn="l" defTabSz="457200" rtl="0" eaLnBrk="1" latinLnBrk="0" hangingPunct="1">
              <a:spcBef>
                <a:spcPts val="300"/>
              </a:spcBef>
              <a:spcAft>
                <a:spcPts val="700"/>
              </a:spcAft>
              <a:buClr>
                <a:schemeClr val="accent1"/>
              </a:buClr>
              <a:buFont typeface="Arial" panose="020B0604020202020204" pitchFamily="34" charset="0"/>
              <a:buChar char="•"/>
              <a:tabLst/>
              <a:defRPr sz="1600" kern="1200" baseline="0">
                <a:solidFill>
                  <a:schemeClr val="bg2"/>
                </a:solidFill>
                <a:latin typeface="+mn-lt"/>
                <a:ea typeface="+mn-ea"/>
                <a:cs typeface="+mn-cs"/>
              </a:defRPr>
            </a:lvl5pPr>
            <a:lvl6pPr marL="0" indent="0" algn="l" defTabSz="457200" rtl="0" eaLnBrk="1" latinLnBrk="0" hangingPunct="1">
              <a:spcBef>
                <a:spcPct val="20000"/>
              </a:spcBef>
              <a:spcAft>
                <a:spcPts val="700"/>
              </a:spcAft>
              <a:buClr>
                <a:schemeClr val="tx2"/>
              </a:buClr>
              <a:buFontTx/>
              <a:buNone/>
              <a:defRPr sz="1600" kern="1200">
                <a:solidFill>
                  <a:schemeClr val="bg2"/>
                </a:solidFill>
                <a:latin typeface="+mn-lt"/>
                <a:ea typeface="+mn-ea"/>
                <a:cs typeface="+mn-cs"/>
              </a:defRPr>
            </a:lvl6pPr>
            <a:lvl7pPr marL="1133856" indent="-182880" algn="l" defTabSz="457200" rtl="0" eaLnBrk="1" latinLnBrk="0" hangingPunct="1">
              <a:spcBef>
                <a:spcPct val="20000"/>
              </a:spcBef>
              <a:spcAft>
                <a:spcPts val="300"/>
              </a:spcAft>
              <a:buClr>
                <a:schemeClr val="tx2"/>
              </a:buClr>
              <a:buFont typeface="Lucida Grande"/>
              <a:buChar char="–"/>
              <a:defRPr sz="1600" kern="1200">
                <a:solidFill>
                  <a:schemeClr val="tx1"/>
                </a:solidFill>
                <a:latin typeface="+mn-lt"/>
                <a:ea typeface="+mn-ea"/>
                <a:cs typeface="+mn-cs"/>
              </a:defRPr>
            </a:lvl7pPr>
            <a:lvl8pPr marL="1271016" indent="-146304" algn="l" defTabSz="457200" rtl="0" eaLnBrk="1" latinLnBrk="0" hangingPunct="1">
              <a:spcBef>
                <a:spcPct val="20000"/>
              </a:spcBef>
              <a:spcAft>
                <a:spcPts val="300"/>
              </a:spcAft>
              <a:buClr>
                <a:schemeClr val="tx2"/>
              </a:buClr>
              <a:buFont typeface="Arial"/>
              <a:buChar char="•"/>
              <a:defRPr sz="1600" kern="1200" baseline="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600"/>
              </a:spcBef>
              <a:spcAft>
                <a:spcPts val="700"/>
              </a:spcAft>
              <a:buClr>
                <a:srgbClr val="41A036"/>
              </a:buClr>
              <a:buSzTx/>
              <a:buFont typeface="Arial" panose="020B0604020202020204" pitchFamily="34" charset="0"/>
              <a:buNone/>
              <a:tabLst/>
              <a:defRPr/>
            </a:pPr>
            <a:r>
              <a:rPr kumimoji="0" lang="en-US" sz="1800" b="0" i="0" u="none" strike="noStrike" kern="1200" cap="all" spc="0" normalizeH="0" baseline="0" noProof="0" dirty="0">
                <a:ln>
                  <a:noFill/>
                </a:ln>
                <a:solidFill>
                  <a:srgbClr val="CC0033">
                    <a:lumMod val="75000"/>
                  </a:srgbClr>
                </a:solidFill>
                <a:effectLst/>
                <a:uLnTx/>
                <a:uFillTx/>
                <a:latin typeface="Arial"/>
                <a:ea typeface="+mn-ea"/>
                <a:cs typeface="+mn-cs"/>
              </a:rPr>
              <a:t>Estimated CHEST ct scanS IN US</a:t>
            </a:r>
          </a:p>
        </p:txBody>
      </p:sp>
      <p:sp>
        <p:nvSpPr>
          <p:cNvPr id="20" name="Text Placeholder 4"/>
          <p:cNvSpPr>
            <a:spLocks noGrp="1"/>
          </p:cNvSpPr>
          <p:nvPr>
            <p:ph type="body" sz="quarter" idx="13"/>
          </p:nvPr>
        </p:nvSpPr>
        <p:spPr>
          <a:xfrm>
            <a:off x="6448396" y="3228262"/>
            <a:ext cx="1705143" cy="302371"/>
          </a:xfrm>
          <a:noFill/>
          <a:ln>
            <a:noFill/>
          </a:ln>
        </p:spPr>
        <p:txBody>
          <a:bodyPr>
            <a:normAutofit/>
          </a:bodyPr>
          <a:lstStyle/>
          <a:p>
            <a:pPr marL="0" indent="0" algn="ctr">
              <a:spcBef>
                <a:spcPts val="0"/>
              </a:spcBef>
              <a:spcAft>
                <a:spcPts val="300"/>
              </a:spcAft>
              <a:buNone/>
            </a:pPr>
            <a:r>
              <a:rPr lang="en-US" b="1" dirty="0">
                <a:solidFill>
                  <a:schemeClr val="bg1"/>
                </a:solidFill>
              </a:rPr>
              <a:t>1.5M are benign</a:t>
            </a:r>
          </a:p>
        </p:txBody>
      </p:sp>
      <p:sp>
        <p:nvSpPr>
          <p:cNvPr id="21" name="TextBox 20"/>
          <p:cNvSpPr txBox="1"/>
          <p:nvPr/>
        </p:nvSpPr>
        <p:spPr>
          <a:xfrm>
            <a:off x="3847680" y="1222039"/>
            <a:ext cx="1593706" cy="338554"/>
          </a:xfrm>
          <a:prstGeom prst="rect">
            <a:avLst/>
          </a:prstGeom>
          <a:noFill/>
        </p:spPr>
        <p:txBody>
          <a:bodyPr wrap="non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CC0033">
                    <a:lumMod val="75000"/>
                  </a:srgbClr>
                </a:solidFill>
                <a:effectLst/>
                <a:uLnTx/>
                <a:uFillTx/>
                <a:latin typeface="Arial"/>
                <a:ea typeface="+mn-ea"/>
                <a:cs typeface="+mn-cs"/>
              </a:rPr>
              <a:t>(n = 4.8 million)</a:t>
            </a:r>
          </a:p>
        </p:txBody>
      </p:sp>
      <p:sp>
        <p:nvSpPr>
          <p:cNvPr id="4" name="TextBox 3"/>
          <p:cNvSpPr txBox="1"/>
          <p:nvPr/>
        </p:nvSpPr>
        <p:spPr>
          <a:xfrm>
            <a:off x="-17502" y="4922469"/>
            <a:ext cx="1986441" cy="24622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Arial"/>
                <a:ea typeface="+mn-ea"/>
                <a:cs typeface="+mn-cs"/>
              </a:rPr>
              <a:t>Gould MK, et al. AJRCCM 2015</a:t>
            </a:r>
          </a:p>
        </p:txBody>
      </p:sp>
      <p:sp>
        <p:nvSpPr>
          <p:cNvPr id="3" name="TextBox 2">
            <a:extLst>
              <a:ext uri="{FF2B5EF4-FFF2-40B4-BE49-F238E27FC236}">
                <a16:creationId xmlns:a16="http://schemas.microsoft.com/office/drawing/2014/main" id="{16FE6F5C-6030-D243-A5F9-A018198C7D81}"/>
              </a:ext>
            </a:extLst>
          </p:cNvPr>
          <p:cNvSpPr txBox="1"/>
          <p:nvPr/>
        </p:nvSpPr>
        <p:spPr>
          <a:xfrm>
            <a:off x="146742" y="3794544"/>
            <a:ext cx="8733017" cy="1015663"/>
          </a:xfrm>
          <a:prstGeom prst="rect">
            <a:avLst/>
          </a:prstGeom>
          <a:solidFill>
            <a:srgbClr val="E28A47"/>
          </a:solid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white"/>
                </a:solidFill>
                <a:effectLst/>
                <a:uLnTx/>
                <a:uFillTx/>
                <a:latin typeface="Arial"/>
                <a:ea typeface="+mn-ea"/>
                <a:cs typeface="+mn-cs"/>
              </a:rPr>
              <a:t>The nodule epidemic will only grow larger with uptake in annual CT screening for lung cancer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white"/>
                </a:solidFill>
                <a:effectLst/>
                <a:uLnTx/>
                <a:uFillTx/>
                <a:latin typeface="Arial"/>
                <a:ea typeface="+mn-ea"/>
                <a:cs typeface="+mn-cs"/>
              </a:rPr>
              <a:t>(among high-risk smokers) based on NLST and recent results from NELSON trial</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prstClr val="white"/>
              </a:solidFill>
              <a:effectLst/>
              <a:uLnTx/>
              <a:uFillTx/>
              <a:latin typeface="Arial"/>
              <a:ea typeface="+mn-ea"/>
              <a:cs typeface="+mn-cs"/>
            </a:endParaRPr>
          </a:p>
        </p:txBody>
      </p:sp>
      <p:sp>
        <p:nvSpPr>
          <p:cNvPr id="22" name="Rectangle 21">
            <a:extLst>
              <a:ext uri="{FF2B5EF4-FFF2-40B4-BE49-F238E27FC236}">
                <a16:creationId xmlns:a16="http://schemas.microsoft.com/office/drawing/2014/main" id="{51605D4B-F0C1-4E4F-A090-A31CF4C2EA38}"/>
              </a:ext>
            </a:extLst>
          </p:cNvPr>
          <p:cNvSpPr/>
          <p:nvPr/>
        </p:nvSpPr>
        <p:spPr>
          <a:xfrm>
            <a:off x="0" y="0"/>
            <a:ext cx="9144000" cy="244077"/>
          </a:xfrm>
          <a:prstGeom prst="rect">
            <a:avLst/>
          </a:prstGeom>
          <a:solidFill>
            <a:srgbClr val="F08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23" name="TextBox 22">
            <a:extLst>
              <a:ext uri="{FF2B5EF4-FFF2-40B4-BE49-F238E27FC236}">
                <a16:creationId xmlns:a16="http://schemas.microsoft.com/office/drawing/2014/main" id="{4484B399-BE0E-134B-B067-DA6B8615F6B1}"/>
              </a:ext>
            </a:extLst>
          </p:cNvPr>
          <p:cNvSpPr txBox="1"/>
          <p:nvPr/>
        </p:nvSpPr>
        <p:spPr>
          <a:xfrm>
            <a:off x="-43635" y="0"/>
            <a:ext cx="2114681"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Arial"/>
                <a:ea typeface="+mn-ea"/>
                <a:cs typeface="+mn-cs"/>
              </a:rPr>
              <a:t>DIAGNOSTIC BIOMARKERS </a:t>
            </a:r>
          </a:p>
        </p:txBody>
      </p:sp>
    </p:spTree>
    <p:extLst>
      <p:ext uri="{BB962C8B-B14F-4D97-AF65-F5344CB8AC3E}">
        <p14:creationId xmlns:p14="http://schemas.microsoft.com/office/powerpoint/2010/main" val="506488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a:extLst>
              <a:ext uri="{FF2B5EF4-FFF2-40B4-BE49-F238E27FC236}">
                <a16:creationId xmlns:a16="http://schemas.microsoft.com/office/drawing/2014/main" id="{BA34DF78-25FF-A048-A4AD-F1A8C304FE88}"/>
              </a:ext>
            </a:extLst>
          </p:cNvPr>
          <p:cNvSpPr/>
          <p:nvPr/>
        </p:nvSpPr>
        <p:spPr>
          <a:xfrm>
            <a:off x="180048" y="2598922"/>
            <a:ext cx="3550703" cy="1199071"/>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FA5067B9-1B31-FE42-8095-A3211AB8B1C0}"/>
              </a:ext>
            </a:extLst>
          </p:cNvPr>
          <p:cNvSpPr/>
          <p:nvPr/>
        </p:nvSpPr>
        <p:spPr>
          <a:xfrm>
            <a:off x="180048" y="1648176"/>
            <a:ext cx="3550703" cy="864388"/>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98AE6D0D-678E-E744-9735-00D53DCC324A}"/>
              </a:ext>
            </a:extLst>
          </p:cNvPr>
          <p:cNvSpPr/>
          <p:nvPr/>
        </p:nvSpPr>
        <p:spPr>
          <a:xfrm>
            <a:off x="180048" y="676018"/>
            <a:ext cx="3550703" cy="864388"/>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673" name="Picture 2" descr="BronchSampl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1" y="699796"/>
            <a:ext cx="4714875" cy="31372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8674" name="Picture 3" descr="normal bronc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1499895"/>
            <a:ext cx="1752600" cy="1371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675" name="Rectangle 4"/>
          <p:cNvSpPr>
            <a:spLocks noGrp="1" noChangeArrowheads="1"/>
          </p:cNvSpPr>
          <p:nvPr>
            <p:ph type="title"/>
          </p:nvPr>
        </p:nvSpPr>
        <p:spPr>
          <a:xfrm>
            <a:off x="50801" y="341934"/>
            <a:ext cx="9144000" cy="857251"/>
          </a:xfrm>
        </p:spPr>
        <p:txBody>
          <a:bodyPr anchor="t">
            <a:noAutofit/>
          </a:bodyPr>
          <a:lstStyle/>
          <a:p>
            <a:pPr algn="ctr"/>
            <a:r>
              <a:rPr lang="en-US" sz="1800" b="1" dirty="0">
                <a:solidFill>
                  <a:schemeClr val="tx1"/>
                </a:solidFill>
                <a:latin typeface="+mn-lt"/>
              </a:rPr>
              <a:t>Bronchial airway gene expression as a biomarker of smoking and lung disease</a:t>
            </a:r>
          </a:p>
        </p:txBody>
      </p:sp>
      <p:pic>
        <p:nvPicPr>
          <p:cNvPr id="644101" name="Picture 5" descr="brush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1499895"/>
            <a:ext cx="1905000" cy="14120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677" name="Line 6"/>
          <p:cNvSpPr>
            <a:spLocks noChangeShapeType="1"/>
          </p:cNvSpPr>
          <p:nvPr/>
        </p:nvSpPr>
        <p:spPr bwMode="auto">
          <a:xfrm>
            <a:off x="7695416" y="2911975"/>
            <a:ext cx="0" cy="333345"/>
          </a:xfrm>
          <a:prstGeom prst="line">
            <a:avLst/>
          </a:prstGeom>
          <a:noFill/>
          <a:ln w="635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p>
        </p:txBody>
      </p:sp>
      <p:sp>
        <p:nvSpPr>
          <p:cNvPr id="28678" name="Text Box 7"/>
          <p:cNvSpPr txBox="1">
            <a:spLocks noChangeArrowheads="1"/>
          </p:cNvSpPr>
          <p:nvPr/>
        </p:nvSpPr>
        <p:spPr bwMode="auto">
          <a:xfrm>
            <a:off x="6631729" y="3235925"/>
            <a:ext cx="2183357"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4400">
                <a:solidFill>
                  <a:schemeClr val="bg1"/>
                </a:solidFill>
                <a:latin typeface="Times New Roman" charset="0"/>
                <a:ea typeface="ＭＳ Ｐゴシック" charset="0"/>
                <a:cs typeface="ＭＳ Ｐゴシック" charset="0"/>
              </a:defRPr>
            </a:lvl1pPr>
            <a:lvl2pPr marL="742950" indent="-285750" eaLnBrk="0" hangingPunct="0">
              <a:defRPr sz="4400">
                <a:solidFill>
                  <a:schemeClr val="bg1"/>
                </a:solidFill>
                <a:latin typeface="Times New Roman" charset="0"/>
                <a:ea typeface="ＭＳ Ｐゴシック" charset="0"/>
              </a:defRPr>
            </a:lvl2pPr>
            <a:lvl3pPr marL="1143000" indent="-228600" eaLnBrk="0" hangingPunct="0">
              <a:defRPr sz="4400">
                <a:solidFill>
                  <a:schemeClr val="bg1"/>
                </a:solidFill>
                <a:latin typeface="Times New Roman" charset="0"/>
                <a:ea typeface="ＭＳ Ｐゴシック" charset="0"/>
              </a:defRPr>
            </a:lvl3pPr>
            <a:lvl4pPr marL="1600200" indent="-228600" eaLnBrk="0" hangingPunct="0">
              <a:defRPr sz="4400">
                <a:solidFill>
                  <a:schemeClr val="bg1"/>
                </a:solidFill>
                <a:latin typeface="Times New Roman" charset="0"/>
                <a:ea typeface="ＭＳ Ｐゴシック" charset="0"/>
              </a:defRPr>
            </a:lvl4pPr>
            <a:lvl5pPr marL="2057400" indent="-228600" eaLnBrk="0" hangingPunct="0">
              <a:defRPr sz="44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44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44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44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4400">
                <a:solidFill>
                  <a:schemeClr val="bg1"/>
                </a:solidFill>
                <a:latin typeface="Times New Roman" charset="0"/>
                <a:ea typeface="ＭＳ Ｐゴシック" charset="0"/>
              </a:defRPr>
            </a:lvl9pPr>
          </a:lstStyle>
          <a:p>
            <a:pPr algn="ctr" eaLnBrk="1" hangingPunct="1">
              <a:spcBef>
                <a:spcPct val="50000"/>
              </a:spcBef>
              <a:buNone/>
            </a:pPr>
            <a:r>
              <a:rPr lang="en-US" sz="1100" dirty="0">
                <a:solidFill>
                  <a:schemeClr val="tx1"/>
                </a:solidFill>
                <a:latin typeface="+mj-lt"/>
              </a:rPr>
              <a:t>RNA-Whole genome gene-expression profiling</a:t>
            </a:r>
          </a:p>
        </p:txBody>
      </p:sp>
      <p:sp>
        <p:nvSpPr>
          <p:cNvPr id="28679" name="Text Box 8"/>
          <p:cNvSpPr txBox="1">
            <a:spLocks noChangeArrowheads="1"/>
          </p:cNvSpPr>
          <p:nvPr/>
        </p:nvSpPr>
        <p:spPr bwMode="auto">
          <a:xfrm>
            <a:off x="184714" y="689026"/>
            <a:ext cx="3880556" cy="7771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4400">
                <a:solidFill>
                  <a:schemeClr val="bg1"/>
                </a:solidFill>
                <a:latin typeface="Times New Roman" charset="0"/>
                <a:ea typeface="ＭＳ Ｐゴシック" charset="0"/>
                <a:cs typeface="ＭＳ Ｐゴシック" charset="0"/>
              </a:defRPr>
            </a:lvl1pPr>
            <a:lvl2pPr marL="742950" indent="-285750" eaLnBrk="0" hangingPunct="0">
              <a:defRPr sz="4400">
                <a:solidFill>
                  <a:schemeClr val="bg1"/>
                </a:solidFill>
                <a:latin typeface="Times New Roman" charset="0"/>
                <a:ea typeface="ＭＳ Ｐゴシック" charset="0"/>
              </a:defRPr>
            </a:lvl2pPr>
            <a:lvl3pPr marL="1143000" indent="-228600" eaLnBrk="0" hangingPunct="0">
              <a:defRPr sz="4400">
                <a:solidFill>
                  <a:schemeClr val="bg1"/>
                </a:solidFill>
                <a:latin typeface="Times New Roman" charset="0"/>
                <a:ea typeface="ＭＳ Ｐゴシック" charset="0"/>
              </a:defRPr>
            </a:lvl3pPr>
            <a:lvl4pPr marL="1600200" indent="-228600" eaLnBrk="0" hangingPunct="0">
              <a:defRPr sz="4400">
                <a:solidFill>
                  <a:schemeClr val="bg1"/>
                </a:solidFill>
                <a:latin typeface="Times New Roman" charset="0"/>
                <a:ea typeface="ＭＳ Ｐゴシック" charset="0"/>
              </a:defRPr>
            </a:lvl4pPr>
            <a:lvl5pPr marL="2057400" indent="-228600" eaLnBrk="0" hangingPunct="0">
              <a:defRPr sz="44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44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44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44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4400">
                <a:solidFill>
                  <a:schemeClr val="bg1"/>
                </a:solidFill>
                <a:latin typeface="Times New Roman" charset="0"/>
                <a:ea typeface="ＭＳ Ｐゴシック" charset="0"/>
              </a:defRPr>
            </a:lvl9pPr>
          </a:lstStyle>
          <a:p>
            <a:pPr eaLnBrk="1" hangingPunct="1">
              <a:spcBef>
                <a:spcPct val="50000"/>
              </a:spcBef>
              <a:buNone/>
            </a:pPr>
            <a:r>
              <a:rPr lang="en-US" sz="1400" b="1" dirty="0">
                <a:solidFill>
                  <a:schemeClr val="tx1"/>
                </a:solidFill>
                <a:latin typeface="Arial" charset="0"/>
              </a:rPr>
              <a:t>Smoking impacts airway and microRNA gene expression </a:t>
            </a:r>
          </a:p>
          <a:p>
            <a:pPr eaLnBrk="1" hangingPunct="1">
              <a:spcBef>
                <a:spcPct val="50000"/>
              </a:spcBef>
              <a:buNone/>
            </a:pPr>
            <a:r>
              <a:rPr lang="en-US" sz="1100" i="1" dirty="0">
                <a:solidFill>
                  <a:schemeClr val="tx1"/>
                </a:solidFill>
                <a:latin typeface="Arial" charset="0"/>
              </a:rPr>
              <a:t>PNAS 2004; NAR 2005;  PNAS 2009</a:t>
            </a:r>
          </a:p>
        </p:txBody>
      </p:sp>
      <p:sp>
        <p:nvSpPr>
          <p:cNvPr id="28680" name="Text Box 9"/>
          <p:cNvSpPr txBox="1">
            <a:spLocks noChangeArrowheads="1"/>
          </p:cNvSpPr>
          <p:nvPr/>
        </p:nvSpPr>
        <p:spPr bwMode="auto">
          <a:xfrm>
            <a:off x="180049" y="1676469"/>
            <a:ext cx="3880556" cy="7771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4400">
                <a:solidFill>
                  <a:schemeClr val="bg1"/>
                </a:solidFill>
                <a:latin typeface="Times New Roman" charset="0"/>
                <a:ea typeface="ＭＳ Ｐゴシック" charset="0"/>
                <a:cs typeface="ＭＳ Ｐゴシック" charset="0"/>
              </a:defRPr>
            </a:lvl1pPr>
            <a:lvl2pPr marL="742950" indent="-285750" eaLnBrk="0" hangingPunct="0">
              <a:defRPr sz="4400">
                <a:solidFill>
                  <a:schemeClr val="bg1"/>
                </a:solidFill>
                <a:latin typeface="Times New Roman" charset="0"/>
                <a:ea typeface="ＭＳ Ｐゴシック" charset="0"/>
              </a:defRPr>
            </a:lvl2pPr>
            <a:lvl3pPr marL="1143000" indent="-228600" eaLnBrk="0" hangingPunct="0">
              <a:defRPr sz="4400">
                <a:solidFill>
                  <a:schemeClr val="bg1"/>
                </a:solidFill>
                <a:latin typeface="Times New Roman" charset="0"/>
                <a:ea typeface="ＭＳ Ｐゴシック" charset="0"/>
              </a:defRPr>
            </a:lvl3pPr>
            <a:lvl4pPr marL="1600200" indent="-228600" eaLnBrk="0" hangingPunct="0">
              <a:defRPr sz="4400">
                <a:solidFill>
                  <a:schemeClr val="bg1"/>
                </a:solidFill>
                <a:latin typeface="Times New Roman" charset="0"/>
                <a:ea typeface="ＭＳ Ｐゴシック" charset="0"/>
              </a:defRPr>
            </a:lvl4pPr>
            <a:lvl5pPr marL="2057400" indent="-228600" eaLnBrk="0" hangingPunct="0">
              <a:defRPr sz="44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44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44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44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4400">
                <a:solidFill>
                  <a:schemeClr val="bg1"/>
                </a:solidFill>
                <a:latin typeface="Times New Roman" charset="0"/>
                <a:ea typeface="ＭＳ Ｐゴシック" charset="0"/>
              </a:defRPr>
            </a:lvl9pPr>
          </a:lstStyle>
          <a:p>
            <a:pPr eaLnBrk="1" hangingPunct="1">
              <a:spcBef>
                <a:spcPct val="50000"/>
              </a:spcBef>
              <a:buNone/>
            </a:pPr>
            <a:r>
              <a:rPr lang="en-US" sz="1400" b="1" dirty="0">
                <a:solidFill>
                  <a:schemeClr val="tx1"/>
                </a:solidFill>
                <a:latin typeface="Arial" charset="0"/>
              </a:rPr>
              <a:t>Subset of changes persist following cessation  </a:t>
            </a:r>
            <a:r>
              <a:rPr lang="en-US" sz="1400" dirty="0">
                <a:solidFill>
                  <a:schemeClr val="tx1"/>
                </a:solidFill>
                <a:latin typeface="Arial" charset="0"/>
              </a:rPr>
              <a:t> </a:t>
            </a:r>
          </a:p>
          <a:p>
            <a:pPr eaLnBrk="1" hangingPunct="1">
              <a:spcBef>
                <a:spcPct val="50000"/>
              </a:spcBef>
              <a:buNone/>
            </a:pPr>
            <a:r>
              <a:rPr lang="en-US" sz="1100" i="1" dirty="0">
                <a:solidFill>
                  <a:schemeClr val="tx1"/>
                </a:solidFill>
                <a:latin typeface="Arial" charset="0"/>
              </a:rPr>
              <a:t>Genome Biology 2007 </a:t>
            </a:r>
            <a:endParaRPr lang="en-US" sz="1100" i="1" dirty="0">
              <a:solidFill>
                <a:srgbClr val="FF0000"/>
              </a:solidFill>
              <a:latin typeface="Arial" charset="0"/>
              <a:cs typeface="Arial" charset="0"/>
            </a:endParaRPr>
          </a:p>
        </p:txBody>
      </p:sp>
      <p:sp>
        <p:nvSpPr>
          <p:cNvPr id="28681" name="Text Box 10"/>
          <p:cNvSpPr txBox="1">
            <a:spLocks noChangeArrowheads="1"/>
          </p:cNvSpPr>
          <p:nvPr/>
        </p:nvSpPr>
        <p:spPr bwMode="auto">
          <a:xfrm>
            <a:off x="180048" y="2610524"/>
            <a:ext cx="3550703" cy="22698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4400">
                <a:solidFill>
                  <a:schemeClr val="bg1"/>
                </a:solidFill>
                <a:latin typeface="Times New Roman" charset="0"/>
                <a:ea typeface="ＭＳ Ｐゴシック" charset="0"/>
                <a:cs typeface="ＭＳ Ｐゴシック" charset="0"/>
              </a:defRPr>
            </a:lvl1pPr>
            <a:lvl2pPr marL="742950" indent="-285750" eaLnBrk="0" hangingPunct="0">
              <a:defRPr sz="4400">
                <a:solidFill>
                  <a:schemeClr val="bg1"/>
                </a:solidFill>
                <a:latin typeface="Times New Roman" charset="0"/>
                <a:ea typeface="ＭＳ Ｐゴシック" charset="0"/>
              </a:defRPr>
            </a:lvl2pPr>
            <a:lvl3pPr marL="1143000" indent="-228600" eaLnBrk="0" hangingPunct="0">
              <a:defRPr sz="4400">
                <a:solidFill>
                  <a:schemeClr val="bg1"/>
                </a:solidFill>
                <a:latin typeface="Times New Roman" charset="0"/>
                <a:ea typeface="ＭＳ Ｐゴシック" charset="0"/>
              </a:defRPr>
            </a:lvl3pPr>
            <a:lvl4pPr marL="1600200" indent="-228600" eaLnBrk="0" hangingPunct="0">
              <a:defRPr sz="4400">
                <a:solidFill>
                  <a:schemeClr val="bg1"/>
                </a:solidFill>
                <a:latin typeface="Times New Roman" charset="0"/>
                <a:ea typeface="ＭＳ Ｐゴシック" charset="0"/>
              </a:defRPr>
            </a:lvl4pPr>
            <a:lvl5pPr marL="2057400" indent="-228600" eaLnBrk="0" hangingPunct="0">
              <a:defRPr sz="44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44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44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44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4400">
                <a:solidFill>
                  <a:schemeClr val="bg1"/>
                </a:solidFill>
                <a:latin typeface="Times New Roman" charset="0"/>
                <a:ea typeface="ＭＳ Ｐゴシック" charset="0"/>
              </a:defRPr>
            </a:lvl9pPr>
          </a:lstStyle>
          <a:p>
            <a:pPr eaLnBrk="1" hangingPunct="1">
              <a:spcBef>
                <a:spcPct val="50000"/>
              </a:spcBef>
              <a:buNone/>
            </a:pPr>
            <a:r>
              <a:rPr lang="en-US" sz="1400" b="1" dirty="0">
                <a:solidFill>
                  <a:schemeClr val="tx1"/>
                </a:solidFill>
                <a:latin typeface="Arial" charset="0"/>
              </a:rPr>
              <a:t>Airway gene expression can serve as an early diagnostic biomarker for lung cancer  </a:t>
            </a:r>
          </a:p>
          <a:p>
            <a:pPr eaLnBrk="1" hangingPunct="1">
              <a:spcBef>
                <a:spcPct val="50000"/>
              </a:spcBef>
              <a:buNone/>
            </a:pPr>
            <a:r>
              <a:rPr lang="en-US" sz="1100" i="1" dirty="0">
                <a:solidFill>
                  <a:schemeClr val="tx1"/>
                </a:solidFill>
                <a:latin typeface="Arial" charset="0"/>
              </a:rPr>
              <a:t>Nature Medicine 2007; CaPR 2008; BMC Med Genomics 2015; </a:t>
            </a:r>
            <a:r>
              <a:rPr lang="en-US" sz="1100" b="1" i="1" dirty="0">
                <a:solidFill>
                  <a:schemeClr val="tx1"/>
                </a:solidFill>
                <a:latin typeface="Arial" charset="0"/>
              </a:rPr>
              <a:t>NEJM 2015</a:t>
            </a:r>
          </a:p>
          <a:p>
            <a:pPr eaLnBrk="1" hangingPunct="1">
              <a:spcBef>
                <a:spcPct val="50000"/>
              </a:spcBef>
            </a:pPr>
            <a:endParaRPr lang="en-US" sz="1600" i="1" dirty="0">
              <a:solidFill>
                <a:srgbClr val="FF0000"/>
              </a:solidFill>
              <a:latin typeface="Arial" charset="0"/>
            </a:endParaRPr>
          </a:p>
          <a:p>
            <a:pPr eaLnBrk="1" hangingPunct="1">
              <a:spcBef>
                <a:spcPct val="50000"/>
              </a:spcBef>
            </a:pPr>
            <a:endParaRPr lang="en-US" sz="1600" i="1" dirty="0">
              <a:solidFill>
                <a:schemeClr val="tx1"/>
              </a:solidFill>
              <a:latin typeface="Arial" charset="0"/>
            </a:endParaRPr>
          </a:p>
          <a:p>
            <a:pPr eaLnBrk="1" hangingPunct="1">
              <a:spcBef>
                <a:spcPct val="50000"/>
              </a:spcBef>
            </a:pPr>
            <a:endParaRPr lang="en-US" sz="1600" i="1" dirty="0">
              <a:solidFill>
                <a:srgbClr val="FF0000"/>
              </a:solidFill>
              <a:latin typeface="Arial" charset="0"/>
            </a:endParaRPr>
          </a:p>
        </p:txBody>
      </p:sp>
      <p:sp>
        <p:nvSpPr>
          <p:cNvPr id="11" name="Text Box 10"/>
          <p:cNvSpPr txBox="1">
            <a:spLocks noChangeArrowheads="1"/>
          </p:cNvSpPr>
          <p:nvPr/>
        </p:nvSpPr>
        <p:spPr bwMode="auto">
          <a:xfrm>
            <a:off x="50801" y="3918336"/>
            <a:ext cx="4332111"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4400">
                <a:solidFill>
                  <a:schemeClr val="bg1"/>
                </a:solidFill>
                <a:latin typeface="Times New Roman" charset="0"/>
                <a:ea typeface="ＭＳ Ｐゴシック" charset="0"/>
                <a:cs typeface="ＭＳ Ｐゴシック" charset="0"/>
              </a:defRPr>
            </a:lvl1pPr>
            <a:lvl2pPr marL="742950" indent="-285750" eaLnBrk="0" hangingPunct="0">
              <a:defRPr sz="4400">
                <a:solidFill>
                  <a:schemeClr val="bg1"/>
                </a:solidFill>
                <a:latin typeface="Times New Roman" charset="0"/>
                <a:ea typeface="ＭＳ Ｐゴシック" charset="0"/>
              </a:defRPr>
            </a:lvl2pPr>
            <a:lvl3pPr marL="1143000" indent="-228600" eaLnBrk="0" hangingPunct="0">
              <a:defRPr sz="4400">
                <a:solidFill>
                  <a:schemeClr val="bg1"/>
                </a:solidFill>
                <a:latin typeface="Times New Roman" charset="0"/>
                <a:ea typeface="ＭＳ Ｐゴシック" charset="0"/>
              </a:defRPr>
            </a:lvl3pPr>
            <a:lvl4pPr marL="1600200" indent="-228600" eaLnBrk="0" hangingPunct="0">
              <a:defRPr sz="4400">
                <a:solidFill>
                  <a:schemeClr val="bg1"/>
                </a:solidFill>
                <a:latin typeface="Times New Roman" charset="0"/>
                <a:ea typeface="ＭＳ Ｐゴシック" charset="0"/>
              </a:defRPr>
            </a:lvl4pPr>
            <a:lvl5pPr marL="2057400" indent="-228600" eaLnBrk="0" hangingPunct="0">
              <a:defRPr sz="44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44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44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44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4400">
                <a:solidFill>
                  <a:schemeClr val="bg1"/>
                </a:solidFill>
                <a:latin typeface="Times New Roman" charset="0"/>
                <a:ea typeface="ＭＳ Ｐゴシック" charset="0"/>
              </a:defRPr>
            </a:lvl9pPr>
          </a:lstStyle>
          <a:p>
            <a:pPr eaLnBrk="1" hangingPunct="1">
              <a:spcBef>
                <a:spcPct val="50000"/>
              </a:spcBef>
            </a:pPr>
            <a:r>
              <a:rPr lang="en-US" sz="1600" i="1" dirty="0">
                <a:solidFill>
                  <a:srgbClr val="FF0000"/>
                </a:solidFill>
                <a:latin typeface="Arial" charset="0"/>
              </a:rPr>
              <a:t>				</a:t>
            </a:r>
          </a:p>
        </p:txBody>
      </p:sp>
      <p:grpSp>
        <p:nvGrpSpPr>
          <p:cNvPr id="4" name="Group 3">
            <a:extLst>
              <a:ext uri="{FF2B5EF4-FFF2-40B4-BE49-F238E27FC236}">
                <a16:creationId xmlns:a16="http://schemas.microsoft.com/office/drawing/2014/main" id="{F4F02CE7-4D8B-944B-8B9D-22B337851055}"/>
              </a:ext>
            </a:extLst>
          </p:cNvPr>
          <p:cNvGrpSpPr/>
          <p:nvPr/>
        </p:nvGrpSpPr>
        <p:grpSpPr>
          <a:xfrm>
            <a:off x="1943686" y="3626437"/>
            <a:ext cx="6638140" cy="1516794"/>
            <a:chOff x="1943686" y="3626437"/>
            <a:chExt cx="6638140" cy="1516794"/>
          </a:xfrm>
        </p:grpSpPr>
        <p:pic>
          <p:nvPicPr>
            <p:cNvPr id="14" name="Picture 13">
              <a:extLst>
                <a:ext uri="{FF2B5EF4-FFF2-40B4-BE49-F238E27FC236}">
                  <a16:creationId xmlns:a16="http://schemas.microsoft.com/office/drawing/2014/main" id="{C149EADE-130B-284B-8FB0-2E30E8637C57}"/>
                </a:ext>
              </a:extLst>
            </p:cNvPr>
            <p:cNvPicPr>
              <a:picLocks noChangeAspect="1"/>
            </p:cNvPicPr>
            <p:nvPr/>
          </p:nvPicPr>
          <p:blipFill>
            <a:blip r:embed="rId6"/>
            <a:stretch>
              <a:fillRect/>
            </a:stretch>
          </p:blipFill>
          <p:spPr>
            <a:xfrm>
              <a:off x="6809005" y="3626437"/>
              <a:ext cx="1772821" cy="1501797"/>
            </a:xfrm>
            <a:prstGeom prst="rect">
              <a:avLst/>
            </a:prstGeom>
          </p:spPr>
        </p:pic>
        <p:pic>
          <p:nvPicPr>
            <p:cNvPr id="3" name="Picture 2">
              <a:extLst>
                <a:ext uri="{FF2B5EF4-FFF2-40B4-BE49-F238E27FC236}">
                  <a16:creationId xmlns:a16="http://schemas.microsoft.com/office/drawing/2014/main" id="{31FA237E-1999-184C-8935-A24616FC44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43686" y="3989872"/>
              <a:ext cx="4865319" cy="1153359"/>
            </a:xfrm>
            <a:prstGeom prst="rect">
              <a:avLst/>
            </a:prstGeom>
          </p:spPr>
        </p:pic>
      </p:grpSp>
      <p:sp>
        <p:nvSpPr>
          <p:cNvPr id="2" name="TextBox 1">
            <a:extLst>
              <a:ext uri="{FF2B5EF4-FFF2-40B4-BE49-F238E27FC236}">
                <a16:creationId xmlns:a16="http://schemas.microsoft.com/office/drawing/2014/main" id="{8D79EECC-587F-BB49-97A3-1A7067DF5061}"/>
              </a:ext>
            </a:extLst>
          </p:cNvPr>
          <p:cNvSpPr txBox="1"/>
          <p:nvPr/>
        </p:nvSpPr>
        <p:spPr>
          <a:xfrm>
            <a:off x="50801" y="4182475"/>
            <a:ext cx="1969444" cy="923330"/>
          </a:xfrm>
          <a:prstGeom prst="rect">
            <a:avLst/>
          </a:prstGeom>
          <a:solidFill>
            <a:srgbClr val="22618F"/>
          </a:solidFill>
        </p:spPr>
        <p:txBody>
          <a:bodyPr wrap="square" rtlCol="0">
            <a:spAutoFit/>
          </a:bodyPr>
          <a:lstStyle/>
          <a:p>
            <a:r>
              <a:rPr lang="en-US" dirty="0"/>
              <a:t>Sensitivity -89%</a:t>
            </a:r>
          </a:p>
          <a:p>
            <a:r>
              <a:rPr lang="en-US" dirty="0"/>
              <a:t>Specificity -48%</a:t>
            </a:r>
          </a:p>
          <a:p>
            <a:r>
              <a:rPr lang="en-US" dirty="0"/>
              <a:t>NPV- 91% (</a:t>
            </a:r>
            <a:r>
              <a:rPr lang="en-US" dirty="0" err="1"/>
              <a:t>intermed</a:t>
            </a:r>
            <a:r>
              <a:rPr lang="en-US" dirty="0"/>
              <a:t> risk)</a:t>
            </a:r>
          </a:p>
        </p:txBody>
      </p:sp>
      <p:sp>
        <p:nvSpPr>
          <p:cNvPr id="21" name="Rectangle 20">
            <a:extLst>
              <a:ext uri="{FF2B5EF4-FFF2-40B4-BE49-F238E27FC236}">
                <a16:creationId xmlns:a16="http://schemas.microsoft.com/office/drawing/2014/main" id="{A6015B4B-4692-794F-8EC6-DBAD58867DCA}"/>
              </a:ext>
            </a:extLst>
          </p:cNvPr>
          <p:cNvSpPr/>
          <p:nvPr/>
        </p:nvSpPr>
        <p:spPr>
          <a:xfrm>
            <a:off x="0" y="0"/>
            <a:ext cx="9144000" cy="244077"/>
          </a:xfrm>
          <a:prstGeom prst="rect">
            <a:avLst/>
          </a:prstGeom>
          <a:solidFill>
            <a:srgbClr val="F08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8316604A-E532-4645-942C-19A6F500DE43}"/>
              </a:ext>
            </a:extLst>
          </p:cNvPr>
          <p:cNvSpPr txBox="1"/>
          <p:nvPr/>
        </p:nvSpPr>
        <p:spPr>
          <a:xfrm>
            <a:off x="-43635" y="0"/>
            <a:ext cx="2114681" cy="261610"/>
          </a:xfrm>
          <a:prstGeom prst="rect">
            <a:avLst/>
          </a:prstGeom>
          <a:noFill/>
        </p:spPr>
        <p:txBody>
          <a:bodyPr wrap="none" rtlCol="0">
            <a:spAutoFit/>
          </a:bodyPr>
          <a:lstStyle/>
          <a:p>
            <a:r>
              <a:rPr lang="en-US" sz="1100" b="1" dirty="0">
                <a:solidFill>
                  <a:schemeClr val="bg1"/>
                </a:solidFill>
              </a:rPr>
              <a:t>DIAGNOSTIC BIOMARKERS </a:t>
            </a:r>
          </a:p>
        </p:txBody>
      </p:sp>
    </p:spTree>
    <p:extLst>
      <p:ext uri="{BB962C8B-B14F-4D97-AF65-F5344CB8AC3E}">
        <p14:creationId xmlns:p14="http://schemas.microsoft.com/office/powerpoint/2010/main" val="3066503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88" y="362053"/>
            <a:ext cx="9227976" cy="567149"/>
          </a:xfrm>
        </p:spPr>
        <p:txBody>
          <a:bodyPr anchor="t" anchorCtr="0">
            <a:noAutofit/>
          </a:bodyPr>
          <a:lstStyle/>
          <a:p>
            <a:pPr algn="ctr"/>
            <a:r>
              <a:rPr lang="en-US" sz="1500" b="1" dirty="0">
                <a:solidFill>
                  <a:schemeClr val="tx1"/>
                </a:solidFill>
              </a:rPr>
              <a:t>The Bronchial Airway Genomic Biomarker was developed to address a specific clinical unmet need</a:t>
            </a:r>
          </a:p>
        </p:txBody>
      </p:sp>
      <p:sp>
        <p:nvSpPr>
          <p:cNvPr id="3" name="Text Placeholder 2"/>
          <p:cNvSpPr>
            <a:spLocks noGrp="1"/>
          </p:cNvSpPr>
          <p:nvPr>
            <p:ph type="body" sz="quarter" idx="12"/>
          </p:nvPr>
        </p:nvSpPr>
        <p:spPr>
          <a:xfrm>
            <a:off x="18661" y="4977008"/>
            <a:ext cx="7781731" cy="138499"/>
          </a:xfrm>
        </p:spPr>
        <p:txBody>
          <a:bodyPr/>
          <a:lstStyle/>
          <a:p>
            <a:pPr marL="0" indent="0">
              <a:buClrTx/>
              <a:buNone/>
            </a:pPr>
            <a:r>
              <a:rPr lang="en-US" sz="1000" i="1" dirty="0">
                <a:solidFill>
                  <a:schemeClr val="tx1"/>
                </a:solidFill>
              </a:rPr>
              <a:t>1. Centers for Medicare and Medicaid Services, Hospital Outpatient Standard Analytical Files</a:t>
            </a:r>
            <a:endParaRPr lang="en-US" sz="1000" i="1" dirty="0"/>
          </a:p>
        </p:txBody>
      </p:sp>
      <p:grpSp>
        <p:nvGrpSpPr>
          <p:cNvPr id="7" name="Group 6"/>
          <p:cNvGrpSpPr/>
          <p:nvPr/>
        </p:nvGrpSpPr>
        <p:grpSpPr>
          <a:xfrm>
            <a:off x="1674034" y="710749"/>
            <a:ext cx="6921079" cy="4108138"/>
            <a:chOff x="1647188" y="1463718"/>
            <a:chExt cx="6117660" cy="5036730"/>
          </a:xfrm>
        </p:grpSpPr>
        <p:sp>
          <p:nvSpPr>
            <p:cNvPr id="18" name="Rounded Rectangle 17"/>
            <p:cNvSpPr/>
            <p:nvPr/>
          </p:nvSpPr>
          <p:spPr>
            <a:xfrm>
              <a:off x="2192397" y="1463718"/>
              <a:ext cx="3390314" cy="599218"/>
            </a:xfrm>
            <a:prstGeom prst="roundRect">
              <a:avLst>
                <a:gd name="adj" fmla="val 11084"/>
              </a:avLst>
            </a:prstGeom>
            <a:solidFill>
              <a:schemeClr val="accent3"/>
            </a:solidFill>
            <a:effectLst>
              <a:softEdge rad="0"/>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lvl="0" algn="ctr" defTabSz="622300">
                <a:lnSpc>
                  <a:spcPct val="90000"/>
                </a:lnSpc>
                <a:spcBef>
                  <a:spcPct val="0"/>
                </a:spcBef>
              </a:pPr>
              <a:r>
                <a:rPr lang="en-US" sz="1400" dirty="0"/>
                <a:t>Lesion on </a:t>
              </a:r>
              <a:r>
                <a:rPr lang="en-US" sz="1400" kern="1200" dirty="0"/>
                <a:t>CT Scan</a:t>
              </a:r>
            </a:p>
            <a:p>
              <a:pPr lvl="0" algn="ctr" defTabSz="622300">
                <a:lnSpc>
                  <a:spcPct val="90000"/>
                </a:lnSpc>
                <a:spcBef>
                  <a:spcPct val="0"/>
                </a:spcBef>
              </a:pPr>
              <a:r>
                <a:rPr lang="en-US" sz="1400" dirty="0"/>
                <a:t>Intermediate Risk of Cancer</a:t>
              </a:r>
              <a:endParaRPr lang="en-US" sz="1400" kern="1200" dirty="0"/>
            </a:p>
          </p:txBody>
        </p:sp>
        <p:sp>
          <p:nvSpPr>
            <p:cNvPr id="22" name="Rounded Rectangle 21"/>
            <p:cNvSpPr/>
            <p:nvPr/>
          </p:nvSpPr>
          <p:spPr>
            <a:xfrm>
              <a:off x="3166934" y="2336152"/>
              <a:ext cx="1441241" cy="599218"/>
            </a:xfrm>
            <a:prstGeom prst="roundRect">
              <a:avLst>
                <a:gd name="adj" fmla="val 11084"/>
              </a:avLst>
            </a:prstGeom>
            <a:solidFill>
              <a:schemeClr val="accent1"/>
            </a:solidFill>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lvl="0" algn="ctr" defTabSz="622300">
                <a:lnSpc>
                  <a:spcPct val="90000"/>
                </a:lnSpc>
                <a:spcBef>
                  <a:spcPct val="0"/>
                </a:spcBef>
              </a:pPr>
              <a:r>
                <a:rPr lang="en-US" sz="1400" kern="1200" dirty="0"/>
                <a:t>Bronchoscopy</a:t>
              </a:r>
              <a:r>
                <a:rPr lang="en-US" sz="1400" i="1" kern="1200" baseline="30000" dirty="0"/>
                <a:t>1</a:t>
              </a:r>
            </a:p>
            <a:p>
              <a:pPr lvl="0" algn="ctr" defTabSz="622300">
                <a:lnSpc>
                  <a:spcPct val="90000"/>
                </a:lnSpc>
                <a:spcBef>
                  <a:spcPct val="0"/>
                </a:spcBef>
              </a:pPr>
              <a:r>
                <a:rPr lang="en-US" sz="1400" dirty="0"/>
                <a:t>250,000</a:t>
              </a:r>
              <a:endParaRPr lang="en-US" sz="1400" kern="1200" dirty="0"/>
            </a:p>
          </p:txBody>
        </p:sp>
        <p:sp>
          <p:nvSpPr>
            <p:cNvPr id="28" name="Rounded Rectangle 27"/>
            <p:cNvSpPr/>
            <p:nvPr/>
          </p:nvSpPr>
          <p:spPr>
            <a:xfrm>
              <a:off x="6320096" y="3388243"/>
              <a:ext cx="1444752" cy="484084"/>
            </a:xfrm>
            <a:prstGeom prst="roundRect">
              <a:avLst>
                <a:gd name="adj" fmla="val 12945"/>
              </a:avLst>
            </a:prstGeom>
            <a:solidFill>
              <a:srgbClr val="FF0000"/>
            </a:solidFill>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t>Malignant/Benign</a:t>
              </a:r>
            </a:p>
          </p:txBody>
        </p:sp>
        <p:cxnSp>
          <p:nvCxnSpPr>
            <p:cNvPr id="32" name="Elbow Connector 31"/>
            <p:cNvCxnSpPr>
              <a:stCxn id="22" idx="0"/>
              <a:endCxn id="18" idx="2"/>
            </p:cNvCxnSpPr>
            <p:nvPr/>
          </p:nvCxnSpPr>
          <p:spPr>
            <a:xfrm rot="16200000" flipV="1">
              <a:off x="3750947" y="2199543"/>
              <a:ext cx="273216" cy="1"/>
            </a:xfrm>
            <a:prstGeom prst="bentConnector3">
              <a:avLst>
                <a:gd name="adj1" fmla="val 50000"/>
              </a:avLst>
            </a:prstGeom>
            <a:ln w="12700" cmpd="sng">
              <a:solidFill>
                <a:schemeClr val="bg1">
                  <a:lumMod val="50000"/>
                </a:schemeClr>
              </a:solidFill>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17" name="Elbow Connector 16"/>
            <p:cNvCxnSpPr>
              <a:stCxn id="27" idx="0"/>
              <a:endCxn id="22" idx="2"/>
            </p:cNvCxnSpPr>
            <p:nvPr/>
          </p:nvCxnSpPr>
          <p:spPr>
            <a:xfrm rot="5400000" flipH="1" flipV="1">
              <a:off x="3661118" y="3161807"/>
              <a:ext cx="452873" cy="1"/>
            </a:xfrm>
            <a:prstGeom prst="bentConnector3">
              <a:avLst>
                <a:gd name="adj1" fmla="val 50000"/>
              </a:avLst>
            </a:prstGeom>
            <a:ln w="12700" cmpd="sng">
              <a:solidFill>
                <a:schemeClr val="bg1">
                  <a:lumMod val="50000"/>
                </a:schemeClr>
              </a:solidFill>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20" name="Elbow Connector 19"/>
            <p:cNvCxnSpPr>
              <a:cxnSpLocks/>
            </p:cNvCxnSpPr>
            <p:nvPr/>
          </p:nvCxnSpPr>
          <p:spPr>
            <a:xfrm rot="16200000" flipV="1">
              <a:off x="5238577" y="1504253"/>
              <a:ext cx="452873" cy="3154917"/>
            </a:xfrm>
            <a:prstGeom prst="bentConnector3">
              <a:avLst>
                <a:gd name="adj1" fmla="val 50000"/>
              </a:avLst>
            </a:prstGeom>
            <a:ln w="12700" cmpd="sng">
              <a:solidFill>
                <a:schemeClr val="bg1">
                  <a:lumMod val="50000"/>
                </a:schemeClr>
              </a:solidFill>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23" name="Elbow Connector 22"/>
            <p:cNvCxnSpPr>
              <a:cxnSpLocks/>
            </p:cNvCxnSpPr>
            <p:nvPr/>
          </p:nvCxnSpPr>
          <p:spPr>
            <a:xfrm rot="5400000" flipH="1" flipV="1">
              <a:off x="2989553" y="4216467"/>
              <a:ext cx="400502" cy="1397238"/>
            </a:xfrm>
            <a:prstGeom prst="bentConnector2">
              <a:avLst/>
            </a:prstGeom>
            <a:ln w="12700" cmpd="sng">
              <a:solidFill>
                <a:schemeClr val="bg1">
                  <a:lumMod val="50000"/>
                </a:schemeClr>
              </a:solidFill>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21" idx="0"/>
              <a:endCxn id="28" idx="2"/>
            </p:cNvCxnSpPr>
            <p:nvPr/>
          </p:nvCxnSpPr>
          <p:spPr>
            <a:xfrm flipV="1">
              <a:off x="7042472" y="3872327"/>
              <a:ext cx="0" cy="640384"/>
            </a:xfrm>
            <a:prstGeom prst="straightConnector1">
              <a:avLst/>
            </a:prstGeom>
            <a:ln w="12700" cmpd="sng">
              <a:solidFill>
                <a:schemeClr val="bg1">
                  <a:lumMod val="50000"/>
                </a:schemeClr>
              </a:solidFill>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30" name="Elbow Connector 29"/>
            <p:cNvCxnSpPr>
              <a:cxnSpLocks/>
            </p:cNvCxnSpPr>
            <p:nvPr/>
          </p:nvCxnSpPr>
          <p:spPr>
            <a:xfrm rot="16200000" flipV="1">
              <a:off x="4143252" y="4049843"/>
              <a:ext cx="811790" cy="1319198"/>
            </a:xfrm>
            <a:prstGeom prst="bentConnector3">
              <a:avLst>
                <a:gd name="adj1" fmla="val 50000"/>
              </a:avLst>
            </a:prstGeom>
            <a:ln w="12700" cmpd="sng">
              <a:solidFill>
                <a:schemeClr val="bg1">
                  <a:lumMod val="50000"/>
                </a:schemeClr>
              </a:solidFill>
              <a:headEnd type="triangle"/>
              <a:tailEnd type="none"/>
            </a:ln>
            <a:effectLst/>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4486369" y="5895801"/>
              <a:ext cx="1444752" cy="484084"/>
            </a:xfrm>
            <a:prstGeom prst="roundRect">
              <a:avLst>
                <a:gd name="adj" fmla="val 12945"/>
              </a:avLst>
            </a:prstGeom>
            <a:solidFill>
              <a:srgbClr val="FF0000"/>
            </a:solidFill>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t>Standard Management</a:t>
              </a:r>
            </a:p>
          </p:txBody>
        </p:sp>
        <p:sp>
          <p:nvSpPr>
            <p:cNvPr id="21" name="Rounded Rectangle 20"/>
            <p:cNvSpPr/>
            <p:nvPr/>
          </p:nvSpPr>
          <p:spPr>
            <a:xfrm>
              <a:off x="6320096" y="4512711"/>
              <a:ext cx="1444752" cy="484084"/>
            </a:xfrm>
            <a:prstGeom prst="roundRect">
              <a:avLst>
                <a:gd name="adj" fmla="val 12945"/>
              </a:avLst>
            </a:prstGeom>
            <a:solidFill>
              <a:srgbClr val="FF0000"/>
            </a:solidFill>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dirty="0"/>
                <a:t>T</a:t>
              </a:r>
              <a:r>
                <a:rPr lang="en-US" sz="1400" kern="1200" dirty="0"/>
                <a:t>reatment</a:t>
              </a:r>
            </a:p>
          </p:txBody>
        </p:sp>
        <p:sp>
          <p:nvSpPr>
            <p:cNvPr id="24" name="Rounded Rectangle 23"/>
            <p:cNvSpPr/>
            <p:nvPr/>
          </p:nvSpPr>
          <p:spPr>
            <a:xfrm>
              <a:off x="1832501" y="5911738"/>
              <a:ext cx="1444752" cy="484084"/>
            </a:xfrm>
            <a:prstGeom prst="roundRect">
              <a:avLst>
                <a:gd name="adj" fmla="val 12945"/>
              </a:avLst>
            </a:prstGeom>
            <a:solidFill>
              <a:srgbClr val="00B050"/>
            </a:solidFill>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t>Imaging Surveillance</a:t>
              </a:r>
            </a:p>
          </p:txBody>
        </p:sp>
        <p:sp>
          <p:nvSpPr>
            <p:cNvPr id="6" name="Rectangle 5"/>
            <p:cNvSpPr/>
            <p:nvPr/>
          </p:nvSpPr>
          <p:spPr>
            <a:xfrm>
              <a:off x="1647188" y="3208587"/>
              <a:ext cx="4445390" cy="3291861"/>
            </a:xfrm>
            <a:prstGeom prst="rect">
              <a:avLst/>
            </a:prstGeom>
            <a:noFill/>
            <a:ln w="28575">
              <a:solidFill>
                <a:schemeClr val="bg2">
                  <a:lumMod val="90000"/>
                </a:schemeClr>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sp>
          <p:nvSpPr>
            <p:cNvPr id="27" name="Rounded Rectangle 26"/>
            <p:cNvSpPr/>
            <p:nvPr/>
          </p:nvSpPr>
          <p:spPr>
            <a:xfrm>
              <a:off x="3165178" y="3388243"/>
              <a:ext cx="1444752" cy="484084"/>
            </a:xfrm>
            <a:prstGeom prst="roundRect">
              <a:avLst>
                <a:gd name="adj" fmla="val 11084"/>
              </a:avLst>
            </a:prstGeom>
            <a:solidFill>
              <a:srgbClr val="FF9900"/>
            </a:solidFill>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algn="ctr" defTabSz="622300">
                <a:lnSpc>
                  <a:spcPct val="90000"/>
                </a:lnSpc>
                <a:spcBef>
                  <a:spcPct val="0"/>
                </a:spcBef>
              </a:pPr>
              <a:r>
                <a:rPr lang="en-US" sz="1400" dirty="0">
                  <a:solidFill>
                    <a:prstClr val="white"/>
                  </a:solidFill>
                </a:rPr>
                <a:t>Inconclusive</a:t>
              </a:r>
              <a:endParaRPr lang="en-US" sz="1400" baseline="30000" dirty="0">
                <a:solidFill>
                  <a:prstClr val="white"/>
                </a:solidFill>
              </a:endParaRPr>
            </a:p>
            <a:p>
              <a:pPr algn="ctr" defTabSz="622300">
                <a:lnSpc>
                  <a:spcPct val="90000"/>
                </a:lnSpc>
                <a:spcBef>
                  <a:spcPct val="0"/>
                </a:spcBef>
              </a:pPr>
              <a:r>
                <a:rPr lang="en-US" sz="1400" dirty="0">
                  <a:solidFill>
                    <a:prstClr val="white"/>
                  </a:solidFill>
                </a:rPr>
                <a:t>100,000</a:t>
              </a:r>
            </a:p>
          </p:txBody>
        </p:sp>
      </p:grpSp>
      <p:sp>
        <p:nvSpPr>
          <p:cNvPr id="26" name="Rounded Rectangle 17">
            <a:extLst>
              <a:ext uri="{FF2B5EF4-FFF2-40B4-BE49-F238E27FC236}">
                <a16:creationId xmlns:a16="http://schemas.microsoft.com/office/drawing/2014/main" id="{68B20725-97BC-934C-AA5C-D4811231FCE1}"/>
              </a:ext>
            </a:extLst>
          </p:cNvPr>
          <p:cNvSpPr/>
          <p:nvPr/>
        </p:nvSpPr>
        <p:spPr>
          <a:xfrm>
            <a:off x="573354" y="1245248"/>
            <a:ext cx="1468463" cy="432053"/>
          </a:xfrm>
          <a:prstGeom prst="roundRect">
            <a:avLst>
              <a:gd name="adj" fmla="val 11084"/>
            </a:avLst>
          </a:prstGeom>
          <a:solidFill>
            <a:srgbClr val="DFE1E6">
              <a:lumMod val="50000"/>
            </a:srgbClr>
          </a:solidFill>
          <a:ln>
            <a:noFill/>
          </a:ln>
          <a:effectLst>
            <a:softEdge rad="0"/>
          </a:effectLst>
        </p:spPr>
        <p:txBody>
          <a:bodyPr spcFirstLastPara="0" vert="horz" wrap="square" lIns="8890" tIns="8890" rIns="8890" bIns="8890" numCol="1" spcCol="1270" anchor="ctr" anchorCtr="0">
            <a:noAutofit/>
          </a:bodyPr>
          <a:lstStyle/>
          <a:p>
            <a:pPr marL="0" marR="0" lvl="0" indent="0" algn="ctr" defTabSz="622300" eaLnBrk="1" fontAlgn="auto" latinLnBrk="0" hangingPunct="1">
              <a:lnSpc>
                <a:spcPct val="90000"/>
              </a:lnSpc>
              <a:spcBef>
                <a:spcPct val="0"/>
              </a:spcBef>
              <a:spcAft>
                <a:spcPts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rPr>
              <a:t>CT Surveillance</a:t>
            </a:r>
          </a:p>
        </p:txBody>
      </p:sp>
      <p:sp>
        <p:nvSpPr>
          <p:cNvPr id="29" name="Rounded Rectangle 17">
            <a:extLst>
              <a:ext uri="{FF2B5EF4-FFF2-40B4-BE49-F238E27FC236}">
                <a16:creationId xmlns:a16="http://schemas.microsoft.com/office/drawing/2014/main" id="{656972F4-18E1-3A43-BDED-D03709A9CE30}"/>
              </a:ext>
            </a:extLst>
          </p:cNvPr>
          <p:cNvSpPr/>
          <p:nvPr/>
        </p:nvSpPr>
        <p:spPr>
          <a:xfrm>
            <a:off x="6750846" y="1196161"/>
            <a:ext cx="2099035" cy="530229"/>
          </a:xfrm>
          <a:prstGeom prst="roundRect">
            <a:avLst>
              <a:gd name="adj" fmla="val 11084"/>
            </a:avLst>
          </a:prstGeom>
          <a:solidFill>
            <a:srgbClr val="DFE1E6">
              <a:lumMod val="50000"/>
            </a:srgbClr>
          </a:solidFill>
          <a:ln>
            <a:noFill/>
          </a:ln>
          <a:effectLst>
            <a:softEdge rad="0"/>
          </a:effectLst>
        </p:spPr>
        <p:txBody>
          <a:bodyPr spcFirstLastPara="0" vert="horz" wrap="square" lIns="8890" tIns="8890" rIns="8890" bIns="8890" numCol="1" spcCol="1270" anchor="ctr" anchorCtr="0">
            <a:noAutofit/>
          </a:bodyPr>
          <a:lstStyle/>
          <a:p>
            <a:pPr marL="0" marR="0" lvl="0" indent="0" algn="ctr" defTabSz="622300" eaLnBrk="1" fontAlgn="auto" latinLnBrk="0" hangingPunct="1">
              <a:lnSpc>
                <a:spcPct val="90000"/>
              </a:lnSpc>
              <a:spcBef>
                <a:spcPct val="0"/>
              </a:spcBef>
              <a:spcAft>
                <a:spcPts val="0"/>
              </a:spcAft>
              <a:buClrTx/>
              <a:buSzTx/>
              <a:buFontTx/>
              <a:buNone/>
              <a:tabLst/>
              <a:defRPr/>
            </a:pPr>
            <a:r>
              <a:rPr lang="en-US" sz="1400" kern="0" dirty="0">
                <a:solidFill>
                  <a:srgbClr val="FFFFFF"/>
                </a:solidFill>
                <a:latin typeface="Arial"/>
              </a:rPr>
              <a:t>Transthoracic</a:t>
            </a:r>
            <a:r>
              <a:rPr kumimoji="0" lang="en-US" sz="1400" b="0" i="0" u="none" strike="noStrike" kern="0" cap="none" spc="0" normalizeH="0" baseline="0" noProof="0" dirty="0">
                <a:ln>
                  <a:noFill/>
                </a:ln>
                <a:solidFill>
                  <a:srgbClr val="FFFFFF"/>
                </a:solidFill>
                <a:effectLst/>
                <a:uLnTx/>
                <a:uFillTx/>
                <a:latin typeface="Arial"/>
                <a:ea typeface="+mn-ea"/>
                <a:cs typeface="+mn-cs"/>
              </a:rPr>
              <a:t> or surgical lung biopsy</a:t>
            </a:r>
          </a:p>
        </p:txBody>
      </p:sp>
      <p:cxnSp>
        <p:nvCxnSpPr>
          <p:cNvPr id="8" name="Straight Connector 7">
            <a:extLst>
              <a:ext uri="{FF2B5EF4-FFF2-40B4-BE49-F238E27FC236}">
                <a16:creationId xmlns:a16="http://schemas.microsoft.com/office/drawing/2014/main" id="{FFE23FF6-4EBE-4F40-9DA0-265E1A9F757A}"/>
              </a:ext>
            </a:extLst>
          </p:cNvPr>
          <p:cNvCxnSpPr>
            <a:stCxn id="18" idx="2"/>
          </p:cNvCxnSpPr>
          <p:nvPr/>
        </p:nvCxnSpPr>
        <p:spPr>
          <a:xfrm flipH="1">
            <a:off x="2065627" y="1199493"/>
            <a:ext cx="2142996" cy="241364"/>
          </a:xfrm>
          <a:prstGeom prst="line">
            <a:avLst/>
          </a:prstGeom>
          <a:ln>
            <a:solidFill>
              <a:schemeClr val="tx1">
                <a:lumMod val="50000"/>
                <a:lumOff val="50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B76F0B4-F54C-E24C-B532-F75C22B76F4A}"/>
              </a:ext>
            </a:extLst>
          </p:cNvPr>
          <p:cNvCxnSpPr>
            <a:cxnSpLocks/>
            <a:stCxn id="18" idx="2"/>
          </p:cNvCxnSpPr>
          <p:nvPr/>
        </p:nvCxnSpPr>
        <p:spPr>
          <a:xfrm>
            <a:off x="4208623" y="1199493"/>
            <a:ext cx="2494604" cy="241364"/>
          </a:xfrm>
          <a:prstGeom prst="line">
            <a:avLst/>
          </a:prstGeom>
          <a:ln>
            <a:solidFill>
              <a:schemeClr val="tx1">
                <a:lumMod val="50000"/>
                <a:lumOff val="50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Rounded Rectangle 32">
            <a:extLst>
              <a:ext uri="{FF2B5EF4-FFF2-40B4-BE49-F238E27FC236}">
                <a16:creationId xmlns:a16="http://schemas.microsoft.com/office/drawing/2014/main" id="{65D8B33E-5D23-1E42-AB69-991F0FF7B57B}"/>
              </a:ext>
            </a:extLst>
          </p:cNvPr>
          <p:cNvSpPr/>
          <p:nvPr/>
        </p:nvSpPr>
        <p:spPr>
          <a:xfrm>
            <a:off x="3395385" y="2855044"/>
            <a:ext cx="1634488" cy="394836"/>
          </a:xfrm>
          <a:prstGeom prst="roundRect">
            <a:avLst>
              <a:gd name="adj" fmla="val 11084"/>
            </a:avLst>
          </a:prstGeom>
          <a:solidFill>
            <a:srgbClr val="FF9900"/>
          </a:solidFill>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algn="ctr" defTabSz="622300">
              <a:lnSpc>
                <a:spcPct val="90000"/>
              </a:lnSpc>
              <a:spcBef>
                <a:spcPct val="0"/>
              </a:spcBef>
            </a:pPr>
            <a:r>
              <a:rPr lang="en-US" sz="1400" dirty="0">
                <a:solidFill>
                  <a:prstClr val="white"/>
                </a:solidFill>
              </a:rPr>
              <a:t>Bronchial Genomic Classifier</a:t>
            </a:r>
          </a:p>
        </p:txBody>
      </p:sp>
      <p:cxnSp>
        <p:nvCxnSpPr>
          <p:cNvPr id="38" name="Elbow Connector 37">
            <a:extLst>
              <a:ext uri="{FF2B5EF4-FFF2-40B4-BE49-F238E27FC236}">
                <a16:creationId xmlns:a16="http://schemas.microsoft.com/office/drawing/2014/main" id="{F36C8744-0C3C-414D-9C6A-F454021B24DA}"/>
              </a:ext>
            </a:extLst>
          </p:cNvPr>
          <p:cNvCxnSpPr>
            <a:cxnSpLocks/>
            <a:stCxn id="33" idx="0"/>
            <a:endCxn id="27" idx="2"/>
          </p:cNvCxnSpPr>
          <p:nvPr/>
        </p:nvCxnSpPr>
        <p:spPr>
          <a:xfrm rot="16200000" flipV="1">
            <a:off x="4120753" y="2763167"/>
            <a:ext cx="179747" cy="4007"/>
          </a:xfrm>
          <a:prstGeom prst="bentConnector3">
            <a:avLst>
              <a:gd name="adj1" fmla="val 50000"/>
            </a:avLst>
          </a:prstGeom>
          <a:ln w="12700" cmpd="sng">
            <a:solidFill>
              <a:schemeClr val="bg1">
                <a:lumMod val="50000"/>
              </a:schemeClr>
            </a:solidFill>
            <a:headEnd type="triangle"/>
            <a:tailEnd type="none"/>
          </a:ln>
          <a:effectLst/>
        </p:spPr>
        <p:style>
          <a:lnRef idx="2">
            <a:schemeClr val="accent1"/>
          </a:lnRef>
          <a:fillRef idx="0">
            <a:schemeClr val="accent1"/>
          </a:fillRef>
          <a:effectRef idx="1">
            <a:schemeClr val="accent1"/>
          </a:effectRef>
          <a:fontRef idx="minor">
            <a:schemeClr val="tx1"/>
          </a:fontRef>
        </p:style>
      </p:cxnSp>
      <p:sp>
        <p:nvSpPr>
          <p:cNvPr id="51" name="Rounded Rectangle 50">
            <a:extLst>
              <a:ext uri="{FF2B5EF4-FFF2-40B4-BE49-F238E27FC236}">
                <a16:creationId xmlns:a16="http://schemas.microsoft.com/office/drawing/2014/main" id="{3E81A490-7815-E142-BC85-6426ABDC5F6C}"/>
              </a:ext>
            </a:extLst>
          </p:cNvPr>
          <p:cNvSpPr/>
          <p:nvPr/>
        </p:nvSpPr>
        <p:spPr>
          <a:xfrm>
            <a:off x="1883684" y="3698831"/>
            <a:ext cx="1634488" cy="394836"/>
          </a:xfrm>
          <a:prstGeom prst="roundRect">
            <a:avLst>
              <a:gd name="adj" fmla="val 11084"/>
            </a:avLst>
          </a:prstGeom>
          <a:solidFill>
            <a:schemeClr val="accent2">
              <a:lumMod val="60000"/>
              <a:lumOff val="40000"/>
            </a:schemeClr>
          </a:solidFill>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algn="ctr" defTabSz="622300">
              <a:lnSpc>
                <a:spcPct val="90000"/>
              </a:lnSpc>
              <a:spcBef>
                <a:spcPct val="0"/>
              </a:spcBef>
            </a:pPr>
            <a:r>
              <a:rPr lang="en-US" sz="1400" dirty="0">
                <a:solidFill>
                  <a:prstClr val="white"/>
                </a:solidFill>
              </a:rPr>
              <a:t>Low Risk</a:t>
            </a:r>
          </a:p>
          <a:p>
            <a:pPr algn="ctr" defTabSz="622300">
              <a:lnSpc>
                <a:spcPct val="90000"/>
              </a:lnSpc>
              <a:spcBef>
                <a:spcPct val="0"/>
              </a:spcBef>
            </a:pPr>
            <a:r>
              <a:rPr lang="en-US" sz="1400" dirty="0">
                <a:solidFill>
                  <a:prstClr val="white"/>
                </a:solidFill>
              </a:rPr>
              <a:t>(&lt;10% risk)</a:t>
            </a:r>
          </a:p>
        </p:txBody>
      </p:sp>
      <p:sp>
        <p:nvSpPr>
          <p:cNvPr id="52" name="Rounded Rectangle 51">
            <a:extLst>
              <a:ext uri="{FF2B5EF4-FFF2-40B4-BE49-F238E27FC236}">
                <a16:creationId xmlns:a16="http://schemas.microsoft.com/office/drawing/2014/main" id="{1AF076EC-E1AE-684B-82F0-BDEC54BD08AC}"/>
              </a:ext>
            </a:extLst>
          </p:cNvPr>
          <p:cNvSpPr/>
          <p:nvPr/>
        </p:nvSpPr>
        <p:spPr>
          <a:xfrm>
            <a:off x="4886078" y="3698831"/>
            <a:ext cx="1634488" cy="394836"/>
          </a:xfrm>
          <a:prstGeom prst="roundRect">
            <a:avLst>
              <a:gd name="adj" fmla="val 11084"/>
            </a:avLst>
          </a:prstGeom>
          <a:solidFill>
            <a:srgbClr val="4FAAC1"/>
          </a:solidFill>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algn="ctr" defTabSz="622300">
              <a:lnSpc>
                <a:spcPct val="90000"/>
              </a:lnSpc>
              <a:spcBef>
                <a:spcPct val="0"/>
              </a:spcBef>
            </a:pPr>
            <a:r>
              <a:rPr lang="en-US" sz="1400" dirty="0">
                <a:solidFill>
                  <a:prstClr val="white"/>
                </a:solidFill>
              </a:rPr>
              <a:t>Intermediate Risk</a:t>
            </a:r>
          </a:p>
          <a:p>
            <a:pPr algn="ctr" defTabSz="622300">
              <a:lnSpc>
                <a:spcPct val="90000"/>
              </a:lnSpc>
              <a:spcBef>
                <a:spcPct val="0"/>
              </a:spcBef>
            </a:pPr>
            <a:r>
              <a:rPr lang="en-US" sz="1400" dirty="0">
                <a:solidFill>
                  <a:prstClr val="white"/>
                </a:solidFill>
              </a:rPr>
              <a:t>(10-60% risk)</a:t>
            </a:r>
          </a:p>
        </p:txBody>
      </p:sp>
      <p:cxnSp>
        <p:nvCxnSpPr>
          <p:cNvPr id="53" name="Elbow Connector 52">
            <a:extLst>
              <a:ext uri="{FF2B5EF4-FFF2-40B4-BE49-F238E27FC236}">
                <a16:creationId xmlns:a16="http://schemas.microsoft.com/office/drawing/2014/main" id="{3E5143AB-ED73-D845-8AE6-5D3A31C2530E}"/>
              </a:ext>
            </a:extLst>
          </p:cNvPr>
          <p:cNvCxnSpPr>
            <a:cxnSpLocks/>
          </p:cNvCxnSpPr>
          <p:nvPr/>
        </p:nvCxnSpPr>
        <p:spPr>
          <a:xfrm rot="5400000" flipH="1" flipV="1">
            <a:off x="2515311" y="4210611"/>
            <a:ext cx="227120" cy="1"/>
          </a:xfrm>
          <a:prstGeom prst="bentConnector3">
            <a:avLst>
              <a:gd name="adj1" fmla="val 50000"/>
            </a:avLst>
          </a:prstGeom>
          <a:ln w="12700" cmpd="sng">
            <a:solidFill>
              <a:schemeClr val="bg1">
                <a:lumMod val="50000"/>
              </a:schemeClr>
            </a:solidFill>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56" name="Elbow Connector 55">
            <a:extLst>
              <a:ext uri="{FF2B5EF4-FFF2-40B4-BE49-F238E27FC236}">
                <a16:creationId xmlns:a16="http://schemas.microsoft.com/office/drawing/2014/main" id="{42EBB1D5-EC13-1541-AF73-8693480039E2}"/>
              </a:ext>
            </a:extLst>
          </p:cNvPr>
          <p:cNvCxnSpPr>
            <a:cxnSpLocks/>
          </p:cNvCxnSpPr>
          <p:nvPr/>
        </p:nvCxnSpPr>
        <p:spPr>
          <a:xfrm rot="5400000" flipH="1" flipV="1">
            <a:off x="5588071" y="4208920"/>
            <a:ext cx="230503" cy="1"/>
          </a:xfrm>
          <a:prstGeom prst="bentConnector3">
            <a:avLst>
              <a:gd name="adj1" fmla="val 50000"/>
            </a:avLst>
          </a:prstGeom>
          <a:ln w="12700" cmpd="sng">
            <a:solidFill>
              <a:schemeClr val="bg1">
                <a:lumMod val="50000"/>
              </a:schemeClr>
            </a:solidFill>
            <a:headEnd type="triangle"/>
            <a:tailEnd type="none"/>
          </a:ln>
          <a:effectLst/>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58B6CDC9-E08B-EB47-A615-594FF13480C8}"/>
              </a:ext>
            </a:extLst>
          </p:cNvPr>
          <p:cNvSpPr txBox="1"/>
          <p:nvPr/>
        </p:nvSpPr>
        <p:spPr>
          <a:xfrm>
            <a:off x="3615378" y="3375665"/>
            <a:ext cx="1225014" cy="646331"/>
          </a:xfrm>
          <a:prstGeom prst="rect">
            <a:avLst/>
          </a:prstGeom>
          <a:noFill/>
        </p:spPr>
        <p:txBody>
          <a:bodyPr wrap="none" rtlCol="0">
            <a:spAutoFit/>
          </a:bodyPr>
          <a:lstStyle/>
          <a:p>
            <a:pPr algn="ctr"/>
            <a:r>
              <a:rPr lang="en-US" sz="1200" i="1" dirty="0"/>
              <a:t>Sensitivity 89%</a:t>
            </a:r>
          </a:p>
          <a:p>
            <a:pPr algn="ctr"/>
            <a:r>
              <a:rPr lang="en-US" sz="1200" i="1" dirty="0"/>
              <a:t>Specificity 48%</a:t>
            </a:r>
          </a:p>
          <a:p>
            <a:pPr algn="ctr"/>
            <a:r>
              <a:rPr lang="en-US" sz="1200" i="1" dirty="0"/>
              <a:t>NPV 91%</a:t>
            </a:r>
          </a:p>
        </p:txBody>
      </p:sp>
      <p:sp>
        <p:nvSpPr>
          <p:cNvPr id="35" name="Rectangle 34">
            <a:extLst>
              <a:ext uri="{FF2B5EF4-FFF2-40B4-BE49-F238E27FC236}">
                <a16:creationId xmlns:a16="http://schemas.microsoft.com/office/drawing/2014/main" id="{73A251BD-104E-C74C-B69A-21C10FC565B6}"/>
              </a:ext>
            </a:extLst>
          </p:cNvPr>
          <p:cNvSpPr/>
          <p:nvPr/>
        </p:nvSpPr>
        <p:spPr>
          <a:xfrm>
            <a:off x="0" y="0"/>
            <a:ext cx="9144000" cy="244077"/>
          </a:xfrm>
          <a:prstGeom prst="rect">
            <a:avLst/>
          </a:prstGeom>
          <a:solidFill>
            <a:srgbClr val="F08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6F8AD460-F0CE-A948-83DB-74E23D45E975}"/>
              </a:ext>
            </a:extLst>
          </p:cNvPr>
          <p:cNvSpPr txBox="1"/>
          <p:nvPr/>
        </p:nvSpPr>
        <p:spPr>
          <a:xfrm>
            <a:off x="-43635" y="0"/>
            <a:ext cx="2114681" cy="261610"/>
          </a:xfrm>
          <a:prstGeom prst="rect">
            <a:avLst/>
          </a:prstGeom>
          <a:noFill/>
        </p:spPr>
        <p:txBody>
          <a:bodyPr wrap="none" rtlCol="0">
            <a:spAutoFit/>
          </a:bodyPr>
          <a:lstStyle/>
          <a:p>
            <a:r>
              <a:rPr lang="en-US" sz="1100" b="1" dirty="0">
                <a:solidFill>
                  <a:schemeClr val="bg1"/>
                </a:solidFill>
              </a:rPr>
              <a:t>DIAGNOSTIC BIOMARKERS </a:t>
            </a:r>
          </a:p>
        </p:txBody>
      </p:sp>
    </p:spTree>
    <p:extLst>
      <p:ext uri="{BB962C8B-B14F-4D97-AF65-F5344CB8AC3E}">
        <p14:creationId xmlns:p14="http://schemas.microsoft.com/office/powerpoint/2010/main" val="278836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9-13 at 2.44.10 P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981200" y="0"/>
            <a:ext cx="5169676" cy="5143500"/>
          </a:xfrm>
          <a:prstGeom prst="rect">
            <a:avLst/>
          </a:prstGeom>
        </p:spPr>
      </p:pic>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1877784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24164" y="6956"/>
            <a:ext cx="9144000" cy="857250"/>
          </a:xfrm>
        </p:spPr>
        <p:txBody>
          <a:bodyPr>
            <a:normAutofit/>
          </a:bodyPr>
          <a:lstStyle/>
          <a:p>
            <a:pPr algn="ctr">
              <a:defRPr/>
            </a:pPr>
            <a:r>
              <a:rPr lang="en-US" dirty="0">
                <a:solidFill>
                  <a:schemeClr val="tx1"/>
                </a:solidFill>
              </a:rPr>
              <a:t>Potential clinical applications for a nasal biomarker</a:t>
            </a:r>
          </a:p>
        </p:txBody>
      </p:sp>
      <p:grpSp>
        <p:nvGrpSpPr>
          <p:cNvPr id="3" name="Group 2"/>
          <p:cNvGrpSpPr/>
          <p:nvPr/>
        </p:nvGrpSpPr>
        <p:grpSpPr>
          <a:xfrm>
            <a:off x="941148" y="801267"/>
            <a:ext cx="7280366" cy="3770734"/>
            <a:chOff x="321260" y="1491150"/>
            <a:chExt cx="8565918" cy="4272336"/>
          </a:xfrm>
        </p:grpSpPr>
        <p:pic>
          <p:nvPicPr>
            <p:cNvPr id="9219" name="Picture 4" descr="flowchart_v8 copy.pdf"/>
            <p:cNvPicPr>
              <a:picLocks noChangeAspect="1"/>
            </p:cNvPicPr>
            <p:nvPr/>
          </p:nvPicPr>
          <p:blipFill>
            <a:blip r:embed="rId2">
              <a:extLst>
                <a:ext uri="{28A0092B-C50C-407E-A947-70E740481C1C}">
                  <a14:useLocalDpi xmlns:a14="http://schemas.microsoft.com/office/drawing/2010/main" val="0"/>
                </a:ext>
              </a:extLst>
            </a:blip>
            <a:srcRect t="32025" b="27913"/>
            <a:stretch>
              <a:fillRect/>
            </a:stretch>
          </p:blipFill>
          <p:spPr bwMode="auto">
            <a:xfrm>
              <a:off x="321260" y="1491150"/>
              <a:ext cx="8565918" cy="4272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6335891" y="5297314"/>
              <a:ext cx="2398889" cy="28222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solidFill>
                  <a:schemeClr val="bg1"/>
                </a:solidFill>
              </a:endParaRPr>
            </a:p>
          </p:txBody>
        </p:sp>
      </p:grpSp>
      <p:sp>
        <p:nvSpPr>
          <p:cNvPr id="7" name="TextBox 6">
            <a:extLst>
              <a:ext uri="{FF2B5EF4-FFF2-40B4-BE49-F238E27FC236}">
                <a16:creationId xmlns:a16="http://schemas.microsoft.com/office/drawing/2014/main" id="{4BFB33F8-7DA3-CA41-8E59-D4690DA9EC46}"/>
              </a:ext>
            </a:extLst>
          </p:cNvPr>
          <p:cNvSpPr txBox="1"/>
          <p:nvPr/>
        </p:nvSpPr>
        <p:spPr>
          <a:xfrm>
            <a:off x="-43635" y="0"/>
            <a:ext cx="2069797" cy="261610"/>
          </a:xfrm>
          <a:prstGeom prst="rect">
            <a:avLst/>
          </a:prstGeom>
          <a:noFill/>
        </p:spPr>
        <p:txBody>
          <a:bodyPr wrap="none" rtlCol="0">
            <a:spAutoFit/>
          </a:bodyPr>
          <a:lstStyle/>
          <a:p>
            <a:r>
              <a:rPr lang="en-US" sz="1100" b="1" dirty="0">
                <a:solidFill>
                  <a:schemeClr val="bg1"/>
                </a:solidFill>
              </a:rPr>
              <a:t>SCREENING BIOMARKERS </a:t>
            </a:r>
          </a:p>
        </p:txBody>
      </p:sp>
      <p:sp>
        <p:nvSpPr>
          <p:cNvPr id="11" name="Oval 10">
            <a:extLst>
              <a:ext uri="{FF2B5EF4-FFF2-40B4-BE49-F238E27FC236}">
                <a16:creationId xmlns:a16="http://schemas.microsoft.com/office/drawing/2014/main" id="{8945ED56-5A9A-7C43-AAA4-F68F882FA9C8}"/>
              </a:ext>
            </a:extLst>
          </p:cNvPr>
          <p:cNvSpPr/>
          <p:nvPr/>
        </p:nvSpPr>
        <p:spPr>
          <a:xfrm>
            <a:off x="3038168" y="3310562"/>
            <a:ext cx="2172930" cy="1283956"/>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9116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24164" y="6956"/>
            <a:ext cx="9144000" cy="857250"/>
          </a:xfrm>
        </p:spPr>
        <p:txBody>
          <a:bodyPr>
            <a:normAutofit/>
          </a:bodyPr>
          <a:lstStyle/>
          <a:p>
            <a:pPr algn="ctr">
              <a:defRPr/>
            </a:pPr>
            <a:r>
              <a:rPr lang="en-US" dirty="0">
                <a:solidFill>
                  <a:schemeClr val="tx1"/>
                </a:solidFill>
              </a:rPr>
              <a:t>Rationale for a nasal epithelium biomarker</a:t>
            </a:r>
          </a:p>
        </p:txBody>
      </p:sp>
      <p:grpSp>
        <p:nvGrpSpPr>
          <p:cNvPr id="3" name="Group 2"/>
          <p:cNvGrpSpPr/>
          <p:nvPr/>
        </p:nvGrpSpPr>
        <p:grpSpPr>
          <a:xfrm>
            <a:off x="297201" y="864206"/>
            <a:ext cx="4271583" cy="2212389"/>
            <a:chOff x="321260" y="1491150"/>
            <a:chExt cx="8565918" cy="4272336"/>
          </a:xfrm>
        </p:grpSpPr>
        <p:pic>
          <p:nvPicPr>
            <p:cNvPr id="9219" name="Picture 4" descr="flowchart_v8 copy.pdf"/>
            <p:cNvPicPr>
              <a:picLocks noChangeAspect="1"/>
            </p:cNvPicPr>
            <p:nvPr/>
          </p:nvPicPr>
          <p:blipFill>
            <a:blip r:embed="rId2">
              <a:extLst>
                <a:ext uri="{28A0092B-C50C-407E-A947-70E740481C1C}">
                  <a14:useLocalDpi xmlns:a14="http://schemas.microsoft.com/office/drawing/2010/main" val="0"/>
                </a:ext>
              </a:extLst>
            </a:blip>
            <a:srcRect t="32025" b="27913"/>
            <a:stretch>
              <a:fillRect/>
            </a:stretch>
          </p:blipFill>
          <p:spPr bwMode="auto">
            <a:xfrm>
              <a:off x="321260" y="1491150"/>
              <a:ext cx="8565918" cy="4272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6335891" y="5297314"/>
              <a:ext cx="2398889" cy="28222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solidFill>
                  <a:schemeClr val="bg1"/>
                </a:solidFill>
              </a:endParaRPr>
            </a:p>
          </p:txBody>
        </p:sp>
      </p:grpSp>
      <p:sp>
        <p:nvSpPr>
          <p:cNvPr id="7" name="TextBox 6">
            <a:extLst>
              <a:ext uri="{FF2B5EF4-FFF2-40B4-BE49-F238E27FC236}">
                <a16:creationId xmlns:a16="http://schemas.microsoft.com/office/drawing/2014/main" id="{4BFB33F8-7DA3-CA41-8E59-D4690DA9EC46}"/>
              </a:ext>
            </a:extLst>
          </p:cNvPr>
          <p:cNvSpPr txBox="1"/>
          <p:nvPr/>
        </p:nvSpPr>
        <p:spPr>
          <a:xfrm>
            <a:off x="-43635" y="0"/>
            <a:ext cx="2069797" cy="261610"/>
          </a:xfrm>
          <a:prstGeom prst="rect">
            <a:avLst/>
          </a:prstGeom>
          <a:noFill/>
        </p:spPr>
        <p:txBody>
          <a:bodyPr wrap="none" rtlCol="0">
            <a:spAutoFit/>
          </a:bodyPr>
          <a:lstStyle/>
          <a:p>
            <a:r>
              <a:rPr lang="en-US" sz="1100" b="1" dirty="0">
                <a:solidFill>
                  <a:schemeClr val="bg1"/>
                </a:solidFill>
              </a:rPr>
              <a:t>SCREENING BIOMARKERS </a:t>
            </a:r>
          </a:p>
        </p:txBody>
      </p:sp>
      <p:sp>
        <p:nvSpPr>
          <p:cNvPr id="11" name="Oval 10">
            <a:extLst>
              <a:ext uri="{FF2B5EF4-FFF2-40B4-BE49-F238E27FC236}">
                <a16:creationId xmlns:a16="http://schemas.microsoft.com/office/drawing/2014/main" id="{8945ED56-5A9A-7C43-AAA4-F68F882FA9C8}"/>
              </a:ext>
            </a:extLst>
          </p:cNvPr>
          <p:cNvSpPr/>
          <p:nvPr/>
        </p:nvSpPr>
        <p:spPr>
          <a:xfrm>
            <a:off x="1505579" y="2323264"/>
            <a:ext cx="1274916" cy="753331"/>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14">
            <a:extLst>
              <a:ext uri="{FF2B5EF4-FFF2-40B4-BE49-F238E27FC236}">
                <a16:creationId xmlns:a16="http://schemas.microsoft.com/office/drawing/2014/main" id="{EC3CA586-5300-A24E-9DE0-6C5824CF66A2}"/>
              </a:ext>
            </a:extLst>
          </p:cNvPr>
          <p:cNvSpPr>
            <a:spLocks noGrp="1"/>
          </p:cNvSpPr>
          <p:nvPr>
            <p:ph idx="1"/>
          </p:nvPr>
        </p:nvSpPr>
        <p:spPr>
          <a:xfrm>
            <a:off x="4869583" y="871162"/>
            <a:ext cx="3977215" cy="3928533"/>
          </a:xfrm>
        </p:spPr>
        <p:txBody>
          <a:bodyPr/>
          <a:lstStyle/>
          <a:p>
            <a:r>
              <a:rPr lang="en-US" dirty="0"/>
              <a:t>A biospecimen that is collected less invasively than bronchial </a:t>
            </a:r>
            <a:r>
              <a:rPr lang="en-US" dirty="0" err="1"/>
              <a:t>epitheium</a:t>
            </a:r>
            <a:r>
              <a:rPr lang="en-US" dirty="0"/>
              <a:t> but reflects the same biology</a:t>
            </a:r>
          </a:p>
        </p:txBody>
      </p:sp>
      <p:grpSp>
        <p:nvGrpSpPr>
          <p:cNvPr id="9" name="Group 8">
            <a:extLst>
              <a:ext uri="{FF2B5EF4-FFF2-40B4-BE49-F238E27FC236}">
                <a16:creationId xmlns:a16="http://schemas.microsoft.com/office/drawing/2014/main" id="{2C70C21F-04A1-9C4C-8008-32B0E53B0747}"/>
              </a:ext>
            </a:extLst>
          </p:cNvPr>
          <p:cNvGrpSpPr/>
          <p:nvPr/>
        </p:nvGrpSpPr>
        <p:grpSpPr>
          <a:xfrm>
            <a:off x="396711" y="3214208"/>
            <a:ext cx="4379054" cy="1585487"/>
            <a:chOff x="3717255" y="4181002"/>
            <a:chExt cx="4721356" cy="1709422"/>
          </a:xfrm>
        </p:grpSpPr>
        <p:pic>
          <p:nvPicPr>
            <p:cNvPr id="10" name="Picture 11" descr="cytobrush_plus">
              <a:extLst>
                <a:ext uri="{FF2B5EF4-FFF2-40B4-BE49-F238E27FC236}">
                  <a16:creationId xmlns:a16="http://schemas.microsoft.com/office/drawing/2014/main" id="{4CCCF00D-9F93-D34E-AAC4-2591DEA4E1A6}"/>
                </a:ext>
              </a:extLst>
            </p:cNvPr>
            <p:cNvPicPr>
              <a:picLocks noChangeAspect="1" noChangeArrowheads="1"/>
            </p:cNvPicPr>
            <p:nvPr/>
          </p:nvPicPr>
          <p:blipFill>
            <a:blip r:embed="rId3">
              <a:lum contrast="30000"/>
              <a:extLst>
                <a:ext uri="{28A0092B-C50C-407E-A947-70E740481C1C}">
                  <a14:useLocalDpi xmlns:a14="http://schemas.microsoft.com/office/drawing/2010/main" val="0"/>
                </a:ext>
              </a:extLst>
            </a:blip>
            <a:srcRect l="20000" t="10667" r="16000"/>
            <a:stretch>
              <a:fillRect/>
            </a:stretch>
          </p:blipFill>
          <p:spPr bwMode="auto">
            <a:xfrm>
              <a:off x="6825552" y="4181002"/>
              <a:ext cx="1613059" cy="1686268"/>
            </a:xfrm>
            <a:prstGeom prst="rect">
              <a:avLst/>
            </a:prstGeom>
            <a:noFill/>
            <a:ln w="9525">
              <a:solidFill>
                <a:schemeClr val="bg2"/>
              </a:solidFill>
              <a:miter lim="800000"/>
              <a:headEnd/>
              <a:tailEnd/>
            </a:ln>
            <a:extLst>
              <a:ext uri="{909E8E84-426E-40dd-AFC4-6F175D3DCCD1}">
                <a14:hiddenFill xmlns="" xmlns:a14="http://schemas.microsoft.com/office/drawing/2010/main">
                  <a:solidFill>
                    <a:srgbClr val="FFFFFF"/>
                  </a:solidFill>
                </a14:hiddenFill>
              </a:ext>
            </a:extLst>
          </p:spPr>
        </p:pic>
        <p:pic>
          <p:nvPicPr>
            <p:cNvPr id="12" name="Picture 6">
              <a:extLst>
                <a:ext uri="{FF2B5EF4-FFF2-40B4-BE49-F238E27FC236}">
                  <a16:creationId xmlns:a16="http://schemas.microsoft.com/office/drawing/2014/main" id="{7A573BDA-1636-3E42-8AC3-65091CDA28B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17255" y="4181002"/>
              <a:ext cx="2735589" cy="17094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13" name="Picture 12">
            <a:extLst>
              <a:ext uri="{FF2B5EF4-FFF2-40B4-BE49-F238E27FC236}">
                <a16:creationId xmlns:a16="http://schemas.microsoft.com/office/drawing/2014/main" id="{D804FDCA-4753-EE4E-AE00-6F92DF9AF3E7}"/>
              </a:ext>
            </a:extLst>
          </p:cNvPr>
          <p:cNvPicPr>
            <a:picLocks noChangeAspect="1"/>
          </p:cNvPicPr>
          <p:nvPr/>
        </p:nvPicPr>
        <p:blipFill>
          <a:blip r:embed="rId5"/>
          <a:stretch>
            <a:fillRect/>
          </a:stretch>
        </p:blipFill>
        <p:spPr>
          <a:xfrm>
            <a:off x="5021665" y="2910548"/>
            <a:ext cx="1801283" cy="1852565"/>
          </a:xfrm>
          <a:prstGeom prst="rect">
            <a:avLst/>
          </a:prstGeom>
        </p:spPr>
      </p:pic>
      <p:pic>
        <p:nvPicPr>
          <p:cNvPr id="14" name="Picture 13">
            <a:extLst>
              <a:ext uri="{FF2B5EF4-FFF2-40B4-BE49-F238E27FC236}">
                <a16:creationId xmlns:a16="http://schemas.microsoft.com/office/drawing/2014/main" id="{38310665-A56F-454C-9BEA-1C5BDF38CF45}"/>
              </a:ext>
            </a:extLst>
          </p:cNvPr>
          <p:cNvPicPr>
            <a:picLocks noChangeAspect="1"/>
          </p:cNvPicPr>
          <p:nvPr/>
        </p:nvPicPr>
        <p:blipFill>
          <a:blip r:embed="rId6"/>
          <a:stretch>
            <a:fillRect/>
          </a:stretch>
        </p:blipFill>
        <p:spPr>
          <a:xfrm>
            <a:off x="6822948" y="2919009"/>
            <a:ext cx="1829952" cy="1877483"/>
          </a:xfrm>
          <a:prstGeom prst="rect">
            <a:avLst/>
          </a:prstGeom>
        </p:spPr>
      </p:pic>
    </p:spTree>
    <p:extLst>
      <p:ext uri="{BB962C8B-B14F-4D97-AF65-F5344CB8AC3E}">
        <p14:creationId xmlns:p14="http://schemas.microsoft.com/office/powerpoint/2010/main" val="517151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96903" y="1844565"/>
            <a:ext cx="1196162" cy="1967206"/>
          </a:xfrm>
          <a:prstGeom prst="rect">
            <a:avLst/>
          </a:prstGeom>
          <a:solidFill>
            <a:schemeClr val="tx2">
              <a:lumMod val="20000"/>
              <a:lumOff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1318791" y="355059"/>
            <a:ext cx="6510760" cy="642938"/>
          </a:xfrm>
        </p:spPr>
        <p:txBody>
          <a:bodyPr>
            <a:noAutofit/>
          </a:bodyPr>
          <a:lstStyle/>
          <a:p>
            <a:r>
              <a:rPr lang="en-US" sz="2025" dirty="0"/>
              <a:t>Development of a clinicogenomic biomarker in the </a:t>
            </a:r>
            <a:r>
              <a:rPr lang="en-US" sz="2025" b="1" dirty="0">
                <a:solidFill>
                  <a:srgbClr val="FF0000"/>
                </a:solidFill>
              </a:rPr>
              <a:t>AEGIS-1 </a:t>
            </a:r>
            <a:r>
              <a:rPr lang="en-US" sz="2025" dirty="0"/>
              <a:t>nasal training set (n=375)</a:t>
            </a:r>
          </a:p>
        </p:txBody>
      </p:sp>
      <p:sp>
        <p:nvSpPr>
          <p:cNvPr id="9" name="TextBox 8"/>
          <p:cNvSpPr txBox="1"/>
          <p:nvPr/>
        </p:nvSpPr>
        <p:spPr>
          <a:xfrm>
            <a:off x="3175130" y="1884439"/>
            <a:ext cx="1355099" cy="438582"/>
          </a:xfrm>
          <a:prstGeom prst="rect">
            <a:avLst/>
          </a:prstGeom>
          <a:noFill/>
        </p:spPr>
        <p:txBody>
          <a:bodyPr wrap="square" rtlCol="0">
            <a:spAutoFit/>
          </a:bodyPr>
          <a:lstStyle/>
          <a:p>
            <a:pPr algn="ctr"/>
            <a:r>
              <a:rPr lang="en-US" sz="1125" dirty="0">
                <a:latin typeface="Lato Light" charset="0"/>
                <a:ea typeface="Lato Light" charset="0"/>
                <a:cs typeface="Lato Light" charset="0"/>
              </a:rPr>
              <a:t>Smoking Status</a:t>
            </a:r>
          </a:p>
          <a:p>
            <a:pPr algn="ctr"/>
            <a:r>
              <a:rPr lang="en-US" sz="1125" dirty="0">
                <a:latin typeface="Lato Light" charset="0"/>
                <a:ea typeface="Lato Light" charset="0"/>
                <a:cs typeface="Lato Light" charset="0"/>
              </a:rPr>
              <a:t>(Current, Former)</a:t>
            </a:r>
          </a:p>
        </p:txBody>
      </p:sp>
      <p:sp>
        <p:nvSpPr>
          <p:cNvPr id="11" name="TextBox 10"/>
          <p:cNvSpPr txBox="1"/>
          <p:nvPr/>
        </p:nvSpPr>
        <p:spPr>
          <a:xfrm>
            <a:off x="4583405" y="1884439"/>
            <a:ext cx="1355099" cy="438582"/>
          </a:xfrm>
          <a:prstGeom prst="rect">
            <a:avLst/>
          </a:prstGeom>
          <a:noFill/>
        </p:spPr>
        <p:txBody>
          <a:bodyPr wrap="square" rtlCol="0">
            <a:spAutoFit/>
          </a:bodyPr>
          <a:lstStyle/>
          <a:p>
            <a:pPr algn="ctr"/>
            <a:r>
              <a:rPr lang="en-US" sz="1125" dirty="0">
                <a:latin typeface="Lato Light" charset="0"/>
                <a:ea typeface="Lato Light" charset="0"/>
                <a:cs typeface="Lato Light" charset="0"/>
              </a:rPr>
              <a:t>Time Since Quit</a:t>
            </a:r>
            <a:br>
              <a:rPr lang="en-US" sz="1125" dirty="0">
                <a:latin typeface="Lato Light" charset="0"/>
                <a:ea typeface="Lato Light" charset="0"/>
                <a:cs typeface="Lato Light" charset="0"/>
              </a:rPr>
            </a:br>
            <a:r>
              <a:rPr lang="en-US" sz="1125" dirty="0">
                <a:latin typeface="Lato Light" charset="0"/>
                <a:ea typeface="Lato Light" charset="0"/>
                <a:cs typeface="Lato Light" charset="0"/>
              </a:rPr>
              <a:t>(&lt;15, &gt;=15)</a:t>
            </a:r>
          </a:p>
        </p:txBody>
      </p:sp>
      <p:sp>
        <p:nvSpPr>
          <p:cNvPr id="12" name="TextBox 11"/>
          <p:cNvSpPr txBox="1"/>
          <p:nvPr/>
        </p:nvSpPr>
        <p:spPr>
          <a:xfrm>
            <a:off x="5991681" y="1884439"/>
            <a:ext cx="956671" cy="438582"/>
          </a:xfrm>
          <a:prstGeom prst="rect">
            <a:avLst/>
          </a:prstGeom>
          <a:noFill/>
        </p:spPr>
        <p:txBody>
          <a:bodyPr wrap="square" rtlCol="0">
            <a:spAutoFit/>
          </a:bodyPr>
          <a:lstStyle/>
          <a:p>
            <a:pPr algn="ctr"/>
            <a:r>
              <a:rPr lang="en-US" sz="1125" dirty="0">
                <a:latin typeface="Lato Light" charset="0"/>
                <a:ea typeface="Lato Light" charset="0"/>
                <a:cs typeface="Lato Light" charset="0"/>
              </a:rPr>
              <a:t>Mass Size</a:t>
            </a:r>
          </a:p>
          <a:p>
            <a:pPr algn="ctr"/>
            <a:r>
              <a:rPr lang="en-US" sz="1125" dirty="0">
                <a:latin typeface="Lato Light" charset="0"/>
                <a:ea typeface="Lato Light" charset="0"/>
                <a:cs typeface="Lato Light" charset="0"/>
              </a:rPr>
              <a:t>(&lt;3, &gt;=3)</a:t>
            </a:r>
          </a:p>
        </p:txBody>
      </p:sp>
      <p:sp>
        <p:nvSpPr>
          <p:cNvPr id="13" name="TextBox 12"/>
          <p:cNvSpPr txBox="1"/>
          <p:nvPr/>
        </p:nvSpPr>
        <p:spPr>
          <a:xfrm>
            <a:off x="7001529" y="1884439"/>
            <a:ext cx="573871" cy="265457"/>
          </a:xfrm>
          <a:prstGeom prst="rect">
            <a:avLst/>
          </a:prstGeom>
          <a:noFill/>
        </p:spPr>
        <p:txBody>
          <a:bodyPr wrap="square" rtlCol="0">
            <a:spAutoFit/>
          </a:bodyPr>
          <a:lstStyle/>
          <a:p>
            <a:pPr algn="ctr"/>
            <a:r>
              <a:rPr lang="en-US" sz="1125" dirty="0">
                <a:latin typeface="Lato Light" charset="0"/>
                <a:ea typeface="Lato Light" charset="0"/>
                <a:cs typeface="Lato Light" charset="0"/>
              </a:rPr>
              <a:t>Age</a:t>
            </a:r>
          </a:p>
        </p:txBody>
      </p:sp>
      <p:sp>
        <p:nvSpPr>
          <p:cNvPr id="14" name="TextBox 13"/>
          <p:cNvSpPr txBox="1"/>
          <p:nvPr/>
        </p:nvSpPr>
        <p:spPr>
          <a:xfrm>
            <a:off x="1631308" y="1884439"/>
            <a:ext cx="1490648" cy="438582"/>
          </a:xfrm>
          <a:prstGeom prst="rect">
            <a:avLst/>
          </a:prstGeom>
          <a:noFill/>
        </p:spPr>
        <p:txBody>
          <a:bodyPr wrap="square" rtlCol="0">
            <a:spAutoFit/>
          </a:bodyPr>
          <a:lstStyle/>
          <a:p>
            <a:pPr algn="ctr"/>
            <a:r>
              <a:rPr lang="en-US" sz="1125" dirty="0">
                <a:latin typeface="Lato Light" charset="0"/>
                <a:ea typeface="Lato Light" charset="0"/>
                <a:cs typeface="Lato Light" charset="0"/>
              </a:rPr>
              <a:t>Cancer-Associated Gene Expression</a:t>
            </a:r>
          </a:p>
        </p:txBody>
      </p:sp>
      <p:sp>
        <p:nvSpPr>
          <p:cNvPr id="20" name="TextBox 19"/>
          <p:cNvSpPr txBox="1"/>
          <p:nvPr/>
        </p:nvSpPr>
        <p:spPr>
          <a:xfrm>
            <a:off x="1631308" y="2437375"/>
            <a:ext cx="1490648" cy="404085"/>
          </a:xfrm>
          <a:prstGeom prst="rect">
            <a:avLst/>
          </a:prstGeom>
          <a:noFill/>
        </p:spPr>
        <p:txBody>
          <a:bodyPr wrap="square" rtlCol="0">
            <a:spAutoFit/>
          </a:bodyPr>
          <a:lstStyle/>
          <a:p>
            <a:pPr algn="ctr"/>
            <a:r>
              <a:rPr lang="en-US" sz="1013" dirty="0">
                <a:latin typeface="Lato Light" charset="0"/>
                <a:ea typeface="Lato Light" charset="0"/>
                <a:cs typeface="Lato Light" charset="0"/>
              </a:rPr>
              <a:t>Linear model picks</a:t>
            </a:r>
          </a:p>
          <a:p>
            <a:pPr algn="ctr"/>
            <a:r>
              <a:rPr lang="en-US" sz="1013" dirty="0">
                <a:latin typeface="Lato Light" charset="0"/>
                <a:ea typeface="Lato Light" charset="0"/>
                <a:cs typeface="Lato Light" charset="0"/>
              </a:rPr>
              <a:t>top 535 genes</a:t>
            </a:r>
          </a:p>
        </p:txBody>
      </p:sp>
      <p:cxnSp>
        <p:nvCxnSpPr>
          <p:cNvPr id="21" name="Straight Connector 20"/>
          <p:cNvCxnSpPr/>
          <p:nvPr/>
        </p:nvCxnSpPr>
        <p:spPr>
          <a:xfrm>
            <a:off x="2382264" y="2325958"/>
            <a:ext cx="0" cy="119549"/>
          </a:xfrm>
          <a:prstGeom prst="line">
            <a:avLst/>
          </a:prstGeom>
        </p:spPr>
        <p:style>
          <a:lnRef idx="1">
            <a:schemeClr val="dk1"/>
          </a:lnRef>
          <a:fillRef idx="0">
            <a:schemeClr val="dk1"/>
          </a:fillRef>
          <a:effectRef idx="0">
            <a:schemeClr val="dk1"/>
          </a:effectRef>
          <a:fontRef idx="minor">
            <a:schemeClr val="tx1"/>
          </a:fontRef>
        </p:style>
      </p:cxnSp>
      <p:sp>
        <p:nvSpPr>
          <p:cNvPr id="49" name="TextBox 48"/>
          <p:cNvSpPr txBox="1"/>
          <p:nvPr/>
        </p:nvSpPr>
        <p:spPr>
          <a:xfrm>
            <a:off x="1636612" y="3522814"/>
            <a:ext cx="1490648" cy="248209"/>
          </a:xfrm>
          <a:prstGeom prst="rect">
            <a:avLst/>
          </a:prstGeom>
          <a:noFill/>
        </p:spPr>
        <p:txBody>
          <a:bodyPr wrap="square" rtlCol="0">
            <a:spAutoFit/>
          </a:bodyPr>
          <a:lstStyle/>
          <a:p>
            <a:pPr algn="ctr"/>
            <a:r>
              <a:rPr lang="en-US" sz="1013" dirty="0">
                <a:latin typeface="Lato Light" charset="0"/>
                <a:ea typeface="Lato Light" charset="0"/>
                <a:cs typeface="Lato Light" charset="0"/>
              </a:rPr>
              <a:t>30-gene predictor</a:t>
            </a:r>
          </a:p>
        </p:txBody>
      </p:sp>
      <p:cxnSp>
        <p:nvCxnSpPr>
          <p:cNvPr id="50" name="Straight Connector 49"/>
          <p:cNvCxnSpPr>
            <a:stCxn id="20" idx="2"/>
          </p:cNvCxnSpPr>
          <p:nvPr/>
        </p:nvCxnSpPr>
        <p:spPr>
          <a:xfrm>
            <a:off x="2376632" y="2841460"/>
            <a:ext cx="5303" cy="625757"/>
          </a:xfrm>
          <a:prstGeom prst="line">
            <a:avLst/>
          </a:prstGeom>
          <a:ln>
            <a:headEnd type="none"/>
            <a:tailEnd type="arrow"/>
          </a:ln>
        </p:spPr>
        <p:style>
          <a:lnRef idx="1">
            <a:schemeClr val="dk1"/>
          </a:lnRef>
          <a:fillRef idx="0">
            <a:schemeClr val="dk1"/>
          </a:fillRef>
          <a:effectRef idx="0">
            <a:schemeClr val="dk1"/>
          </a:effectRef>
          <a:fontRef idx="minor">
            <a:schemeClr val="tx1"/>
          </a:fontRef>
        </p:style>
      </p:cxnSp>
      <p:sp>
        <p:nvSpPr>
          <p:cNvPr id="34" name="TextBox 33"/>
          <p:cNvSpPr txBox="1"/>
          <p:nvPr/>
        </p:nvSpPr>
        <p:spPr>
          <a:xfrm>
            <a:off x="2873124" y="4068969"/>
            <a:ext cx="2722590" cy="248209"/>
          </a:xfrm>
          <a:prstGeom prst="rect">
            <a:avLst/>
          </a:prstGeom>
          <a:solidFill>
            <a:schemeClr val="accent5"/>
          </a:solidFill>
          <a:ln>
            <a:no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US" sz="1013" dirty="0">
                <a:solidFill>
                  <a:schemeClr val="bg1"/>
                </a:solidFill>
                <a:latin typeface="Lato Medium" charset="0"/>
                <a:ea typeface="Lato Medium" charset="0"/>
                <a:cs typeface="Lato Medium" charset="0"/>
              </a:rPr>
              <a:t>Clinicogenomic Biomarker</a:t>
            </a:r>
          </a:p>
        </p:txBody>
      </p:sp>
      <p:sp>
        <p:nvSpPr>
          <p:cNvPr id="35" name="TextBox 34"/>
          <p:cNvSpPr txBox="1"/>
          <p:nvPr/>
        </p:nvSpPr>
        <p:spPr>
          <a:xfrm>
            <a:off x="6343242" y="4067904"/>
            <a:ext cx="2108779" cy="248209"/>
          </a:xfrm>
          <a:prstGeom prst="rect">
            <a:avLst/>
          </a:prstGeom>
          <a:noFill/>
        </p:spPr>
        <p:txBody>
          <a:bodyPr wrap="square" rtlCol="0">
            <a:spAutoFit/>
          </a:bodyPr>
          <a:lstStyle/>
          <a:p>
            <a:r>
              <a:rPr lang="en-US" sz="1013" i="1" dirty="0">
                <a:latin typeface="Lato Medium" charset="0"/>
                <a:ea typeface="Lato Medium" charset="0"/>
                <a:cs typeface="Lato Medium" charset="0"/>
              </a:rPr>
              <a:t>Validate Model in AEGIS-2 samples</a:t>
            </a:r>
          </a:p>
        </p:txBody>
      </p:sp>
      <p:sp>
        <p:nvSpPr>
          <p:cNvPr id="36" name="TextBox 35"/>
          <p:cNvSpPr txBox="1"/>
          <p:nvPr/>
        </p:nvSpPr>
        <p:spPr>
          <a:xfrm>
            <a:off x="4310950" y="1538021"/>
            <a:ext cx="2170102" cy="265457"/>
          </a:xfrm>
          <a:prstGeom prst="rect">
            <a:avLst/>
          </a:prstGeom>
          <a:noFill/>
        </p:spPr>
        <p:txBody>
          <a:bodyPr wrap="square" rtlCol="0">
            <a:spAutoFit/>
          </a:bodyPr>
          <a:lstStyle/>
          <a:p>
            <a:pPr algn="ctr"/>
            <a:r>
              <a:rPr lang="en-US" sz="1125" dirty="0">
                <a:latin typeface="Lato Medium" charset="0"/>
                <a:ea typeface="Lato Medium" charset="0"/>
                <a:cs typeface="Lato Medium" charset="0"/>
              </a:rPr>
              <a:t>Components of Gould Model</a:t>
            </a:r>
          </a:p>
        </p:txBody>
      </p:sp>
      <p:cxnSp>
        <p:nvCxnSpPr>
          <p:cNvPr id="10" name="Straight Connector 9"/>
          <p:cNvCxnSpPr>
            <a:stCxn id="36" idx="3"/>
          </p:cNvCxnSpPr>
          <p:nvPr/>
        </p:nvCxnSpPr>
        <p:spPr>
          <a:xfrm flipV="1">
            <a:off x="6481052" y="1651321"/>
            <a:ext cx="1041313" cy="19429"/>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p:cNvCxnSpPr>
            <a:stCxn id="36" idx="1"/>
          </p:cNvCxnSpPr>
          <p:nvPr/>
        </p:nvCxnSpPr>
        <p:spPr>
          <a:xfrm flipH="1" flipV="1">
            <a:off x="3275518" y="1647074"/>
            <a:ext cx="1035432" cy="23676"/>
          </a:xfrm>
          <a:prstGeom prst="line">
            <a:avLst/>
          </a:prstGeom>
        </p:spPr>
        <p:style>
          <a:lnRef idx="1">
            <a:schemeClr val="dk1"/>
          </a:lnRef>
          <a:fillRef idx="0">
            <a:schemeClr val="dk1"/>
          </a:fillRef>
          <a:effectRef idx="0">
            <a:schemeClr val="dk1"/>
          </a:effectRef>
          <a:fontRef idx="minor">
            <a:schemeClr val="tx1"/>
          </a:fontRef>
        </p:style>
      </p:cxnSp>
      <p:cxnSp>
        <p:nvCxnSpPr>
          <p:cNvPr id="37" name="Straight Connector 36"/>
          <p:cNvCxnSpPr/>
          <p:nvPr/>
        </p:nvCxnSpPr>
        <p:spPr>
          <a:xfrm>
            <a:off x="3275518" y="1651320"/>
            <a:ext cx="0" cy="104806"/>
          </a:xfrm>
          <a:prstGeom prst="line">
            <a:avLst/>
          </a:prstGeom>
        </p:spPr>
        <p:style>
          <a:lnRef idx="1">
            <a:schemeClr val="dk1"/>
          </a:lnRef>
          <a:fillRef idx="0">
            <a:schemeClr val="dk1"/>
          </a:fillRef>
          <a:effectRef idx="0">
            <a:schemeClr val="dk1"/>
          </a:effectRef>
          <a:fontRef idx="minor">
            <a:schemeClr val="tx1"/>
          </a:fontRef>
        </p:style>
      </p:cxnSp>
      <p:cxnSp>
        <p:nvCxnSpPr>
          <p:cNvPr id="62" name="Straight Connector 61"/>
          <p:cNvCxnSpPr/>
          <p:nvPr/>
        </p:nvCxnSpPr>
        <p:spPr>
          <a:xfrm>
            <a:off x="7522364" y="1647074"/>
            <a:ext cx="0" cy="104806"/>
          </a:xfrm>
          <a:prstGeom prst="line">
            <a:avLst/>
          </a:prstGeom>
        </p:spPr>
        <p:style>
          <a:lnRef idx="1">
            <a:schemeClr val="dk1"/>
          </a:lnRef>
          <a:fillRef idx="0">
            <a:schemeClr val="dk1"/>
          </a:fillRef>
          <a:effectRef idx="0">
            <a:schemeClr val="dk1"/>
          </a:effectRef>
          <a:fontRef idx="minor">
            <a:schemeClr val="tx1"/>
          </a:fontRef>
        </p:style>
      </p:cxnSp>
      <p:cxnSp>
        <p:nvCxnSpPr>
          <p:cNvPr id="67" name="Straight Arrow Connector 66"/>
          <p:cNvCxnSpPr>
            <a:stCxn id="34" idx="3"/>
          </p:cNvCxnSpPr>
          <p:nvPr/>
        </p:nvCxnSpPr>
        <p:spPr>
          <a:xfrm flipV="1">
            <a:off x="5595714" y="4179122"/>
            <a:ext cx="742872" cy="1395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6" name="Straight Arrow Connector 75"/>
          <p:cNvCxnSpPr/>
          <p:nvPr/>
        </p:nvCxnSpPr>
        <p:spPr>
          <a:xfrm>
            <a:off x="3852024" y="2325959"/>
            <a:ext cx="20245" cy="171621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8" name="Straight Connector 77"/>
          <p:cNvCxnSpPr/>
          <p:nvPr/>
        </p:nvCxnSpPr>
        <p:spPr>
          <a:xfrm>
            <a:off x="2380949" y="3773816"/>
            <a:ext cx="0" cy="237683"/>
          </a:xfrm>
          <a:prstGeom prst="line">
            <a:avLst/>
          </a:prstGeom>
        </p:spPr>
        <p:style>
          <a:lnRef idx="1">
            <a:schemeClr val="dk1"/>
          </a:lnRef>
          <a:fillRef idx="0">
            <a:schemeClr val="dk1"/>
          </a:fillRef>
          <a:effectRef idx="0">
            <a:schemeClr val="dk1"/>
          </a:effectRef>
          <a:fontRef idx="minor">
            <a:schemeClr val="tx1"/>
          </a:fontRef>
        </p:style>
      </p:cxnSp>
      <p:cxnSp>
        <p:nvCxnSpPr>
          <p:cNvPr id="80" name="Straight Arrow Connector 79"/>
          <p:cNvCxnSpPr/>
          <p:nvPr/>
        </p:nvCxnSpPr>
        <p:spPr>
          <a:xfrm>
            <a:off x="2380949" y="4011499"/>
            <a:ext cx="492176" cy="16762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04" name="Freeform 103"/>
          <p:cNvSpPr/>
          <p:nvPr/>
        </p:nvSpPr>
        <p:spPr>
          <a:xfrm>
            <a:off x="5136072" y="2325959"/>
            <a:ext cx="1383635" cy="1699676"/>
          </a:xfrm>
          <a:custGeom>
            <a:avLst/>
            <a:gdLst>
              <a:gd name="connsiteX0" fmla="*/ 2815788 w 2875588"/>
              <a:gd name="connsiteY0" fmla="*/ 0 h 3375732"/>
              <a:gd name="connsiteX1" fmla="*/ 2832498 w 2875588"/>
              <a:gd name="connsiteY1" fmla="*/ 1412125 h 3375732"/>
              <a:gd name="connsiteX2" fmla="*/ 2331171 w 2875588"/>
              <a:gd name="connsiteY2" fmla="*/ 2164145 h 3375732"/>
              <a:gd name="connsiteX3" fmla="*/ 1219896 w 2875588"/>
              <a:gd name="connsiteY3" fmla="*/ 2832607 h 3375732"/>
              <a:gd name="connsiteX4" fmla="*/ 0 w 2875588"/>
              <a:gd name="connsiteY4" fmla="*/ 3375732 h 3375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5588" h="3375732">
                <a:moveTo>
                  <a:pt x="2815788" y="0"/>
                </a:moveTo>
                <a:cubicBezTo>
                  <a:pt x="2864527" y="525717"/>
                  <a:pt x="2913267" y="1051434"/>
                  <a:pt x="2832498" y="1412125"/>
                </a:cubicBezTo>
                <a:cubicBezTo>
                  <a:pt x="2751729" y="1772816"/>
                  <a:pt x="2599938" y="1927398"/>
                  <a:pt x="2331171" y="2164145"/>
                </a:cubicBezTo>
                <a:cubicBezTo>
                  <a:pt x="2062404" y="2400892"/>
                  <a:pt x="1608424" y="2630676"/>
                  <a:pt x="1219896" y="2832607"/>
                </a:cubicBezTo>
                <a:cubicBezTo>
                  <a:pt x="831368" y="3034538"/>
                  <a:pt x="0" y="3375732"/>
                  <a:pt x="0" y="3375732"/>
                </a:cubicBezTo>
              </a:path>
            </a:pathLst>
          </a:custGeom>
          <a:ln>
            <a:headEnd type="none"/>
            <a:tailEnd type="arrow"/>
          </a:ln>
        </p:spPr>
        <p:style>
          <a:lnRef idx="1">
            <a:schemeClr val="dk1"/>
          </a:lnRef>
          <a:fillRef idx="0">
            <a:schemeClr val="dk1"/>
          </a:fillRef>
          <a:effectRef idx="0">
            <a:schemeClr val="dk1"/>
          </a:effectRef>
          <a:fontRef idx="minor">
            <a:schemeClr val="tx1"/>
          </a:fontRef>
        </p:style>
        <p:txBody>
          <a:bodyPr rtlCol="0" anchor="ctr"/>
          <a:lstStyle/>
          <a:p>
            <a:pPr algn="ctr"/>
            <a:endParaRPr lang="en-US" sz="1013">
              <a:latin typeface="Lato Light" charset="0"/>
              <a:ea typeface="Lato Light" charset="0"/>
              <a:cs typeface="Lato Light" charset="0"/>
            </a:endParaRPr>
          </a:p>
        </p:txBody>
      </p:sp>
      <p:sp>
        <p:nvSpPr>
          <p:cNvPr id="41" name="Freeform 40"/>
          <p:cNvSpPr/>
          <p:nvPr/>
        </p:nvSpPr>
        <p:spPr>
          <a:xfrm>
            <a:off x="5453058" y="2273555"/>
            <a:ext cx="1892183" cy="1768622"/>
          </a:xfrm>
          <a:custGeom>
            <a:avLst/>
            <a:gdLst>
              <a:gd name="connsiteX0" fmla="*/ 2815788 w 2875588"/>
              <a:gd name="connsiteY0" fmla="*/ 0 h 3375732"/>
              <a:gd name="connsiteX1" fmla="*/ 2832498 w 2875588"/>
              <a:gd name="connsiteY1" fmla="*/ 1412125 h 3375732"/>
              <a:gd name="connsiteX2" fmla="*/ 2331171 w 2875588"/>
              <a:gd name="connsiteY2" fmla="*/ 2164145 h 3375732"/>
              <a:gd name="connsiteX3" fmla="*/ 1219896 w 2875588"/>
              <a:gd name="connsiteY3" fmla="*/ 2832607 h 3375732"/>
              <a:gd name="connsiteX4" fmla="*/ 0 w 2875588"/>
              <a:gd name="connsiteY4" fmla="*/ 3375732 h 3375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5588" h="3375732">
                <a:moveTo>
                  <a:pt x="2815788" y="0"/>
                </a:moveTo>
                <a:cubicBezTo>
                  <a:pt x="2864527" y="525717"/>
                  <a:pt x="2913267" y="1051434"/>
                  <a:pt x="2832498" y="1412125"/>
                </a:cubicBezTo>
                <a:cubicBezTo>
                  <a:pt x="2751729" y="1772816"/>
                  <a:pt x="2599938" y="1927398"/>
                  <a:pt x="2331171" y="2164145"/>
                </a:cubicBezTo>
                <a:cubicBezTo>
                  <a:pt x="2062404" y="2400892"/>
                  <a:pt x="1608424" y="2630676"/>
                  <a:pt x="1219896" y="2832607"/>
                </a:cubicBezTo>
                <a:cubicBezTo>
                  <a:pt x="831368" y="3034538"/>
                  <a:pt x="0" y="3375732"/>
                  <a:pt x="0" y="3375732"/>
                </a:cubicBezTo>
              </a:path>
            </a:pathLst>
          </a:custGeom>
          <a:ln>
            <a:headEnd type="none"/>
            <a:tailEnd type="arrow"/>
          </a:ln>
        </p:spPr>
        <p:style>
          <a:lnRef idx="1">
            <a:schemeClr val="dk1"/>
          </a:lnRef>
          <a:fillRef idx="0">
            <a:schemeClr val="dk1"/>
          </a:fillRef>
          <a:effectRef idx="0">
            <a:schemeClr val="dk1"/>
          </a:effectRef>
          <a:fontRef idx="minor">
            <a:schemeClr val="tx1"/>
          </a:fontRef>
        </p:style>
        <p:txBody>
          <a:bodyPr rtlCol="0" anchor="ctr"/>
          <a:lstStyle/>
          <a:p>
            <a:pPr algn="ctr"/>
            <a:endParaRPr lang="en-US" sz="1013">
              <a:latin typeface="Lato Light" charset="0"/>
              <a:ea typeface="Lato Light" charset="0"/>
              <a:cs typeface="Lato Light" charset="0"/>
            </a:endParaRPr>
          </a:p>
        </p:txBody>
      </p:sp>
      <p:sp>
        <p:nvSpPr>
          <p:cNvPr id="39" name="Freeform 38"/>
          <p:cNvSpPr/>
          <p:nvPr/>
        </p:nvSpPr>
        <p:spPr>
          <a:xfrm>
            <a:off x="4746511" y="2333553"/>
            <a:ext cx="595408" cy="1699676"/>
          </a:xfrm>
          <a:custGeom>
            <a:avLst/>
            <a:gdLst>
              <a:gd name="connsiteX0" fmla="*/ 2815788 w 2875588"/>
              <a:gd name="connsiteY0" fmla="*/ 0 h 3375732"/>
              <a:gd name="connsiteX1" fmla="*/ 2832498 w 2875588"/>
              <a:gd name="connsiteY1" fmla="*/ 1412125 h 3375732"/>
              <a:gd name="connsiteX2" fmla="*/ 2331171 w 2875588"/>
              <a:gd name="connsiteY2" fmla="*/ 2164145 h 3375732"/>
              <a:gd name="connsiteX3" fmla="*/ 1219896 w 2875588"/>
              <a:gd name="connsiteY3" fmla="*/ 2832607 h 3375732"/>
              <a:gd name="connsiteX4" fmla="*/ 0 w 2875588"/>
              <a:gd name="connsiteY4" fmla="*/ 3375732 h 3375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5588" h="3375732">
                <a:moveTo>
                  <a:pt x="2815788" y="0"/>
                </a:moveTo>
                <a:cubicBezTo>
                  <a:pt x="2864527" y="525717"/>
                  <a:pt x="2913267" y="1051434"/>
                  <a:pt x="2832498" y="1412125"/>
                </a:cubicBezTo>
                <a:cubicBezTo>
                  <a:pt x="2751729" y="1772816"/>
                  <a:pt x="2599938" y="1927398"/>
                  <a:pt x="2331171" y="2164145"/>
                </a:cubicBezTo>
                <a:cubicBezTo>
                  <a:pt x="2062404" y="2400892"/>
                  <a:pt x="1608424" y="2630676"/>
                  <a:pt x="1219896" y="2832607"/>
                </a:cubicBezTo>
                <a:cubicBezTo>
                  <a:pt x="831368" y="3034538"/>
                  <a:pt x="0" y="3375732"/>
                  <a:pt x="0" y="3375732"/>
                </a:cubicBezTo>
              </a:path>
            </a:pathLst>
          </a:custGeom>
          <a:ln>
            <a:headEnd type="none"/>
            <a:tailEnd type="arrow"/>
          </a:ln>
        </p:spPr>
        <p:style>
          <a:lnRef idx="1">
            <a:schemeClr val="dk1"/>
          </a:lnRef>
          <a:fillRef idx="0">
            <a:schemeClr val="dk1"/>
          </a:fillRef>
          <a:effectRef idx="0">
            <a:schemeClr val="dk1"/>
          </a:effectRef>
          <a:fontRef idx="minor">
            <a:schemeClr val="tx1"/>
          </a:fontRef>
        </p:style>
        <p:txBody>
          <a:bodyPr rtlCol="0" anchor="ctr"/>
          <a:lstStyle/>
          <a:p>
            <a:pPr algn="ctr"/>
            <a:endParaRPr lang="en-US" sz="1013">
              <a:latin typeface="Lato Light" charset="0"/>
              <a:ea typeface="Lato Light" charset="0"/>
              <a:cs typeface="Lato Light" charset="0"/>
            </a:endParaRPr>
          </a:p>
        </p:txBody>
      </p:sp>
      <p:sp>
        <p:nvSpPr>
          <p:cNvPr id="26" name="TextBox 25"/>
          <p:cNvSpPr txBox="1"/>
          <p:nvPr/>
        </p:nvSpPr>
        <p:spPr>
          <a:xfrm>
            <a:off x="1651182" y="4866501"/>
            <a:ext cx="6349819" cy="300082"/>
          </a:xfrm>
          <a:prstGeom prst="rect">
            <a:avLst/>
          </a:prstGeom>
          <a:noFill/>
        </p:spPr>
        <p:txBody>
          <a:bodyPr wrap="square" rtlCol="0">
            <a:spAutoFit/>
          </a:bodyPr>
          <a:lstStyle/>
          <a:p>
            <a:pPr algn="r"/>
            <a:r>
              <a:rPr lang="en-US" sz="1350" dirty="0"/>
              <a:t>Joseph Perez-Rogers, JNCI 2017 </a:t>
            </a:r>
          </a:p>
        </p:txBody>
      </p:sp>
      <p:sp>
        <p:nvSpPr>
          <p:cNvPr id="28" name="TextBox 27"/>
          <p:cNvSpPr txBox="1"/>
          <p:nvPr/>
        </p:nvSpPr>
        <p:spPr>
          <a:xfrm>
            <a:off x="1268562" y="1361590"/>
            <a:ext cx="1724503" cy="415498"/>
          </a:xfrm>
          <a:prstGeom prst="rect">
            <a:avLst/>
          </a:prstGeom>
          <a:noFill/>
        </p:spPr>
        <p:txBody>
          <a:bodyPr wrap="square" rtlCol="0">
            <a:spAutoFit/>
          </a:bodyPr>
          <a:lstStyle/>
          <a:p>
            <a:r>
              <a:rPr lang="en-US" sz="1050" b="1" dirty="0"/>
              <a:t>Rabbit:  an R Package for Biomarker Discovery</a:t>
            </a: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1900428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p:cNvGrpSpPr/>
          <p:nvPr/>
        </p:nvGrpSpPr>
        <p:grpSpPr>
          <a:xfrm>
            <a:off x="3654672" y="3085010"/>
            <a:ext cx="1714570" cy="344762"/>
            <a:chOff x="4257447" y="2309152"/>
            <a:chExt cx="2581154" cy="295938"/>
          </a:xfrm>
        </p:grpSpPr>
        <p:sp>
          <p:nvSpPr>
            <p:cNvPr id="50" name="Rectangle 49"/>
            <p:cNvSpPr/>
            <p:nvPr/>
          </p:nvSpPr>
          <p:spPr>
            <a:xfrm>
              <a:off x="4257447" y="2309152"/>
              <a:ext cx="2442258" cy="295938"/>
            </a:xfrm>
            <a:prstGeom prst="rect">
              <a:avLst/>
            </a:prstGeom>
            <a:solidFill>
              <a:schemeClr val="accent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51" name="Oval 50"/>
            <p:cNvSpPr/>
            <p:nvPr/>
          </p:nvSpPr>
          <p:spPr>
            <a:xfrm>
              <a:off x="6526084" y="2309152"/>
              <a:ext cx="312517" cy="295938"/>
            </a:xfrm>
            <a:prstGeom prst="ellipse">
              <a:avLst/>
            </a:prstGeom>
            <a:solidFill>
              <a:schemeClr val="accent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grpSp>
      <p:grpSp>
        <p:nvGrpSpPr>
          <p:cNvPr id="52" name="Group 51"/>
          <p:cNvGrpSpPr/>
          <p:nvPr/>
        </p:nvGrpSpPr>
        <p:grpSpPr>
          <a:xfrm>
            <a:off x="3382532" y="3085006"/>
            <a:ext cx="1725479" cy="344762"/>
            <a:chOff x="4015945" y="2309149"/>
            <a:chExt cx="2627922" cy="295938"/>
          </a:xfrm>
        </p:grpSpPr>
        <p:sp>
          <p:nvSpPr>
            <p:cNvPr id="53" name="Rectangle 52"/>
            <p:cNvSpPr/>
            <p:nvPr/>
          </p:nvSpPr>
          <p:spPr>
            <a:xfrm>
              <a:off x="4015945" y="2309149"/>
              <a:ext cx="2489026" cy="295938"/>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54" name="Oval 53"/>
            <p:cNvSpPr/>
            <p:nvPr/>
          </p:nvSpPr>
          <p:spPr>
            <a:xfrm>
              <a:off x="6331350" y="2309149"/>
              <a:ext cx="312517" cy="295938"/>
            </a:xfrm>
            <a:prstGeom prst="ellipse">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grpSp>
      <p:sp>
        <p:nvSpPr>
          <p:cNvPr id="2" name="Title 1"/>
          <p:cNvSpPr>
            <a:spLocks noGrp="1"/>
          </p:cNvSpPr>
          <p:nvPr>
            <p:ph type="title"/>
          </p:nvPr>
        </p:nvSpPr>
        <p:spPr/>
        <p:txBody>
          <a:bodyPr>
            <a:normAutofit fontScale="90000"/>
          </a:bodyPr>
          <a:lstStyle/>
          <a:p>
            <a:r>
              <a:rPr lang="en-US" dirty="0"/>
              <a:t>Nasal Gene Expression is an Independent Predictor of Lung Cancer Status</a:t>
            </a:r>
          </a:p>
        </p:txBody>
      </p:sp>
      <p:grpSp>
        <p:nvGrpSpPr>
          <p:cNvPr id="42" name="Group 41"/>
          <p:cNvGrpSpPr/>
          <p:nvPr/>
        </p:nvGrpSpPr>
        <p:grpSpPr>
          <a:xfrm>
            <a:off x="3654673" y="2135809"/>
            <a:ext cx="2488624" cy="344762"/>
            <a:chOff x="4257447" y="2309152"/>
            <a:chExt cx="2581154" cy="295938"/>
          </a:xfrm>
        </p:grpSpPr>
        <p:sp>
          <p:nvSpPr>
            <p:cNvPr id="11" name="Rectangle 10"/>
            <p:cNvSpPr/>
            <p:nvPr/>
          </p:nvSpPr>
          <p:spPr>
            <a:xfrm>
              <a:off x="4257447" y="2309152"/>
              <a:ext cx="2442258" cy="295938"/>
            </a:xfrm>
            <a:prstGeom prst="rect">
              <a:avLst/>
            </a:prstGeom>
            <a:solidFill>
              <a:schemeClr val="accent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12" name="Oval 11"/>
            <p:cNvSpPr/>
            <p:nvPr/>
          </p:nvSpPr>
          <p:spPr>
            <a:xfrm>
              <a:off x="6526084" y="2309152"/>
              <a:ext cx="312517" cy="295938"/>
            </a:xfrm>
            <a:prstGeom prst="ellipse">
              <a:avLst/>
            </a:prstGeom>
            <a:solidFill>
              <a:schemeClr val="accent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grpSp>
      <p:sp>
        <p:nvSpPr>
          <p:cNvPr id="4" name="TextBox 3"/>
          <p:cNvSpPr txBox="1"/>
          <p:nvPr/>
        </p:nvSpPr>
        <p:spPr>
          <a:xfrm>
            <a:off x="924636" y="2175457"/>
            <a:ext cx="2354079" cy="265457"/>
          </a:xfrm>
          <a:prstGeom prst="rect">
            <a:avLst/>
          </a:prstGeom>
          <a:noFill/>
        </p:spPr>
        <p:txBody>
          <a:bodyPr wrap="square" rtlCol="0" anchor="ctr" anchorCtr="0">
            <a:spAutoFit/>
          </a:bodyPr>
          <a:lstStyle/>
          <a:p>
            <a:pPr algn="r"/>
            <a:r>
              <a:rPr lang="en-US" sz="1125" dirty="0">
                <a:latin typeface="Lato Light" charset="0"/>
                <a:ea typeface="Lato Light" charset="0"/>
                <a:cs typeface="Lato Light" charset="0"/>
              </a:rPr>
              <a:t>AUC</a:t>
            </a:r>
          </a:p>
        </p:txBody>
      </p:sp>
      <p:sp>
        <p:nvSpPr>
          <p:cNvPr id="5" name="TextBox 4"/>
          <p:cNvSpPr txBox="1"/>
          <p:nvPr/>
        </p:nvSpPr>
        <p:spPr>
          <a:xfrm>
            <a:off x="924636" y="2641579"/>
            <a:ext cx="2354079" cy="265457"/>
          </a:xfrm>
          <a:prstGeom prst="rect">
            <a:avLst/>
          </a:prstGeom>
          <a:noFill/>
        </p:spPr>
        <p:txBody>
          <a:bodyPr wrap="square" rtlCol="0" anchor="ctr" anchorCtr="0">
            <a:spAutoFit/>
          </a:bodyPr>
          <a:lstStyle/>
          <a:p>
            <a:pPr algn="r"/>
            <a:r>
              <a:rPr lang="en-US" sz="1125" dirty="0">
                <a:latin typeface="Lato Light" charset="0"/>
                <a:ea typeface="Lato Light" charset="0"/>
                <a:cs typeface="Lato Light" charset="0"/>
              </a:rPr>
              <a:t>Sensitivity</a:t>
            </a:r>
          </a:p>
        </p:txBody>
      </p:sp>
      <p:sp>
        <p:nvSpPr>
          <p:cNvPr id="6" name="TextBox 5"/>
          <p:cNvSpPr txBox="1"/>
          <p:nvPr/>
        </p:nvSpPr>
        <p:spPr>
          <a:xfrm>
            <a:off x="924636" y="3107700"/>
            <a:ext cx="2354081" cy="265457"/>
          </a:xfrm>
          <a:prstGeom prst="rect">
            <a:avLst/>
          </a:prstGeom>
          <a:noFill/>
        </p:spPr>
        <p:txBody>
          <a:bodyPr wrap="square" rtlCol="0" anchor="ctr" anchorCtr="0">
            <a:spAutoFit/>
          </a:bodyPr>
          <a:lstStyle/>
          <a:p>
            <a:pPr algn="r"/>
            <a:r>
              <a:rPr lang="en-US" sz="1125" dirty="0">
                <a:latin typeface="Lato Light" charset="0"/>
                <a:ea typeface="Lato Light" charset="0"/>
                <a:cs typeface="Lato Light" charset="0"/>
              </a:rPr>
              <a:t>Specificity</a:t>
            </a:r>
          </a:p>
        </p:txBody>
      </p:sp>
      <p:sp>
        <p:nvSpPr>
          <p:cNvPr id="7" name="TextBox 6"/>
          <p:cNvSpPr txBox="1"/>
          <p:nvPr/>
        </p:nvSpPr>
        <p:spPr>
          <a:xfrm>
            <a:off x="924636" y="3573821"/>
            <a:ext cx="2354080" cy="265457"/>
          </a:xfrm>
          <a:prstGeom prst="rect">
            <a:avLst/>
          </a:prstGeom>
          <a:noFill/>
        </p:spPr>
        <p:txBody>
          <a:bodyPr wrap="square" rtlCol="0" anchor="ctr" anchorCtr="0">
            <a:spAutoFit/>
          </a:bodyPr>
          <a:lstStyle/>
          <a:p>
            <a:pPr algn="r"/>
            <a:r>
              <a:rPr lang="en-US" sz="1125" dirty="0">
                <a:latin typeface="Lato Light" charset="0"/>
                <a:ea typeface="Lato Light" charset="0"/>
                <a:cs typeface="Lato Light" charset="0"/>
              </a:rPr>
              <a:t>Negative Predictive Value</a:t>
            </a:r>
          </a:p>
        </p:txBody>
      </p:sp>
      <p:grpSp>
        <p:nvGrpSpPr>
          <p:cNvPr id="41" name="Group 40"/>
          <p:cNvGrpSpPr/>
          <p:nvPr/>
        </p:nvGrpSpPr>
        <p:grpSpPr>
          <a:xfrm>
            <a:off x="3382532" y="2135805"/>
            <a:ext cx="2555720" cy="344762"/>
            <a:chOff x="4015945" y="2309149"/>
            <a:chExt cx="2627922" cy="295938"/>
          </a:xfrm>
        </p:grpSpPr>
        <p:sp>
          <p:nvSpPr>
            <p:cNvPr id="8" name="Rectangle 7"/>
            <p:cNvSpPr/>
            <p:nvPr/>
          </p:nvSpPr>
          <p:spPr>
            <a:xfrm>
              <a:off x="4015945" y="2309149"/>
              <a:ext cx="2489026" cy="295938"/>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10" name="Oval 9"/>
            <p:cNvSpPr/>
            <p:nvPr/>
          </p:nvSpPr>
          <p:spPr>
            <a:xfrm>
              <a:off x="6331350" y="2309149"/>
              <a:ext cx="312517" cy="295938"/>
            </a:xfrm>
            <a:prstGeom prst="ellipse">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grpSp>
      <p:cxnSp>
        <p:nvCxnSpPr>
          <p:cNvPr id="16" name="Straight Connector 15"/>
          <p:cNvCxnSpPr/>
          <p:nvPr/>
        </p:nvCxnSpPr>
        <p:spPr>
          <a:xfrm flipH="1">
            <a:off x="3382531" y="4037824"/>
            <a:ext cx="3450956" cy="0"/>
          </a:xfrm>
          <a:prstGeom prst="line">
            <a:avLst/>
          </a:prstGeom>
        </p:spPr>
        <p:style>
          <a:lnRef idx="1">
            <a:schemeClr val="dk1"/>
          </a:lnRef>
          <a:fillRef idx="0">
            <a:schemeClr val="dk1"/>
          </a:fillRef>
          <a:effectRef idx="0">
            <a:schemeClr val="dk1"/>
          </a:effectRef>
          <a:fontRef idx="minor">
            <a:schemeClr val="tx1"/>
          </a:fontRef>
        </p:style>
      </p:cxnSp>
      <p:grpSp>
        <p:nvGrpSpPr>
          <p:cNvPr id="40" name="Group 39"/>
          <p:cNvGrpSpPr/>
          <p:nvPr/>
        </p:nvGrpSpPr>
        <p:grpSpPr>
          <a:xfrm>
            <a:off x="3382532" y="4040383"/>
            <a:ext cx="3450953" cy="105404"/>
            <a:chOff x="4015945" y="3944004"/>
            <a:chExt cx="3062417" cy="158443"/>
          </a:xfrm>
        </p:grpSpPr>
        <p:cxnSp>
          <p:nvCxnSpPr>
            <p:cNvPr id="14" name="Straight Connector 13"/>
            <p:cNvCxnSpPr/>
            <p:nvPr/>
          </p:nvCxnSpPr>
          <p:spPr>
            <a:xfrm>
              <a:off x="4015945" y="3944004"/>
              <a:ext cx="0" cy="158443"/>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7078362" y="3944004"/>
              <a:ext cx="0" cy="158443"/>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4322187" y="3944004"/>
              <a:ext cx="0" cy="158443"/>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a:off x="4628429" y="3944004"/>
              <a:ext cx="0" cy="158443"/>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a:off x="4934671" y="3944004"/>
              <a:ext cx="0" cy="158443"/>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p:cNvCxnSpPr/>
            <p:nvPr/>
          </p:nvCxnSpPr>
          <p:spPr>
            <a:xfrm>
              <a:off x="5240913" y="3944004"/>
              <a:ext cx="0" cy="158443"/>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p:cNvCxnSpPr/>
            <p:nvPr/>
          </p:nvCxnSpPr>
          <p:spPr>
            <a:xfrm>
              <a:off x="5547155" y="3944004"/>
              <a:ext cx="0" cy="158443"/>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Connector 24"/>
            <p:cNvCxnSpPr/>
            <p:nvPr/>
          </p:nvCxnSpPr>
          <p:spPr>
            <a:xfrm>
              <a:off x="5853397" y="3944004"/>
              <a:ext cx="0" cy="158443"/>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a:off x="6159639" y="3944004"/>
              <a:ext cx="0" cy="158443"/>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p:cNvCxnSpPr/>
            <p:nvPr/>
          </p:nvCxnSpPr>
          <p:spPr>
            <a:xfrm>
              <a:off x="6465881" y="3944004"/>
              <a:ext cx="0" cy="158443"/>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p:cNvCxnSpPr/>
            <p:nvPr/>
          </p:nvCxnSpPr>
          <p:spPr>
            <a:xfrm>
              <a:off x="6772123" y="3944004"/>
              <a:ext cx="0" cy="158443"/>
            </a:xfrm>
            <a:prstGeom prst="line">
              <a:avLst/>
            </a:prstGeom>
          </p:spPr>
          <p:style>
            <a:lnRef idx="1">
              <a:schemeClr val="dk1"/>
            </a:lnRef>
            <a:fillRef idx="0">
              <a:schemeClr val="dk1"/>
            </a:fillRef>
            <a:effectRef idx="0">
              <a:schemeClr val="dk1"/>
            </a:effectRef>
            <a:fontRef idx="minor">
              <a:schemeClr val="tx1"/>
            </a:fontRef>
          </p:style>
        </p:cxnSp>
      </p:grpSp>
      <p:grpSp>
        <p:nvGrpSpPr>
          <p:cNvPr id="43" name="Group 42"/>
          <p:cNvGrpSpPr/>
          <p:nvPr/>
        </p:nvGrpSpPr>
        <p:grpSpPr>
          <a:xfrm>
            <a:off x="3654673" y="2622427"/>
            <a:ext cx="2987192" cy="344762"/>
            <a:chOff x="4257447" y="2309152"/>
            <a:chExt cx="2581154" cy="295938"/>
          </a:xfrm>
        </p:grpSpPr>
        <p:sp>
          <p:nvSpPr>
            <p:cNvPr id="44" name="Rectangle 43"/>
            <p:cNvSpPr/>
            <p:nvPr/>
          </p:nvSpPr>
          <p:spPr>
            <a:xfrm>
              <a:off x="4257447" y="2309152"/>
              <a:ext cx="2442258" cy="295938"/>
            </a:xfrm>
            <a:prstGeom prst="rect">
              <a:avLst/>
            </a:prstGeom>
            <a:solidFill>
              <a:schemeClr val="accent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45" name="Oval 44"/>
            <p:cNvSpPr/>
            <p:nvPr/>
          </p:nvSpPr>
          <p:spPr>
            <a:xfrm>
              <a:off x="6526084" y="2309152"/>
              <a:ext cx="312517" cy="295938"/>
            </a:xfrm>
            <a:prstGeom prst="ellipse">
              <a:avLst/>
            </a:prstGeom>
            <a:solidFill>
              <a:schemeClr val="accent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grpSp>
      <p:grpSp>
        <p:nvGrpSpPr>
          <p:cNvPr id="46" name="Group 45"/>
          <p:cNvGrpSpPr/>
          <p:nvPr/>
        </p:nvGrpSpPr>
        <p:grpSpPr>
          <a:xfrm>
            <a:off x="3382532" y="2622423"/>
            <a:ext cx="2901992" cy="344762"/>
            <a:chOff x="4015945" y="2309149"/>
            <a:chExt cx="2627922" cy="295938"/>
          </a:xfrm>
        </p:grpSpPr>
        <p:sp>
          <p:nvSpPr>
            <p:cNvPr id="47" name="Rectangle 46"/>
            <p:cNvSpPr/>
            <p:nvPr/>
          </p:nvSpPr>
          <p:spPr>
            <a:xfrm>
              <a:off x="4015945" y="2309149"/>
              <a:ext cx="2489026" cy="295938"/>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48" name="Oval 47"/>
            <p:cNvSpPr/>
            <p:nvPr/>
          </p:nvSpPr>
          <p:spPr>
            <a:xfrm>
              <a:off x="6331350" y="2309149"/>
              <a:ext cx="312517" cy="295938"/>
            </a:xfrm>
            <a:prstGeom prst="ellipse">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grpSp>
      <p:grpSp>
        <p:nvGrpSpPr>
          <p:cNvPr id="55" name="Group 54"/>
          <p:cNvGrpSpPr/>
          <p:nvPr/>
        </p:nvGrpSpPr>
        <p:grpSpPr>
          <a:xfrm>
            <a:off x="3654673" y="3556189"/>
            <a:ext cx="2709689" cy="344762"/>
            <a:chOff x="4257447" y="2309152"/>
            <a:chExt cx="2581154" cy="295938"/>
          </a:xfrm>
        </p:grpSpPr>
        <p:sp>
          <p:nvSpPr>
            <p:cNvPr id="56" name="Rectangle 55"/>
            <p:cNvSpPr/>
            <p:nvPr/>
          </p:nvSpPr>
          <p:spPr>
            <a:xfrm>
              <a:off x="4257447" y="2309152"/>
              <a:ext cx="2442258" cy="295938"/>
            </a:xfrm>
            <a:prstGeom prst="rect">
              <a:avLst/>
            </a:prstGeom>
            <a:solidFill>
              <a:schemeClr val="accent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57" name="Oval 56"/>
            <p:cNvSpPr/>
            <p:nvPr/>
          </p:nvSpPr>
          <p:spPr>
            <a:xfrm>
              <a:off x="6526084" y="2309152"/>
              <a:ext cx="312517" cy="295938"/>
            </a:xfrm>
            <a:prstGeom prst="ellipse">
              <a:avLst/>
            </a:prstGeom>
            <a:solidFill>
              <a:schemeClr val="accent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grpSp>
      <p:grpSp>
        <p:nvGrpSpPr>
          <p:cNvPr id="58" name="Group 57"/>
          <p:cNvGrpSpPr/>
          <p:nvPr/>
        </p:nvGrpSpPr>
        <p:grpSpPr>
          <a:xfrm>
            <a:off x="3382532" y="3556185"/>
            <a:ext cx="2528835" cy="344762"/>
            <a:chOff x="4015945" y="2309149"/>
            <a:chExt cx="2627922" cy="295938"/>
          </a:xfrm>
        </p:grpSpPr>
        <p:sp>
          <p:nvSpPr>
            <p:cNvPr id="59" name="Rectangle 58"/>
            <p:cNvSpPr/>
            <p:nvPr/>
          </p:nvSpPr>
          <p:spPr>
            <a:xfrm>
              <a:off x="4015945" y="2309149"/>
              <a:ext cx="2489026" cy="295938"/>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60" name="Oval 59"/>
            <p:cNvSpPr/>
            <p:nvPr/>
          </p:nvSpPr>
          <p:spPr>
            <a:xfrm>
              <a:off x="6331350" y="2309149"/>
              <a:ext cx="312517" cy="295938"/>
            </a:xfrm>
            <a:prstGeom prst="ellipse">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grpSp>
      <p:sp>
        <p:nvSpPr>
          <p:cNvPr id="61" name="TextBox 60"/>
          <p:cNvSpPr txBox="1"/>
          <p:nvPr/>
        </p:nvSpPr>
        <p:spPr>
          <a:xfrm>
            <a:off x="3123675" y="4138587"/>
            <a:ext cx="520519" cy="213585"/>
          </a:xfrm>
          <a:prstGeom prst="rect">
            <a:avLst/>
          </a:prstGeom>
          <a:noFill/>
        </p:spPr>
        <p:txBody>
          <a:bodyPr wrap="square" rtlCol="0">
            <a:spAutoFit/>
          </a:bodyPr>
          <a:lstStyle/>
          <a:p>
            <a:pPr algn="ctr"/>
            <a:r>
              <a:rPr lang="en-US" sz="788" dirty="0">
                <a:latin typeface="Lato Light" charset="0"/>
                <a:ea typeface="Lato Light" charset="0"/>
                <a:cs typeface="Lato Light" charset="0"/>
              </a:rPr>
              <a:t>0.0</a:t>
            </a:r>
          </a:p>
        </p:txBody>
      </p:sp>
      <p:sp>
        <p:nvSpPr>
          <p:cNvPr id="62" name="TextBox 61"/>
          <p:cNvSpPr txBox="1"/>
          <p:nvPr/>
        </p:nvSpPr>
        <p:spPr>
          <a:xfrm>
            <a:off x="3812676" y="4138587"/>
            <a:ext cx="520519" cy="213585"/>
          </a:xfrm>
          <a:prstGeom prst="rect">
            <a:avLst/>
          </a:prstGeom>
          <a:noFill/>
        </p:spPr>
        <p:txBody>
          <a:bodyPr wrap="square" rtlCol="0">
            <a:spAutoFit/>
          </a:bodyPr>
          <a:lstStyle/>
          <a:p>
            <a:pPr algn="ctr"/>
            <a:r>
              <a:rPr lang="en-US" sz="788" dirty="0">
                <a:latin typeface="Lato Light" charset="0"/>
                <a:ea typeface="Lato Light" charset="0"/>
                <a:cs typeface="Lato Light" charset="0"/>
              </a:rPr>
              <a:t>0.2</a:t>
            </a:r>
          </a:p>
        </p:txBody>
      </p:sp>
      <p:sp>
        <p:nvSpPr>
          <p:cNvPr id="63" name="TextBox 62"/>
          <p:cNvSpPr txBox="1"/>
          <p:nvPr/>
        </p:nvSpPr>
        <p:spPr>
          <a:xfrm>
            <a:off x="4501679" y="4138587"/>
            <a:ext cx="520519" cy="213585"/>
          </a:xfrm>
          <a:prstGeom prst="rect">
            <a:avLst/>
          </a:prstGeom>
          <a:noFill/>
        </p:spPr>
        <p:txBody>
          <a:bodyPr wrap="square" rtlCol="0">
            <a:spAutoFit/>
          </a:bodyPr>
          <a:lstStyle/>
          <a:p>
            <a:pPr algn="ctr"/>
            <a:r>
              <a:rPr lang="en-US" sz="788" dirty="0">
                <a:latin typeface="Lato Light" charset="0"/>
                <a:ea typeface="Lato Light" charset="0"/>
                <a:cs typeface="Lato Light" charset="0"/>
              </a:rPr>
              <a:t>0.4</a:t>
            </a:r>
          </a:p>
        </p:txBody>
      </p:sp>
      <p:sp>
        <p:nvSpPr>
          <p:cNvPr id="64" name="TextBox 63"/>
          <p:cNvSpPr txBox="1"/>
          <p:nvPr/>
        </p:nvSpPr>
        <p:spPr>
          <a:xfrm>
            <a:off x="5190681" y="4138587"/>
            <a:ext cx="520519" cy="213585"/>
          </a:xfrm>
          <a:prstGeom prst="rect">
            <a:avLst/>
          </a:prstGeom>
          <a:noFill/>
        </p:spPr>
        <p:txBody>
          <a:bodyPr wrap="square" rtlCol="0">
            <a:spAutoFit/>
          </a:bodyPr>
          <a:lstStyle/>
          <a:p>
            <a:pPr algn="ctr"/>
            <a:r>
              <a:rPr lang="en-US" sz="788" dirty="0">
                <a:latin typeface="Lato Light" charset="0"/>
                <a:ea typeface="Lato Light" charset="0"/>
                <a:cs typeface="Lato Light" charset="0"/>
              </a:rPr>
              <a:t>0.6</a:t>
            </a:r>
          </a:p>
        </p:txBody>
      </p:sp>
      <p:sp>
        <p:nvSpPr>
          <p:cNvPr id="65" name="TextBox 64"/>
          <p:cNvSpPr txBox="1"/>
          <p:nvPr/>
        </p:nvSpPr>
        <p:spPr>
          <a:xfrm>
            <a:off x="5879684" y="4138587"/>
            <a:ext cx="520519" cy="213585"/>
          </a:xfrm>
          <a:prstGeom prst="rect">
            <a:avLst/>
          </a:prstGeom>
          <a:noFill/>
        </p:spPr>
        <p:txBody>
          <a:bodyPr wrap="square" rtlCol="0">
            <a:spAutoFit/>
          </a:bodyPr>
          <a:lstStyle/>
          <a:p>
            <a:pPr algn="ctr"/>
            <a:r>
              <a:rPr lang="en-US" sz="788" dirty="0">
                <a:latin typeface="Lato Light" charset="0"/>
                <a:ea typeface="Lato Light" charset="0"/>
                <a:cs typeface="Lato Light" charset="0"/>
              </a:rPr>
              <a:t>0.8</a:t>
            </a:r>
          </a:p>
        </p:txBody>
      </p:sp>
      <p:sp>
        <p:nvSpPr>
          <p:cNvPr id="66" name="TextBox 65"/>
          <p:cNvSpPr txBox="1"/>
          <p:nvPr/>
        </p:nvSpPr>
        <p:spPr>
          <a:xfrm>
            <a:off x="6568687" y="4138587"/>
            <a:ext cx="520519" cy="213585"/>
          </a:xfrm>
          <a:prstGeom prst="rect">
            <a:avLst/>
          </a:prstGeom>
          <a:noFill/>
        </p:spPr>
        <p:txBody>
          <a:bodyPr wrap="square" rtlCol="0">
            <a:spAutoFit/>
          </a:bodyPr>
          <a:lstStyle/>
          <a:p>
            <a:pPr algn="ctr"/>
            <a:r>
              <a:rPr lang="en-US" sz="788" dirty="0">
                <a:latin typeface="Lato Light" charset="0"/>
                <a:ea typeface="Lato Light" charset="0"/>
                <a:cs typeface="Lato Light" charset="0"/>
              </a:rPr>
              <a:t>1.0</a:t>
            </a:r>
          </a:p>
        </p:txBody>
      </p:sp>
      <p:sp>
        <p:nvSpPr>
          <p:cNvPr id="68" name="TextBox 67"/>
          <p:cNvSpPr txBox="1"/>
          <p:nvPr/>
        </p:nvSpPr>
        <p:spPr>
          <a:xfrm>
            <a:off x="6413574" y="2201441"/>
            <a:ext cx="207662" cy="265457"/>
          </a:xfrm>
          <a:prstGeom prst="rect">
            <a:avLst/>
          </a:prstGeom>
          <a:noFill/>
        </p:spPr>
        <p:txBody>
          <a:bodyPr wrap="square" rtlCol="0" anchor="ctr" anchorCtr="0">
            <a:spAutoFit/>
          </a:bodyPr>
          <a:lstStyle/>
          <a:p>
            <a:pPr algn="r"/>
            <a:r>
              <a:rPr lang="en-US" sz="1125">
                <a:latin typeface="Lato Light" charset="0"/>
                <a:ea typeface="Lato Light" charset="0"/>
                <a:cs typeface="Lato Light" charset="0"/>
              </a:rPr>
              <a:t>*</a:t>
            </a:r>
            <a:endParaRPr lang="en-US" sz="1125" dirty="0">
              <a:latin typeface="Lato Light" charset="0"/>
              <a:ea typeface="Lato Light" charset="0"/>
              <a:cs typeface="Lato Light" charset="0"/>
            </a:endParaRPr>
          </a:p>
        </p:txBody>
      </p:sp>
      <p:sp>
        <p:nvSpPr>
          <p:cNvPr id="69" name="TextBox 68"/>
          <p:cNvSpPr txBox="1"/>
          <p:nvPr/>
        </p:nvSpPr>
        <p:spPr>
          <a:xfrm>
            <a:off x="6903832" y="2689174"/>
            <a:ext cx="207662" cy="265457"/>
          </a:xfrm>
          <a:prstGeom prst="rect">
            <a:avLst/>
          </a:prstGeom>
          <a:noFill/>
        </p:spPr>
        <p:txBody>
          <a:bodyPr wrap="square" rtlCol="0" anchor="ctr" anchorCtr="0">
            <a:spAutoFit/>
          </a:bodyPr>
          <a:lstStyle/>
          <a:p>
            <a:pPr algn="r"/>
            <a:r>
              <a:rPr lang="en-US" sz="1125">
                <a:latin typeface="Lato Light" charset="0"/>
                <a:ea typeface="Lato Light" charset="0"/>
                <a:cs typeface="Lato Light" charset="0"/>
              </a:rPr>
              <a:t>*</a:t>
            </a:r>
            <a:endParaRPr lang="en-US" sz="1125" dirty="0">
              <a:latin typeface="Lato Light" charset="0"/>
              <a:ea typeface="Lato Light" charset="0"/>
              <a:cs typeface="Lato Light" charset="0"/>
            </a:endParaRPr>
          </a:p>
        </p:txBody>
      </p:sp>
      <p:sp>
        <p:nvSpPr>
          <p:cNvPr id="70" name="TextBox 69"/>
          <p:cNvSpPr txBox="1"/>
          <p:nvPr/>
        </p:nvSpPr>
        <p:spPr>
          <a:xfrm>
            <a:off x="7083138" y="4127236"/>
            <a:ext cx="1216716" cy="196208"/>
          </a:xfrm>
          <a:prstGeom prst="rect">
            <a:avLst/>
          </a:prstGeom>
          <a:noFill/>
        </p:spPr>
        <p:txBody>
          <a:bodyPr wrap="square" rtlCol="0" anchor="ctr" anchorCtr="0">
            <a:spAutoFit/>
          </a:bodyPr>
          <a:lstStyle/>
          <a:p>
            <a:r>
              <a:rPr lang="en-US" sz="675" dirty="0">
                <a:latin typeface="Lato Light" charset="0"/>
                <a:ea typeface="Lato Light" charset="0"/>
                <a:cs typeface="Lato Light" charset="0"/>
              </a:rPr>
              <a:t>*p &lt; 0.05</a:t>
            </a:r>
          </a:p>
        </p:txBody>
      </p:sp>
      <p:sp>
        <p:nvSpPr>
          <p:cNvPr id="71" name="TextBox 70"/>
          <p:cNvSpPr txBox="1"/>
          <p:nvPr/>
        </p:nvSpPr>
        <p:spPr>
          <a:xfrm>
            <a:off x="6192252" y="2196711"/>
            <a:ext cx="511856" cy="213585"/>
          </a:xfrm>
          <a:prstGeom prst="rect">
            <a:avLst/>
          </a:prstGeom>
          <a:noFill/>
        </p:spPr>
        <p:txBody>
          <a:bodyPr wrap="square" rtlCol="0" anchor="ctr">
            <a:spAutoFit/>
          </a:bodyPr>
          <a:lstStyle/>
          <a:p>
            <a:r>
              <a:rPr lang="en-US" sz="788" dirty="0">
                <a:latin typeface="Lato Medium" charset="0"/>
                <a:ea typeface="Lato Medium" charset="0"/>
                <a:cs typeface="Lato Medium" charset="0"/>
              </a:rPr>
              <a:t>0.81</a:t>
            </a:r>
          </a:p>
        </p:txBody>
      </p:sp>
      <p:sp>
        <p:nvSpPr>
          <p:cNvPr id="72" name="TextBox 71"/>
          <p:cNvSpPr txBox="1"/>
          <p:nvPr/>
        </p:nvSpPr>
        <p:spPr>
          <a:xfrm>
            <a:off x="5509887" y="2196711"/>
            <a:ext cx="511856" cy="213585"/>
          </a:xfrm>
          <a:prstGeom prst="rect">
            <a:avLst/>
          </a:prstGeom>
          <a:noFill/>
        </p:spPr>
        <p:txBody>
          <a:bodyPr wrap="square" rtlCol="0" anchor="ctr">
            <a:spAutoFit/>
          </a:bodyPr>
          <a:lstStyle/>
          <a:p>
            <a:r>
              <a:rPr lang="en-US" sz="788" dirty="0">
                <a:solidFill>
                  <a:schemeClr val="bg1"/>
                </a:solidFill>
                <a:latin typeface="Lato Medium" charset="0"/>
                <a:ea typeface="Lato Medium" charset="0"/>
                <a:cs typeface="Lato Medium" charset="0"/>
              </a:rPr>
              <a:t>0.74</a:t>
            </a:r>
          </a:p>
        </p:txBody>
      </p:sp>
      <p:cxnSp>
        <p:nvCxnSpPr>
          <p:cNvPr id="74" name="Straight Connector 73"/>
          <p:cNvCxnSpPr>
            <a:stCxn id="71" idx="1"/>
            <a:endCxn id="72" idx="3"/>
          </p:cNvCxnSpPr>
          <p:nvPr/>
        </p:nvCxnSpPr>
        <p:spPr>
          <a:xfrm flipH="1">
            <a:off x="6021743" y="2303504"/>
            <a:ext cx="170509" cy="0"/>
          </a:xfrm>
          <a:prstGeom prst="line">
            <a:avLst/>
          </a:prstGeom>
        </p:spPr>
        <p:style>
          <a:lnRef idx="1">
            <a:schemeClr val="dk1"/>
          </a:lnRef>
          <a:fillRef idx="0">
            <a:schemeClr val="dk1"/>
          </a:fillRef>
          <a:effectRef idx="0">
            <a:schemeClr val="dk1"/>
          </a:effectRef>
          <a:fontRef idx="minor">
            <a:schemeClr val="tx1"/>
          </a:fontRef>
        </p:style>
      </p:cxnSp>
      <p:sp>
        <p:nvSpPr>
          <p:cNvPr id="75" name="TextBox 74"/>
          <p:cNvSpPr txBox="1"/>
          <p:nvPr/>
        </p:nvSpPr>
        <p:spPr>
          <a:xfrm>
            <a:off x="6690438" y="2690175"/>
            <a:ext cx="511856" cy="213585"/>
          </a:xfrm>
          <a:prstGeom prst="rect">
            <a:avLst/>
          </a:prstGeom>
          <a:noFill/>
        </p:spPr>
        <p:txBody>
          <a:bodyPr wrap="square" rtlCol="0" anchor="ctr">
            <a:spAutoFit/>
          </a:bodyPr>
          <a:lstStyle/>
          <a:p>
            <a:r>
              <a:rPr lang="en-US" sz="788" dirty="0">
                <a:latin typeface="Lato Medium" charset="0"/>
                <a:ea typeface="Lato Medium" charset="0"/>
                <a:cs typeface="Lato Medium" charset="0"/>
              </a:rPr>
              <a:t>0.91</a:t>
            </a:r>
          </a:p>
        </p:txBody>
      </p:sp>
      <p:sp>
        <p:nvSpPr>
          <p:cNvPr id="76" name="TextBox 75"/>
          <p:cNvSpPr txBox="1"/>
          <p:nvPr/>
        </p:nvSpPr>
        <p:spPr>
          <a:xfrm>
            <a:off x="5840320" y="2690175"/>
            <a:ext cx="511856" cy="213585"/>
          </a:xfrm>
          <a:prstGeom prst="rect">
            <a:avLst/>
          </a:prstGeom>
          <a:noFill/>
        </p:spPr>
        <p:txBody>
          <a:bodyPr wrap="square" rtlCol="0" anchor="ctr">
            <a:spAutoFit/>
          </a:bodyPr>
          <a:lstStyle/>
          <a:p>
            <a:r>
              <a:rPr lang="en-US" sz="788" dirty="0">
                <a:solidFill>
                  <a:schemeClr val="bg1"/>
                </a:solidFill>
                <a:latin typeface="Lato Medium" charset="0"/>
                <a:ea typeface="Lato Medium" charset="0"/>
                <a:cs typeface="Lato Medium" charset="0"/>
              </a:rPr>
              <a:t>0.79</a:t>
            </a:r>
          </a:p>
        </p:txBody>
      </p:sp>
      <p:cxnSp>
        <p:nvCxnSpPr>
          <p:cNvPr id="77" name="Straight Connector 76"/>
          <p:cNvCxnSpPr/>
          <p:nvPr/>
        </p:nvCxnSpPr>
        <p:spPr>
          <a:xfrm flipH="1">
            <a:off x="6519928" y="2796968"/>
            <a:ext cx="170510" cy="0"/>
          </a:xfrm>
          <a:prstGeom prst="line">
            <a:avLst/>
          </a:prstGeom>
        </p:spPr>
        <p:style>
          <a:lnRef idx="1">
            <a:schemeClr val="dk1"/>
          </a:lnRef>
          <a:fillRef idx="0">
            <a:schemeClr val="dk1"/>
          </a:fillRef>
          <a:effectRef idx="0">
            <a:schemeClr val="dk1"/>
          </a:effectRef>
          <a:fontRef idx="minor">
            <a:schemeClr val="tx1"/>
          </a:fontRef>
        </p:style>
      </p:cxnSp>
      <p:sp>
        <p:nvSpPr>
          <p:cNvPr id="78" name="TextBox 77"/>
          <p:cNvSpPr txBox="1"/>
          <p:nvPr/>
        </p:nvSpPr>
        <p:spPr>
          <a:xfrm>
            <a:off x="5415058" y="3145584"/>
            <a:ext cx="511856" cy="213585"/>
          </a:xfrm>
          <a:prstGeom prst="rect">
            <a:avLst/>
          </a:prstGeom>
          <a:noFill/>
        </p:spPr>
        <p:txBody>
          <a:bodyPr wrap="square" rtlCol="0" anchor="ctr">
            <a:spAutoFit/>
          </a:bodyPr>
          <a:lstStyle/>
          <a:p>
            <a:r>
              <a:rPr lang="en-US" sz="788" dirty="0">
                <a:latin typeface="Lato Medium" charset="0"/>
                <a:ea typeface="Lato Medium" charset="0"/>
                <a:cs typeface="Lato Medium" charset="0"/>
              </a:rPr>
              <a:t>0.58</a:t>
            </a:r>
          </a:p>
        </p:txBody>
      </p:sp>
      <p:sp>
        <p:nvSpPr>
          <p:cNvPr id="79" name="TextBox 78"/>
          <p:cNvSpPr txBox="1"/>
          <p:nvPr/>
        </p:nvSpPr>
        <p:spPr>
          <a:xfrm>
            <a:off x="4708084" y="3145584"/>
            <a:ext cx="511856" cy="213585"/>
          </a:xfrm>
          <a:prstGeom prst="rect">
            <a:avLst/>
          </a:prstGeom>
          <a:noFill/>
        </p:spPr>
        <p:txBody>
          <a:bodyPr wrap="square" rtlCol="0" anchor="ctr">
            <a:spAutoFit/>
          </a:bodyPr>
          <a:lstStyle/>
          <a:p>
            <a:r>
              <a:rPr lang="en-US" sz="788" dirty="0">
                <a:solidFill>
                  <a:schemeClr val="bg1"/>
                </a:solidFill>
                <a:latin typeface="Lato Medium" charset="0"/>
                <a:ea typeface="Lato Medium" charset="0"/>
                <a:cs typeface="Lato Medium" charset="0"/>
              </a:rPr>
              <a:t>0.52</a:t>
            </a:r>
          </a:p>
        </p:txBody>
      </p:sp>
      <p:cxnSp>
        <p:nvCxnSpPr>
          <p:cNvPr id="80" name="Straight Connector 79"/>
          <p:cNvCxnSpPr/>
          <p:nvPr/>
        </p:nvCxnSpPr>
        <p:spPr>
          <a:xfrm flipH="1">
            <a:off x="5256509" y="3252377"/>
            <a:ext cx="170510" cy="0"/>
          </a:xfrm>
          <a:prstGeom prst="line">
            <a:avLst/>
          </a:prstGeom>
        </p:spPr>
        <p:style>
          <a:lnRef idx="1">
            <a:schemeClr val="dk1"/>
          </a:lnRef>
          <a:fillRef idx="0">
            <a:schemeClr val="dk1"/>
          </a:fillRef>
          <a:effectRef idx="0">
            <a:schemeClr val="dk1"/>
          </a:effectRef>
          <a:fontRef idx="minor">
            <a:schemeClr val="tx1"/>
          </a:fontRef>
        </p:style>
      </p:cxnSp>
      <p:sp>
        <p:nvSpPr>
          <p:cNvPr id="82" name="TextBox 81"/>
          <p:cNvSpPr txBox="1"/>
          <p:nvPr/>
        </p:nvSpPr>
        <p:spPr>
          <a:xfrm>
            <a:off x="5560347" y="3617090"/>
            <a:ext cx="511856" cy="213585"/>
          </a:xfrm>
          <a:prstGeom prst="rect">
            <a:avLst/>
          </a:prstGeom>
          <a:noFill/>
        </p:spPr>
        <p:txBody>
          <a:bodyPr wrap="square" rtlCol="0" anchor="ctr">
            <a:spAutoFit/>
          </a:bodyPr>
          <a:lstStyle/>
          <a:p>
            <a:r>
              <a:rPr lang="en-US" sz="788">
                <a:solidFill>
                  <a:schemeClr val="bg1"/>
                </a:solidFill>
                <a:latin typeface="Lato Medium" charset="0"/>
                <a:ea typeface="Lato Medium" charset="0"/>
                <a:cs typeface="Lato Medium" charset="0"/>
              </a:rPr>
              <a:t>0.73</a:t>
            </a:r>
            <a:endParaRPr lang="en-US" sz="788" dirty="0">
              <a:solidFill>
                <a:schemeClr val="bg1"/>
              </a:solidFill>
              <a:latin typeface="Lato Medium" charset="0"/>
              <a:ea typeface="Lato Medium" charset="0"/>
              <a:cs typeface="Lato Medium" charset="0"/>
            </a:endParaRPr>
          </a:p>
        </p:txBody>
      </p:sp>
      <p:sp>
        <p:nvSpPr>
          <p:cNvPr id="85" name="TextBox 84"/>
          <p:cNvSpPr txBox="1"/>
          <p:nvPr/>
        </p:nvSpPr>
        <p:spPr>
          <a:xfrm>
            <a:off x="6421760" y="3617090"/>
            <a:ext cx="511856" cy="213585"/>
          </a:xfrm>
          <a:prstGeom prst="rect">
            <a:avLst/>
          </a:prstGeom>
          <a:noFill/>
        </p:spPr>
        <p:txBody>
          <a:bodyPr wrap="square" rtlCol="0" anchor="ctr">
            <a:spAutoFit/>
          </a:bodyPr>
          <a:lstStyle/>
          <a:p>
            <a:r>
              <a:rPr lang="en-US" sz="788" dirty="0">
                <a:latin typeface="Lato Medium" charset="0"/>
                <a:ea typeface="Lato Medium" charset="0"/>
                <a:cs typeface="Lato Medium" charset="0"/>
              </a:rPr>
              <a:t>0.85</a:t>
            </a:r>
          </a:p>
        </p:txBody>
      </p:sp>
      <p:cxnSp>
        <p:nvCxnSpPr>
          <p:cNvPr id="86" name="Straight Connector 85"/>
          <p:cNvCxnSpPr/>
          <p:nvPr/>
        </p:nvCxnSpPr>
        <p:spPr>
          <a:xfrm flipH="1">
            <a:off x="6251250" y="3723884"/>
            <a:ext cx="170510" cy="0"/>
          </a:xfrm>
          <a:prstGeom prst="line">
            <a:avLst/>
          </a:prstGeom>
        </p:spPr>
        <p:style>
          <a:lnRef idx="1">
            <a:schemeClr val="dk1"/>
          </a:lnRef>
          <a:fillRef idx="0">
            <a:schemeClr val="dk1"/>
          </a:fillRef>
          <a:effectRef idx="0">
            <a:schemeClr val="dk1"/>
          </a:effectRef>
          <a:fontRef idx="minor">
            <a:schemeClr val="tx1"/>
          </a:fontRef>
        </p:style>
      </p:cxnSp>
      <p:sp>
        <p:nvSpPr>
          <p:cNvPr id="92" name="TextBox 91"/>
          <p:cNvSpPr txBox="1"/>
          <p:nvPr/>
        </p:nvSpPr>
        <p:spPr>
          <a:xfrm>
            <a:off x="6643571" y="3623910"/>
            <a:ext cx="207662" cy="265457"/>
          </a:xfrm>
          <a:prstGeom prst="rect">
            <a:avLst/>
          </a:prstGeom>
          <a:noFill/>
        </p:spPr>
        <p:txBody>
          <a:bodyPr wrap="square" rtlCol="0" anchor="ctr" anchorCtr="0">
            <a:spAutoFit/>
          </a:bodyPr>
          <a:lstStyle/>
          <a:p>
            <a:pPr algn="r"/>
            <a:r>
              <a:rPr lang="en-US" sz="1125">
                <a:latin typeface="Lato Light" charset="0"/>
                <a:ea typeface="Lato Light" charset="0"/>
                <a:cs typeface="Lato Light" charset="0"/>
              </a:rPr>
              <a:t>*</a:t>
            </a:r>
            <a:endParaRPr lang="en-US" sz="1125" dirty="0">
              <a:latin typeface="Lato Light" charset="0"/>
              <a:ea typeface="Lato Light" charset="0"/>
              <a:cs typeface="Lato Light" charset="0"/>
            </a:endParaRPr>
          </a:p>
        </p:txBody>
      </p:sp>
      <p:sp>
        <p:nvSpPr>
          <p:cNvPr id="89" name="TextBox 88"/>
          <p:cNvSpPr txBox="1"/>
          <p:nvPr/>
        </p:nvSpPr>
        <p:spPr>
          <a:xfrm>
            <a:off x="3382532" y="1663234"/>
            <a:ext cx="3450954" cy="438582"/>
          </a:xfrm>
          <a:prstGeom prst="rect">
            <a:avLst/>
          </a:prstGeom>
          <a:noFill/>
        </p:spPr>
        <p:txBody>
          <a:bodyPr wrap="square" rtlCol="0" anchor="ctr" anchorCtr="0">
            <a:spAutoFit/>
          </a:bodyPr>
          <a:lstStyle/>
          <a:p>
            <a:pPr algn="ctr"/>
            <a:r>
              <a:rPr lang="en-US" sz="1125" dirty="0">
                <a:latin typeface="Lato Medium" charset="0"/>
                <a:ea typeface="Lato Medium" charset="0"/>
                <a:cs typeface="Lato Medium" charset="0"/>
              </a:rPr>
              <a:t>Comparison of Biomarker Performance in Independent AEGIS-2 Cohort (n=130)</a:t>
            </a:r>
          </a:p>
        </p:txBody>
      </p:sp>
      <p:sp>
        <p:nvSpPr>
          <p:cNvPr id="13" name="Oval 12"/>
          <p:cNvSpPr/>
          <p:nvPr/>
        </p:nvSpPr>
        <p:spPr>
          <a:xfrm>
            <a:off x="1478446" y="2331960"/>
            <a:ext cx="127131" cy="127131"/>
          </a:xfrm>
          <a:prstGeom prst="ellipse">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91" name="TextBox 90"/>
          <p:cNvSpPr txBox="1"/>
          <p:nvPr/>
        </p:nvSpPr>
        <p:spPr>
          <a:xfrm>
            <a:off x="1663260" y="2286895"/>
            <a:ext cx="843887" cy="213585"/>
          </a:xfrm>
          <a:prstGeom prst="rect">
            <a:avLst/>
          </a:prstGeom>
          <a:noFill/>
        </p:spPr>
        <p:txBody>
          <a:bodyPr wrap="square" rtlCol="0" anchor="ctr">
            <a:spAutoFit/>
          </a:bodyPr>
          <a:lstStyle/>
          <a:p>
            <a:r>
              <a:rPr lang="en-US" sz="788">
                <a:latin typeface="Lato Medium" charset="0"/>
                <a:ea typeface="Lato Medium" charset="0"/>
                <a:cs typeface="Lato Medium" charset="0"/>
              </a:rPr>
              <a:t>Clinical Model</a:t>
            </a:r>
            <a:endParaRPr lang="en-US" sz="788" dirty="0">
              <a:latin typeface="Lato Medium" charset="0"/>
              <a:ea typeface="Lato Medium" charset="0"/>
              <a:cs typeface="Lato Medium" charset="0"/>
            </a:endParaRPr>
          </a:p>
        </p:txBody>
      </p:sp>
      <p:sp>
        <p:nvSpPr>
          <p:cNvPr id="93" name="Oval 92"/>
          <p:cNvSpPr/>
          <p:nvPr/>
        </p:nvSpPr>
        <p:spPr>
          <a:xfrm>
            <a:off x="1478446" y="2128269"/>
            <a:ext cx="127131" cy="127131"/>
          </a:xfrm>
          <a:prstGeom prst="ellipse">
            <a:avLst/>
          </a:prstGeom>
          <a:solidFill>
            <a:schemeClr val="accent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94" name="TextBox 93"/>
          <p:cNvSpPr txBox="1"/>
          <p:nvPr/>
        </p:nvSpPr>
        <p:spPr>
          <a:xfrm>
            <a:off x="1663261" y="2083204"/>
            <a:ext cx="1104788" cy="213585"/>
          </a:xfrm>
          <a:prstGeom prst="rect">
            <a:avLst/>
          </a:prstGeom>
          <a:noFill/>
        </p:spPr>
        <p:txBody>
          <a:bodyPr wrap="square" rtlCol="0" anchor="ctr">
            <a:spAutoFit/>
          </a:bodyPr>
          <a:lstStyle/>
          <a:p>
            <a:r>
              <a:rPr lang="en-US" sz="788" dirty="0" err="1">
                <a:latin typeface="Lato Medium" charset="0"/>
                <a:ea typeface="Lato Medium" charset="0"/>
                <a:cs typeface="Lato Medium" charset="0"/>
              </a:rPr>
              <a:t>Clinicogenomic</a:t>
            </a:r>
            <a:r>
              <a:rPr lang="en-US" sz="788" dirty="0">
                <a:latin typeface="Lato Medium" charset="0"/>
                <a:ea typeface="Lato Medium" charset="0"/>
                <a:cs typeface="Lato Medium" charset="0"/>
              </a:rPr>
              <a:t> Model</a:t>
            </a:r>
          </a:p>
        </p:txBody>
      </p:sp>
      <p:sp>
        <p:nvSpPr>
          <p:cNvPr id="73" name="TextBox 72"/>
          <p:cNvSpPr txBox="1"/>
          <p:nvPr/>
        </p:nvSpPr>
        <p:spPr>
          <a:xfrm>
            <a:off x="1651182" y="4866501"/>
            <a:ext cx="6349819" cy="300082"/>
          </a:xfrm>
          <a:prstGeom prst="rect">
            <a:avLst/>
          </a:prstGeom>
          <a:noFill/>
        </p:spPr>
        <p:txBody>
          <a:bodyPr wrap="square" rtlCol="0">
            <a:spAutoFit/>
          </a:bodyPr>
          <a:lstStyle/>
          <a:p>
            <a:pPr algn="r"/>
            <a:r>
              <a:rPr lang="en-US" sz="1350" dirty="0"/>
              <a:t>Joseph Perez-Rogers, JNCI 2017</a:t>
            </a: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928382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Nasal Gene Expression May Have Utility in Patients with Small Nodules</a:t>
            </a:r>
          </a:p>
        </p:txBody>
      </p:sp>
      <p:sp>
        <p:nvSpPr>
          <p:cNvPr id="48" name="Rectangle 47"/>
          <p:cNvSpPr/>
          <p:nvPr/>
        </p:nvSpPr>
        <p:spPr>
          <a:xfrm>
            <a:off x="3654673" y="2135809"/>
            <a:ext cx="2028182" cy="344762"/>
          </a:xfrm>
          <a:prstGeom prst="rect">
            <a:avLst/>
          </a:prstGeom>
          <a:solidFill>
            <a:schemeClr val="accent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49" name="Oval 48"/>
          <p:cNvSpPr/>
          <p:nvPr/>
        </p:nvSpPr>
        <p:spPr>
          <a:xfrm>
            <a:off x="5492920" y="2135805"/>
            <a:ext cx="320440" cy="344767"/>
          </a:xfrm>
          <a:prstGeom prst="ellipse">
            <a:avLst/>
          </a:prstGeom>
          <a:solidFill>
            <a:schemeClr val="accent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50" name="TextBox 49"/>
          <p:cNvSpPr txBox="1"/>
          <p:nvPr/>
        </p:nvSpPr>
        <p:spPr>
          <a:xfrm>
            <a:off x="924636" y="2175457"/>
            <a:ext cx="2354079" cy="265457"/>
          </a:xfrm>
          <a:prstGeom prst="rect">
            <a:avLst/>
          </a:prstGeom>
          <a:noFill/>
        </p:spPr>
        <p:txBody>
          <a:bodyPr wrap="square" rtlCol="0" anchor="ctr" anchorCtr="0">
            <a:spAutoFit/>
          </a:bodyPr>
          <a:lstStyle/>
          <a:p>
            <a:pPr algn="r"/>
            <a:r>
              <a:rPr lang="en-US" sz="1125" dirty="0">
                <a:latin typeface="Lato Light" charset="0"/>
                <a:ea typeface="Lato Light" charset="0"/>
                <a:cs typeface="Lato Light" charset="0"/>
              </a:rPr>
              <a:t>AUC</a:t>
            </a:r>
          </a:p>
        </p:txBody>
      </p:sp>
      <p:sp>
        <p:nvSpPr>
          <p:cNvPr id="51" name="TextBox 50"/>
          <p:cNvSpPr txBox="1"/>
          <p:nvPr/>
        </p:nvSpPr>
        <p:spPr>
          <a:xfrm>
            <a:off x="924636" y="2641579"/>
            <a:ext cx="2354079" cy="265457"/>
          </a:xfrm>
          <a:prstGeom prst="rect">
            <a:avLst/>
          </a:prstGeom>
          <a:noFill/>
        </p:spPr>
        <p:txBody>
          <a:bodyPr wrap="square" rtlCol="0" anchor="ctr" anchorCtr="0">
            <a:spAutoFit/>
          </a:bodyPr>
          <a:lstStyle/>
          <a:p>
            <a:pPr algn="r"/>
            <a:r>
              <a:rPr lang="en-US" sz="1125" dirty="0">
                <a:latin typeface="Lato Light" charset="0"/>
                <a:ea typeface="Lato Light" charset="0"/>
                <a:cs typeface="Lato Light" charset="0"/>
              </a:rPr>
              <a:t>Sensitivity</a:t>
            </a:r>
          </a:p>
        </p:txBody>
      </p:sp>
      <p:sp>
        <p:nvSpPr>
          <p:cNvPr id="52" name="TextBox 51"/>
          <p:cNvSpPr txBox="1"/>
          <p:nvPr/>
        </p:nvSpPr>
        <p:spPr>
          <a:xfrm>
            <a:off x="924636" y="3107700"/>
            <a:ext cx="2354081" cy="265457"/>
          </a:xfrm>
          <a:prstGeom prst="rect">
            <a:avLst/>
          </a:prstGeom>
          <a:noFill/>
        </p:spPr>
        <p:txBody>
          <a:bodyPr wrap="square" rtlCol="0" anchor="ctr" anchorCtr="0">
            <a:spAutoFit/>
          </a:bodyPr>
          <a:lstStyle/>
          <a:p>
            <a:pPr algn="r"/>
            <a:r>
              <a:rPr lang="en-US" sz="1125" dirty="0">
                <a:latin typeface="Lato Light" charset="0"/>
                <a:ea typeface="Lato Light" charset="0"/>
                <a:cs typeface="Lato Light" charset="0"/>
              </a:rPr>
              <a:t>Specificity</a:t>
            </a:r>
          </a:p>
        </p:txBody>
      </p:sp>
      <p:sp>
        <p:nvSpPr>
          <p:cNvPr id="53" name="TextBox 52"/>
          <p:cNvSpPr txBox="1"/>
          <p:nvPr/>
        </p:nvSpPr>
        <p:spPr>
          <a:xfrm>
            <a:off x="924636" y="3573821"/>
            <a:ext cx="2354080" cy="265457"/>
          </a:xfrm>
          <a:prstGeom prst="rect">
            <a:avLst/>
          </a:prstGeom>
          <a:noFill/>
        </p:spPr>
        <p:txBody>
          <a:bodyPr wrap="square" rtlCol="0" anchor="ctr" anchorCtr="0">
            <a:spAutoFit/>
          </a:bodyPr>
          <a:lstStyle/>
          <a:p>
            <a:pPr algn="r"/>
            <a:r>
              <a:rPr lang="en-US" sz="1125" dirty="0">
                <a:latin typeface="Lato Light" charset="0"/>
                <a:ea typeface="Lato Light" charset="0"/>
                <a:cs typeface="Lato Light" charset="0"/>
              </a:rPr>
              <a:t>Negative Predictive Value</a:t>
            </a:r>
          </a:p>
        </p:txBody>
      </p:sp>
      <p:grpSp>
        <p:nvGrpSpPr>
          <p:cNvPr id="54" name="Group 53"/>
          <p:cNvGrpSpPr/>
          <p:nvPr/>
        </p:nvGrpSpPr>
        <p:grpSpPr>
          <a:xfrm>
            <a:off x="3382531" y="2135805"/>
            <a:ext cx="2044484" cy="344762"/>
            <a:chOff x="4015945" y="2309149"/>
            <a:chExt cx="2627922" cy="295938"/>
          </a:xfrm>
        </p:grpSpPr>
        <p:sp>
          <p:nvSpPr>
            <p:cNvPr id="55" name="Rectangle 54"/>
            <p:cNvSpPr/>
            <p:nvPr/>
          </p:nvSpPr>
          <p:spPr>
            <a:xfrm>
              <a:off x="4015945" y="2309149"/>
              <a:ext cx="2489026" cy="295938"/>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56" name="Oval 55"/>
            <p:cNvSpPr/>
            <p:nvPr/>
          </p:nvSpPr>
          <p:spPr>
            <a:xfrm>
              <a:off x="6331350" y="2309149"/>
              <a:ext cx="312517" cy="295938"/>
            </a:xfrm>
            <a:prstGeom prst="ellipse">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grpSp>
      <p:cxnSp>
        <p:nvCxnSpPr>
          <p:cNvPr id="57" name="Straight Connector 56"/>
          <p:cNvCxnSpPr/>
          <p:nvPr/>
        </p:nvCxnSpPr>
        <p:spPr>
          <a:xfrm flipH="1">
            <a:off x="3382531" y="4037824"/>
            <a:ext cx="3450956" cy="0"/>
          </a:xfrm>
          <a:prstGeom prst="line">
            <a:avLst/>
          </a:prstGeom>
        </p:spPr>
        <p:style>
          <a:lnRef idx="1">
            <a:schemeClr val="dk1"/>
          </a:lnRef>
          <a:fillRef idx="0">
            <a:schemeClr val="dk1"/>
          </a:fillRef>
          <a:effectRef idx="0">
            <a:schemeClr val="dk1"/>
          </a:effectRef>
          <a:fontRef idx="minor">
            <a:schemeClr val="tx1"/>
          </a:fontRef>
        </p:style>
      </p:cxnSp>
      <p:grpSp>
        <p:nvGrpSpPr>
          <p:cNvPr id="58" name="Group 57"/>
          <p:cNvGrpSpPr/>
          <p:nvPr/>
        </p:nvGrpSpPr>
        <p:grpSpPr>
          <a:xfrm>
            <a:off x="3382532" y="4040383"/>
            <a:ext cx="3450953" cy="105404"/>
            <a:chOff x="4015945" y="3944004"/>
            <a:chExt cx="3062417" cy="158443"/>
          </a:xfrm>
        </p:grpSpPr>
        <p:cxnSp>
          <p:nvCxnSpPr>
            <p:cNvPr id="59" name="Straight Connector 58"/>
            <p:cNvCxnSpPr/>
            <p:nvPr/>
          </p:nvCxnSpPr>
          <p:spPr>
            <a:xfrm>
              <a:off x="4015945" y="3944004"/>
              <a:ext cx="0" cy="158443"/>
            </a:xfrm>
            <a:prstGeom prst="line">
              <a:avLst/>
            </a:prstGeom>
          </p:spPr>
          <p:style>
            <a:lnRef idx="1">
              <a:schemeClr val="dk1"/>
            </a:lnRef>
            <a:fillRef idx="0">
              <a:schemeClr val="dk1"/>
            </a:fillRef>
            <a:effectRef idx="0">
              <a:schemeClr val="dk1"/>
            </a:effectRef>
            <a:fontRef idx="minor">
              <a:schemeClr val="tx1"/>
            </a:fontRef>
          </p:style>
        </p:cxnSp>
        <p:cxnSp>
          <p:nvCxnSpPr>
            <p:cNvPr id="60" name="Straight Connector 59"/>
            <p:cNvCxnSpPr/>
            <p:nvPr/>
          </p:nvCxnSpPr>
          <p:spPr>
            <a:xfrm>
              <a:off x="7078362" y="3944004"/>
              <a:ext cx="0" cy="158443"/>
            </a:xfrm>
            <a:prstGeom prst="line">
              <a:avLst/>
            </a:prstGeom>
          </p:spPr>
          <p:style>
            <a:lnRef idx="1">
              <a:schemeClr val="dk1"/>
            </a:lnRef>
            <a:fillRef idx="0">
              <a:schemeClr val="dk1"/>
            </a:fillRef>
            <a:effectRef idx="0">
              <a:schemeClr val="dk1"/>
            </a:effectRef>
            <a:fontRef idx="minor">
              <a:schemeClr val="tx1"/>
            </a:fontRef>
          </p:style>
        </p:cxnSp>
        <p:cxnSp>
          <p:nvCxnSpPr>
            <p:cNvPr id="61" name="Straight Connector 60"/>
            <p:cNvCxnSpPr/>
            <p:nvPr/>
          </p:nvCxnSpPr>
          <p:spPr>
            <a:xfrm>
              <a:off x="4322187" y="3944004"/>
              <a:ext cx="0" cy="158443"/>
            </a:xfrm>
            <a:prstGeom prst="line">
              <a:avLst/>
            </a:prstGeom>
          </p:spPr>
          <p:style>
            <a:lnRef idx="1">
              <a:schemeClr val="dk1"/>
            </a:lnRef>
            <a:fillRef idx="0">
              <a:schemeClr val="dk1"/>
            </a:fillRef>
            <a:effectRef idx="0">
              <a:schemeClr val="dk1"/>
            </a:effectRef>
            <a:fontRef idx="minor">
              <a:schemeClr val="tx1"/>
            </a:fontRef>
          </p:style>
        </p:cxnSp>
        <p:cxnSp>
          <p:nvCxnSpPr>
            <p:cNvPr id="62" name="Straight Connector 61"/>
            <p:cNvCxnSpPr/>
            <p:nvPr/>
          </p:nvCxnSpPr>
          <p:spPr>
            <a:xfrm>
              <a:off x="4628429" y="3944004"/>
              <a:ext cx="0" cy="158443"/>
            </a:xfrm>
            <a:prstGeom prst="line">
              <a:avLst/>
            </a:prstGeom>
          </p:spPr>
          <p:style>
            <a:lnRef idx="1">
              <a:schemeClr val="dk1"/>
            </a:lnRef>
            <a:fillRef idx="0">
              <a:schemeClr val="dk1"/>
            </a:fillRef>
            <a:effectRef idx="0">
              <a:schemeClr val="dk1"/>
            </a:effectRef>
            <a:fontRef idx="minor">
              <a:schemeClr val="tx1"/>
            </a:fontRef>
          </p:style>
        </p:cxnSp>
        <p:cxnSp>
          <p:nvCxnSpPr>
            <p:cNvPr id="63" name="Straight Connector 62"/>
            <p:cNvCxnSpPr/>
            <p:nvPr/>
          </p:nvCxnSpPr>
          <p:spPr>
            <a:xfrm>
              <a:off x="4934671" y="3944004"/>
              <a:ext cx="0" cy="158443"/>
            </a:xfrm>
            <a:prstGeom prst="line">
              <a:avLst/>
            </a:prstGeom>
          </p:spPr>
          <p:style>
            <a:lnRef idx="1">
              <a:schemeClr val="dk1"/>
            </a:lnRef>
            <a:fillRef idx="0">
              <a:schemeClr val="dk1"/>
            </a:fillRef>
            <a:effectRef idx="0">
              <a:schemeClr val="dk1"/>
            </a:effectRef>
            <a:fontRef idx="minor">
              <a:schemeClr val="tx1"/>
            </a:fontRef>
          </p:style>
        </p:cxnSp>
        <p:cxnSp>
          <p:nvCxnSpPr>
            <p:cNvPr id="64" name="Straight Connector 63"/>
            <p:cNvCxnSpPr/>
            <p:nvPr/>
          </p:nvCxnSpPr>
          <p:spPr>
            <a:xfrm>
              <a:off x="5240913" y="3944004"/>
              <a:ext cx="0" cy="158443"/>
            </a:xfrm>
            <a:prstGeom prst="line">
              <a:avLst/>
            </a:prstGeom>
          </p:spPr>
          <p:style>
            <a:lnRef idx="1">
              <a:schemeClr val="dk1"/>
            </a:lnRef>
            <a:fillRef idx="0">
              <a:schemeClr val="dk1"/>
            </a:fillRef>
            <a:effectRef idx="0">
              <a:schemeClr val="dk1"/>
            </a:effectRef>
            <a:fontRef idx="minor">
              <a:schemeClr val="tx1"/>
            </a:fontRef>
          </p:style>
        </p:cxnSp>
        <p:cxnSp>
          <p:nvCxnSpPr>
            <p:cNvPr id="65" name="Straight Connector 64"/>
            <p:cNvCxnSpPr/>
            <p:nvPr/>
          </p:nvCxnSpPr>
          <p:spPr>
            <a:xfrm>
              <a:off x="5547155" y="3944004"/>
              <a:ext cx="0" cy="158443"/>
            </a:xfrm>
            <a:prstGeom prst="line">
              <a:avLst/>
            </a:prstGeom>
          </p:spPr>
          <p:style>
            <a:lnRef idx="1">
              <a:schemeClr val="dk1"/>
            </a:lnRef>
            <a:fillRef idx="0">
              <a:schemeClr val="dk1"/>
            </a:fillRef>
            <a:effectRef idx="0">
              <a:schemeClr val="dk1"/>
            </a:effectRef>
            <a:fontRef idx="minor">
              <a:schemeClr val="tx1"/>
            </a:fontRef>
          </p:style>
        </p:cxnSp>
        <p:cxnSp>
          <p:nvCxnSpPr>
            <p:cNvPr id="66" name="Straight Connector 65"/>
            <p:cNvCxnSpPr/>
            <p:nvPr/>
          </p:nvCxnSpPr>
          <p:spPr>
            <a:xfrm>
              <a:off x="5853397" y="3944004"/>
              <a:ext cx="0" cy="158443"/>
            </a:xfrm>
            <a:prstGeom prst="line">
              <a:avLst/>
            </a:prstGeom>
          </p:spPr>
          <p:style>
            <a:lnRef idx="1">
              <a:schemeClr val="dk1"/>
            </a:lnRef>
            <a:fillRef idx="0">
              <a:schemeClr val="dk1"/>
            </a:fillRef>
            <a:effectRef idx="0">
              <a:schemeClr val="dk1"/>
            </a:effectRef>
            <a:fontRef idx="minor">
              <a:schemeClr val="tx1"/>
            </a:fontRef>
          </p:style>
        </p:cxnSp>
        <p:cxnSp>
          <p:nvCxnSpPr>
            <p:cNvPr id="67" name="Straight Connector 66"/>
            <p:cNvCxnSpPr/>
            <p:nvPr/>
          </p:nvCxnSpPr>
          <p:spPr>
            <a:xfrm>
              <a:off x="6159639" y="3944004"/>
              <a:ext cx="0" cy="158443"/>
            </a:xfrm>
            <a:prstGeom prst="line">
              <a:avLst/>
            </a:prstGeom>
          </p:spPr>
          <p:style>
            <a:lnRef idx="1">
              <a:schemeClr val="dk1"/>
            </a:lnRef>
            <a:fillRef idx="0">
              <a:schemeClr val="dk1"/>
            </a:fillRef>
            <a:effectRef idx="0">
              <a:schemeClr val="dk1"/>
            </a:effectRef>
            <a:fontRef idx="minor">
              <a:schemeClr val="tx1"/>
            </a:fontRef>
          </p:style>
        </p:cxnSp>
        <p:cxnSp>
          <p:nvCxnSpPr>
            <p:cNvPr id="68" name="Straight Connector 67"/>
            <p:cNvCxnSpPr/>
            <p:nvPr/>
          </p:nvCxnSpPr>
          <p:spPr>
            <a:xfrm>
              <a:off x="6465881" y="3944004"/>
              <a:ext cx="0" cy="158443"/>
            </a:xfrm>
            <a:prstGeom prst="line">
              <a:avLst/>
            </a:prstGeom>
          </p:spPr>
          <p:style>
            <a:lnRef idx="1">
              <a:schemeClr val="dk1"/>
            </a:lnRef>
            <a:fillRef idx="0">
              <a:schemeClr val="dk1"/>
            </a:fillRef>
            <a:effectRef idx="0">
              <a:schemeClr val="dk1"/>
            </a:effectRef>
            <a:fontRef idx="minor">
              <a:schemeClr val="tx1"/>
            </a:fontRef>
          </p:style>
        </p:cxnSp>
        <p:cxnSp>
          <p:nvCxnSpPr>
            <p:cNvPr id="69" name="Straight Connector 68"/>
            <p:cNvCxnSpPr/>
            <p:nvPr/>
          </p:nvCxnSpPr>
          <p:spPr>
            <a:xfrm>
              <a:off x="6772123" y="3944004"/>
              <a:ext cx="0" cy="158443"/>
            </a:xfrm>
            <a:prstGeom prst="line">
              <a:avLst/>
            </a:prstGeom>
          </p:spPr>
          <p:style>
            <a:lnRef idx="1">
              <a:schemeClr val="dk1"/>
            </a:lnRef>
            <a:fillRef idx="0">
              <a:schemeClr val="dk1"/>
            </a:fillRef>
            <a:effectRef idx="0">
              <a:schemeClr val="dk1"/>
            </a:effectRef>
            <a:fontRef idx="minor">
              <a:schemeClr val="tx1"/>
            </a:fontRef>
          </p:style>
        </p:cxnSp>
      </p:grpSp>
      <p:grpSp>
        <p:nvGrpSpPr>
          <p:cNvPr id="70" name="Group 69"/>
          <p:cNvGrpSpPr/>
          <p:nvPr/>
        </p:nvGrpSpPr>
        <p:grpSpPr>
          <a:xfrm>
            <a:off x="3654672" y="2622427"/>
            <a:ext cx="2283580" cy="344762"/>
            <a:chOff x="4257447" y="2309152"/>
            <a:chExt cx="2581154" cy="295938"/>
          </a:xfrm>
        </p:grpSpPr>
        <p:sp>
          <p:nvSpPr>
            <p:cNvPr id="71" name="Rectangle 70"/>
            <p:cNvSpPr/>
            <p:nvPr/>
          </p:nvSpPr>
          <p:spPr>
            <a:xfrm>
              <a:off x="4257447" y="2309152"/>
              <a:ext cx="2442258" cy="295938"/>
            </a:xfrm>
            <a:prstGeom prst="rect">
              <a:avLst/>
            </a:prstGeom>
            <a:solidFill>
              <a:schemeClr val="accent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72" name="Oval 71"/>
            <p:cNvSpPr/>
            <p:nvPr/>
          </p:nvSpPr>
          <p:spPr>
            <a:xfrm>
              <a:off x="6526084" y="2309152"/>
              <a:ext cx="312517" cy="295938"/>
            </a:xfrm>
            <a:prstGeom prst="ellipse">
              <a:avLst/>
            </a:prstGeom>
            <a:solidFill>
              <a:schemeClr val="accent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grpSp>
      <p:grpSp>
        <p:nvGrpSpPr>
          <p:cNvPr id="73" name="Group 72"/>
          <p:cNvGrpSpPr/>
          <p:nvPr/>
        </p:nvGrpSpPr>
        <p:grpSpPr>
          <a:xfrm>
            <a:off x="3382533" y="2622423"/>
            <a:ext cx="1725478" cy="344762"/>
            <a:chOff x="4015945" y="2309149"/>
            <a:chExt cx="2627922" cy="295938"/>
          </a:xfrm>
        </p:grpSpPr>
        <p:sp>
          <p:nvSpPr>
            <p:cNvPr id="74" name="Rectangle 73"/>
            <p:cNvSpPr/>
            <p:nvPr/>
          </p:nvSpPr>
          <p:spPr>
            <a:xfrm>
              <a:off x="4015945" y="2309149"/>
              <a:ext cx="2489026" cy="295938"/>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75" name="Oval 74"/>
            <p:cNvSpPr/>
            <p:nvPr/>
          </p:nvSpPr>
          <p:spPr>
            <a:xfrm>
              <a:off x="6331350" y="2309149"/>
              <a:ext cx="312517" cy="295938"/>
            </a:xfrm>
            <a:prstGeom prst="ellipse">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grpSp>
      <p:grpSp>
        <p:nvGrpSpPr>
          <p:cNvPr id="76" name="Group 75"/>
          <p:cNvGrpSpPr/>
          <p:nvPr/>
        </p:nvGrpSpPr>
        <p:grpSpPr>
          <a:xfrm>
            <a:off x="3654673" y="3085010"/>
            <a:ext cx="1453337" cy="344762"/>
            <a:chOff x="4257447" y="2309152"/>
            <a:chExt cx="2581154" cy="295938"/>
          </a:xfrm>
        </p:grpSpPr>
        <p:sp>
          <p:nvSpPr>
            <p:cNvPr id="77" name="Rectangle 76"/>
            <p:cNvSpPr/>
            <p:nvPr/>
          </p:nvSpPr>
          <p:spPr>
            <a:xfrm>
              <a:off x="4257447" y="2309152"/>
              <a:ext cx="2442258" cy="295938"/>
            </a:xfrm>
            <a:prstGeom prst="rect">
              <a:avLst/>
            </a:prstGeom>
            <a:solidFill>
              <a:schemeClr val="accent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78" name="Oval 77"/>
            <p:cNvSpPr/>
            <p:nvPr/>
          </p:nvSpPr>
          <p:spPr>
            <a:xfrm>
              <a:off x="6526084" y="2309152"/>
              <a:ext cx="312517" cy="295938"/>
            </a:xfrm>
            <a:prstGeom prst="ellipse">
              <a:avLst/>
            </a:prstGeom>
            <a:solidFill>
              <a:schemeClr val="accent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grpSp>
      <p:grpSp>
        <p:nvGrpSpPr>
          <p:cNvPr id="79" name="Group 78"/>
          <p:cNvGrpSpPr/>
          <p:nvPr/>
        </p:nvGrpSpPr>
        <p:grpSpPr>
          <a:xfrm>
            <a:off x="3382531" y="3085006"/>
            <a:ext cx="1647272" cy="344762"/>
            <a:chOff x="4015945" y="2309149"/>
            <a:chExt cx="2627922" cy="295938"/>
          </a:xfrm>
        </p:grpSpPr>
        <p:sp>
          <p:nvSpPr>
            <p:cNvPr id="80" name="Rectangle 79"/>
            <p:cNvSpPr/>
            <p:nvPr/>
          </p:nvSpPr>
          <p:spPr>
            <a:xfrm>
              <a:off x="4015945" y="2309149"/>
              <a:ext cx="2489026" cy="295938"/>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81" name="Oval 80"/>
            <p:cNvSpPr/>
            <p:nvPr/>
          </p:nvSpPr>
          <p:spPr>
            <a:xfrm>
              <a:off x="6331350" y="2309149"/>
              <a:ext cx="312517" cy="295938"/>
            </a:xfrm>
            <a:prstGeom prst="ellipse">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grpSp>
      <p:grpSp>
        <p:nvGrpSpPr>
          <p:cNvPr id="82" name="Group 81"/>
          <p:cNvGrpSpPr/>
          <p:nvPr/>
        </p:nvGrpSpPr>
        <p:grpSpPr>
          <a:xfrm>
            <a:off x="3654673" y="3556189"/>
            <a:ext cx="2735879" cy="344762"/>
            <a:chOff x="4257447" y="2309152"/>
            <a:chExt cx="2581154" cy="295938"/>
          </a:xfrm>
        </p:grpSpPr>
        <p:sp>
          <p:nvSpPr>
            <p:cNvPr id="83" name="Rectangle 82"/>
            <p:cNvSpPr/>
            <p:nvPr/>
          </p:nvSpPr>
          <p:spPr>
            <a:xfrm>
              <a:off x="4257447" y="2309152"/>
              <a:ext cx="2442258" cy="295938"/>
            </a:xfrm>
            <a:prstGeom prst="rect">
              <a:avLst/>
            </a:prstGeom>
            <a:solidFill>
              <a:schemeClr val="accent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85" name="Oval 84"/>
            <p:cNvSpPr/>
            <p:nvPr/>
          </p:nvSpPr>
          <p:spPr>
            <a:xfrm>
              <a:off x="6526084" y="2309152"/>
              <a:ext cx="312517" cy="295938"/>
            </a:xfrm>
            <a:prstGeom prst="ellipse">
              <a:avLst/>
            </a:prstGeom>
            <a:solidFill>
              <a:schemeClr val="accent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grpSp>
      <p:grpSp>
        <p:nvGrpSpPr>
          <p:cNvPr id="86" name="Group 85"/>
          <p:cNvGrpSpPr/>
          <p:nvPr/>
        </p:nvGrpSpPr>
        <p:grpSpPr>
          <a:xfrm>
            <a:off x="3382532" y="3556185"/>
            <a:ext cx="2555720" cy="344762"/>
            <a:chOff x="4015945" y="2309149"/>
            <a:chExt cx="2627922" cy="295938"/>
          </a:xfrm>
        </p:grpSpPr>
        <p:sp>
          <p:nvSpPr>
            <p:cNvPr id="88" name="Rectangle 87"/>
            <p:cNvSpPr/>
            <p:nvPr/>
          </p:nvSpPr>
          <p:spPr>
            <a:xfrm>
              <a:off x="4015945" y="2309149"/>
              <a:ext cx="2489026" cy="295938"/>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91" name="Oval 90"/>
            <p:cNvSpPr/>
            <p:nvPr/>
          </p:nvSpPr>
          <p:spPr>
            <a:xfrm>
              <a:off x="6331350" y="2309149"/>
              <a:ext cx="312517" cy="295938"/>
            </a:xfrm>
            <a:prstGeom prst="ellipse">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grpSp>
      <p:sp>
        <p:nvSpPr>
          <p:cNvPr id="92" name="TextBox 91"/>
          <p:cNvSpPr txBox="1"/>
          <p:nvPr/>
        </p:nvSpPr>
        <p:spPr>
          <a:xfrm>
            <a:off x="3123675" y="4138587"/>
            <a:ext cx="520519" cy="213585"/>
          </a:xfrm>
          <a:prstGeom prst="rect">
            <a:avLst/>
          </a:prstGeom>
          <a:noFill/>
        </p:spPr>
        <p:txBody>
          <a:bodyPr wrap="square" rtlCol="0">
            <a:spAutoFit/>
          </a:bodyPr>
          <a:lstStyle/>
          <a:p>
            <a:pPr algn="ctr"/>
            <a:r>
              <a:rPr lang="en-US" sz="788" dirty="0">
                <a:latin typeface="Lato Light" charset="0"/>
                <a:ea typeface="Lato Light" charset="0"/>
                <a:cs typeface="Lato Light" charset="0"/>
              </a:rPr>
              <a:t>0.0</a:t>
            </a:r>
          </a:p>
        </p:txBody>
      </p:sp>
      <p:sp>
        <p:nvSpPr>
          <p:cNvPr id="93" name="TextBox 92"/>
          <p:cNvSpPr txBox="1"/>
          <p:nvPr/>
        </p:nvSpPr>
        <p:spPr>
          <a:xfrm>
            <a:off x="3812676" y="4138587"/>
            <a:ext cx="520519" cy="213585"/>
          </a:xfrm>
          <a:prstGeom prst="rect">
            <a:avLst/>
          </a:prstGeom>
          <a:noFill/>
        </p:spPr>
        <p:txBody>
          <a:bodyPr wrap="square" rtlCol="0">
            <a:spAutoFit/>
          </a:bodyPr>
          <a:lstStyle/>
          <a:p>
            <a:pPr algn="ctr"/>
            <a:r>
              <a:rPr lang="en-US" sz="788" dirty="0">
                <a:latin typeface="Lato Light" charset="0"/>
                <a:ea typeface="Lato Light" charset="0"/>
                <a:cs typeface="Lato Light" charset="0"/>
              </a:rPr>
              <a:t>0.2</a:t>
            </a:r>
          </a:p>
        </p:txBody>
      </p:sp>
      <p:sp>
        <p:nvSpPr>
          <p:cNvPr id="104" name="TextBox 103"/>
          <p:cNvSpPr txBox="1"/>
          <p:nvPr/>
        </p:nvSpPr>
        <p:spPr>
          <a:xfrm>
            <a:off x="4501679" y="4138587"/>
            <a:ext cx="520519" cy="213585"/>
          </a:xfrm>
          <a:prstGeom prst="rect">
            <a:avLst/>
          </a:prstGeom>
          <a:noFill/>
        </p:spPr>
        <p:txBody>
          <a:bodyPr wrap="square" rtlCol="0">
            <a:spAutoFit/>
          </a:bodyPr>
          <a:lstStyle/>
          <a:p>
            <a:pPr algn="ctr"/>
            <a:r>
              <a:rPr lang="en-US" sz="788" dirty="0">
                <a:latin typeface="Lato Light" charset="0"/>
                <a:ea typeface="Lato Light" charset="0"/>
                <a:cs typeface="Lato Light" charset="0"/>
              </a:rPr>
              <a:t>0.4</a:t>
            </a:r>
          </a:p>
        </p:txBody>
      </p:sp>
      <p:sp>
        <p:nvSpPr>
          <p:cNvPr id="105" name="TextBox 104"/>
          <p:cNvSpPr txBox="1"/>
          <p:nvPr/>
        </p:nvSpPr>
        <p:spPr>
          <a:xfrm>
            <a:off x="5190681" y="4138587"/>
            <a:ext cx="520519" cy="213585"/>
          </a:xfrm>
          <a:prstGeom prst="rect">
            <a:avLst/>
          </a:prstGeom>
          <a:noFill/>
        </p:spPr>
        <p:txBody>
          <a:bodyPr wrap="square" rtlCol="0">
            <a:spAutoFit/>
          </a:bodyPr>
          <a:lstStyle/>
          <a:p>
            <a:pPr algn="ctr"/>
            <a:r>
              <a:rPr lang="en-US" sz="788" dirty="0">
                <a:latin typeface="Lato Light" charset="0"/>
                <a:ea typeface="Lato Light" charset="0"/>
                <a:cs typeface="Lato Light" charset="0"/>
              </a:rPr>
              <a:t>0.6</a:t>
            </a:r>
          </a:p>
        </p:txBody>
      </p:sp>
      <p:sp>
        <p:nvSpPr>
          <p:cNvPr id="106" name="TextBox 105"/>
          <p:cNvSpPr txBox="1"/>
          <p:nvPr/>
        </p:nvSpPr>
        <p:spPr>
          <a:xfrm>
            <a:off x="5879684" y="4138587"/>
            <a:ext cx="520519" cy="213585"/>
          </a:xfrm>
          <a:prstGeom prst="rect">
            <a:avLst/>
          </a:prstGeom>
          <a:noFill/>
        </p:spPr>
        <p:txBody>
          <a:bodyPr wrap="square" rtlCol="0">
            <a:spAutoFit/>
          </a:bodyPr>
          <a:lstStyle/>
          <a:p>
            <a:pPr algn="ctr"/>
            <a:r>
              <a:rPr lang="en-US" sz="788" dirty="0">
                <a:latin typeface="Lato Light" charset="0"/>
                <a:ea typeface="Lato Light" charset="0"/>
                <a:cs typeface="Lato Light" charset="0"/>
              </a:rPr>
              <a:t>0.8</a:t>
            </a:r>
          </a:p>
        </p:txBody>
      </p:sp>
      <p:sp>
        <p:nvSpPr>
          <p:cNvPr id="107" name="TextBox 106"/>
          <p:cNvSpPr txBox="1"/>
          <p:nvPr/>
        </p:nvSpPr>
        <p:spPr>
          <a:xfrm>
            <a:off x="6568687" y="4138587"/>
            <a:ext cx="520519" cy="213585"/>
          </a:xfrm>
          <a:prstGeom prst="rect">
            <a:avLst/>
          </a:prstGeom>
          <a:noFill/>
        </p:spPr>
        <p:txBody>
          <a:bodyPr wrap="square" rtlCol="0">
            <a:spAutoFit/>
          </a:bodyPr>
          <a:lstStyle/>
          <a:p>
            <a:pPr algn="ctr"/>
            <a:r>
              <a:rPr lang="en-US" sz="788" dirty="0">
                <a:latin typeface="Lato Light" charset="0"/>
                <a:ea typeface="Lato Light" charset="0"/>
                <a:cs typeface="Lato Light" charset="0"/>
              </a:rPr>
              <a:t>1.0</a:t>
            </a:r>
          </a:p>
        </p:txBody>
      </p:sp>
      <p:sp>
        <p:nvSpPr>
          <p:cNvPr id="111" name="TextBox 110"/>
          <p:cNvSpPr txBox="1"/>
          <p:nvPr/>
        </p:nvSpPr>
        <p:spPr>
          <a:xfrm>
            <a:off x="5882213" y="2196711"/>
            <a:ext cx="511856" cy="213585"/>
          </a:xfrm>
          <a:prstGeom prst="rect">
            <a:avLst/>
          </a:prstGeom>
          <a:noFill/>
        </p:spPr>
        <p:txBody>
          <a:bodyPr wrap="square" rtlCol="0" anchor="ctr">
            <a:spAutoFit/>
          </a:bodyPr>
          <a:lstStyle/>
          <a:p>
            <a:r>
              <a:rPr lang="en-US" sz="788" dirty="0">
                <a:latin typeface="Lato Medium" charset="0"/>
                <a:ea typeface="Lato Medium" charset="0"/>
                <a:cs typeface="Lato Medium" charset="0"/>
              </a:rPr>
              <a:t>0.70</a:t>
            </a:r>
          </a:p>
        </p:txBody>
      </p:sp>
      <p:sp>
        <p:nvSpPr>
          <p:cNvPr id="112" name="TextBox 111"/>
          <p:cNvSpPr txBox="1"/>
          <p:nvPr/>
        </p:nvSpPr>
        <p:spPr>
          <a:xfrm>
            <a:off x="5081262" y="2196711"/>
            <a:ext cx="511856" cy="213585"/>
          </a:xfrm>
          <a:prstGeom prst="rect">
            <a:avLst/>
          </a:prstGeom>
          <a:noFill/>
        </p:spPr>
        <p:txBody>
          <a:bodyPr wrap="square" rtlCol="0" anchor="ctr">
            <a:spAutoFit/>
          </a:bodyPr>
          <a:lstStyle/>
          <a:p>
            <a:r>
              <a:rPr lang="en-US" sz="788" dirty="0">
                <a:solidFill>
                  <a:schemeClr val="bg1"/>
                </a:solidFill>
                <a:latin typeface="Lato Medium" charset="0"/>
                <a:ea typeface="Lato Medium" charset="0"/>
                <a:cs typeface="Lato Medium" charset="0"/>
              </a:rPr>
              <a:t>0.58</a:t>
            </a:r>
          </a:p>
        </p:txBody>
      </p:sp>
      <p:cxnSp>
        <p:nvCxnSpPr>
          <p:cNvPr id="119" name="Straight Connector 118"/>
          <p:cNvCxnSpPr/>
          <p:nvPr/>
        </p:nvCxnSpPr>
        <p:spPr>
          <a:xfrm flipH="1">
            <a:off x="5711704" y="2303504"/>
            <a:ext cx="170510" cy="0"/>
          </a:xfrm>
          <a:prstGeom prst="line">
            <a:avLst/>
          </a:prstGeom>
        </p:spPr>
        <p:style>
          <a:lnRef idx="1">
            <a:schemeClr val="dk1"/>
          </a:lnRef>
          <a:fillRef idx="0">
            <a:schemeClr val="dk1"/>
          </a:fillRef>
          <a:effectRef idx="0">
            <a:schemeClr val="dk1"/>
          </a:effectRef>
          <a:fontRef idx="minor">
            <a:schemeClr val="tx1"/>
          </a:fontRef>
        </p:style>
      </p:cxnSp>
      <p:sp>
        <p:nvSpPr>
          <p:cNvPr id="128" name="TextBox 127"/>
          <p:cNvSpPr txBox="1"/>
          <p:nvPr/>
        </p:nvSpPr>
        <p:spPr>
          <a:xfrm>
            <a:off x="6026069" y="2690175"/>
            <a:ext cx="511856" cy="213585"/>
          </a:xfrm>
          <a:prstGeom prst="rect">
            <a:avLst/>
          </a:prstGeom>
          <a:noFill/>
        </p:spPr>
        <p:txBody>
          <a:bodyPr wrap="square" rtlCol="0" anchor="ctr">
            <a:spAutoFit/>
          </a:bodyPr>
          <a:lstStyle/>
          <a:p>
            <a:r>
              <a:rPr lang="en-US" sz="788" dirty="0">
                <a:latin typeface="Lato Medium" charset="0"/>
                <a:ea typeface="Lato Medium" charset="0"/>
                <a:cs typeface="Lato Medium" charset="0"/>
              </a:rPr>
              <a:t>0.75</a:t>
            </a:r>
          </a:p>
        </p:txBody>
      </p:sp>
      <p:sp>
        <p:nvSpPr>
          <p:cNvPr id="129" name="TextBox 128"/>
          <p:cNvSpPr txBox="1"/>
          <p:nvPr/>
        </p:nvSpPr>
        <p:spPr>
          <a:xfrm>
            <a:off x="4744699" y="2690175"/>
            <a:ext cx="511856" cy="213585"/>
          </a:xfrm>
          <a:prstGeom prst="rect">
            <a:avLst/>
          </a:prstGeom>
          <a:noFill/>
        </p:spPr>
        <p:txBody>
          <a:bodyPr wrap="square" rtlCol="0" anchor="ctr">
            <a:spAutoFit/>
          </a:bodyPr>
          <a:lstStyle/>
          <a:p>
            <a:r>
              <a:rPr lang="en-US" sz="788" dirty="0">
                <a:solidFill>
                  <a:schemeClr val="bg1"/>
                </a:solidFill>
                <a:latin typeface="Lato Medium" charset="0"/>
                <a:ea typeface="Lato Medium" charset="0"/>
                <a:cs typeface="Lato Medium" charset="0"/>
              </a:rPr>
              <a:t>0.50</a:t>
            </a:r>
          </a:p>
        </p:txBody>
      </p:sp>
      <p:cxnSp>
        <p:nvCxnSpPr>
          <p:cNvPr id="130" name="Straight Connector 129"/>
          <p:cNvCxnSpPr/>
          <p:nvPr/>
        </p:nvCxnSpPr>
        <p:spPr>
          <a:xfrm flipH="1">
            <a:off x="5855559" y="2796968"/>
            <a:ext cx="170510" cy="0"/>
          </a:xfrm>
          <a:prstGeom prst="line">
            <a:avLst/>
          </a:prstGeom>
        </p:spPr>
        <p:style>
          <a:lnRef idx="1">
            <a:schemeClr val="dk1"/>
          </a:lnRef>
          <a:fillRef idx="0">
            <a:schemeClr val="dk1"/>
          </a:fillRef>
          <a:effectRef idx="0">
            <a:schemeClr val="dk1"/>
          </a:effectRef>
          <a:fontRef idx="minor">
            <a:schemeClr val="tx1"/>
          </a:fontRef>
        </p:style>
      </p:cxnSp>
      <p:sp>
        <p:nvSpPr>
          <p:cNvPr id="131" name="TextBox 130"/>
          <p:cNvSpPr txBox="1"/>
          <p:nvPr/>
        </p:nvSpPr>
        <p:spPr>
          <a:xfrm>
            <a:off x="5183601" y="3145584"/>
            <a:ext cx="511856" cy="213585"/>
          </a:xfrm>
          <a:prstGeom prst="rect">
            <a:avLst/>
          </a:prstGeom>
          <a:noFill/>
        </p:spPr>
        <p:txBody>
          <a:bodyPr wrap="square" rtlCol="0" anchor="ctr">
            <a:spAutoFit/>
          </a:bodyPr>
          <a:lstStyle/>
          <a:p>
            <a:r>
              <a:rPr lang="en-US" sz="788" dirty="0">
                <a:latin typeface="Lato Medium" charset="0"/>
                <a:ea typeface="Lato Medium" charset="0"/>
                <a:cs typeface="Lato Medium" charset="0"/>
              </a:rPr>
              <a:t>0.50</a:t>
            </a:r>
          </a:p>
        </p:txBody>
      </p:sp>
      <p:sp>
        <p:nvSpPr>
          <p:cNvPr id="143" name="TextBox 142"/>
          <p:cNvSpPr txBox="1"/>
          <p:nvPr/>
        </p:nvSpPr>
        <p:spPr>
          <a:xfrm>
            <a:off x="4725682" y="3145584"/>
            <a:ext cx="511856" cy="213585"/>
          </a:xfrm>
          <a:prstGeom prst="rect">
            <a:avLst/>
          </a:prstGeom>
          <a:noFill/>
        </p:spPr>
        <p:txBody>
          <a:bodyPr wrap="square" rtlCol="0" anchor="ctr">
            <a:spAutoFit/>
          </a:bodyPr>
          <a:lstStyle/>
          <a:p>
            <a:r>
              <a:rPr lang="en-US" sz="788" dirty="0">
                <a:solidFill>
                  <a:schemeClr val="bg1"/>
                </a:solidFill>
                <a:latin typeface="Lato Medium" charset="0"/>
                <a:ea typeface="Lato Medium" charset="0"/>
                <a:cs typeface="Lato Medium" charset="0"/>
              </a:rPr>
              <a:t>0.47</a:t>
            </a:r>
          </a:p>
        </p:txBody>
      </p:sp>
      <p:cxnSp>
        <p:nvCxnSpPr>
          <p:cNvPr id="144" name="Straight Connector 143"/>
          <p:cNvCxnSpPr/>
          <p:nvPr/>
        </p:nvCxnSpPr>
        <p:spPr>
          <a:xfrm flipH="1">
            <a:off x="5073289" y="3252377"/>
            <a:ext cx="102338" cy="0"/>
          </a:xfrm>
          <a:prstGeom prst="line">
            <a:avLst/>
          </a:prstGeom>
        </p:spPr>
        <p:style>
          <a:lnRef idx="1">
            <a:schemeClr val="dk1"/>
          </a:lnRef>
          <a:fillRef idx="0">
            <a:schemeClr val="dk1"/>
          </a:fillRef>
          <a:effectRef idx="0">
            <a:schemeClr val="dk1"/>
          </a:effectRef>
          <a:fontRef idx="minor">
            <a:schemeClr val="tx1"/>
          </a:fontRef>
        </p:style>
      </p:cxnSp>
      <p:sp>
        <p:nvSpPr>
          <p:cNvPr id="145" name="TextBox 144"/>
          <p:cNvSpPr txBox="1"/>
          <p:nvPr/>
        </p:nvSpPr>
        <p:spPr>
          <a:xfrm>
            <a:off x="5581778" y="3617090"/>
            <a:ext cx="511856" cy="213585"/>
          </a:xfrm>
          <a:prstGeom prst="rect">
            <a:avLst/>
          </a:prstGeom>
          <a:noFill/>
        </p:spPr>
        <p:txBody>
          <a:bodyPr wrap="square" rtlCol="0" anchor="ctr">
            <a:spAutoFit/>
          </a:bodyPr>
          <a:lstStyle/>
          <a:p>
            <a:r>
              <a:rPr lang="en-US" sz="788" dirty="0">
                <a:solidFill>
                  <a:schemeClr val="bg1"/>
                </a:solidFill>
                <a:latin typeface="Lato Medium" charset="0"/>
                <a:ea typeface="Lato Medium" charset="0"/>
                <a:cs typeface="Lato Medium" charset="0"/>
              </a:rPr>
              <a:t>0.77</a:t>
            </a:r>
          </a:p>
        </p:txBody>
      </p:sp>
      <p:sp>
        <p:nvSpPr>
          <p:cNvPr id="146" name="TextBox 145"/>
          <p:cNvSpPr txBox="1"/>
          <p:nvPr/>
        </p:nvSpPr>
        <p:spPr>
          <a:xfrm>
            <a:off x="6475338" y="3617090"/>
            <a:ext cx="511856" cy="213585"/>
          </a:xfrm>
          <a:prstGeom prst="rect">
            <a:avLst/>
          </a:prstGeom>
          <a:noFill/>
        </p:spPr>
        <p:txBody>
          <a:bodyPr wrap="square" rtlCol="0" anchor="ctr">
            <a:spAutoFit/>
          </a:bodyPr>
          <a:lstStyle/>
          <a:p>
            <a:r>
              <a:rPr lang="en-US" sz="788" dirty="0">
                <a:latin typeface="Lato Medium" charset="0"/>
                <a:ea typeface="Lato Medium" charset="0"/>
                <a:cs typeface="Lato Medium" charset="0"/>
              </a:rPr>
              <a:t>0.85</a:t>
            </a:r>
          </a:p>
        </p:txBody>
      </p:sp>
      <p:cxnSp>
        <p:nvCxnSpPr>
          <p:cNvPr id="152" name="Straight Connector 151"/>
          <p:cNvCxnSpPr/>
          <p:nvPr/>
        </p:nvCxnSpPr>
        <p:spPr>
          <a:xfrm flipH="1">
            <a:off x="6304828" y="3723884"/>
            <a:ext cx="170510" cy="0"/>
          </a:xfrm>
          <a:prstGeom prst="line">
            <a:avLst/>
          </a:prstGeom>
        </p:spPr>
        <p:style>
          <a:lnRef idx="1">
            <a:schemeClr val="dk1"/>
          </a:lnRef>
          <a:fillRef idx="0">
            <a:schemeClr val="dk1"/>
          </a:fillRef>
          <a:effectRef idx="0">
            <a:schemeClr val="dk1"/>
          </a:effectRef>
          <a:fontRef idx="minor">
            <a:schemeClr val="tx1"/>
          </a:fontRef>
        </p:style>
      </p:cxnSp>
      <p:sp>
        <p:nvSpPr>
          <p:cNvPr id="154" name="TextBox 153"/>
          <p:cNvSpPr txBox="1"/>
          <p:nvPr/>
        </p:nvSpPr>
        <p:spPr>
          <a:xfrm>
            <a:off x="3382532" y="1663234"/>
            <a:ext cx="3450954" cy="438582"/>
          </a:xfrm>
          <a:prstGeom prst="rect">
            <a:avLst/>
          </a:prstGeom>
          <a:noFill/>
        </p:spPr>
        <p:txBody>
          <a:bodyPr wrap="square" rtlCol="0" anchor="ctr" anchorCtr="0">
            <a:spAutoFit/>
          </a:bodyPr>
          <a:lstStyle/>
          <a:p>
            <a:pPr algn="ctr"/>
            <a:r>
              <a:rPr lang="en-US" sz="1125" dirty="0">
                <a:latin typeface="Lato Medium" charset="0"/>
                <a:ea typeface="Lato Medium" charset="0"/>
                <a:cs typeface="Lato Medium" charset="0"/>
              </a:rPr>
              <a:t>Comparison of Biomarker Performance in Patients with Nodules &lt;3cm (n=54)</a:t>
            </a:r>
          </a:p>
        </p:txBody>
      </p:sp>
      <p:sp>
        <p:nvSpPr>
          <p:cNvPr id="155" name="Oval 154"/>
          <p:cNvSpPr/>
          <p:nvPr/>
        </p:nvSpPr>
        <p:spPr>
          <a:xfrm>
            <a:off x="1478446" y="2331960"/>
            <a:ext cx="127131" cy="127131"/>
          </a:xfrm>
          <a:prstGeom prst="ellipse">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156" name="TextBox 155"/>
          <p:cNvSpPr txBox="1"/>
          <p:nvPr/>
        </p:nvSpPr>
        <p:spPr>
          <a:xfrm>
            <a:off x="1663260" y="2286895"/>
            <a:ext cx="843887" cy="213585"/>
          </a:xfrm>
          <a:prstGeom prst="rect">
            <a:avLst/>
          </a:prstGeom>
          <a:noFill/>
        </p:spPr>
        <p:txBody>
          <a:bodyPr wrap="square" rtlCol="0" anchor="ctr">
            <a:spAutoFit/>
          </a:bodyPr>
          <a:lstStyle/>
          <a:p>
            <a:r>
              <a:rPr lang="en-US" sz="788">
                <a:latin typeface="Lato Medium" charset="0"/>
                <a:ea typeface="Lato Medium" charset="0"/>
                <a:cs typeface="Lato Medium" charset="0"/>
              </a:rPr>
              <a:t>Clinical Model</a:t>
            </a:r>
            <a:endParaRPr lang="en-US" sz="788" dirty="0">
              <a:latin typeface="Lato Medium" charset="0"/>
              <a:ea typeface="Lato Medium" charset="0"/>
              <a:cs typeface="Lato Medium" charset="0"/>
            </a:endParaRPr>
          </a:p>
        </p:txBody>
      </p:sp>
      <p:sp>
        <p:nvSpPr>
          <p:cNvPr id="157" name="Oval 156"/>
          <p:cNvSpPr/>
          <p:nvPr/>
        </p:nvSpPr>
        <p:spPr>
          <a:xfrm>
            <a:off x="1478446" y="2128269"/>
            <a:ext cx="127131" cy="127131"/>
          </a:xfrm>
          <a:prstGeom prst="ellipse">
            <a:avLst/>
          </a:prstGeom>
          <a:solidFill>
            <a:schemeClr val="accent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158" name="TextBox 157"/>
          <p:cNvSpPr txBox="1"/>
          <p:nvPr/>
        </p:nvSpPr>
        <p:spPr>
          <a:xfrm>
            <a:off x="1663261" y="2083204"/>
            <a:ext cx="1104788" cy="213585"/>
          </a:xfrm>
          <a:prstGeom prst="rect">
            <a:avLst/>
          </a:prstGeom>
          <a:noFill/>
        </p:spPr>
        <p:txBody>
          <a:bodyPr wrap="square" rtlCol="0" anchor="ctr">
            <a:spAutoFit/>
          </a:bodyPr>
          <a:lstStyle/>
          <a:p>
            <a:r>
              <a:rPr lang="en-US" sz="788" dirty="0" err="1">
                <a:latin typeface="Lato Medium" charset="0"/>
                <a:ea typeface="Lato Medium" charset="0"/>
                <a:cs typeface="Lato Medium" charset="0"/>
              </a:rPr>
              <a:t>Clinicogenomic</a:t>
            </a:r>
            <a:r>
              <a:rPr lang="en-US" sz="788" dirty="0">
                <a:latin typeface="Lato Medium" charset="0"/>
                <a:ea typeface="Lato Medium" charset="0"/>
                <a:cs typeface="Lato Medium" charset="0"/>
              </a:rPr>
              <a:t> Model</a:t>
            </a:r>
          </a:p>
        </p:txBody>
      </p:sp>
      <p:sp>
        <p:nvSpPr>
          <p:cNvPr id="84" name="TextBox 83"/>
          <p:cNvSpPr txBox="1"/>
          <p:nvPr/>
        </p:nvSpPr>
        <p:spPr>
          <a:xfrm>
            <a:off x="1651182" y="4866501"/>
            <a:ext cx="6349819" cy="300082"/>
          </a:xfrm>
          <a:prstGeom prst="rect">
            <a:avLst/>
          </a:prstGeom>
          <a:noFill/>
        </p:spPr>
        <p:txBody>
          <a:bodyPr wrap="square" rtlCol="0">
            <a:spAutoFit/>
          </a:bodyPr>
          <a:lstStyle/>
          <a:p>
            <a:pPr algn="r"/>
            <a:r>
              <a:rPr lang="en-US" sz="1350" dirty="0"/>
              <a:t>Joseph Perez-Rogers, JNCI 2017 </a:t>
            </a: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1860435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B569B218-3BC8-B048-977B-12E9A866DCE1}"/>
              </a:ext>
            </a:extLst>
          </p:cNvPr>
          <p:cNvSpPr/>
          <p:nvPr/>
        </p:nvSpPr>
        <p:spPr>
          <a:xfrm>
            <a:off x="0" y="7912"/>
            <a:ext cx="9144000" cy="244077"/>
          </a:xfrm>
          <a:prstGeom prst="rect">
            <a:avLst/>
          </a:prstGeom>
          <a:solidFill>
            <a:srgbClr val="F08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4BE598CE-B757-8F4A-B300-EE50D35430AC}"/>
              </a:ext>
            </a:extLst>
          </p:cNvPr>
          <p:cNvSpPr txBox="1"/>
          <p:nvPr/>
        </p:nvSpPr>
        <p:spPr>
          <a:xfrm>
            <a:off x="-43635" y="0"/>
            <a:ext cx="2114681" cy="261610"/>
          </a:xfrm>
          <a:prstGeom prst="rect">
            <a:avLst/>
          </a:prstGeom>
          <a:noFill/>
        </p:spPr>
        <p:txBody>
          <a:bodyPr wrap="none" rtlCol="0">
            <a:spAutoFit/>
          </a:bodyPr>
          <a:lstStyle/>
          <a:p>
            <a:r>
              <a:rPr lang="en-US" sz="1100" b="1" dirty="0">
                <a:solidFill>
                  <a:schemeClr val="bg1"/>
                </a:solidFill>
              </a:rPr>
              <a:t>DIAGNOSTIC BIOMARKERS </a:t>
            </a:r>
          </a:p>
        </p:txBody>
      </p:sp>
      <p:sp>
        <p:nvSpPr>
          <p:cNvPr id="38" name="TextBox 37"/>
          <p:cNvSpPr txBox="1"/>
          <p:nvPr/>
        </p:nvSpPr>
        <p:spPr>
          <a:xfrm>
            <a:off x="1121997" y="211985"/>
            <a:ext cx="184731" cy="253916"/>
          </a:xfrm>
          <a:prstGeom prst="rect">
            <a:avLst/>
          </a:prstGeom>
          <a:noFill/>
        </p:spPr>
        <p:txBody>
          <a:bodyPr wrap="none" rtlCol="0">
            <a:spAutoFit/>
          </a:bodyPr>
          <a:lstStyle/>
          <a:p>
            <a:endParaRPr lang="en-US" sz="1050" i="1" dirty="0"/>
          </a:p>
        </p:txBody>
      </p:sp>
      <p:sp>
        <p:nvSpPr>
          <p:cNvPr id="23" name="Title 1"/>
          <p:cNvSpPr txBox="1">
            <a:spLocks/>
          </p:cNvSpPr>
          <p:nvPr/>
        </p:nvSpPr>
        <p:spPr>
          <a:xfrm>
            <a:off x="1276129" y="389578"/>
            <a:ext cx="6663482" cy="994172"/>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2625"/>
              </a:lnSpc>
              <a:spcBef>
                <a:spcPts val="450"/>
              </a:spcBef>
            </a:pPr>
            <a:endParaRPr lang="en-US" sz="1500" b="1" dirty="0">
              <a:latin typeface="Arial" charset="0"/>
              <a:ea typeface="Arial" charset="0"/>
              <a:cs typeface="Arial" charset="0"/>
            </a:endParaRPr>
          </a:p>
        </p:txBody>
      </p:sp>
      <p:sp>
        <p:nvSpPr>
          <p:cNvPr id="3" name="TextBox 2"/>
          <p:cNvSpPr txBox="1"/>
          <p:nvPr/>
        </p:nvSpPr>
        <p:spPr>
          <a:xfrm>
            <a:off x="0" y="269657"/>
            <a:ext cx="9144000" cy="369332"/>
          </a:xfrm>
          <a:prstGeom prst="rect">
            <a:avLst/>
          </a:prstGeom>
          <a:noFill/>
        </p:spPr>
        <p:txBody>
          <a:bodyPr wrap="square" rtlCol="0">
            <a:spAutoFit/>
          </a:bodyPr>
          <a:lstStyle/>
          <a:p>
            <a:pPr algn="ctr"/>
            <a:r>
              <a:rPr lang="en-US" sz="1800" b="1" dirty="0"/>
              <a:t>BU-UCLA BDL:  Developing integrated diagnostic biomarkers for lung cancer</a:t>
            </a:r>
          </a:p>
        </p:txBody>
      </p:sp>
      <p:pic>
        <p:nvPicPr>
          <p:cNvPr id="46" name="Picture 45">
            <a:extLst>
              <a:ext uri="{FF2B5EF4-FFF2-40B4-BE49-F238E27FC236}">
                <a16:creationId xmlns:a16="http://schemas.microsoft.com/office/drawing/2014/main" id="{DB0CEF25-A8D6-524D-8BBD-DD26DD25A26E}"/>
              </a:ext>
            </a:extLst>
          </p:cNvPr>
          <p:cNvPicPr/>
          <p:nvPr/>
        </p:nvPicPr>
        <p:blipFill>
          <a:blip r:embed="rId3">
            <a:extLst>
              <a:ext uri="{28A0092B-C50C-407E-A947-70E740481C1C}">
                <a14:useLocalDpi xmlns:a14="http://schemas.microsoft.com/office/drawing/2010/main" val="0"/>
              </a:ext>
            </a:extLst>
          </a:blip>
          <a:stretch>
            <a:fillRect/>
          </a:stretch>
        </p:blipFill>
        <p:spPr>
          <a:xfrm>
            <a:off x="1121997" y="1682713"/>
            <a:ext cx="7036296" cy="3033220"/>
          </a:xfrm>
          <a:prstGeom prst="rect">
            <a:avLst/>
          </a:prstGeom>
        </p:spPr>
      </p:pic>
      <p:sp>
        <p:nvSpPr>
          <p:cNvPr id="4" name="Rectangle 3">
            <a:extLst>
              <a:ext uri="{FF2B5EF4-FFF2-40B4-BE49-F238E27FC236}">
                <a16:creationId xmlns:a16="http://schemas.microsoft.com/office/drawing/2014/main" id="{7ADCB42A-28F2-2741-AA64-E25FBC464940}"/>
              </a:ext>
            </a:extLst>
          </p:cNvPr>
          <p:cNvSpPr/>
          <p:nvPr/>
        </p:nvSpPr>
        <p:spPr>
          <a:xfrm>
            <a:off x="951128" y="857550"/>
            <a:ext cx="7309999" cy="738664"/>
          </a:xfrm>
          <a:prstGeom prst="rect">
            <a:avLst/>
          </a:prstGeom>
        </p:spPr>
        <p:txBody>
          <a:bodyPr wrap="square">
            <a:spAutoFit/>
          </a:bodyPr>
          <a:lstStyle/>
          <a:p>
            <a:pPr lvl="0" algn="ctr" defTabSz="914400">
              <a:defRPr/>
            </a:pPr>
            <a:r>
              <a:rPr lang="en-US" sz="1400" kern="0" dirty="0">
                <a:solidFill>
                  <a:prstClr val="black"/>
                </a:solidFill>
              </a:rPr>
              <a:t>Goal: </a:t>
            </a:r>
            <a:r>
              <a:rPr lang="en-US" sz="1400" b="1" u="sng" kern="0" dirty="0">
                <a:solidFill>
                  <a:prstClr val="black"/>
                </a:solidFill>
              </a:rPr>
              <a:t>Develop predictive </a:t>
            </a:r>
            <a:r>
              <a:rPr lang="en-US" sz="1400" b="1" kern="0" dirty="0">
                <a:solidFill>
                  <a:prstClr val="black"/>
                </a:solidFill>
              </a:rPr>
              <a:t>models</a:t>
            </a:r>
            <a:r>
              <a:rPr lang="en-US" sz="1400" kern="0" dirty="0">
                <a:solidFill>
                  <a:prstClr val="black"/>
                </a:solidFill>
              </a:rPr>
              <a:t> </a:t>
            </a:r>
            <a:r>
              <a:rPr lang="en-US" sz="1400" b="1" kern="0" dirty="0">
                <a:solidFill>
                  <a:prstClr val="black"/>
                </a:solidFill>
              </a:rPr>
              <a:t>that integrate </a:t>
            </a:r>
            <a:r>
              <a:rPr lang="en-US" sz="1400" b="1" u="sng" kern="0" dirty="0">
                <a:solidFill>
                  <a:prstClr val="black"/>
                </a:solidFill>
              </a:rPr>
              <a:t>clinical, molecular </a:t>
            </a:r>
            <a:r>
              <a:rPr lang="en-US" sz="1400" b="1" kern="0" dirty="0">
                <a:solidFill>
                  <a:prstClr val="black"/>
                </a:solidFill>
              </a:rPr>
              <a:t>and i</a:t>
            </a:r>
            <a:r>
              <a:rPr lang="en-US" sz="1400" b="1" u="sng" kern="0" dirty="0">
                <a:solidFill>
                  <a:prstClr val="black"/>
                </a:solidFill>
              </a:rPr>
              <a:t>maging-based </a:t>
            </a:r>
            <a:r>
              <a:rPr lang="en-US" sz="1400" b="1" kern="0" dirty="0">
                <a:solidFill>
                  <a:prstClr val="black"/>
                </a:solidFill>
              </a:rPr>
              <a:t>data</a:t>
            </a:r>
            <a:r>
              <a:rPr lang="en-US" sz="1400" kern="0" dirty="0">
                <a:solidFill>
                  <a:prstClr val="black"/>
                </a:solidFill>
              </a:rPr>
              <a:t> for lung cancer detection in older smokers </a:t>
            </a:r>
            <a:r>
              <a:rPr lang="en-US" sz="1400" b="1" u="sng" kern="0" dirty="0">
                <a:solidFill>
                  <a:prstClr val="black"/>
                </a:solidFill>
              </a:rPr>
              <a:t>with nodules 6-25 mm </a:t>
            </a:r>
            <a:r>
              <a:rPr lang="en-US" sz="1400" kern="0" dirty="0">
                <a:solidFill>
                  <a:prstClr val="black"/>
                </a:solidFill>
              </a:rPr>
              <a:t>who are at elevated risk for lung cancer as a result of meeting eligibility criteria for screening.  </a:t>
            </a:r>
          </a:p>
        </p:txBody>
      </p:sp>
      <p:sp>
        <p:nvSpPr>
          <p:cNvPr id="7" name="TextBox 6">
            <a:extLst>
              <a:ext uri="{FF2B5EF4-FFF2-40B4-BE49-F238E27FC236}">
                <a16:creationId xmlns:a16="http://schemas.microsoft.com/office/drawing/2014/main" id="{A24964BC-C1E4-624E-A47A-D2D375C3FA36}"/>
              </a:ext>
            </a:extLst>
          </p:cNvPr>
          <p:cNvSpPr txBox="1"/>
          <p:nvPr/>
        </p:nvSpPr>
        <p:spPr>
          <a:xfrm>
            <a:off x="395416" y="4753922"/>
            <a:ext cx="8316098" cy="381666"/>
          </a:xfrm>
          <a:prstGeom prst="rect">
            <a:avLst/>
          </a:prstGeom>
          <a:noFill/>
        </p:spPr>
        <p:txBody>
          <a:bodyPr wrap="square" rtlCol="0">
            <a:spAutoFit/>
          </a:bodyPr>
          <a:lstStyle/>
          <a:p>
            <a:r>
              <a:rPr lang="en-US" dirty="0"/>
              <a:t>Incorporating single-cell </a:t>
            </a:r>
            <a:r>
              <a:rPr lang="en-US" dirty="0" err="1"/>
              <a:t>RNAseq</a:t>
            </a:r>
            <a:r>
              <a:rPr lang="en-US" dirty="0"/>
              <a:t> and circulating tumor DNA via SU2C and J&amp;J</a:t>
            </a:r>
          </a:p>
        </p:txBody>
      </p:sp>
    </p:spTree>
    <p:extLst>
      <p:ext uri="{BB962C8B-B14F-4D97-AF65-F5344CB8AC3E}">
        <p14:creationId xmlns:p14="http://schemas.microsoft.com/office/powerpoint/2010/main" val="23696002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B5A25-3F18-2A4C-8E94-494F751F77F6}"/>
              </a:ext>
            </a:extLst>
          </p:cNvPr>
          <p:cNvSpPr>
            <a:spLocks noGrp="1"/>
          </p:cNvSpPr>
          <p:nvPr>
            <p:ph type="title"/>
          </p:nvPr>
        </p:nvSpPr>
        <p:spPr>
          <a:xfrm>
            <a:off x="873747" y="67767"/>
            <a:ext cx="7404678" cy="857250"/>
          </a:xfrm>
        </p:spPr>
        <p:txBody>
          <a:bodyPr>
            <a:noAutofit/>
          </a:bodyPr>
          <a:lstStyle/>
          <a:p>
            <a:r>
              <a:rPr lang="en-US" sz="2000" b="1" dirty="0">
                <a:solidFill>
                  <a:schemeClr val="tx1"/>
                </a:solidFill>
                <a:latin typeface="Arial" panose="020B0604020202020204" pitchFamily="34" charset="0"/>
                <a:cs typeface="Arial" panose="020B0604020202020204" pitchFamily="34" charset="0"/>
              </a:rPr>
              <a:t>Nasal epithelial gene expression signature associated with lung cancer diagnosis in the indeterminate nodule setting </a:t>
            </a:r>
          </a:p>
        </p:txBody>
      </p:sp>
      <p:pic>
        <p:nvPicPr>
          <p:cNvPr id="4" name="Picture 3">
            <a:extLst>
              <a:ext uri="{FF2B5EF4-FFF2-40B4-BE49-F238E27FC236}">
                <a16:creationId xmlns:a16="http://schemas.microsoft.com/office/drawing/2014/main" id="{620B282C-B457-594E-802F-1E8497B11BFD}"/>
              </a:ext>
            </a:extLst>
          </p:cNvPr>
          <p:cNvPicPr/>
          <p:nvPr/>
        </p:nvPicPr>
        <p:blipFill rotWithShape="1">
          <a:blip r:embed="rId3">
            <a:extLst>
              <a:ext uri="{28A0092B-C50C-407E-A947-70E740481C1C}">
                <a14:useLocalDpi xmlns:a14="http://schemas.microsoft.com/office/drawing/2010/main" val="0"/>
              </a:ext>
            </a:extLst>
          </a:blip>
          <a:srcRect l="1935" t="30676" r="53679"/>
          <a:stretch/>
        </p:blipFill>
        <p:spPr bwMode="auto">
          <a:xfrm>
            <a:off x="1940279" y="1666649"/>
            <a:ext cx="3262612" cy="2479652"/>
          </a:xfrm>
          <a:prstGeom prst="rect">
            <a:avLst/>
          </a:prstGeom>
          <a:noFill/>
          <a:ln>
            <a:noFill/>
          </a:ln>
        </p:spPr>
      </p:pic>
      <p:sp>
        <p:nvSpPr>
          <p:cNvPr id="5" name="TextBox 4">
            <a:extLst>
              <a:ext uri="{FF2B5EF4-FFF2-40B4-BE49-F238E27FC236}">
                <a16:creationId xmlns:a16="http://schemas.microsoft.com/office/drawing/2014/main" id="{409BBBF7-7519-A545-B726-E4FBF9572949}"/>
              </a:ext>
            </a:extLst>
          </p:cNvPr>
          <p:cNvSpPr txBox="1"/>
          <p:nvPr/>
        </p:nvSpPr>
        <p:spPr>
          <a:xfrm>
            <a:off x="0" y="4620280"/>
            <a:ext cx="1765300" cy="523220"/>
          </a:xfrm>
          <a:prstGeom prst="rect">
            <a:avLst/>
          </a:prstGeom>
          <a:noFill/>
        </p:spPr>
        <p:txBody>
          <a:bodyPr wrap="square" rtlCol="0">
            <a:spAutoFit/>
          </a:bodyPr>
          <a:lstStyle/>
          <a:p>
            <a:r>
              <a:rPr lang="en-US" sz="1400" dirty="0"/>
              <a:t>J. Zhang, BU</a:t>
            </a:r>
          </a:p>
          <a:p>
            <a:r>
              <a:rPr lang="en-US" sz="1400" dirty="0"/>
              <a:t>K. Christ, Lahey</a:t>
            </a:r>
          </a:p>
        </p:txBody>
      </p:sp>
      <p:sp>
        <p:nvSpPr>
          <p:cNvPr id="6" name="TextBox 5">
            <a:extLst>
              <a:ext uri="{FF2B5EF4-FFF2-40B4-BE49-F238E27FC236}">
                <a16:creationId xmlns:a16="http://schemas.microsoft.com/office/drawing/2014/main" id="{C4894511-4C44-7049-8D5C-3C51A2532115}"/>
              </a:ext>
            </a:extLst>
          </p:cNvPr>
          <p:cNvSpPr txBox="1"/>
          <p:nvPr/>
        </p:nvSpPr>
        <p:spPr>
          <a:xfrm>
            <a:off x="2248347" y="1154809"/>
            <a:ext cx="2410670" cy="276999"/>
          </a:xfrm>
          <a:prstGeom prst="rect">
            <a:avLst/>
          </a:prstGeom>
          <a:noFill/>
        </p:spPr>
        <p:txBody>
          <a:bodyPr wrap="square" rtlCol="0">
            <a:spAutoFit/>
          </a:bodyPr>
          <a:lstStyle/>
          <a:p>
            <a:r>
              <a:rPr lang="en-US" sz="1200" b="1" dirty="0"/>
              <a:t>DECAMP Cohort (n = 84)</a:t>
            </a:r>
          </a:p>
        </p:txBody>
      </p:sp>
      <p:sp>
        <p:nvSpPr>
          <p:cNvPr id="7" name="TextBox 6">
            <a:extLst>
              <a:ext uri="{FF2B5EF4-FFF2-40B4-BE49-F238E27FC236}">
                <a16:creationId xmlns:a16="http://schemas.microsoft.com/office/drawing/2014/main" id="{DA241327-C633-AF43-A6F2-0A9F7BAA20AD}"/>
              </a:ext>
            </a:extLst>
          </p:cNvPr>
          <p:cNvSpPr txBox="1"/>
          <p:nvPr/>
        </p:nvSpPr>
        <p:spPr>
          <a:xfrm>
            <a:off x="384532" y="2179771"/>
            <a:ext cx="1351652" cy="830997"/>
          </a:xfrm>
          <a:prstGeom prst="rect">
            <a:avLst/>
          </a:prstGeom>
          <a:noFill/>
        </p:spPr>
        <p:txBody>
          <a:bodyPr wrap="none" rtlCol="0">
            <a:spAutoFit/>
          </a:bodyPr>
          <a:lstStyle/>
          <a:p>
            <a:r>
              <a:rPr lang="en-US" sz="1200" dirty="0"/>
              <a:t>37 differentially </a:t>
            </a:r>
          </a:p>
          <a:p>
            <a:r>
              <a:rPr lang="en-US" sz="1200" dirty="0"/>
              <a:t>expressed genes</a:t>
            </a:r>
          </a:p>
          <a:p>
            <a:endParaRPr lang="en-US" sz="1200" dirty="0"/>
          </a:p>
          <a:p>
            <a:r>
              <a:rPr lang="en-US" sz="1200" dirty="0"/>
              <a:t>FDR q&lt;0.1</a:t>
            </a:r>
          </a:p>
        </p:txBody>
      </p:sp>
      <p:sp>
        <p:nvSpPr>
          <p:cNvPr id="8" name="TextBox 7">
            <a:extLst>
              <a:ext uri="{FF2B5EF4-FFF2-40B4-BE49-F238E27FC236}">
                <a16:creationId xmlns:a16="http://schemas.microsoft.com/office/drawing/2014/main" id="{0939420D-D2B1-9845-A44F-4ED0CEE7B6CF}"/>
              </a:ext>
            </a:extLst>
          </p:cNvPr>
          <p:cNvSpPr txBox="1"/>
          <p:nvPr/>
        </p:nvSpPr>
        <p:spPr>
          <a:xfrm>
            <a:off x="3799486" y="1473965"/>
            <a:ext cx="859531" cy="261610"/>
          </a:xfrm>
          <a:prstGeom prst="rect">
            <a:avLst/>
          </a:prstGeom>
          <a:noFill/>
        </p:spPr>
        <p:txBody>
          <a:bodyPr wrap="none" rtlCol="0">
            <a:spAutoFit/>
          </a:bodyPr>
          <a:lstStyle/>
          <a:p>
            <a:r>
              <a:rPr lang="en-US" sz="1100" b="1" i="1" dirty="0">
                <a:solidFill>
                  <a:srgbClr val="C00000"/>
                </a:solidFill>
                <a:latin typeface="Avenir Next Condensed" panose="020B0506020202020204" pitchFamily="34" charset="0"/>
              </a:rPr>
              <a:t>Lung Cancer</a:t>
            </a:r>
          </a:p>
        </p:txBody>
      </p:sp>
      <p:sp>
        <p:nvSpPr>
          <p:cNvPr id="16" name="TextBox 15">
            <a:extLst>
              <a:ext uri="{FF2B5EF4-FFF2-40B4-BE49-F238E27FC236}">
                <a16:creationId xmlns:a16="http://schemas.microsoft.com/office/drawing/2014/main" id="{B97D6951-4AC0-D740-A17E-DE619E160E1A}"/>
              </a:ext>
            </a:extLst>
          </p:cNvPr>
          <p:cNvSpPr txBox="1"/>
          <p:nvPr/>
        </p:nvSpPr>
        <p:spPr>
          <a:xfrm>
            <a:off x="1940279" y="1473965"/>
            <a:ext cx="1024639" cy="261610"/>
          </a:xfrm>
          <a:prstGeom prst="rect">
            <a:avLst/>
          </a:prstGeom>
          <a:noFill/>
        </p:spPr>
        <p:txBody>
          <a:bodyPr wrap="none" rtlCol="0">
            <a:spAutoFit/>
          </a:bodyPr>
          <a:lstStyle/>
          <a:p>
            <a:r>
              <a:rPr lang="en-US" sz="1100" b="1" i="1" dirty="0">
                <a:solidFill>
                  <a:srgbClr val="00B050"/>
                </a:solidFill>
                <a:latin typeface="Avenir Next Condensed" panose="020B0506020202020204" pitchFamily="34" charset="0"/>
              </a:rPr>
              <a:t>Benign disease</a:t>
            </a:r>
          </a:p>
        </p:txBody>
      </p:sp>
      <p:grpSp>
        <p:nvGrpSpPr>
          <p:cNvPr id="3" name="Group 2">
            <a:extLst>
              <a:ext uri="{FF2B5EF4-FFF2-40B4-BE49-F238E27FC236}">
                <a16:creationId xmlns:a16="http://schemas.microsoft.com/office/drawing/2014/main" id="{2D48B73F-9617-1F49-992F-78376FD3D5D2}"/>
              </a:ext>
            </a:extLst>
          </p:cNvPr>
          <p:cNvGrpSpPr/>
          <p:nvPr/>
        </p:nvGrpSpPr>
        <p:grpSpPr>
          <a:xfrm>
            <a:off x="5375911" y="1147115"/>
            <a:ext cx="2902514" cy="2999186"/>
            <a:chOff x="4777751" y="1133263"/>
            <a:chExt cx="2902514" cy="2999186"/>
          </a:xfrm>
        </p:grpSpPr>
        <p:pic>
          <p:nvPicPr>
            <p:cNvPr id="11" name="Picture 10">
              <a:extLst>
                <a:ext uri="{FF2B5EF4-FFF2-40B4-BE49-F238E27FC236}">
                  <a16:creationId xmlns:a16="http://schemas.microsoft.com/office/drawing/2014/main" id="{171B3564-9A47-6A41-B338-BC4E238F0A9C}"/>
                </a:ext>
              </a:extLst>
            </p:cNvPr>
            <p:cNvPicPr/>
            <p:nvPr/>
          </p:nvPicPr>
          <p:blipFill rotWithShape="1">
            <a:blip r:embed="rId3">
              <a:extLst>
                <a:ext uri="{28A0092B-C50C-407E-A947-70E740481C1C}">
                  <a14:useLocalDpi xmlns:a14="http://schemas.microsoft.com/office/drawing/2010/main" val="0"/>
                </a:ext>
              </a:extLst>
            </a:blip>
            <a:srcRect l="46860" t="31451" r="2085"/>
            <a:stretch/>
          </p:blipFill>
          <p:spPr bwMode="auto">
            <a:xfrm>
              <a:off x="4878909" y="1680501"/>
              <a:ext cx="2801356" cy="2451948"/>
            </a:xfrm>
            <a:prstGeom prst="rect">
              <a:avLst/>
            </a:prstGeom>
            <a:noFill/>
            <a:ln>
              <a:noFill/>
            </a:ln>
          </p:spPr>
        </p:pic>
        <p:sp>
          <p:nvSpPr>
            <p:cNvPr id="13" name="TextBox 12">
              <a:extLst>
                <a:ext uri="{FF2B5EF4-FFF2-40B4-BE49-F238E27FC236}">
                  <a16:creationId xmlns:a16="http://schemas.microsoft.com/office/drawing/2014/main" id="{837FE487-E0C6-F042-89DB-0A3ABA96DEE3}"/>
                </a:ext>
              </a:extLst>
            </p:cNvPr>
            <p:cNvSpPr txBox="1"/>
            <p:nvPr/>
          </p:nvSpPr>
          <p:spPr>
            <a:xfrm>
              <a:off x="4777751" y="1133263"/>
              <a:ext cx="2550698" cy="276999"/>
            </a:xfrm>
            <a:prstGeom prst="rect">
              <a:avLst/>
            </a:prstGeom>
            <a:noFill/>
          </p:spPr>
          <p:txBody>
            <a:bodyPr wrap="none" rtlCol="0">
              <a:spAutoFit/>
            </a:bodyPr>
            <a:lstStyle/>
            <a:p>
              <a:r>
                <a:rPr lang="en-US" sz="1200" b="1" dirty="0"/>
                <a:t>Lahey </a:t>
              </a:r>
              <a:r>
                <a:rPr lang="en-US" sz="1200" b="1" i="1" u="sng" dirty="0"/>
                <a:t>Screening</a:t>
              </a:r>
              <a:r>
                <a:rPr lang="en-US" sz="1200" b="1" dirty="0"/>
                <a:t> Cohort (n = 38)</a:t>
              </a:r>
              <a:endParaRPr lang="en-US" sz="1400" b="1" dirty="0"/>
            </a:p>
          </p:txBody>
        </p:sp>
        <p:sp>
          <p:nvSpPr>
            <p:cNvPr id="14" name="TextBox 13">
              <a:extLst>
                <a:ext uri="{FF2B5EF4-FFF2-40B4-BE49-F238E27FC236}">
                  <a16:creationId xmlns:a16="http://schemas.microsoft.com/office/drawing/2014/main" id="{B22FD46D-AFB5-EB40-AF2D-B23842949D15}"/>
                </a:ext>
              </a:extLst>
            </p:cNvPr>
            <p:cNvSpPr txBox="1"/>
            <p:nvPr/>
          </p:nvSpPr>
          <p:spPr>
            <a:xfrm>
              <a:off x="6535607" y="1460113"/>
              <a:ext cx="859531" cy="261610"/>
            </a:xfrm>
            <a:prstGeom prst="rect">
              <a:avLst/>
            </a:prstGeom>
            <a:noFill/>
          </p:spPr>
          <p:txBody>
            <a:bodyPr wrap="none" rtlCol="0">
              <a:spAutoFit/>
            </a:bodyPr>
            <a:lstStyle/>
            <a:p>
              <a:r>
                <a:rPr lang="en-US" sz="1100" b="1" i="1" dirty="0">
                  <a:solidFill>
                    <a:srgbClr val="C00000"/>
                  </a:solidFill>
                  <a:latin typeface="Avenir Next Condensed" panose="020B0506020202020204" pitchFamily="34" charset="0"/>
                </a:rPr>
                <a:t>Lung Cancer</a:t>
              </a:r>
            </a:p>
          </p:txBody>
        </p:sp>
        <p:sp>
          <p:nvSpPr>
            <p:cNvPr id="17" name="TextBox 16">
              <a:extLst>
                <a:ext uri="{FF2B5EF4-FFF2-40B4-BE49-F238E27FC236}">
                  <a16:creationId xmlns:a16="http://schemas.microsoft.com/office/drawing/2014/main" id="{4F7D4AE8-4A5A-344D-8A58-B4000ED7D556}"/>
                </a:ext>
              </a:extLst>
            </p:cNvPr>
            <p:cNvSpPr txBox="1"/>
            <p:nvPr/>
          </p:nvSpPr>
          <p:spPr>
            <a:xfrm>
              <a:off x="4895426" y="1460113"/>
              <a:ext cx="1024639" cy="261610"/>
            </a:xfrm>
            <a:prstGeom prst="rect">
              <a:avLst/>
            </a:prstGeom>
            <a:noFill/>
          </p:spPr>
          <p:txBody>
            <a:bodyPr wrap="none" rtlCol="0">
              <a:spAutoFit/>
            </a:bodyPr>
            <a:lstStyle/>
            <a:p>
              <a:r>
                <a:rPr lang="en-US" sz="1100" b="1" i="1" dirty="0">
                  <a:solidFill>
                    <a:srgbClr val="00B050"/>
                  </a:solidFill>
                  <a:latin typeface="Avenir Next Condensed" panose="020B0506020202020204" pitchFamily="34" charset="0"/>
                </a:rPr>
                <a:t>Benign disease</a:t>
              </a:r>
            </a:p>
          </p:txBody>
        </p:sp>
      </p:grpSp>
      <p:sp>
        <p:nvSpPr>
          <p:cNvPr id="15" name="Rectangle 14">
            <a:extLst>
              <a:ext uri="{FF2B5EF4-FFF2-40B4-BE49-F238E27FC236}">
                <a16:creationId xmlns:a16="http://schemas.microsoft.com/office/drawing/2014/main" id="{84F2E414-C2CB-944B-8D06-CEC7293245D7}"/>
              </a:ext>
            </a:extLst>
          </p:cNvPr>
          <p:cNvSpPr/>
          <p:nvPr/>
        </p:nvSpPr>
        <p:spPr>
          <a:xfrm>
            <a:off x="0" y="0"/>
            <a:ext cx="9144000" cy="2440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100B787-12BF-D64F-917A-E18F98B13697}"/>
              </a:ext>
            </a:extLst>
          </p:cNvPr>
          <p:cNvSpPr txBox="1"/>
          <p:nvPr/>
        </p:nvSpPr>
        <p:spPr>
          <a:xfrm>
            <a:off x="-43635" y="0"/>
            <a:ext cx="1781257" cy="261610"/>
          </a:xfrm>
          <a:prstGeom prst="rect">
            <a:avLst/>
          </a:prstGeom>
          <a:noFill/>
        </p:spPr>
        <p:txBody>
          <a:bodyPr wrap="none" rtlCol="0">
            <a:spAutoFit/>
          </a:bodyPr>
          <a:lstStyle/>
          <a:p>
            <a:r>
              <a:rPr lang="en-US" sz="1100" b="1" dirty="0">
                <a:solidFill>
                  <a:schemeClr val="bg1"/>
                </a:solidFill>
              </a:rPr>
              <a:t>DIAGNOSTIC BIOMARKERS </a:t>
            </a:r>
          </a:p>
        </p:txBody>
      </p:sp>
    </p:spTree>
    <p:extLst>
      <p:ext uri="{BB962C8B-B14F-4D97-AF65-F5344CB8AC3E}">
        <p14:creationId xmlns:p14="http://schemas.microsoft.com/office/powerpoint/2010/main" val="426556097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B02E1E7-F246-F049-84DD-8216BF198676}"/>
              </a:ext>
            </a:extLst>
          </p:cNvPr>
          <p:cNvPicPr>
            <a:picLocks noChangeAspect="1"/>
          </p:cNvPicPr>
          <p:nvPr/>
        </p:nvPicPr>
        <p:blipFill>
          <a:blip r:embed="rId3"/>
          <a:stretch>
            <a:fillRect/>
          </a:stretch>
        </p:blipFill>
        <p:spPr>
          <a:xfrm>
            <a:off x="5872879" y="654257"/>
            <a:ext cx="3196692" cy="4462187"/>
          </a:xfrm>
          <a:prstGeom prst="rect">
            <a:avLst/>
          </a:prstGeom>
        </p:spPr>
      </p:pic>
      <p:pic>
        <p:nvPicPr>
          <p:cNvPr id="3" name="Picture 2">
            <a:extLst>
              <a:ext uri="{FF2B5EF4-FFF2-40B4-BE49-F238E27FC236}">
                <a16:creationId xmlns:a16="http://schemas.microsoft.com/office/drawing/2014/main" id="{9B8DECC7-A69D-DA41-A340-CE8BBA6A816C}"/>
              </a:ext>
            </a:extLst>
          </p:cNvPr>
          <p:cNvPicPr>
            <a:picLocks noChangeAspect="1"/>
          </p:cNvPicPr>
          <p:nvPr/>
        </p:nvPicPr>
        <p:blipFill rotWithShape="1">
          <a:blip r:embed="rId4"/>
          <a:srcRect l="4342" t="19327" r="51340" b="3260"/>
          <a:stretch/>
        </p:blipFill>
        <p:spPr>
          <a:xfrm>
            <a:off x="1322566" y="1356787"/>
            <a:ext cx="1909731" cy="3596628"/>
          </a:xfrm>
          <a:prstGeom prst="rect">
            <a:avLst/>
          </a:prstGeom>
        </p:spPr>
      </p:pic>
      <p:sp>
        <p:nvSpPr>
          <p:cNvPr id="4" name="TextBox 3">
            <a:extLst>
              <a:ext uri="{FF2B5EF4-FFF2-40B4-BE49-F238E27FC236}">
                <a16:creationId xmlns:a16="http://schemas.microsoft.com/office/drawing/2014/main" id="{F457D076-766F-7E49-8CB7-4C2127492AA0}"/>
              </a:ext>
            </a:extLst>
          </p:cNvPr>
          <p:cNvSpPr txBox="1"/>
          <p:nvPr/>
        </p:nvSpPr>
        <p:spPr>
          <a:xfrm>
            <a:off x="2874444" y="3060329"/>
            <a:ext cx="1715358" cy="523220"/>
          </a:xfrm>
          <a:prstGeom prst="rect">
            <a:avLst/>
          </a:prstGeom>
          <a:noFill/>
        </p:spPr>
        <p:txBody>
          <a:bodyPr wrap="square" rtlCol="0">
            <a:spAutoFit/>
          </a:bodyPr>
          <a:lstStyle/>
          <a:p>
            <a:r>
              <a:rPr lang="en-US" sz="1400" dirty="0"/>
              <a:t>1140 cells total</a:t>
            </a:r>
          </a:p>
          <a:p>
            <a:r>
              <a:rPr lang="en-US" sz="1400" dirty="0"/>
              <a:t>190/subject</a:t>
            </a:r>
          </a:p>
        </p:txBody>
      </p:sp>
      <p:sp>
        <p:nvSpPr>
          <p:cNvPr id="5" name="TextBox 4">
            <a:extLst>
              <a:ext uri="{FF2B5EF4-FFF2-40B4-BE49-F238E27FC236}">
                <a16:creationId xmlns:a16="http://schemas.microsoft.com/office/drawing/2014/main" id="{B3DA0D0F-E3ED-D94B-B49A-CDA2C9E61105}"/>
              </a:ext>
            </a:extLst>
          </p:cNvPr>
          <p:cNvSpPr txBox="1"/>
          <p:nvPr/>
        </p:nvSpPr>
        <p:spPr>
          <a:xfrm>
            <a:off x="2643444" y="4146557"/>
            <a:ext cx="3115797" cy="523220"/>
          </a:xfrm>
          <a:prstGeom prst="rect">
            <a:avLst/>
          </a:prstGeom>
          <a:noFill/>
        </p:spPr>
        <p:txBody>
          <a:bodyPr wrap="square" rtlCol="0">
            <a:spAutoFit/>
          </a:bodyPr>
          <a:lstStyle/>
          <a:p>
            <a:r>
              <a:rPr lang="en-US" sz="1400" dirty="0"/>
              <a:t>1000-2000 genes/cell</a:t>
            </a:r>
          </a:p>
          <a:p>
            <a:r>
              <a:rPr lang="en-US" sz="1400" dirty="0"/>
              <a:t>26 cell clusters/23 gene clusters</a:t>
            </a:r>
          </a:p>
        </p:txBody>
      </p:sp>
      <p:grpSp>
        <p:nvGrpSpPr>
          <p:cNvPr id="8" name="Group 7">
            <a:extLst>
              <a:ext uri="{FF2B5EF4-FFF2-40B4-BE49-F238E27FC236}">
                <a16:creationId xmlns:a16="http://schemas.microsoft.com/office/drawing/2014/main" id="{EC320588-342E-B148-8921-FC916C813B5A}"/>
              </a:ext>
            </a:extLst>
          </p:cNvPr>
          <p:cNvGrpSpPr/>
          <p:nvPr/>
        </p:nvGrpSpPr>
        <p:grpSpPr>
          <a:xfrm>
            <a:off x="631006" y="482832"/>
            <a:ext cx="3580970" cy="853949"/>
            <a:chOff x="631006" y="365872"/>
            <a:chExt cx="3580970" cy="853949"/>
          </a:xfrm>
        </p:grpSpPr>
        <p:pic>
          <p:nvPicPr>
            <p:cNvPr id="6" name="Picture 5">
              <a:extLst>
                <a:ext uri="{FF2B5EF4-FFF2-40B4-BE49-F238E27FC236}">
                  <a16:creationId xmlns:a16="http://schemas.microsoft.com/office/drawing/2014/main" id="{18E21FD0-076D-9749-8118-32C967FAEA29}"/>
                </a:ext>
              </a:extLst>
            </p:cNvPr>
            <p:cNvPicPr>
              <a:picLocks noChangeAspect="1"/>
            </p:cNvPicPr>
            <p:nvPr/>
          </p:nvPicPr>
          <p:blipFill rotWithShape="1">
            <a:blip r:embed="rId5"/>
            <a:srcRect t="58150"/>
            <a:stretch/>
          </p:blipFill>
          <p:spPr>
            <a:xfrm>
              <a:off x="631363" y="797756"/>
              <a:ext cx="3569980" cy="422065"/>
            </a:xfrm>
            <a:prstGeom prst="rect">
              <a:avLst/>
            </a:prstGeom>
          </p:spPr>
        </p:pic>
        <p:pic>
          <p:nvPicPr>
            <p:cNvPr id="7" name="Picture 6">
              <a:extLst>
                <a:ext uri="{FF2B5EF4-FFF2-40B4-BE49-F238E27FC236}">
                  <a16:creationId xmlns:a16="http://schemas.microsoft.com/office/drawing/2014/main" id="{EC5AAE32-F5CC-0D43-BBB0-B63C6CCB6AB7}"/>
                </a:ext>
              </a:extLst>
            </p:cNvPr>
            <p:cNvPicPr>
              <a:picLocks noChangeAspect="1"/>
            </p:cNvPicPr>
            <p:nvPr/>
          </p:nvPicPr>
          <p:blipFill rotWithShape="1">
            <a:blip r:embed="rId5"/>
            <a:srcRect l="103" t="-19753" r="-103" b="77903"/>
            <a:stretch/>
          </p:blipFill>
          <p:spPr>
            <a:xfrm>
              <a:off x="631006" y="365872"/>
              <a:ext cx="3580970" cy="453150"/>
            </a:xfrm>
            <a:prstGeom prst="rect">
              <a:avLst/>
            </a:prstGeom>
          </p:spPr>
        </p:pic>
      </p:grpSp>
      <p:sp>
        <p:nvSpPr>
          <p:cNvPr id="9" name="Title 1">
            <a:extLst>
              <a:ext uri="{FF2B5EF4-FFF2-40B4-BE49-F238E27FC236}">
                <a16:creationId xmlns:a16="http://schemas.microsoft.com/office/drawing/2014/main" id="{BAB45B3F-2AB6-294F-A4D8-373B3448D40D}"/>
              </a:ext>
            </a:extLst>
          </p:cNvPr>
          <p:cNvSpPr txBox="1">
            <a:spLocks/>
          </p:cNvSpPr>
          <p:nvPr/>
        </p:nvSpPr>
        <p:spPr>
          <a:xfrm>
            <a:off x="13234" y="244077"/>
            <a:ext cx="9144000" cy="448866"/>
          </a:xfrm>
          <a:prstGeom prst="rect">
            <a:avLst/>
          </a:prstGeom>
        </p:spPr>
        <p:txBody>
          <a:bodyPr>
            <a:noAutofit/>
          </a:bodyPr>
          <a:lstStyle>
            <a:lvl1pPr algn="l" defTabSz="685800" rtl="0" eaLnBrk="1" latinLnBrk="0" hangingPunct="1">
              <a:lnSpc>
                <a:spcPct val="90000"/>
              </a:lnSpc>
              <a:spcBef>
                <a:spcPct val="0"/>
              </a:spcBef>
              <a:buNone/>
              <a:defRPr sz="2000" b="1" kern="1200">
                <a:solidFill>
                  <a:schemeClr val="accent1"/>
                </a:solidFill>
                <a:latin typeface="+mj-lt"/>
                <a:ea typeface="+mj-ea"/>
                <a:cs typeface="+mj-cs"/>
              </a:defRPr>
            </a:lvl1pPr>
          </a:lstStyle>
          <a:p>
            <a:pPr algn="ctr"/>
            <a:r>
              <a:rPr lang="en-US" sz="1700" dirty="0">
                <a:solidFill>
                  <a:schemeClr val="tx1"/>
                </a:solidFill>
              </a:rPr>
              <a:t>Lung adenocarcinoma associated immune and epithelial cell shifts in former smokers</a:t>
            </a:r>
          </a:p>
        </p:txBody>
      </p:sp>
      <p:sp>
        <p:nvSpPr>
          <p:cNvPr id="10" name="Rectangle 9">
            <a:extLst>
              <a:ext uri="{FF2B5EF4-FFF2-40B4-BE49-F238E27FC236}">
                <a16:creationId xmlns:a16="http://schemas.microsoft.com/office/drawing/2014/main" id="{D5749DED-8871-414E-80D3-57DE6CC1C17B}"/>
              </a:ext>
            </a:extLst>
          </p:cNvPr>
          <p:cNvSpPr/>
          <p:nvPr/>
        </p:nvSpPr>
        <p:spPr>
          <a:xfrm>
            <a:off x="5686809" y="595740"/>
            <a:ext cx="372140" cy="3402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D81198A-A99F-8245-9BED-574B2CA4AAAD}"/>
              </a:ext>
            </a:extLst>
          </p:cNvPr>
          <p:cNvSpPr/>
          <p:nvPr/>
        </p:nvSpPr>
        <p:spPr>
          <a:xfrm>
            <a:off x="7378190" y="574474"/>
            <a:ext cx="155592" cy="3402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0048408-BF37-E044-B988-E0911619A309}"/>
              </a:ext>
            </a:extLst>
          </p:cNvPr>
          <p:cNvSpPr/>
          <p:nvPr/>
        </p:nvSpPr>
        <p:spPr>
          <a:xfrm>
            <a:off x="5759241" y="2344377"/>
            <a:ext cx="372140" cy="3402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AFFD646-E469-EC49-8F66-6E97831663EE}"/>
              </a:ext>
            </a:extLst>
          </p:cNvPr>
          <p:cNvSpPr txBox="1"/>
          <p:nvPr/>
        </p:nvSpPr>
        <p:spPr>
          <a:xfrm>
            <a:off x="13234" y="4743389"/>
            <a:ext cx="2654939" cy="400110"/>
          </a:xfrm>
          <a:prstGeom prst="rect">
            <a:avLst/>
          </a:prstGeom>
          <a:noFill/>
        </p:spPr>
        <p:txBody>
          <a:bodyPr wrap="square" rtlCol="0">
            <a:spAutoFit/>
          </a:bodyPr>
          <a:lstStyle/>
          <a:p>
            <a:r>
              <a:rPr lang="en-US" sz="1000" i="1" dirty="0" err="1"/>
              <a:t>J.Beane</a:t>
            </a:r>
            <a:r>
              <a:rPr lang="en-US" sz="1000" i="1" dirty="0"/>
              <a:t>, BU</a:t>
            </a:r>
          </a:p>
          <a:p>
            <a:r>
              <a:rPr lang="en-US" sz="1000" i="1" dirty="0" err="1"/>
              <a:t>X.Shi</a:t>
            </a:r>
            <a:r>
              <a:rPr lang="en-US" sz="1000" i="1" dirty="0"/>
              <a:t>, BU</a:t>
            </a:r>
          </a:p>
        </p:txBody>
      </p:sp>
      <p:sp>
        <p:nvSpPr>
          <p:cNvPr id="17" name="TextBox 16">
            <a:extLst>
              <a:ext uri="{FF2B5EF4-FFF2-40B4-BE49-F238E27FC236}">
                <a16:creationId xmlns:a16="http://schemas.microsoft.com/office/drawing/2014/main" id="{546093A5-ACEF-3143-B493-AFA2CA451726}"/>
              </a:ext>
            </a:extLst>
          </p:cNvPr>
          <p:cNvSpPr txBox="1"/>
          <p:nvPr/>
        </p:nvSpPr>
        <p:spPr>
          <a:xfrm>
            <a:off x="-43635" y="0"/>
            <a:ext cx="2114681" cy="261610"/>
          </a:xfrm>
          <a:prstGeom prst="rect">
            <a:avLst/>
          </a:prstGeom>
          <a:noFill/>
        </p:spPr>
        <p:txBody>
          <a:bodyPr wrap="none" rtlCol="0">
            <a:spAutoFit/>
          </a:bodyPr>
          <a:lstStyle/>
          <a:p>
            <a:r>
              <a:rPr lang="en-US" sz="1100" b="1" dirty="0">
                <a:solidFill>
                  <a:schemeClr val="bg1"/>
                </a:solidFill>
              </a:rPr>
              <a:t>DIAGNOSTIC BIOMARKERS </a:t>
            </a:r>
          </a:p>
        </p:txBody>
      </p:sp>
      <p:sp>
        <p:nvSpPr>
          <p:cNvPr id="18" name="Rectangle 17">
            <a:extLst>
              <a:ext uri="{FF2B5EF4-FFF2-40B4-BE49-F238E27FC236}">
                <a16:creationId xmlns:a16="http://schemas.microsoft.com/office/drawing/2014/main" id="{6BBACCED-C0C0-4040-9186-2E58908EA98C}"/>
              </a:ext>
            </a:extLst>
          </p:cNvPr>
          <p:cNvSpPr/>
          <p:nvPr/>
        </p:nvSpPr>
        <p:spPr>
          <a:xfrm>
            <a:off x="0" y="0"/>
            <a:ext cx="9144000" cy="2440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8B7A3655-24E0-4E4C-A3D6-611FB5A99E7B}"/>
              </a:ext>
            </a:extLst>
          </p:cNvPr>
          <p:cNvSpPr txBox="1"/>
          <p:nvPr/>
        </p:nvSpPr>
        <p:spPr>
          <a:xfrm>
            <a:off x="-43635" y="0"/>
            <a:ext cx="2069797" cy="261610"/>
          </a:xfrm>
          <a:prstGeom prst="rect">
            <a:avLst/>
          </a:prstGeom>
          <a:noFill/>
        </p:spPr>
        <p:txBody>
          <a:bodyPr wrap="none" rtlCol="0">
            <a:spAutoFit/>
          </a:bodyPr>
          <a:lstStyle/>
          <a:p>
            <a:r>
              <a:rPr lang="en-US" sz="1100" b="1" dirty="0">
                <a:solidFill>
                  <a:schemeClr val="bg1"/>
                </a:solidFill>
              </a:rPr>
              <a:t>SCREENING BIOMARKERS </a:t>
            </a:r>
          </a:p>
        </p:txBody>
      </p:sp>
      <p:sp>
        <p:nvSpPr>
          <p:cNvPr id="20" name="Rectangle 19">
            <a:extLst>
              <a:ext uri="{FF2B5EF4-FFF2-40B4-BE49-F238E27FC236}">
                <a16:creationId xmlns:a16="http://schemas.microsoft.com/office/drawing/2014/main" id="{E0B9480D-BF8C-E342-9130-9E55672E58A0}"/>
              </a:ext>
            </a:extLst>
          </p:cNvPr>
          <p:cNvSpPr/>
          <p:nvPr/>
        </p:nvSpPr>
        <p:spPr>
          <a:xfrm>
            <a:off x="2668" y="297"/>
            <a:ext cx="9144000" cy="244077"/>
          </a:xfrm>
          <a:prstGeom prst="rect">
            <a:avLst/>
          </a:prstGeom>
          <a:solidFill>
            <a:srgbClr val="F08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D5CF8EED-324C-1F49-B94E-93BA31483C31}"/>
              </a:ext>
            </a:extLst>
          </p:cNvPr>
          <p:cNvSpPr txBox="1"/>
          <p:nvPr/>
        </p:nvSpPr>
        <p:spPr>
          <a:xfrm>
            <a:off x="-40967" y="-7615"/>
            <a:ext cx="2114681" cy="261610"/>
          </a:xfrm>
          <a:prstGeom prst="rect">
            <a:avLst/>
          </a:prstGeom>
          <a:noFill/>
        </p:spPr>
        <p:txBody>
          <a:bodyPr wrap="none" rtlCol="0">
            <a:spAutoFit/>
          </a:bodyPr>
          <a:lstStyle/>
          <a:p>
            <a:r>
              <a:rPr lang="en-US" sz="1100" b="1" dirty="0">
                <a:solidFill>
                  <a:schemeClr val="bg1"/>
                </a:solidFill>
              </a:rPr>
              <a:t>DIAGNOSTIC BIOMARKERS </a:t>
            </a:r>
          </a:p>
        </p:txBody>
      </p:sp>
    </p:spTree>
    <p:extLst>
      <p:ext uri="{BB962C8B-B14F-4D97-AF65-F5344CB8AC3E}">
        <p14:creationId xmlns:p14="http://schemas.microsoft.com/office/powerpoint/2010/main" val="1446303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mage result for microrna proces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27" t="2166" r="2320" b="1381"/>
          <a:stretch/>
        </p:blipFill>
        <p:spPr bwMode="auto">
          <a:xfrm>
            <a:off x="1" y="269034"/>
            <a:ext cx="4503174" cy="466015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10554" y="582215"/>
            <a:ext cx="8429624" cy="448866"/>
          </a:xfrm>
        </p:spPr>
        <p:txBody>
          <a:bodyPr>
            <a:normAutofit fontScale="90000"/>
          </a:bodyPr>
          <a:lstStyle/>
          <a:p>
            <a:pPr algn="r"/>
            <a:r>
              <a:rPr lang="en-US" altLang="zh-CN" sz="2400" dirty="0">
                <a:solidFill>
                  <a:schemeClr val="tx1"/>
                </a:solidFill>
              </a:rPr>
              <a:t>miRNAs &amp; Lung Gene Expression</a:t>
            </a:r>
            <a:endParaRPr lang="en-US" sz="2400" dirty="0">
              <a:solidFill>
                <a:schemeClr val="tx1"/>
              </a:solidFill>
            </a:endParaRPr>
          </a:p>
        </p:txBody>
      </p:sp>
      <p:sp>
        <p:nvSpPr>
          <p:cNvPr id="3" name="Content Placeholder 2"/>
          <p:cNvSpPr>
            <a:spLocks noGrp="1"/>
          </p:cNvSpPr>
          <p:nvPr>
            <p:ph idx="1"/>
          </p:nvPr>
        </p:nvSpPr>
        <p:spPr>
          <a:xfrm>
            <a:off x="4947557" y="1369219"/>
            <a:ext cx="3567793" cy="3263504"/>
          </a:xfrm>
        </p:spPr>
        <p:txBody>
          <a:bodyPr>
            <a:normAutofit/>
          </a:bodyPr>
          <a:lstStyle/>
          <a:p>
            <a:r>
              <a:rPr lang="en-US" sz="1500" dirty="0"/>
              <a:t>F </a:t>
            </a:r>
            <a:r>
              <a:rPr lang="en-US" sz="1500" dirty="0" err="1"/>
              <a:t>Schembri</a:t>
            </a:r>
            <a:r>
              <a:rPr lang="en-US" sz="1500" dirty="0"/>
              <a:t> </a:t>
            </a:r>
            <a:r>
              <a:rPr lang="en-US" sz="1500" i="1" dirty="0"/>
              <a:t>et al </a:t>
            </a:r>
            <a:r>
              <a:rPr lang="en-US" sz="1500" dirty="0"/>
              <a:t> (2009) PNAS</a:t>
            </a:r>
          </a:p>
          <a:p>
            <a:pPr lvl="1"/>
            <a:r>
              <a:rPr lang="en-US" sz="1200" dirty="0"/>
              <a:t>miR-218 levels modulate the airway epithelial gene expression in response to cigarette smoke</a:t>
            </a:r>
          </a:p>
          <a:p>
            <a:r>
              <a:rPr lang="en-US" sz="1500" dirty="0"/>
              <a:t>C </a:t>
            </a:r>
            <a:r>
              <a:rPr lang="en-US" sz="1500" dirty="0" err="1"/>
              <a:t>Perdomo</a:t>
            </a:r>
            <a:r>
              <a:rPr lang="en-US" sz="1500" dirty="0"/>
              <a:t> </a:t>
            </a:r>
            <a:r>
              <a:rPr lang="en-US" sz="1500" i="1" dirty="0"/>
              <a:t>et al </a:t>
            </a:r>
            <a:r>
              <a:rPr lang="en-US" sz="1500" dirty="0"/>
              <a:t>(2013) PNAS</a:t>
            </a:r>
          </a:p>
          <a:p>
            <a:pPr lvl="1"/>
            <a:r>
              <a:rPr lang="en-US" sz="1200" dirty="0"/>
              <a:t>miR-4423 regulate epithelium differentiation; lost of miR-4423 contributes to lung carcinogenesis</a:t>
            </a:r>
          </a:p>
          <a:p>
            <a:r>
              <a:rPr lang="en-US" sz="1500" dirty="0"/>
              <a:t>A </a:t>
            </a:r>
            <a:r>
              <a:rPr lang="en-US" altLang="zh-CN" sz="1500" dirty="0"/>
              <a:t>Pavel </a:t>
            </a:r>
            <a:r>
              <a:rPr lang="en-US" altLang="zh-CN" sz="1500" i="1" dirty="0"/>
              <a:t>et al </a:t>
            </a:r>
            <a:r>
              <a:rPr lang="en-US" altLang="zh-CN" sz="1500" dirty="0"/>
              <a:t>(2017) Cancer Prevention Research</a:t>
            </a:r>
          </a:p>
          <a:p>
            <a:pPr lvl="1"/>
            <a:r>
              <a:rPr lang="en-US" sz="1200" dirty="0"/>
              <a:t>miRNA</a:t>
            </a:r>
            <a:r>
              <a:rPr lang="en-US" altLang="zh-CN" sz="1200" dirty="0"/>
              <a:t>s</a:t>
            </a:r>
            <a:r>
              <a:rPr lang="en-US" sz="1200" dirty="0"/>
              <a:t> expression altered in the normal bronchial epithelium and could improve gene-based biomarker performance</a:t>
            </a:r>
          </a:p>
        </p:txBody>
      </p:sp>
      <p:sp>
        <p:nvSpPr>
          <p:cNvPr id="5" name="TextBox 4"/>
          <p:cNvSpPr txBox="1"/>
          <p:nvPr/>
        </p:nvSpPr>
        <p:spPr>
          <a:xfrm>
            <a:off x="0" y="5007664"/>
            <a:ext cx="1478290" cy="184666"/>
          </a:xfrm>
          <a:prstGeom prst="rect">
            <a:avLst/>
          </a:prstGeom>
          <a:noFill/>
        </p:spPr>
        <p:txBody>
          <a:bodyPr wrap="none" rtlCol="0">
            <a:spAutoFit/>
          </a:bodyPr>
          <a:lstStyle/>
          <a:p>
            <a:pPr>
              <a:defRPr/>
            </a:pPr>
            <a:r>
              <a:rPr lang="en-US" sz="600" i="1" dirty="0">
                <a:solidFill>
                  <a:prstClr val="black"/>
                </a:solidFill>
                <a:latin typeface="Calibri" panose="020F0502020204030204"/>
              </a:rPr>
              <a:t>S. Lin, et al (2015) Nature Reviews Cancer</a:t>
            </a:r>
          </a:p>
        </p:txBody>
      </p:sp>
      <p:sp>
        <p:nvSpPr>
          <p:cNvPr id="8" name="Rectangle 7">
            <a:extLst>
              <a:ext uri="{FF2B5EF4-FFF2-40B4-BE49-F238E27FC236}">
                <a16:creationId xmlns:a16="http://schemas.microsoft.com/office/drawing/2014/main" id="{7B90FB6A-4EBC-2940-9223-AF127A6AF2A3}"/>
              </a:ext>
            </a:extLst>
          </p:cNvPr>
          <p:cNvSpPr/>
          <p:nvPr/>
        </p:nvSpPr>
        <p:spPr>
          <a:xfrm>
            <a:off x="0" y="0"/>
            <a:ext cx="9144000" cy="2440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23C6A4C-A408-EF4A-BC2E-233705F759A7}"/>
              </a:ext>
            </a:extLst>
          </p:cNvPr>
          <p:cNvSpPr txBox="1"/>
          <p:nvPr/>
        </p:nvSpPr>
        <p:spPr>
          <a:xfrm>
            <a:off x="-43635" y="0"/>
            <a:ext cx="2069797" cy="261610"/>
          </a:xfrm>
          <a:prstGeom prst="rect">
            <a:avLst/>
          </a:prstGeom>
          <a:noFill/>
        </p:spPr>
        <p:txBody>
          <a:bodyPr wrap="none" rtlCol="0">
            <a:spAutoFit/>
          </a:bodyPr>
          <a:lstStyle/>
          <a:p>
            <a:r>
              <a:rPr lang="en-US" sz="1100" b="1" dirty="0">
                <a:solidFill>
                  <a:schemeClr val="bg1"/>
                </a:solidFill>
              </a:rPr>
              <a:t>SCREENING BIOMARKERS </a:t>
            </a:r>
          </a:p>
        </p:txBody>
      </p:sp>
      <p:sp>
        <p:nvSpPr>
          <p:cNvPr id="10" name="Rectangle 9">
            <a:extLst>
              <a:ext uri="{FF2B5EF4-FFF2-40B4-BE49-F238E27FC236}">
                <a16:creationId xmlns:a16="http://schemas.microsoft.com/office/drawing/2014/main" id="{4FA9B77F-6A4F-E240-891D-F7436046BED3}"/>
              </a:ext>
            </a:extLst>
          </p:cNvPr>
          <p:cNvSpPr/>
          <p:nvPr/>
        </p:nvSpPr>
        <p:spPr>
          <a:xfrm>
            <a:off x="0" y="7912"/>
            <a:ext cx="9144000" cy="244077"/>
          </a:xfrm>
          <a:prstGeom prst="rect">
            <a:avLst/>
          </a:prstGeom>
          <a:solidFill>
            <a:srgbClr val="F08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488435F-9ABD-1C4B-B374-4971BE9BC203}"/>
              </a:ext>
            </a:extLst>
          </p:cNvPr>
          <p:cNvSpPr txBox="1"/>
          <p:nvPr/>
        </p:nvSpPr>
        <p:spPr>
          <a:xfrm>
            <a:off x="-43635" y="0"/>
            <a:ext cx="2114681" cy="261610"/>
          </a:xfrm>
          <a:prstGeom prst="rect">
            <a:avLst/>
          </a:prstGeom>
          <a:noFill/>
        </p:spPr>
        <p:txBody>
          <a:bodyPr wrap="none" rtlCol="0">
            <a:spAutoFit/>
          </a:bodyPr>
          <a:lstStyle/>
          <a:p>
            <a:r>
              <a:rPr lang="en-US" sz="1100" b="1" dirty="0">
                <a:solidFill>
                  <a:schemeClr val="bg1"/>
                </a:solidFill>
              </a:rPr>
              <a:t>DIAGNOSTIC BIOMARKERS </a:t>
            </a:r>
          </a:p>
        </p:txBody>
      </p:sp>
    </p:spTree>
    <p:extLst>
      <p:ext uri="{BB962C8B-B14F-4D97-AF65-F5344CB8AC3E}">
        <p14:creationId xmlns:p14="http://schemas.microsoft.com/office/powerpoint/2010/main" val="60214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870F6-DA72-3545-B9D5-709C02069B67}"/>
              </a:ext>
            </a:extLst>
          </p:cNvPr>
          <p:cNvSpPr>
            <a:spLocks noGrp="1"/>
          </p:cNvSpPr>
          <p:nvPr>
            <p:ph type="title"/>
          </p:nvPr>
        </p:nvSpPr>
        <p:spPr>
          <a:xfrm>
            <a:off x="395617" y="587147"/>
            <a:ext cx="8429624" cy="448866"/>
          </a:xfrm>
        </p:spPr>
        <p:txBody>
          <a:bodyPr>
            <a:normAutofit fontScale="90000"/>
          </a:bodyPr>
          <a:lstStyle/>
          <a:p>
            <a:r>
              <a:rPr lang="en-US" dirty="0">
                <a:solidFill>
                  <a:schemeClr val="tx1"/>
                </a:solidFill>
              </a:rPr>
              <a:t>miRNA differentially expressed in nasal epithelium of patients with malignant vs benign pulmonary nodules</a:t>
            </a:r>
          </a:p>
        </p:txBody>
      </p:sp>
      <p:grpSp>
        <p:nvGrpSpPr>
          <p:cNvPr id="7" name="Group 6">
            <a:extLst>
              <a:ext uri="{FF2B5EF4-FFF2-40B4-BE49-F238E27FC236}">
                <a16:creationId xmlns:a16="http://schemas.microsoft.com/office/drawing/2014/main" id="{7DE7F219-099D-9D43-A8C2-1189E46377E8}"/>
              </a:ext>
            </a:extLst>
          </p:cNvPr>
          <p:cNvGrpSpPr/>
          <p:nvPr/>
        </p:nvGrpSpPr>
        <p:grpSpPr>
          <a:xfrm>
            <a:off x="1654450" y="1498527"/>
            <a:ext cx="5835100" cy="3637061"/>
            <a:chOff x="17961094" y="21642410"/>
            <a:chExt cx="14744700" cy="8248650"/>
          </a:xfrm>
        </p:grpSpPr>
        <p:pic>
          <p:nvPicPr>
            <p:cNvPr id="8" name="Picture 7">
              <a:extLst>
                <a:ext uri="{FF2B5EF4-FFF2-40B4-BE49-F238E27FC236}">
                  <a16:creationId xmlns:a16="http://schemas.microsoft.com/office/drawing/2014/main" id="{8C074008-C5FE-AA41-BB5C-D03BC51EEF6C}"/>
                </a:ext>
              </a:extLst>
            </p:cNvPr>
            <p:cNvPicPr>
              <a:picLocks noChangeAspect="1"/>
            </p:cNvPicPr>
            <p:nvPr/>
          </p:nvPicPr>
          <p:blipFill>
            <a:blip r:embed="rId3"/>
            <a:stretch>
              <a:fillRect/>
            </a:stretch>
          </p:blipFill>
          <p:spPr>
            <a:xfrm>
              <a:off x="17961094" y="21642410"/>
              <a:ext cx="14744700" cy="8248650"/>
            </a:xfrm>
            <a:prstGeom prst="rect">
              <a:avLst/>
            </a:prstGeom>
          </p:spPr>
        </p:pic>
        <p:grpSp>
          <p:nvGrpSpPr>
            <p:cNvPr id="9" name="Group 8">
              <a:extLst>
                <a:ext uri="{FF2B5EF4-FFF2-40B4-BE49-F238E27FC236}">
                  <a16:creationId xmlns:a16="http://schemas.microsoft.com/office/drawing/2014/main" id="{EF50A36C-F4B1-EE4D-AAA7-205254FA83E5}"/>
                </a:ext>
              </a:extLst>
            </p:cNvPr>
            <p:cNvGrpSpPr/>
            <p:nvPr/>
          </p:nvGrpSpPr>
          <p:grpSpPr>
            <a:xfrm>
              <a:off x="19358365" y="21901912"/>
              <a:ext cx="1017515" cy="630942"/>
              <a:chOff x="19358365" y="21901912"/>
              <a:chExt cx="1017515" cy="630942"/>
            </a:xfrm>
          </p:grpSpPr>
          <p:sp>
            <p:nvSpPr>
              <p:cNvPr id="25" name="Left Bracket 24">
                <a:extLst>
                  <a:ext uri="{FF2B5EF4-FFF2-40B4-BE49-F238E27FC236}">
                    <a16:creationId xmlns:a16="http://schemas.microsoft.com/office/drawing/2014/main" id="{D2F51F7C-CD0A-C84B-9647-8C01DA18DFF9}"/>
                  </a:ext>
                </a:extLst>
              </p:cNvPr>
              <p:cNvSpPr/>
              <p:nvPr/>
            </p:nvSpPr>
            <p:spPr bwMode="auto">
              <a:xfrm rot="5400000">
                <a:off x="19817953" y="21770495"/>
                <a:ext cx="98339" cy="1017515"/>
              </a:xfrm>
              <a:prstGeom prst="leftBracket">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389438" rtl="0" eaLnBrk="1" fontAlgn="base" latinLnBrk="0" hangingPunct="1">
                  <a:lnSpc>
                    <a:spcPct val="100000"/>
                  </a:lnSpc>
                  <a:spcBef>
                    <a:spcPct val="0"/>
                  </a:spcBef>
                  <a:spcAft>
                    <a:spcPct val="0"/>
                  </a:spcAft>
                  <a:buClrTx/>
                  <a:buSzTx/>
                  <a:buFontTx/>
                  <a:buNone/>
                  <a:tabLst/>
                </a:pPr>
                <a:endParaRPr kumimoji="0" lang="en-US" sz="2900" b="0" i="0" u="none" strike="noStrike" cap="none" normalizeH="0" baseline="0">
                  <a:ln>
                    <a:noFill/>
                  </a:ln>
                  <a:solidFill>
                    <a:schemeClr val="tx1"/>
                  </a:solidFill>
                  <a:effectLst/>
                  <a:latin typeface="Arial Narrow" pitchFamily="34" charset="0"/>
                </a:endParaRPr>
              </a:p>
            </p:txBody>
          </p:sp>
          <p:sp>
            <p:nvSpPr>
              <p:cNvPr id="26" name="TextBox 25">
                <a:extLst>
                  <a:ext uri="{FF2B5EF4-FFF2-40B4-BE49-F238E27FC236}">
                    <a16:creationId xmlns:a16="http://schemas.microsoft.com/office/drawing/2014/main" id="{FB787A42-B769-2046-AD11-ADBF5BA66608}"/>
                  </a:ext>
                </a:extLst>
              </p:cNvPr>
              <p:cNvSpPr txBox="1"/>
              <p:nvPr/>
            </p:nvSpPr>
            <p:spPr>
              <a:xfrm>
                <a:off x="19703455" y="21901912"/>
                <a:ext cx="327334" cy="630942"/>
              </a:xfrm>
              <a:prstGeom prst="rect">
                <a:avLst/>
              </a:prstGeom>
              <a:noFill/>
            </p:spPr>
            <p:txBody>
              <a:bodyPr wrap="none" rtlCol="0">
                <a:spAutoFit/>
              </a:bodyPr>
              <a:lstStyle/>
              <a:p>
                <a:r>
                  <a:rPr lang="zh-CN" altLang="en-US" sz="3500" b="1" dirty="0"/>
                  <a:t>*</a:t>
                </a:r>
                <a:endParaRPr lang="en-US" sz="3500" b="1" dirty="0"/>
              </a:p>
            </p:txBody>
          </p:sp>
        </p:grpSp>
        <p:grpSp>
          <p:nvGrpSpPr>
            <p:cNvPr id="10" name="Group 9">
              <a:extLst>
                <a:ext uri="{FF2B5EF4-FFF2-40B4-BE49-F238E27FC236}">
                  <a16:creationId xmlns:a16="http://schemas.microsoft.com/office/drawing/2014/main" id="{67B183D5-2CF5-BC4E-B781-0BBD7595D537}"/>
                </a:ext>
              </a:extLst>
            </p:cNvPr>
            <p:cNvGrpSpPr/>
            <p:nvPr/>
          </p:nvGrpSpPr>
          <p:grpSpPr>
            <a:xfrm>
              <a:off x="21691612" y="21901912"/>
              <a:ext cx="1017515" cy="630942"/>
              <a:chOff x="19358365" y="21901912"/>
              <a:chExt cx="1017515" cy="630942"/>
            </a:xfrm>
          </p:grpSpPr>
          <p:sp>
            <p:nvSpPr>
              <p:cNvPr id="23" name="Left Bracket 22">
                <a:extLst>
                  <a:ext uri="{FF2B5EF4-FFF2-40B4-BE49-F238E27FC236}">
                    <a16:creationId xmlns:a16="http://schemas.microsoft.com/office/drawing/2014/main" id="{706101D2-10A1-AC4C-A766-8BCC02D6F91A}"/>
                  </a:ext>
                </a:extLst>
              </p:cNvPr>
              <p:cNvSpPr/>
              <p:nvPr/>
            </p:nvSpPr>
            <p:spPr bwMode="auto">
              <a:xfrm rot="5400000">
                <a:off x="19817953" y="21770495"/>
                <a:ext cx="98339" cy="1017515"/>
              </a:xfrm>
              <a:prstGeom prst="leftBracket">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389438" rtl="0" eaLnBrk="1" fontAlgn="base" latinLnBrk="0" hangingPunct="1">
                  <a:lnSpc>
                    <a:spcPct val="100000"/>
                  </a:lnSpc>
                  <a:spcBef>
                    <a:spcPct val="0"/>
                  </a:spcBef>
                  <a:spcAft>
                    <a:spcPct val="0"/>
                  </a:spcAft>
                  <a:buClrTx/>
                  <a:buSzTx/>
                  <a:buFontTx/>
                  <a:buNone/>
                  <a:tabLst/>
                </a:pPr>
                <a:endParaRPr kumimoji="0" lang="en-US" sz="2900" b="0" i="0" u="none" strike="noStrike" cap="none" normalizeH="0" baseline="0">
                  <a:ln>
                    <a:noFill/>
                  </a:ln>
                  <a:solidFill>
                    <a:schemeClr val="tx1"/>
                  </a:solidFill>
                  <a:effectLst/>
                  <a:latin typeface="Arial Narrow" pitchFamily="34" charset="0"/>
                </a:endParaRPr>
              </a:p>
            </p:txBody>
          </p:sp>
          <p:sp>
            <p:nvSpPr>
              <p:cNvPr id="24" name="TextBox 23">
                <a:extLst>
                  <a:ext uri="{FF2B5EF4-FFF2-40B4-BE49-F238E27FC236}">
                    <a16:creationId xmlns:a16="http://schemas.microsoft.com/office/drawing/2014/main" id="{CFEBE112-DF52-F84C-82AA-82E3681F0D34}"/>
                  </a:ext>
                </a:extLst>
              </p:cNvPr>
              <p:cNvSpPr txBox="1"/>
              <p:nvPr/>
            </p:nvSpPr>
            <p:spPr>
              <a:xfrm>
                <a:off x="19703455" y="21901912"/>
                <a:ext cx="327334" cy="630942"/>
              </a:xfrm>
              <a:prstGeom prst="rect">
                <a:avLst/>
              </a:prstGeom>
              <a:noFill/>
            </p:spPr>
            <p:txBody>
              <a:bodyPr wrap="none" rtlCol="0">
                <a:spAutoFit/>
              </a:bodyPr>
              <a:lstStyle/>
              <a:p>
                <a:r>
                  <a:rPr lang="zh-CN" altLang="en-US" sz="3500" b="1" dirty="0"/>
                  <a:t>*</a:t>
                </a:r>
                <a:endParaRPr lang="en-US" sz="3500" b="1" dirty="0"/>
              </a:p>
            </p:txBody>
          </p:sp>
        </p:grpSp>
        <p:grpSp>
          <p:nvGrpSpPr>
            <p:cNvPr id="11" name="Group 10">
              <a:extLst>
                <a:ext uri="{FF2B5EF4-FFF2-40B4-BE49-F238E27FC236}">
                  <a16:creationId xmlns:a16="http://schemas.microsoft.com/office/drawing/2014/main" id="{EC9F62CA-B7A3-334F-BF2E-C343DFA6B575}"/>
                </a:ext>
              </a:extLst>
            </p:cNvPr>
            <p:cNvGrpSpPr/>
            <p:nvPr/>
          </p:nvGrpSpPr>
          <p:grpSpPr>
            <a:xfrm>
              <a:off x="24024858" y="21901912"/>
              <a:ext cx="1017515" cy="630942"/>
              <a:chOff x="19358365" y="21901912"/>
              <a:chExt cx="1017515" cy="630942"/>
            </a:xfrm>
          </p:grpSpPr>
          <p:sp>
            <p:nvSpPr>
              <p:cNvPr id="21" name="Left Bracket 20">
                <a:extLst>
                  <a:ext uri="{FF2B5EF4-FFF2-40B4-BE49-F238E27FC236}">
                    <a16:creationId xmlns:a16="http://schemas.microsoft.com/office/drawing/2014/main" id="{B469971D-9CE7-CA40-9E8C-B1970458DA8A}"/>
                  </a:ext>
                </a:extLst>
              </p:cNvPr>
              <p:cNvSpPr/>
              <p:nvPr/>
            </p:nvSpPr>
            <p:spPr bwMode="auto">
              <a:xfrm rot="5400000">
                <a:off x="19817953" y="21770495"/>
                <a:ext cx="98339" cy="1017515"/>
              </a:xfrm>
              <a:prstGeom prst="leftBracket">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389438" rtl="0" eaLnBrk="1" fontAlgn="base" latinLnBrk="0" hangingPunct="1">
                  <a:lnSpc>
                    <a:spcPct val="100000"/>
                  </a:lnSpc>
                  <a:spcBef>
                    <a:spcPct val="0"/>
                  </a:spcBef>
                  <a:spcAft>
                    <a:spcPct val="0"/>
                  </a:spcAft>
                  <a:buClrTx/>
                  <a:buSzTx/>
                  <a:buFontTx/>
                  <a:buNone/>
                  <a:tabLst/>
                </a:pPr>
                <a:endParaRPr kumimoji="0" lang="en-US" sz="2900" b="0" i="0" u="none" strike="noStrike" cap="none" normalizeH="0" baseline="0">
                  <a:ln>
                    <a:noFill/>
                  </a:ln>
                  <a:solidFill>
                    <a:schemeClr val="tx1"/>
                  </a:solidFill>
                  <a:effectLst/>
                  <a:latin typeface="Arial Narrow" pitchFamily="34" charset="0"/>
                </a:endParaRPr>
              </a:p>
            </p:txBody>
          </p:sp>
          <p:sp>
            <p:nvSpPr>
              <p:cNvPr id="22" name="TextBox 21">
                <a:extLst>
                  <a:ext uri="{FF2B5EF4-FFF2-40B4-BE49-F238E27FC236}">
                    <a16:creationId xmlns:a16="http://schemas.microsoft.com/office/drawing/2014/main" id="{01F5F659-F242-404B-BA8A-47E6BD37F826}"/>
                  </a:ext>
                </a:extLst>
              </p:cNvPr>
              <p:cNvSpPr txBox="1"/>
              <p:nvPr/>
            </p:nvSpPr>
            <p:spPr>
              <a:xfrm>
                <a:off x="19703455" y="21901912"/>
                <a:ext cx="327334" cy="630942"/>
              </a:xfrm>
              <a:prstGeom prst="rect">
                <a:avLst/>
              </a:prstGeom>
              <a:noFill/>
            </p:spPr>
            <p:txBody>
              <a:bodyPr wrap="none" rtlCol="0">
                <a:spAutoFit/>
              </a:bodyPr>
              <a:lstStyle/>
              <a:p>
                <a:r>
                  <a:rPr lang="zh-CN" altLang="en-US" sz="3500" b="1" dirty="0"/>
                  <a:t>*</a:t>
                </a:r>
                <a:endParaRPr lang="en-US" sz="3500" b="1" dirty="0"/>
              </a:p>
            </p:txBody>
          </p:sp>
        </p:grpSp>
        <p:grpSp>
          <p:nvGrpSpPr>
            <p:cNvPr id="12" name="Group 11">
              <a:extLst>
                <a:ext uri="{FF2B5EF4-FFF2-40B4-BE49-F238E27FC236}">
                  <a16:creationId xmlns:a16="http://schemas.microsoft.com/office/drawing/2014/main" id="{A9CD2846-FB51-DA4C-9D17-17C88B4D43BC}"/>
                </a:ext>
              </a:extLst>
            </p:cNvPr>
            <p:cNvGrpSpPr/>
            <p:nvPr/>
          </p:nvGrpSpPr>
          <p:grpSpPr>
            <a:xfrm>
              <a:off x="26358103" y="21901912"/>
              <a:ext cx="1017515" cy="630942"/>
              <a:chOff x="19358365" y="21901912"/>
              <a:chExt cx="1017515" cy="630942"/>
            </a:xfrm>
          </p:grpSpPr>
          <p:sp>
            <p:nvSpPr>
              <p:cNvPr id="19" name="Left Bracket 18">
                <a:extLst>
                  <a:ext uri="{FF2B5EF4-FFF2-40B4-BE49-F238E27FC236}">
                    <a16:creationId xmlns:a16="http://schemas.microsoft.com/office/drawing/2014/main" id="{3DAB7D1F-67A6-8448-AD6F-44859C34200F}"/>
                  </a:ext>
                </a:extLst>
              </p:cNvPr>
              <p:cNvSpPr/>
              <p:nvPr/>
            </p:nvSpPr>
            <p:spPr bwMode="auto">
              <a:xfrm rot="5400000">
                <a:off x="19817953" y="21770495"/>
                <a:ext cx="98339" cy="1017515"/>
              </a:xfrm>
              <a:prstGeom prst="leftBracket">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389438" rtl="0" eaLnBrk="1" fontAlgn="base" latinLnBrk="0" hangingPunct="1">
                  <a:lnSpc>
                    <a:spcPct val="100000"/>
                  </a:lnSpc>
                  <a:spcBef>
                    <a:spcPct val="0"/>
                  </a:spcBef>
                  <a:spcAft>
                    <a:spcPct val="0"/>
                  </a:spcAft>
                  <a:buClrTx/>
                  <a:buSzTx/>
                  <a:buFontTx/>
                  <a:buNone/>
                  <a:tabLst/>
                </a:pPr>
                <a:endParaRPr kumimoji="0" lang="en-US" sz="2900" b="0" i="0" u="none" strike="noStrike" cap="none" normalizeH="0" baseline="0">
                  <a:ln>
                    <a:noFill/>
                  </a:ln>
                  <a:solidFill>
                    <a:schemeClr val="tx1"/>
                  </a:solidFill>
                  <a:effectLst/>
                  <a:latin typeface="Arial Narrow" pitchFamily="34" charset="0"/>
                </a:endParaRPr>
              </a:p>
            </p:txBody>
          </p:sp>
          <p:sp>
            <p:nvSpPr>
              <p:cNvPr id="20" name="TextBox 19">
                <a:extLst>
                  <a:ext uri="{FF2B5EF4-FFF2-40B4-BE49-F238E27FC236}">
                    <a16:creationId xmlns:a16="http://schemas.microsoft.com/office/drawing/2014/main" id="{8C2B72BC-771B-754A-9942-982A45B0F3CE}"/>
                  </a:ext>
                </a:extLst>
              </p:cNvPr>
              <p:cNvSpPr txBox="1"/>
              <p:nvPr/>
            </p:nvSpPr>
            <p:spPr>
              <a:xfrm>
                <a:off x="19703455" y="21901912"/>
                <a:ext cx="327334" cy="630942"/>
              </a:xfrm>
              <a:prstGeom prst="rect">
                <a:avLst/>
              </a:prstGeom>
              <a:noFill/>
            </p:spPr>
            <p:txBody>
              <a:bodyPr wrap="none" rtlCol="0">
                <a:spAutoFit/>
              </a:bodyPr>
              <a:lstStyle/>
              <a:p>
                <a:r>
                  <a:rPr lang="zh-CN" altLang="en-US" sz="3500" b="1" dirty="0"/>
                  <a:t>*</a:t>
                </a:r>
                <a:endParaRPr lang="en-US" sz="3500" b="1" dirty="0"/>
              </a:p>
            </p:txBody>
          </p:sp>
        </p:grpSp>
        <p:grpSp>
          <p:nvGrpSpPr>
            <p:cNvPr id="13" name="Group 12">
              <a:extLst>
                <a:ext uri="{FF2B5EF4-FFF2-40B4-BE49-F238E27FC236}">
                  <a16:creationId xmlns:a16="http://schemas.microsoft.com/office/drawing/2014/main" id="{0D67BEC2-3859-1E48-8608-68F65F709560}"/>
                </a:ext>
              </a:extLst>
            </p:cNvPr>
            <p:cNvGrpSpPr/>
            <p:nvPr/>
          </p:nvGrpSpPr>
          <p:grpSpPr>
            <a:xfrm>
              <a:off x="28682610" y="21901194"/>
              <a:ext cx="1017515" cy="630942"/>
              <a:chOff x="19358365" y="21901912"/>
              <a:chExt cx="1017515" cy="630942"/>
            </a:xfrm>
          </p:grpSpPr>
          <p:sp>
            <p:nvSpPr>
              <p:cNvPr id="17" name="Left Bracket 16">
                <a:extLst>
                  <a:ext uri="{FF2B5EF4-FFF2-40B4-BE49-F238E27FC236}">
                    <a16:creationId xmlns:a16="http://schemas.microsoft.com/office/drawing/2014/main" id="{4F871EB5-46E1-AF42-96FB-38571E660B0C}"/>
                  </a:ext>
                </a:extLst>
              </p:cNvPr>
              <p:cNvSpPr/>
              <p:nvPr/>
            </p:nvSpPr>
            <p:spPr bwMode="auto">
              <a:xfrm rot="5400000">
                <a:off x="19817953" y="21770495"/>
                <a:ext cx="98339" cy="1017515"/>
              </a:xfrm>
              <a:prstGeom prst="leftBracket">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389438" rtl="0" eaLnBrk="1" fontAlgn="base" latinLnBrk="0" hangingPunct="1">
                  <a:lnSpc>
                    <a:spcPct val="100000"/>
                  </a:lnSpc>
                  <a:spcBef>
                    <a:spcPct val="0"/>
                  </a:spcBef>
                  <a:spcAft>
                    <a:spcPct val="0"/>
                  </a:spcAft>
                  <a:buClrTx/>
                  <a:buSzTx/>
                  <a:buFontTx/>
                  <a:buNone/>
                  <a:tabLst/>
                </a:pPr>
                <a:endParaRPr kumimoji="0" lang="en-US" sz="2900" b="0" i="0" u="none" strike="noStrike" cap="none" normalizeH="0" baseline="0">
                  <a:ln>
                    <a:noFill/>
                  </a:ln>
                  <a:solidFill>
                    <a:schemeClr val="tx1"/>
                  </a:solidFill>
                  <a:effectLst/>
                  <a:latin typeface="Arial Narrow" pitchFamily="34" charset="0"/>
                </a:endParaRPr>
              </a:p>
            </p:txBody>
          </p:sp>
          <p:sp>
            <p:nvSpPr>
              <p:cNvPr id="18" name="TextBox 17">
                <a:extLst>
                  <a:ext uri="{FF2B5EF4-FFF2-40B4-BE49-F238E27FC236}">
                    <a16:creationId xmlns:a16="http://schemas.microsoft.com/office/drawing/2014/main" id="{ED302A67-F4E2-5649-B023-BEBA86BB2A76}"/>
                  </a:ext>
                </a:extLst>
              </p:cNvPr>
              <p:cNvSpPr txBox="1"/>
              <p:nvPr/>
            </p:nvSpPr>
            <p:spPr>
              <a:xfrm>
                <a:off x="19703455" y="21901912"/>
                <a:ext cx="327334" cy="630942"/>
              </a:xfrm>
              <a:prstGeom prst="rect">
                <a:avLst/>
              </a:prstGeom>
              <a:noFill/>
            </p:spPr>
            <p:txBody>
              <a:bodyPr wrap="none" rtlCol="0">
                <a:spAutoFit/>
              </a:bodyPr>
              <a:lstStyle/>
              <a:p>
                <a:r>
                  <a:rPr lang="zh-CN" altLang="en-US" sz="3500" b="1" dirty="0"/>
                  <a:t>*</a:t>
                </a:r>
                <a:endParaRPr lang="en-US" sz="3500" b="1" dirty="0"/>
              </a:p>
            </p:txBody>
          </p:sp>
        </p:grpSp>
        <p:grpSp>
          <p:nvGrpSpPr>
            <p:cNvPr id="14" name="Group 13">
              <a:extLst>
                <a:ext uri="{FF2B5EF4-FFF2-40B4-BE49-F238E27FC236}">
                  <a16:creationId xmlns:a16="http://schemas.microsoft.com/office/drawing/2014/main" id="{30AAF755-ED7B-694B-9270-DA686416FBC4}"/>
                </a:ext>
              </a:extLst>
            </p:cNvPr>
            <p:cNvGrpSpPr/>
            <p:nvPr/>
          </p:nvGrpSpPr>
          <p:grpSpPr>
            <a:xfrm>
              <a:off x="31015855" y="21901194"/>
              <a:ext cx="1017515" cy="630942"/>
              <a:chOff x="19358365" y="21901912"/>
              <a:chExt cx="1017515" cy="630942"/>
            </a:xfrm>
          </p:grpSpPr>
          <p:sp>
            <p:nvSpPr>
              <p:cNvPr id="15" name="Left Bracket 14">
                <a:extLst>
                  <a:ext uri="{FF2B5EF4-FFF2-40B4-BE49-F238E27FC236}">
                    <a16:creationId xmlns:a16="http://schemas.microsoft.com/office/drawing/2014/main" id="{1A6CCBD5-FACC-994D-A671-B4C1BA58A0E7}"/>
                  </a:ext>
                </a:extLst>
              </p:cNvPr>
              <p:cNvSpPr/>
              <p:nvPr/>
            </p:nvSpPr>
            <p:spPr bwMode="auto">
              <a:xfrm rot="5400000">
                <a:off x="19817953" y="21770495"/>
                <a:ext cx="98339" cy="1017515"/>
              </a:xfrm>
              <a:prstGeom prst="leftBracket">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389438" rtl="0" eaLnBrk="1" fontAlgn="base" latinLnBrk="0" hangingPunct="1">
                  <a:lnSpc>
                    <a:spcPct val="100000"/>
                  </a:lnSpc>
                  <a:spcBef>
                    <a:spcPct val="0"/>
                  </a:spcBef>
                  <a:spcAft>
                    <a:spcPct val="0"/>
                  </a:spcAft>
                  <a:buClrTx/>
                  <a:buSzTx/>
                  <a:buFontTx/>
                  <a:buNone/>
                  <a:tabLst/>
                </a:pPr>
                <a:endParaRPr kumimoji="0" lang="en-US" sz="2900" b="0" i="0" u="none" strike="noStrike" cap="none" normalizeH="0" baseline="0">
                  <a:ln>
                    <a:noFill/>
                  </a:ln>
                  <a:solidFill>
                    <a:schemeClr val="tx1"/>
                  </a:solidFill>
                  <a:effectLst/>
                  <a:latin typeface="Arial Narrow" pitchFamily="34" charset="0"/>
                </a:endParaRPr>
              </a:p>
            </p:txBody>
          </p:sp>
          <p:sp>
            <p:nvSpPr>
              <p:cNvPr id="16" name="TextBox 15">
                <a:extLst>
                  <a:ext uri="{FF2B5EF4-FFF2-40B4-BE49-F238E27FC236}">
                    <a16:creationId xmlns:a16="http://schemas.microsoft.com/office/drawing/2014/main" id="{0146D86E-CD84-254A-BC19-47F7A887EE48}"/>
                  </a:ext>
                </a:extLst>
              </p:cNvPr>
              <p:cNvSpPr txBox="1"/>
              <p:nvPr/>
            </p:nvSpPr>
            <p:spPr>
              <a:xfrm>
                <a:off x="19703455" y="21901912"/>
                <a:ext cx="327334" cy="630942"/>
              </a:xfrm>
              <a:prstGeom prst="rect">
                <a:avLst/>
              </a:prstGeom>
              <a:noFill/>
            </p:spPr>
            <p:txBody>
              <a:bodyPr wrap="none" rtlCol="0">
                <a:spAutoFit/>
              </a:bodyPr>
              <a:lstStyle/>
              <a:p>
                <a:r>
                  <a:rPr lang="zh-CN" altLang="en-US" sz="3500" b="1" dirty="0"/>
                  <a:t>*</a:t>
                </a:r>
                <a:endParaRPr lang="en-US" sz="3500" b="1" dirty="0"/>
              </a:p>
            </p:txBody>
          </p:sp>
        </p:grpSp>
      </p:grpSp>
      <p:sp>
        <p:nvSpPr>
          <p:cNvPr id="29" name="Rectangle 28">
            <a:extLst>
              <a:ext uri="{FF2B5EF4-FFF2-40B4-BE49-F238E27FC236}">
                <a16:creationId xmlns:a16="http://schemas.microsoft.com/office/drawing/2014/main" id="{ED7DDAFA-3DBD-CC43-829F-E2DD25E05BF4}"/>
              </a:ext>
            </a:extLst>
          </p:cNvPr>
          <p:cNvSpPr/>
          <p:nvPr/>
        </p:nvSpPr>
        <p:spPr>
          <a:xfrm>
            <a:off x="0" y="0"/>
            <a:ext cx="9144000" cy="2440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80BC1406-A622-4E41-813F-105D31FE154F}"/>
              </a:ext>
            </a:extLst>
          </p:cNvPr>
          <p:cNvSpPr txBox="1"/>
          <p:nvPr/>
        </p:nvSpPr>
        <p:spPr>
          <a:xfrm>
            <a:off x="-43635" y="0"/>
            <a:ext cx="2069797" cy="261610"/>
          </a:xfrm>
          <a:prstGeom prst="rect">
            <a:avLst/>
          </a:prstGeom>
          <a:noFill/>
        </p:spPr>
        <p:txBody>
          <a:bodyPr wrap="none" rtlCol="0">
            <a:spAutoFit/>
          </a:bodyPr>
          <a:lstStyle/>
          <a:p>
            <a:r>
              <a:rPr lang="en-US" sz="1100" b="1" dirty="0">
                <a:solidFill>
                  <a:schemeClr val="bg1"/>
                </a:solidFill>
              </a:rPr>
              <a:t>SCREENING BIOMARKERS </a:t>
            </a:r>
          </a:p>
        </p:txBody>
      </p:sp>
      <p:sp>
        <p:nvSpPr>
          <p:cNvPr id="27" name="Rectangle 26">
            <a:extLst>
              <a:ext uri="{FF2B5EF4-FFF2-40B4-BE49-F238E27FC236}">
                <a16:creationId xmlns:a16="http://schemas.microsoft.com/office/drawing/2014/main" id="{AF1A78D3-3A2D-BB42-ACB4-46FEBF5F6A1A}"/>
              </a:ext>
            </a:extLst>
          </p:cNvPr>
          <p:cNvSpPr/>
          <p:nvPr/>
        </p:nvSpPr>
        <p:spPr>
          <a:xfrm>
            <a:off x="0" y="7912"/>
            <a:ext cx="9144000" cy="244077"/>
          </a:xfrm>
          <a:prstGeom prst="rect">
            <a:avLst/>
          </a:prstGeom>
          <a:solidFill>
            <a:srgbClr val="F08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79B6A573-6B9F-FF4F-9B34-C63D872DD613}"/>
              </a:ext>
            </a:extLst>
          </p:cNvPr>
          <p:cNvSpPr txBox="1"/>
          <p:nvPr/>
        </p:nvSpPr>
        <p:spPr>
          <a:xfrm>
            <a:off x="-43635" y="7912"/>
            <a:ext cx="2114681" cy="261610"/>
          </a:xfrm>
          <a:prstGeom prst="rect">
            <a:avLst/>
          </a:prstGeom>
          <a:noFill/>
        </p:spPr>
        <p:txBody>
          <a:bodyPr wrap="none" rtlCol="0">
            <a:spAutoFit/>
          </a:bodyPr>
          <a:lstStyle/>
          <a:p>
            <a:r>
              <a:rPr lang="en-US" sz="1100" b="1" dirty="0">
                <a:solidFill>
                  <a:schemeClr val="bg1"/>
                </a:solidFill>
              </a:rPr>
              <a:t>DIAGNOSTIC BIOMARKERS </a:t>
            </a:r>
          </a:p>
        </p:txBody>
      </p:sp>
      <p:sp>
        <p:nvSpPr>
          <p:cNvPr id="31" name="TextBox 30">
            <a:extLst>
              <a:ext uri="{FF2B5EF4-FFF2-40B4-BE49-F238E27FC236}">
                <a16:creationId xmlns:a16="http://schemas.microsoft.com/office/drawing/2014/main" id="{BC7A20CC-1B50-A943-9D73-58377B9053F4}"/>
              </a:ext>
            </a:extLst>
          </p:cNvPr>
          <p:cNvSpPr txBox="1"/>
          <p:nvPr/>
        </p:nvSpPr>
        <p:spPr>
          <a:xfrm>
            <a:off x="0" y="4620280"/>
            <a:ext cx="1765300" cy="307777"/>
          </a:xfrm>
          <a:prstGeom prst="rect">
            <a:avLst/>
          </a:prstGeom>
          <a:noFill/>
        </p:spPr>
        <p:txBody>
          <a:bodyPr wrap="square" rtlCol="0">
            <a:spAutoFit/>
          </a:bodyPr>
          <a:lstStyle/>
          <a:p>
            <a:r>
              <a:rPr lang="en-US" sz="1400" dirty="0"/>
              <a:t>B. Ning, BU</a:t>
            </a:r>
          </a:p>
        </p:txBody>
      </p:sp>
    </p:spTree>
    <p:extLst>
      <p:ext uri="{BB962C8B-B14F-4D97-AF65-F5344CB8AC3E}">
        <p14:creationId xmlns:p14="http://schemas.microsoft.com/office/powerpoint/2010/main" val="6359657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870F6-DA72-3545-B9D5-709C02069B67}"/>
              </a:ext>
            </a:extLst>
          </p:cNvPr>
          <p:cNvSpPr>
            <a:spLocks noGrp="1"/>
          </p:cNvSpPr>
          <p:nvPr>
            <p:ph type="title"/>
          </p:nvPr>
        </p:nvSpPr>
        <p:spPr>
          <a:xfrm>
            <a:off x="483521" y="550179"/>
            <a:ext cx="8429624" cy="448866"/>
          </a:xfrm>
        </p:spPr>
        <p:txBody>
          <a:bodyPr>
            <a:normAutofit fontScale="90000"/>
          </a:bodyPr>
          <a:lstStyle/>
          <a:p>
            <a:r>
              <a:rPr lang="en-US" altLang="zh-CN" dirty="0">
                <a:latin typeface="Calibri" panose="020F0502020204030204" pitchFamily="34" charset="0"/>
                <a:ea typeface="Lato Black" panose="020F0502020204030203" pitchFamily="34" charset="0"/>
                <a:cs typeface="Calibri" panose="020F0502020204030204" pitchFamily="34" charset="0"/>
              </a:rPr>
              <a:t>miR-125b-5p targets </a:t>
            </a:r>
            <a:r>
              <a:rPr lang="en-US" altLang="zh-CN" dirty="0">
                <a:solidFill>
                  <a:schemeClr val="tx1"/>
                </a:solidFill>
                <a:latin typeface="Calibri" panose="020F0502020204030204" pitchFamily="34" charset="0"/>
                <a:ea typeface="Lato Black" panose="020F0502020204030203" pitchFamily="34" charset="0"/>
                <a:cs typeface="Calibri" panose="020F0502020204030204" pitchFamily="34" charset="0"/>
              </a:rPr>
              <a:t>are enriched among the genes with increased airway expression in cancer patients</a:t>
            </a:r>
            <a:endParaRPr lang="en-US" dirty="0">
              <a:solidFill>
                <a:schemeClr val="tx1"/>
              </a:solidFill>
            </a:endParaRPr>
          </a:p>
        </p:txBody>
      </p:sp>
      <p:grpSp>
        <p:nvGrpSpPr>
          <p:cNvPr id="27" name="Group 26">
            <a:extLst>
              <a:ext uri="{FF2B5EF4-FFF2-40B4-BE49-F238E27FC236}">
                <a16:creationId xmlns:a16="http://schemas.microsoft.com/office/drawing/2014/main" id="{D5B38027-5AFE-F94E-9776-7C11C62839DA}"/>
              </a:ext>
            </a:extLst>
          </p:cNvPr>
          <p:cNvGrpSpPr/>
          <p:nvPr/>
        </p:nvGrpSpPr>
        <p:grpSpPr>
          <a:xfrm>
            <a:off x="1810535" y="1357345"/>
            <a:ext cx="5775597" cy="3561787"/>
            <a:chOff x="34725215" y="7208535"/>
            <a:chExt cx="14674958" cy="9515749"/>
          </a:xfrm>
        </p:grpSpPr>
        <p:grpSp>
          <p:nvGrpSpPr>
            <p:cNvPr id="28" name="Group 27">
              <a:extLst>
                <a:ext uri="{FF2B5EF4-FFF2-40B4-BE49-F238E27FC236}">
                  <a16:creationId xmlns:a16="http://schemas.microsoft.com/office/drawing/2014/main" id="{7B993331-0A4A-404A-BD90-15F500F1C368}"/>
                </a:ext>
              </a:extLst>
            </p:cNvPr>
            <p:cNvGrpSpPr/>
            <p:nvPr/>
          </p:nvGrpSpPr>
          <p:grpSpPr>
            <a:xfrm>
              <a:off x="34725215" y="7208535"/>
              <a:ext cx="14674958" cy="9515749"/>
              <a:chOff x="964980" y="866555"/>
              <a:chExt cx="10168414" cy="6593549"/>
            </a:xfrm>
          </p:grpSpPr>
          <p:pic>
            <p:nvPicPr>
              <p:cNvPr id="34" name="Picture 33">
                <a:extLst>
                  <a:ext uri="{FF2B5EF4-FFF2-40B4-BE49-F238E27FC236}">
                    <a16:creationId xmlns:a16="http://schemas.microsoft.com/office/drawing/2014/main" id="{C28A1A9D-C36A-5042-ACDB-6EA121C168B5}"/>
                  </a:ext>
                </a:extLst>
              </p:cNvPr>
              <p:cNvPicPr>
                <a:picLocks noChangeAspect="1"/>
              </p:cNvPicPr>
              <p:nvPr/>
            </p:nvPicPr>
            <p:blipFill>
              <a:blip r:embed="rId3"/>
              <a:stretch>
                <a:fillRect/>
              </a:stretch>
            </p:blipFill>
            <p:spPr>
              <a:xfrm>
                <a:off x="964980" y="866555"/>
                <a:ext cx="10168414" cy="3233337"/>
              </a:xfrm>
              <a:prstGeom prst="rect">
                <a:avLst/>
              </a:prstGeom>
            </p:spPr>
          </p:pic>
          <p:pic>
            <p:nvPicPr>
              <p:cNvPr id="35" name="Picture 34">
                <a:extLst>
                  <a:ext uri="{FF2B5EF4-FFF2-40B4-BE49-F238E27FC236}">
                    <a16:creationId xmlns:a16="http://schemas.microsoft.com/office/drawing/2014/main" id="{82758ED2-C01A-BC49-A495-C3DC42BCC1D3}"/>
                  </a:ext>
                </a:extLst>
              </p:cNvPr>
              <p:cNvPicPr>
                <a:picLocks noChangeAspect="1"/>
              </p:cNvPicPr>
              <p:nvPr/>
            </p:nvPicPr>
            <p:blipFill>
              <a:blip r:embed="rId4"/>
              <a:stretch>
                <a:fillRect/>
              </a:stretch>
            </p:blipFill>
            <p:spPr>
              <a:xfrm>
                <a:off x="1041178" y="4147689"/>
                <a:ext cx="10092214" cy="3312415"/>
              </a:xfrm>
              <a:prstGeom prst="rect">
                <a:avLst/>
              </a:prstGeom>
            </p:spPr>
          </p:pic>
        </p:grpSp>
        <p:sp>
          <p:nvSpPr>
            <p:cNvPr id="29" name="Rectangle 28">
              <a:extLst>
                <a:ext uri="{FF2B5EF4-FFF2-40B4-BE49-F238E27FC236}">
                  <a16:creationId xmlns:a16="http://schemas.microsoft.com/office/drawing/2014/main" id="{B91921F5-DFBF-CC4D-B925-F8FEA6234D42}"/>
                </a:ext>
              </a:extLst>
            </p:cNvPr>
            <p:cNvSpPr/>
            <p:nvPr/>
          </p:nvSpPr>
          <p:spPr bwMode="auto">
            <a:xfrm>
              <a:off x="46510865" y="7513475"/>
              <a:ext cx="2717732" cy="1039416"/>
            </a:xfrm>
            <a:prstGeom prst="rect">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5852971">
                <a:spcBef>
                  <a:spcPts val="0"/>
                </a:spcBef>
                <a:spcAft>
                  <a:spcPts val="0"/>
                </a:spcAft>
              </a:pPr>
              <a:endParaRPr lang="en-US" sz="3866"/>
            </a:p>
          </p:txBody>
        </p:sp>
        <p:sp>
          <p:nvSpPr>
            <p:cNvPr id="30" name="TextBox 29">
              <a:extLst>
                <a:ext uri="{FF2B5EF4-FFF2-40B4-BE49-F238E27FC236}">
                  <a16:creationId xmlns:a16="http://schemas.microsoft.com/office/drawing/2014/main" id="{1B0C73ED-00EA-8547-AE8A-F87F43809EA4}"/>
                </a:ext>
              </a:extLst>
            </p:cNvPr>
            <p:cNvSpPr txBox="1"/>
            <p:nvPr/>
          </p:nvSpPr>
          <p:spPr>
            <a:xfrm>
              <a:off x="45566796" y="7665205"/>
              <a:ext cx="3456686" cy="1409177"/>
            </a:xfrm>
            <a:prstGeom prst="rect">
              <a:avLst/>
            </a:prstGeom>
            <a:noFill/>
          </p:spPr>
          <p:txBody>
            <a:bodyPr wrap="none" rtlCol="0">
              <a:spAutoFit/>
            </a:bodyPr>
            <a:lstStyle/>
            <a:p>
              <a:pPr>
                <a:spcBef>
                  <a:spcPts val="0"/>
                </a:spcBef>
                <a:spcAft>
                  <a:spcPts val="0"/>
                </a:spcAft>
              </a:pPr>
              <a:r>
                <a:rPr lang="en-US" altLang="zh-CN" sz="1200" b="1" dirty="0">
                  <a:latin typeface="Calibri" panose="020F0502020204030204" pitchFamily="34" charset="0"/>
                  <a:cs typeface="Calibri" panose="020F0502020204030204" pitchFamily="34" charset="0"/>
                </a:rPr>
                <a:t>NES = 1.49</a:t>
              </a:r>
            </a:p>
            <a:p>
              <a:pPr>
                <a:spcBef>
                  <a:spcPts val="0"/>
                </a:spcBef>
                <a:spcAft>
                  <a:spcPts val="0"/>
                </a:spcAft>
              </a:pPr>
              <a:r>
                <a:rPr lang="en-US" sz="1200" b="1" dirty="0">
                  <a:latin typeface="Calibri" panose="020F0502020204030204" pitchFamily="34" charset="0"/>
                  <a:cs typeface="Calibri" panose="020F0502020204030204" pitchFamily="34" charset="0"/>
                </a:rPr>
                <a:t>P value </a:t>
              </a:r>
              <a:r>
                <a:rPr lang="en-US" altLang="zh-CN" sz="1200" b="1" dirty="0">
                  <a:latin typeface="Calibri" panose="020F0502020204030204" pitchFamily="34" charset="0"/>
                  <a:cs typeface="Calibri" panose="020F0502020204030204" pitchFamily="34" charset="0"/>
                </a:rPr>
                <a:t>=</a:t>
              </a:r>
              <a:r>
                <a:rPr lang="en-US" sz="1200" b="1" dirty="0">
                  <a:latin typeface="Calibri" panose="020F0502020204030204" pitchFamily="34" charset="0"/>
                  <a:cs typeface="Calibri" panose="020F0502020204030204" pitchFamily="34" charset="0"/>
                </a:rPr>
                <a:t> 0.000</a:t>
              </a:r>
              <a:r>
                <a:rPr lang="en-US" altLang="zh-CN" sz="1200" b="1" dirty="0">
                  <a:latin typeface="Calibri" panose="020F0502020204030204" pitchFamily="34" charset="0"/>
                  <a:cs typeface="Calibri" panose="020F0502020204030204" pitchFamily="34" charset="0"/>
                </a:rPr>
                <a:t>5</a:t>
              </a:r>
              <a:endParaRPr lang="en-US" sz="1200" b="1" dirty="0">
                <a:latin typeface="Calibri" panose="020F0502020204030204" pitchFamily="34" charset="0"/>
                <a:cs typeface="Calibri" panose="020F0502020204030204" pitchFamily="34" charset="0"/>
              </a:endParaRPr>
            </a:p>
          </p:txBody>
        </p:sp>
        <p:grpSp>
          <p:nvGrpSpPr>
            <p:cNvPr id="31" name="Group 30">
              <a:extLst>
                <a:ext uri="{FF2B5EF4-FFF2-40B4-BE49-F238E27FC236}">
                  <a16:creationId xmlns:a16="http://schemas.microsoft.com/office/drawing/2014/main" id="{AAAF9AF1-3CE3-1D41-9279-05A48AC7324B}"/>
                </a:ext>
              </a:extLst>
            </p:cNvPr>
            <p:cNvGrpSpPr/>
            <p:nvPr/>
          </p:nvGrpSpPr>
          <p:grpSpPr>
            <a:xfrm>
              <a:off x="45566795" y="12267732"/>
              <a:ext cx="3734609" cy="1409178"/>
              <a:chOff x="44836000" y="12356250"/>
              <a:chExt cx="4267189" cy="1254237"/>
            </a:xfrm>
          </p:grpSpPr>
          <p:sp>
            <p:nvSpPr>
              <p:cNvPr id="32" name="Rectangle 31">
                <a:extLst>
                  <a:ext uri="{FF2B5EF4-FFF2-40B4-BE49-F238E27FC236}">
                    <a16:creationId xmlns:a16="http://schemas.microsoft.com/office/drawing/2014/main" id="{C7A7D3E0-0B91-844F-BBFA-F29BE8FD4ED3}"/>
                  </a:ext>
                </a:extLst>
              </p:cNvPr>
              <p:cNvSpPr/>
              <p:nvPr/>
            </p:nvSpPr>
            <p:spPr bwMode="auto">
              <a:xfrm>
                <a:off x="45596497" y="12440515"/>
                <a:ext cx="3506692" cy="955780"/>
              </a:xfrm>
              <a:prstGeom prst="rect">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5852971">
                  <a:spcBef>
                    <a:spcPts val="0"/>
                  </a:spcBef>
                  <a:spcAft>
                    <a:spcPts val="0"/>
                  </a:spcAft>
                </a:pPr>
                <a:endParaRPr lang="en-US" sz="3866"/>
              </a:p>
            </p:txBody>
          </p:sp>
          <p:sp>
            <p:nvSpPr>
              <p:cNvPr id="33" name="TextBox 32">
                <a:extLst>
                  <a:ext uri="{FF2B5EF4-FFF2-40B4-BE49-F238E27FC236}">
                    <a16:creationId xmlns:a16="http://schemas.microsoft.com/office/drawing/2014/main" id="{E8C07803-B0FB-684F-9E51-72E11E4198F8}"/>
                  </a:ext>
                </a:extLst>
              </p:cNvPr>
              <p:cNvSpPr txBox="1"/>
              <p:nvPr/>
            </p:nvSpPr>
            <p:spPr>
              <a:xfrm>
                <a:off x="44836000" y="12356250"/>
                <a:ext cx="3949633" cy="1254237"/>
              </a:xfrm>
              <a:prstGeom prst="rect">
                <a:avLst/>
              </a:prstGeom>
              <a:noFill/>
            </p:spPr>
            <p:txBody>
              <a:bodyPr wrap="none" rtlCol="0">
                <a:spAutoFit/>
              </a:bodyPr>
              <a:lstStyle/>
              <a:p>
                <a:pPr>
                  <a:spcBef>
                    <a:spcPts val="0"/>
                  </a:spcBef>
                  <a:spcAft>
                    <a:spcPts val="0"/>
                  </a:spcAft>
                </a:pPr>
                <a:r>
                  <a:rPr lang="en-US" altLang="zh-CN" sz="1200" b="1" dirty="0">
                    <a:latin typeface="Calibri" panose="020F0502020204030204" pitchFamily="34" charset="0"/>
                    <a:cs typeface="Calibri" panose="020F0502020204030204" pitchFamily="34" charset="0"/>
                  </a:rPr>
                  <a:t>NES = 1.74</a:t>
                </a:r>
              </a:p>
              <a:p>
                <a:pPr>
                  <a:spcBef>
                    <a:spcPts val="0"/>
                  </a:spcBef>
                  <a:spcAft>
                    <a:spcPts val="0"/>
                  </a:spcAft>
                </a:pPr>
                <a:r>
                  <a:rPr lang="en-US" sz="1200" b="1" dirty="0">
                    <a:latin typeface="Calibri" panose="020F0502020204030204" pitchFamily="34" charset="0"/>
                    <a:cs typeface="Calibri" panose="020F0502020204030204" pitchFamily="34" charset="0"/>
                  </a:rPr>
                  <a:t>P value </a:t>
                </a:r>
                <a:r>
                  <a:rPr lang="en-US" altLang="zh-CN" sz="1200" b="1" dirty="0">
                    <a:latin typeface="Calibri" panose="020F0502020204030204" pitchFamily="34" charset="0"/>
                    <a:cs typeface="Calibri" panose="020F0502020204030204" pitchFamily="34" charset="0"/>
                  </a:rPr>
                  <a:t>=</a:t>
                </a:r>
                <a:r>
                  <a:rPr lang="en-US" sz="1200" b="1" dirty="0">
                    <a:latin typeface="Calibri" panose="020F0502020204030204" pitchFamily="34" charset="0"/>
                    <a:cs typeface="Calibri" panose="020F0502020204030204" pitchFamily="34" charset="0"/>
                  </a:rPr>
                  <a:t> 0.0001</a:t>
                </a:r>
              </a:p>
            </p:txBody>
          </p:sp>
        </p:grpSp>
      </p:grpSp>
      <p:sp>
        <p:nvSpPr>
          <p:cNvPr id="3" name="TextBox 2">
            <a:extLst>
              <a:ext uri="{FF2B5EF4-FFF2-40B4-BE49-F238E27FC236}">
                <a16:creationId xmlns:a16="http://schemas.microsoft.com/office/drawing/2014/main" id="{CA684533-5134-8D47-AB91-1A4F68CAA37A}"/>
              </a:ext>
            </a:extLst>
          </p:cNvPr>
          <p:cNvSpPr txBox="1"/>
          <p:nvPr/>
        </p:nvSpPr>
        <p:spPr>
          <a:xfrm>
            <a:off x="135260" y="1792009"/>
            <a:ext cx="1594549" cy="923330"/>
          </a:xfrm>
          <a:prstGeom prst="rect">
            <a:avLst/>
          </a:prstGeom>
          <a:noFill/>
        </p:spPr>
        <p:txBody>
          <a:bodyPr wrap="square" rtlCol="0">
            <a:spAutoFit/>
          </a:bodyPr>
          <a:lstStyle/>
          <a:p>
            <a:pPr algn="ctr"/>
            <a:r>
              <a:rPr lang="en-US" b="1" dirty="0" err="1"/>
              <a:t>Ranklist</a:t>
            </a:r>
            <a:r>
              <a:rPr lang="en-US" b="1" dirty="0"/>
              <a:t>:</a:t>
            </a:r>
          </a:p>
          <a:p>
            <a:pPr algn="ctr"/>
            <a:r>
              <a:rPr lang="en-US" b="1" dirty="0"/>
              <a:t>Nasal Brushings from DECAMP-1 cohort</a:t>
            </a:r>
          </a:p>
        </p:txBody>
      </p:sp>
      <p:sp>
        <p:nvSpPr>
          <p:cNvPr id="36" name="TextBox 35">
            <a:extLst>
              <a:ext uri="{FF2B5EF4-FFF2-40B4-BE49-F238E27FC236}">
                <a16:creationId xmlns:a16="http://schemas.microsoft.com/office/drawing/2014/main" id="{4628C6EA-513F-4847-B79B-45075EB95CD1}"/>
              </a:ext>
            </a:extLst>
          </p:cNvPr>
          <p:cNvSpPr txBox="1"/>
          <p:nvPr/>
        </p:nvSpPr>
        <p:spPr>
          <a:xfrm>
            <a:off x="149885" y="3487436"/>
            <a:ext cx="1594549" cy="923330"/>
          </a:xfrm>
          <a:prstGeom prst="rect">
            <a:avLst/>
          </a:prstGeom>
          <a:noFill/>
        </p:spPr>
        <p:txBody>
          <a:bodyPr wrap="square" rtlCol="0">
            <a:spAutoFit/>
          </a:bodyPr>
          <a:lstStyle/>
          <a:p>
            <a:pPr algn="ctr"/>
            <a:r>
              <a:rPr lang="en-US" b="1" dirty="0" err="1"/>
              <a:t>Ranklist</a:t>
            </a:r>
            <a:r>
              <a:rPr lang="en-US" b="1" dirty="0"/>
              <a:t>:</a:t>
            </a:r>
          </a:p>
          <a:p>
            <a:pPr algn="ctr"/>
            <a:r>
              <a:rPr lang="en-US" b="1" dirty="0"/>
              <a:t>Bronchial Brushings from AEGIS cohort</a:t>
            </a:r>
          </a:p>
        </p:txBody>
      </p:sp>
      <p:sp>
        <p:nvSpPr>
          <p:cNvPr id="39" name="Rectangle 38">
            <a:extLst>
              <a:ext uri="{FF2B5EF4-FFF2-40B4-BE49-F238E27FC236}">
                <a16:creationId xmlns:a16="http://schemas.microsoft.com/office/drawing/2014/main" id="{F1830458-8035-3944-BA7D-502C58113351}"/>
              </a:ext>
            </a:extLst>
          </p:cNvPr>
          <p:cNvSpPr/>
          <p:nvPr/>
        </p:nvSpPr>
        <p:spPr>
          <a:xfrm>
            <a:off x="0" y="0"/>
            <a:ext cx="9144000" cy="2440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B1A5D3A8-4920-EF4E-97B1-D82243F8959F}"/>
              </a:ext>
            </a:extLst>
          </p:cNvPr>
          <p:cNvSpPr txBox="1"/>
          <p:nvPr/>
        </p:nvSpPr>
        <p:spPr>
          <a:xfrm>
            <a:off x="-43635" y="0"/>
            <a:ext cx="2069797" cy="261610"/>
          </a:xfrm>
          <a:prstGeom prst="rect">
            <a:avLst/>
          </a:prstGeom>
          <a:noFill/>
        </p:spPr>
        <p:txBody>
          <a:bodyPr wrap="none" rtlCol="0">
            <a:spAutoFit/>
          </a:bodyPr>
          <a:lstStyle/>
          <a:p>
            <a:r>
              <a:rPr lang="en-US" sz="1100" b="1" dirty="0">
                <a:solidFill>
                  <a:schemeClr val="bg1"/>
                </a:solidFill>
              </a:rPr>
              <a:t>SCREENING BIOMARKERS </a:t>
            </a:r>
          </a:p>
        </p:txBody>
      </p:sp>
      <p:sp>
        <p:nvSpPr>
          <p:cNvPr id="4" name="Rectangle 3">
            <a:extLst>
              <a:ext uri="{FF2B5EF4-FFF2-40B4-BE49-F238E27FC236}">
                <a16:creationId xmlns:a16="http://schemas.microsoft.com/office/drawing/2014/main" id="{C771BA74-FA2A-C64A-84E6-0345114716C7}"/>
              </a:ext>
            </a:extLst>
          </p:cNvPr>
          <p:cNvSpPr/>
          <p:nvPr/>
        </p:nvSpPr>
        <p:spPr>
          <a:xfrm>
            <a:off x="7840786" y="4738356"/>
            <a:ext cx="1238801" cy="369332"/>
          </a:xfrm>
          <a:prstGeom prst="rect">
            <a:avLst/>
          </a:prstGeom>
        </p:spPr>
        <p:txBody>
          <a:bodyPr wrap="none">
            <a:spAutoFit/>
          </a:bodyPr>
          <a:lstStyle/>
          <a:p>
            <a:r>
              <a:rPr lang="en-US" dirty="0"/>
              <a:t>B. Ning, BU</a:t>
            </a:r>
          </a:p>
        </p:txBody>
      </p:sp>
      <p:sp>
        <p:nvSpPr>
          <p:cNvPr id="17" name="Rectangle 16">
            <a:extLst>
              <a:ext uri="{FF2B5EF4-FFF2-40B4-BE49-F238E27FC236}">
                <a16:creationId xmlns:a16="http://schemas.microsoft.com/office/drawing/2014/main" id="{661748EA-327D-A443-8D36-16C5BF2FA50B}"/>
              </a:ext>
            </a:extLst>
          </p:cNvPr>
          <p:cNvSpPr/>
          <p:nvPr/>
        </p:nvSpPr>
        <p:spPr>
          <a:xfrm>
            <a:off x="0" y="7912"/>
            <a:ext cx="9144000" cy="244077"/>
          </a:xfrm>
          <a:prstGeom prst="rect">
            <a:avLst/>
          </a:prstGeom>
          <a:solidFill>
            <a:srgbClr val="F08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3DB0C565-E87E-594C-8B8A-04FD95B7D0E1}"/>
              </a:ext>
            </a:extLst>
          </p:cNvPr>
          <p:cNvSpPr txBox="1"/>
          <p:nvPr/>
        </p:nvSpPr>
        <p:spPr>
          <a:xfrm>
            <a:off x="-43635" y="7912"/>
            <a:ext cx="2114681" cy="261610"/>
          </a:xfrm>
          <a:prstGeom prst="rect">
            <a:avLst/>
          </a:prstGeom>
          <a:noFill/>
        </p:spPr>
        <p:txBody>
          <a:bodyPr wrap="none" rtlCol="0">
            <a:spAutoFit/>
          </a:bodyPr>
          <a:lstStyle/>
          <a:p>
            <a:r>
              <a:rPr lang="en-US" sz="1100" b="1" dirty="0">
                <a:solidFill>
                  <a:schemeClr val="bg1"/>
                </a:solidFill>
              </a:rPr>
              <a:t>DIAGNOSTIC BIOMARKERS </a:t>
            </a:r>
          </a:p>
        </p:txBody>
      </p:sp>
    </p:spTree>
    <p:extLst>
      <p:ext uri="{BB962C8B-B14F-4D97-AF65-F5344CB8AC3E}">
        <p14:creationId xmlns:p14="http://schemas.microsoft.com/office/powerpoint/2010/main" val="15016310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24164" y="6956"/>
            <a:ext cx="9144000" cy="857250"/>
          </a:xfrm>
        </p:spPr>
        <p:txBody>
          <a:bodyPr>
            <a:normAutofit/>
          </a:bodyPr>
          <a:lstStyle/>
          <a:p>
            <a:pPr algn="ctr">
              <a:defRPr/>
            </a:pPr>
            <a:r>
              <a:rPr lang="en-US" dirty="0">
                <a:solidFill>
                  <a:schemeClr val="tx1"/>
                </a:solidFill>
              </a:rPr>
              <a:t>Potential clinical applications for a nasal biomarker</a:t>
            </a:r>
          </a:p>
        </p:txBody>
      </p:sp>
      <p:grpSp>
        <p:nvGrpSpPr>
          <p:cNvPr id="3" name="Group 2"/>
          <p:cNvGrpSpPr/>
          <p:nvPr/>
        </p:nvGrpSpPr>
        <p:grpSpPr>
          <a:xfrm>
            <a:off x="941148" y="801267"/>
            <a:ext cx="7280366" cy="3770734"/>
            <a:chOff x="321260" y="1491150"/>
            <a:chExt cx="8565918" cy="4272336"/>
          </a:xfrm>
        </p:grpSpPr>
        <p:pic>
          <p:nvPicPr>
            <p:cNvPr id="9219" name="Picture 4" descr="flowchart_v8 copy.pdf"/>
            <p:cNvPicPr>
              <a:picLocks noChangeAspect="1"/>
            </p:cNvPicPr>
            <p:nvPr/>
          </p:nvPicPr>
          <p:blipFill>
            <a:blip r:embed="rId2">
              <a:extLst>
                <a:ext uri="{28A0092B-C50C-407E-A947-70E740481C1C}">
                  <a14:useLocalDpi xmlns:a14="http://schemas.microsoft.com/office/drawing/2010/main" val="0"/>
                </a:ext>
              </a:extLst>
            </a:blip>
            <a:srcRect t="32025" b="27913"/>
            <a:stretch>
              <a:fillRect/>
            </a:stretch>
          </p:blipFill>
          <p:spPr bwMode="auto">
            <a:xfrm>
              <a:off x="321260" y="1491150"/>
              <a:ext cx="8565918" cy="4272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6335891" y="5297314"/>
              <a:ext cx="2398889" cy="28222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solidFill>
                  <a:schemeClr val="bg1"/>
                </a:solidFill>
              </a:endParaRPr>
            </a:p>
          </p:txBody>
        </p:sp>
      </p:grpSp>
      <p:sp>
        <p:nvSpPr>
          <p:cNvPr id="7" name="TextBox 6">
            <a:extLst>
              <a:ext uri="{FF2B5EF4-FFF2-40B4-BE49-F238E27FC236}">
                <a16:creationId xmlns:a16="http://schemas.microsoft.com/office/drawing/2014/main" id="{4BFB33F8-7DA3-CA41-8E59-D4690DA9EC46}"/>
              </a:ext>
            </a:extLst>
          </p:cNvPr>
          <p:cNvSpPr txBox="1"/>
          <p:nvPr/>
        </p:nvSpPr>
        <p:spPr>
          <a:xfrm>
            <a:off x="-43635" y="0"/>
            <a:ext cx="2069797" cy="261610"/>
          </a:xfrm>
          <a:prstGeom prst="rect">
            <a:avLst/>
          </a:prstGeom>
          <a:noFill/>
        </p:spPr>
        <p:txBody>
          <a:bodyPr wrap="none" rtlCol="0">
            <a:spAutoFit/>
          </a:bodyPr>
          <a:lstStyle/>
          <a:p>
            <a:r>
              <a:rPr lang="en-US" sz="1100" b="1" dirty="0">
                <a:solidFill>
                  <a:schemeClr val="bg1"/>
                </a:solidFill>
              </a:rPr>
              <a:t>SCREENING BIOMARKERS </a:t>
            </a:r>
          </a:p>
        </p:txBody>
      </p:sp>
      <p:sp>
        <p:nvSpPr>
          <p:cNvPr id="14" name="Oval 13">
            <a:extLst>
              <a:ext uri="{FF2B5EF4-FFF2-40B4-BE49-F238E27FC236}">
                <a16:creationId xmlns:a16="http://schemas.microsoft.com/office/drawing/2014/main" id="{2F870C45-A930-004D-90F8-E2D80D8E3855}"/>
              </a:ext>
            </a:extLst>
          </p:cNvPr>
          <p:cNvSpPr/>
          <p:nvPr/>
        </p:nvSpPr>
        <p:spPr>
          <a:xfrm>
            <a:off x="1097653" y="778750"/>
            <a:ext cx="2471457" cy="1099087"/>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9014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1180237" y="2504969"/>
            <a:ext cx="6488630" cy="2610077"/>
            <a:chOff x="2104961" y="3629966"/>
            <a:chExt cx="6370978" cy="2583517"/>
          </a:xfrm>
        </p:grpSpPr>
        <p:pic>
          <p:nvPicPr>
            <p:cNvPr id="29" name="Picture 28" descr="Screen Shot 2017-07-27 at 2.32.15 PM.png"/>
            <p:cNvPicPr>
              <a:picLocks noChangeAspect="1"/>
            </p:cNvPicPr>
            <p:nvPr/>
          </p:nvPicPr>
          <p:blipFill rotWithShape="1">
            <a:blip r:embed="rId3">
              <a:extLst>
                <a:ext uri="{28A0092B-C50C-407E-A947-70E740481C1C}">
                  <a14:useLocalDpi xmlns:a14="http://schemas.microsoft.com/office/drawing/2010/main" val="0"/>
                </a:ext>
              </a:extLst>
            </a:blip>
            <a:srcRect l="14327" t="35412" r="11308" b="944"/>
            <a:stretch/>
          </p:blipFill>
          <p:spPr>
            <a:xfrm>
              <a:off x="2277817" y="3674628"/>
              <a:ext cx="6198122" cy="2538855"/>
            </a:xfrm>
            <a:prstGeom prst="rect">
              <a:avLst/>
            </a:prstGeom>
          </p:spPr>
        </p:pic>
        <p:sp>
          <p:nvSpPr>
            <p:cNvPr id="30" name="Rectangle 29"/>
            <p:cNvSpPr/>
            <p:nvPr/>
          </p:nvSpPr>
          <p:spPr>
            <a:xfrm>
              <a:off x="2104961" y="3629966"/>
              <a:ext cx="345044" cy="483714"/>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grpSp>
      <p:sp>
        <p:nvSpPr>
          <p:cNvPr id="27" name="Chord 26"/>
          <p:cNvSpPr/>
          <p:nvPr/>
        </p:nvSpPr>
        <p:spPr>
          <a:xfrm rot="1935966">
            <a:off x="368755" y="2205793"/>
            <a:ext cx="1120020" cy="1206721"/>
          </a:xfrm>
          <a:prstGeom prst="chord">
            <a:avLst>
              <a:gd name="adj1" fmla="val 3271688"/>
              <a:gd name="adj2" fmla="val 14596398"/>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41" name="Rounded Rectangle 40"/>
          <p:cNvSpPr/>
          <p:nvPr/>
        </p:nvSpPr>
        <p:spPr>
          <a:xfrm>
            <a:off x="6043267" y="2357453"/>
            <a:ext cx="1587500" cy="2757592"/>
          </a:xfrm>
          <a:prstGeom prst="roundRect">
            <a:avLst/>
          </a:prstGeom>
          <a:gradFill flip="none" rotWithShape="1">
            <a:gsLst>
              <a:gs pos="0">
                <a:schemeClr val="accent4">
                  <a:tint val="50000"/>
                  <a:satMod val="300000"/>
                  <a:alpha val="30000"/>
                </a:schemeClr>
              </a:gs>
              <a:gs pos="35000">
                <a:schemeClr val="accent4">
                  <a:tint val="37000"/>
                  <a:satMod val="300000"/>
                  <a:alpha val="30000"/>
                </a:schemeClr>
              </a:gs>
              <a:gs pos="100000">
                <a:schemeClr val="accent4">
                  <a:tint val="15000"/>
                  <a:satMod val="350000"/>
                  <a:alpha val="30000"/>
                </a:schemeClr>
              </a:gs>
            </a:gsLst>
            <a:lin ang="16200000" scaled="1"/>
            <a:tileRect/>
          </a:gradFill>
          <a:ln>
            <a:noFill/>
          </a:ln>
        </p:spPr>
        <p:style>
          <a:lnRef idx="1">
            <a:schemeClr val="accent4"/>
          </a:lnRef>
          <a:fillRef idx="2">
            <a:schemeClr val="accent4"/>
          </a:fillRef>
          <a:effectRef idx="1">
            <a:schemeClr val="accent4"/>
          </a:effectRef>
          <a:fontRef idx="minor">
            <a:schemeClr val="dk1"/>
          </a:fontRef>
        </p:style>
        <p:txBody>
          <a:bodyPr lIns="91436" tIns="45718" rIns="91436" bIns="4571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ea typeface="+mn-ea"/>
              <a:cs typeface="+mn-cs"/>
            </a:endParaRPr>
          </a:p>
        </p:txBody>
      </p:sp>
      <p:pic>
        <p:nvPicPr>
          <p:cNvPr id="44" name="Picture 43" descr="Screen Shot 2017-07-27 at 2.32.15 PM.png"/>
          <p:cNvPicPr>
            <a:picLocks noChangeAspect="1"/>
          </p:cNvPicPr>
          <p:nvPr/>
        </p:nvPicPr>
        <p:blipFill rotWithShape="1">
          <a:blip r:embed="rId3">
            <a:extLst>
              <a:ext uri="{28A0092B-C50C-407E-A947-70E740481C1C}">
                <a14:useLocalDpi xmlns:a14="http://schemas.microsoft.com/office/drawing/2010/main" val="0"/>
              </a:ext>
            </a:extLst>
          </a:blip>
          <a:srcRect l="14597" t="45138" r="75927" b="38476"/>
          <a:stretch/>
        </p:blipFill>
        <p:spPr>
          <a:xfrm>
            <a:off x="7712315" y="2799652"/>
            <a:ext cx="804333" cy="660399"/>
          </a:xfrm>
          <a:prstGeom prst="rect">
            <a:avLst/>
          </a:prstGeom>
        </p:spPr>
      </p:pic>
      <p:cxnSp>
        <p:nvCxnSpPr>
          <p:cNvPr id="50" name="Curved Connector 49"/>
          <p:cNvCxnSpPr>
            <a:cxnSpLocks/>
            <a:stCxn id="44" idx="2"/>
          </p:cNvCxnSpPr>
          <p:nvPr/>
        </p:nvCxnSpPr>
        <p:spPr>
          <a:xfrm rot="5400000">
            <a:off x="7479699" y="3436184"/>
            <a:ext cx="610917" cy="658650"/>
          </a:xfrm>
          <a:prstGeom prst="curvedConnector2">
            <a:avLst/>
          </a:prstGeom>
          <a:ln w="9525" cmpd="sng">
            <a:solidFill>
              <a:schemeClr val="tx1"/>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8006909" y="3667771"/>
            <a:ext cx="1015289" cy="265453"/>
          </a:xfrm>
          <a:prstGeom prst="rect">
            <a:avLst/>
          </a:prstGeom>
          <a:noFill/>
        </p:spPr>
        <p:txBody>
          <a:bodyPr wrap="none" lIns="91436" tIns="45718" rIns="91436" bIns="45718"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dirty="0">
                <a:ln>
                  <a:noFill/>
                </a:ln>
                <a:solidFill>
                  <a:prstClr val="black"/>
                </a:solidFill>
                <a:effectLst/>
                <a:uLnTx/>
                <a:uFillTx/>
                <a:latin typeface="Arial"/>
                <a:ea typeface="+mn-ea"/>
                <a:cs typeface="+mn-cs"/>
              </a:rPr>
              <a:t>Recurrence</a:t>
            </a:r>
          </a:p>
        </p:txBody>
      </p:sp>
      <p:sp>
        <p:nvSpPr>
          <p:cNvPr id="55" name="TextBox 54"/>
          <p:cNvSpPr txBox="1"/>
          <p:nvPr/>
        </p:nvSpPr>
        <p:spPr>
          <a:xfrm>
            <a:off x="1523414" y="3655746"/>
            <a:ext cx="718436" cy="265453"/>
          </a:xfrm>
          <a:prstGeom prst="rect">
            <a:avLst/>
          </a:prstGeom>
          <a:noFill/>
        </p:spPr>
        <p:txBody>
          <a:bodyPr wrap="none" lIns="91436" tIns="45718" rIns="91436" bIns="45718"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dirty="0">
                <a:ln>
                  <a:noFill/>
                </a:ln>
                <a:solidFill>
                  <a:prstClr val="black"/>
                </a:solidFill>
                <a:effectLst/>
                <a:uLnTx/>
                <a:uFillTx/>
                <a:latin typeface="Arial"/>
                <a:ea typeface="+mn-ea"/>
                <a:cs typeface="+mn-cs"/>
              </a:rPr>
              <a:t>Normal</a:t>
            </a:r>
          </a:p>
        </p:txBody>
      </p:sp>
      <p:sp>
        <p:nvSpPr>
          <p:cNvPr id="32" name="TextBox 31">
            <a:extLst>
              <a:ext uri="{FF2B5EF4-FFF2-40B4-BE49-F238E27FC236}">
                <a16:creationId xmlns:a16="http://schemas.microsoft.com/office/drawing/2014/main" id="{E574E6D6-83E6-D74F-8C4A-FA8964E74136}"/>
              </a:ext>
            </a:extLst>
          </p:cNvPr>
          <p:cNvSpPr txBox="1"/>
          <p:nvPr/>
        </p:nvSpPr>
        <p:spPr>
          <a:xfrm>
            <a:off x="-74368" y="4941039"/>
            <a:ext cx="5156200" cy="24622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Arial"/>
                <a:ea typeface="+mn-ea"/>
                <a:cs typeface="+mn-cs"/>
              </a:rPr>
              <a:t>Modified from Beane et al. Lancet Oncology 2017</a:t>
            </a:r>
          </a:p>
        </p:txBody>
      </p:sp>
      <p:grpSp>
        <p:nvGrpSpPr>
          <p:cNvPr id="49" name="Group 48">
            <a:extLst>
              <a:ext uri="{FF2B5EF4-FFF2-40B4-BE49-F238E27FC236}">
                <a16:creationId xmlns:a16="http://schemas.microsoft.com/office/drawing/2014/main" id="{94D8859A-407A-6445-AAF3-58A05DAEDDB7}"/>
              </a:ext>
            </a:extLst>
          </p:cNvPr>
          <p:cNvGrpSpPr/>
          <p:nvPr/>
        </p:nvGrpSpPr>
        <p:grpSpPr>
          <a:xfrm>
            <a:off x="965432" y="2044584"/>
            <a:ext cx="7970750" cy="440468"/>
            <a:chOff x="337" y="589500"/>
            <a:chExt cx="7970750" cy="440468"/>
          </a:xfrm>
        </p:grpSpPr>
        <p:sp>
          <p:nvSpPr>
            <p:cNvPr id="3" name="Rectangle 2">
              <a:extLst>
                <a:ext uri="{FF2B5EF4-FFF2-40B4-BE49-F238E27FC236}">
                  <a16:creationId xmlns:a16="http://schemas.microsoft.com/office/drawing/2014/main" id="{4CF18178-A828-6849-991B-4F8DA755B7BD}"/>
                </a:ext>
              </a:extLst>
            </p:cNvPr>
            <p:cNvSpPr/>
            <p:nvPr/>
          </p:nvSpPr>
          <p:spPr>
            <a:xfrm>
              <a:off x="337" y="589500"/>
              <a:ext cx="7970750" cy="440468"/>
            </a:xfrm>
            <a:prstGeom prst="rect">
              <a:avLst/>
            </a:prstGeom>
            <a:gradFill flip="none" rotWithShape="1">
              <a:gsLst>
                <a:gs pos="0">
                  <a:schemeClr val="accent1">
                    <a:lumMod val="89000"/>
                  </a:schemeClr>
                </a:gs>
                <a:gs pos="26000">
                  <a:schemeClr val="accent2">
                    <a:lumMod val="60000"/>
                    <a:lumOff val="40000"/>
                  </a:schemeClr>
                </a:gs>
                <a:gs pos="60000">
                  <a:srgbClr val="F08533">
                    <a:lumMod val="92000"/>
                  </a:srgbClr>
                </a:gs>
                <a:gs pos="97000">
                  <a:srgbClr val="C00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42" name="TextBox 41">
              <a:extLst>
                <a:ext uri="{FF2B5EF4-FFF2-40B4-BE49-F238E27FC236}">
                  <a16:creationId xmlns:a16="http://schemas.microsoft.com/office/drawing/2014/main" id="{EB2A7AD7-5A18-3445-B272-CAC259FBF095}"/>
                </a:ext>
              </a:extLst>
            </p:cNvPr>
            <p:cNvSpPr txBox="1"/>
            <p:nvPr/>
          </p:nvSpPr>
          <p:spPr>
            <a:xfrm>
              <a:off x="48611" y="655845"/>
              <a:ext cx="1353256" cy="307777"/>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PREVENTION</a:t>
              </a:r>
            </a:p>
          </p:txBody>
        </p:sp>
        <p:sp>
          <p:nvSpPr>
            <p:cNvPr id="43" name="TextBox 42">
              <a:extLst>
                <a:ext uri="{FF2B5EF4-FFF2-40B4-BE49-F238E27FC236}">
                  <a16:creationId xmlns:a16="http://schemas.microsoft.com/office/drawing/2014/main" id="{55978FC7-765A-CA4B-8FF9-4F2935B8B4A7}"/>
                </a:ext>
              </a:extLst>
            </p:cNvPr>
            <p:cNvSpPr txBox="1"/>
            <p:nvPr/>
          </p:nvSpPr>
          <p:spPr>
            <a:xfrm>
              <a:off x="1794058" y="663289"/>
              <a:ext cx="1521571" cy="307777"/>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INTERCEPTION</a:t>
              </a:r>
            </a:p>
          </p:txBody>
        </p:sp>
        <p:sp>
          <p:nvSpPr>
            <p:cNvPr id="45" name="TextBox 44">
              <a:extLst>
                <a:ext uri="{FF2B5EF4-FFF2-40B4-BE49-F238E27FC236}">
                  <a16:creationId xmlns:a16="http://schemas.microsoft.com/office/drawing/2014/main" id="{4DFD727C-4368-6E4E-B90C-51DDB04D275A}"/>
                </a:ext>
              </a:extLst>
            </p:cNvPr>
            <p:cNvSpPr txBox="1"/>
            <p:nvPr/>
          </p:nvSpPr>
          <p:spPr>
            <a:xfrm>
              <a:off x="3872284" y="663289"/>
              <a:ext cx="1192955" cy="307777"/>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DIAGNOSIS</a:t>
              </a:r>
            </a:p>
          </p:txBody>
        </p:sp>
        <p:sp>
          <p:nvSpPr>
            <p:cNvPr id="47" name="TextBox 46">
              <a:extLst>
                <a:ext uri="{FF2B5EF4-FFF2-40B4-BE49-F238E27FC236}">
                  <a16:creationId xmlns:a16="http://schemas.microsoft.com/office/drawing/2014/main" id="{982A7703-7C99-0548-90A4-61C6F005FF0A}"/>
                </a:ext>
              </a:extLst>
            </p:cNvPr>
            <p:cNvSpPr txBox="1"/>
            <p:nvPr/>
          </p:nvSpPr>
          <p:spPr>
            <a:xfrm>
              <a:off x="5344670" y="680045"/>
              <a:ext cx="1277402" cy="307777"/>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TREATMENT</a:t>
              </a:r>
            </a:p>
          </p:txBody>
        </p:sp>
      </p:grpSp>
      <p:grpSp>
        <p:nvGrpSpPr>
          <p:cNvPr id="36" name="Group 35"/>
          <p:cNvGrpSpPr/>
          <p:nvPr/>
        </p:nvGrpSpPr>
        <p:grpSpPr>
          <a:xfrm>
            <a:off x="37679" y="1896686"/>
            <a:ext cx="1045927" cy="3076297"/>
            <a:chOff x="180832" y="1148362"/>
            <a:chExt cx="1045927" cy="3076297"/>
          </a:xfrm>
        </p:grpSpPr>
        <p:pic>
          <p:nvPicPr>
            <p:cNvPr id="11" name="Picture 10" descr="Screen Shot 2018-04-13 at 9.57.39 PM.png"/>
            <p:cNvPicPr>
              <a:picLocks noChangeAspect="1"/>
            </p:cNvPicPr>
            <p:nvPr/>
          </p:nvPicPr>
          <p:blipFill>
            <a:blip r:embed="rId4">
              <a:alphaModFix/>
              <a:extLst>
                <a:ext uri="{BEBA8EAE-BF5A-486C-A8C5-ECC9F3942E4B}">
                  <a14:imgProps xmlns:a14="http://schemas.microsoft.com/office/drawing/2010/main">
                    <a14:imgLayer r:embed="rId5">
                      <a14:imgEffect>
                        <a14:backgroundRemoval t="1842" b="99737" l="3226" r="94355"/>
                      </a14:imgEffect>
                    </a14:imgLayer>
                  </a14:imgProps>
                </a:ext>
                <a:ext uri="{28A0092B-C50C-407E-A947-70E740481C1C}">
                  <a14:useLocalDpi xmlns:a14="http://schemas.microsoft.com/office/drawing/2010/main" val="0"/>
                </a:ext>
              </a:extLst>
            </a:blip>
            <a:stretch>
              <a:fillRect/>
            </a:stretch>
          </p:blipFill>
          <p:spPr>
            <a:xfrm>
              <a:off x="205891" y="1148362"/>
              <a:ext cx="1003845" cy="3076297"/>
            </a:xfrm>
            <a:prstGeom prst="rect">
              <a:avLst/>
            </a:prstGeom>
          </p:spPr>
        </p:pic>
        <p:grpSp>
          <p:nvGrpSpPr>
            <p:cNvPr id="26" name="Group 25"/>
            <p:cNvGrpSpPr/>
            <p:nvPr/>
          </p:nvGrpSpPr>
          <p:grpSpPr>
            <a:xfrm>
              <a:off x="198259" y="1203111"/>
              <a:ext cx="961262" cy="749679"/>
              <a:chOff x="4742686" y="3779860"/>
              <a:chExt cx="961262" cy="749679"/>
            </a:xfrm>
          </p:grpSpPr>
          <p:sp>
            <p:nvSpPr>
              <p:cNvPr id="15" name="Oval 14"/>
              <p:cNvSpPr/>
              <p:nvPr/>
            </p:nvSpPr>
            <p:spPr>
              <a:xfrm>
                <a:off x="4742686" y="3779860"/>
                <a:ext cx="910326" cy="749679"/>
              </a:xfrm>
              <a:prstGeom prst="ellipse">
                <a:avLst/>
              </a:prstGeom>
              <a:solidFill>
                <a:schemeClr val="bg2">
                  <a:lumMod val="50000"/>
                  <a:alpha val="2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16" name="TextBox 15"/>
              <p:cNvSpPr txBox="1"/>
              <p:nvPr/>
            </p:nvSpPr>
            <p:spPr>
              <a:xfrm>
                <a:off x="4781403" y="4023760"/>
                <a:ext cx="922545"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 Heavy"/>
                    <a:ea typeface="+mn-ea"/>
                    <a:cs typeface="Avenir Heavy"/>
                  </a:rPr>
                  <a:t>Exposures</a:t>
                </a:r>
              </a:p>
            </p:txBody>
          </p:sp>
        </p:grpSp>
        <p:grpSp>
          <p:nvGrpSpPr>
            <p:cNvPr id="25" name="Group 24"/>
            <p:cNvGrpSpPr/>
            <p:nvPr/>
          </p:nvGrpSpPr>
          <p:grpSpPr>
            <a:xfrm>
              <a:off x="217309" y="1926701"/>
              <a:ext cx="910326" cy="749679"/>
              <a:chOff x="277968" y="2475202"/>
              <a:chExt cx="910326" cy="749679"/>
            </a:xfrm>
          </p:grpSpPr>
          <p:sp>
            <p:nvSpPr>
              <p:cNvPr id="17" name="Oval 16"/>
              <p:cNvSpPr/>
              <p:nvPr/>
            </p:nvSpPr>
            <p:spPr>
              <a:xfrm>
                <a:off x="277968" y="2475202"/>
                <a:ext cx="910326" cy="749679"/>
              </a:xfrm>
              <a:prstGeom prst="ellipse">
                <a:avLst/>
              </a:prstGeom>
              <a:solidFill>
                <a:schemeClr val="accent3">
                  <a:lumMod val="60000"/>
                  <a:lumOff val="40000"/>
                  <a:alpha val="2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TextBox 17"/>
              <p:cNvSpPr txBox="1"/>
              <p:nvPr/>
            </p:nvSpPr>
            <p:spPr>
              <a:xfrm>
                <a:off x="353735" y="2716749"/>
                <a:ext cx="825867"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 Heavy"/>
                    <a:ea typeface="+mn-ea"/>
                    <a:cs typeface="Avenir Heavy"/>
                  </a:rPr>
                  <a:t>Heredity</a:t>
                </a:r>
              </a:p>
            </p:txBody>
          </p:sp>
        </p:grpSp>
        <p:grpSp>
          <p:nvGrpSpPr>
            <p:cNvPr id="23" name="Group 22"/>
            <p:cNvGrpSpPr/>
            <p:nvPr/>
          </p:nvGrpSpPr>
          <p:grpSpPr>
            <a:xfrm>
              <a:off x="180832" y="2703339"/>
              <a:ext cx="1045927" cy="749679"/>
              <a:chOff x="7960007" y="1856511"/>
              <a:chExt cx="1045927" cy="749679"/>
            </a:xfrm>
          </p:grpSpPr>
          <p:sp>
            <p:nvSpPr>
              <p:cNvPr id="21" name="Oval 20"/>
              <p:cNvSpPr/>
              <p:nvPr/>
            </p:nvSpPr>
            <p:spPr>
              <a:xfrm>
                <a:off x="8007181" y="1856511"/>
                <a:ext cx="910326" cy="749679"/>
              </a:xfrm>
              <a:prstGeom prst="ellipse">
                <a:avLst/>
              </a:prstGeom>
              <a:solidFill>
                <a:schemeClr val="accent3">
                  <a:lumMod val="50000"/>
                  <a:alpha val="2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22" name="TextBox 21"/>
              <p:cNvSpPr txBox="1"/>
              <p:nvPr/>
            </p:nvSpPr>
            <p:spPr>
              <a:xfrm>
                <a:off x="7960007" y="2058821"/>
                <a:ext cx="1045927" cy="276999"/>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 Heavy"/>
                    <a:ea typeface="+mn-ea"/>
                    <a:cs typeface="Avenir Heavy"/>
                  </a:rPr>
                  <a:t>Microbiome</a:t>
                </a:r>
              </a:p>
            </p:txBody>
          </p:sp>
        </p:grpSp>
      </p:grpSp>
      <p:grpSp>
        <p:nvGrpSpPr>
          <p:cNvPr id="64" name="Group 63">
            <a:extLst>
              <a:ext uri="{FF2B5EF4-FFF2-40B4-BE49-F238E27FC236}">
                <a16:creationId xmlns:a16="http://schemas.microsoft.com/office/drawing/2014/main" id="{8C99CB3B-36EE-2F40-A61E-036FC6C373DE}"/>
              </a:ext>
            </a:extLst>
          </p:cNvPr>
          <p:cNvGrpSpPr/>
          <p:nvPr/>
        </p:nvGrpSpPr>
        <p:grpSpPr>
          <a:xfrm>
            <a:off x="2241850" y="554834"/>
            <a:ext cx="2033932" cy="1463936"/>
            <a:chOff x="2603880" y="554834"/>
            <a:chExt cx="1671902" cy="1463936"/>
          </a:xfrm>
        </p:grpSpPr>
        <p:sp>
          <p:nvSpPr>
            <p:cNvPr id="58" name="Down Arrow Callout 57">
              <a:extLst>
                <a:ext uri="{FF2B5EF4-FFF2-40B4-BE49-F238E27FC236}">
                  <a16:creationId xmlns:a16="http://schemas.microsoft.com/office/drawing/2014/main" id="{CBD699D7-FEF2-154B-B1F0-BB2C9F147D04}"/>
                </a:ext>
              </a:extLst>
            </p:cNvPr>
            <p:cNvSpPr/>
            <p:nvPr/>
          </p:nvSpPr>
          <p:spPr>
            <a:xfrm>
              <a:off x="2603880" y="554834"/>
              <a:ext cx="1671902" cy="1463936"/>
            </a:xfrm>
            <a:prstGeom prst="downArrowCallout">
              <a:avLst>
                <a:gd name="adj1" fmla="val 22066"/>
                <a:gd name="adj2" fmla="val 17665"/>
                <a:gd name="adj3" fmla="val 25000"/>
                <a:gd name="adj4" fmla="val 64977"/>
              </a:avLst>
            </a:prstGeom>
            <a:solidFill>
              <a:schemeClr val="accent2">
                <a:lumMod val="60000"/>
                <a:lumOff val="40000"/>
                <a:alpha val="3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53" name="TextBox 52">
              <a:extLst>
                <a:ext uri="{FF2B5EF4-FFF2-40B4-BE49-F238E27FC236}">
                  <a16:creationId xmlns:a16="http://schemas.microsoft.com/office/drawing/2014/main" id="{F15381EB-E302-824D-965C-082FB14BEA3D}"/>
                </a:ext>
              </a:extLst>
            </p:cNvPr>
            <p:cNvSpPr txBox="1"/>
            <p:nvPr/>
          </p:nvSpPr>
          <p:spPr>
            <a:xfrm>
              <a:off x="2603880" y="675331"/>
              <a:ext cx="1671902" cy="86177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mn-ea"/>
                  <a:cs typeface="+mn-cs"/>
                </a:rPr>
                <a:t>Identify those with aggressive premalignant lesions for interception or screening</a:t>
              </a:r>
            </a:p>
          </p:txBody>
        </p:sp>
        <p:sp>
          <p:nvSpPr>
            <p:cNvPr id="61" name="TextBox 60">
              <a:extLst>
                <a:ext uri="{FF2B5EF4-FFF2-40B4-BE49-F238E27FC236}">
                  <a16:creationId xmlns:a16="http://schemas.microsoft.com/office/drawing/2014/main" id="{0C04963F-F1ED-7B42-B83A-A8CE16FA3DF5}"/>
                </a:ext>
              </a:extLst>
            </p:cNvPr>
            <p:cNvSpPr txBox="1"/>
            <p:nvPr/>
          </p:nvSpPr>
          <p:spPr>
            <a:xfrm>
              <a:off x="3327471" y="1628816"/>
              <a:ext cx="280846"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FFB31B">
                      <a:lumMod val="75000"/>
                    </a:srgbClr>
                  </a:solidFill>
                  <a:effectLst/>
                  <a:uLnTx/>
                  <a:uFillTx/>
                  <a:latin typeface="Arial"/>
                  <a:ea typeface="+mn-ea"/>
                  <a:cs typeface="+mn-cs"/>
                </a:rPr>
                <a:t>2</a:t>
              </a:r>
            </a:p>
          </p:txBody>
        </p:sp>
      </p:grpSp>
      <p:sp>
        <p:nvSpPr>
          <p:cNvPr id="46" name="Rectangle 45">
            <a:extLst>
              <a:ext uri="{FF2B5EF4-FFF2-40B4-BE49-F238E27FC236}">
                <a16:creationId xmlns:a16="http://schemas.microsoft.com/office/drawing/2014/main" id="{33903190-E303-854C-AE7A-EE2F7C8B2728}"/>
              </a:ext>
            </a:extLst>
          </p:cNvPr>
          <p:cNvSpPr/>
          <p:nvPr/>
        </p:nvSpPr>
        <p:spPr>
          <a:xfrm>
            <a:off x="0" y="0"/>
            <a:ext cx="9144000" cy="244077"/>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48" name="TextBox 47">
            <a:extLst>
              <a:ext uri="{FF2B5EF4-FFF2-40B4-BE49-F238E27FC236}">
                <a16:creationId xmlns:a16="http://schemas.microsoft.com/office/drawing/2014/main" id="{C8774067-056F-B842-992A-81EC0D6B3763}"/>
              </a:ext>
            </a:extLst>
          </p:cNvPr>
          <p:cNvSpPr txBox="1"/>
          <p:nvPr/>
        </p:nvSpPr>
        <p:spPr>
          <a:xfrm>
            <a:off x="-43635" y="0"/>
            <a:ext cx="2367956"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Arial"/>
                <a:ea typeface="+mn-ea"/>
                <a:cs typeface="+mn-cs"/>
              </a:rPr>
              <a:t>PREMALIGNANT BIOMARKERS </a:t>
            </a:r>
          </a:p>
        </p:txBody>
      </p:sp>
      <p:grpSp>
        <p:nvGrpSpPr>
          <p:cNvPr id="68" name="Group 67">
            <a:extLst>
              <a:ext uri="{FF2B5EF4-FFF2-40B4-BE49-F238E27FC236}">
                <a16:creationId xmlns:a16="http://schemas.microsoft.com/office/drawing/2014/main" id="{9E4624ED-6D33-A34A-B485-2BF0737F6E29}"/>
              </a:ext>
            </a:extLst>
          </p:cNvPr>
          <p:cNvGrpSpPr/>
          <p:nvPr/>
        </p:nvGrpSpPr>
        <p:grpSpPr>
          <a:xfrm>
            <a:off x="4333597" y="554387"/>
            <a:ext cx="2175268" cy="1463936"/>
            <a:chOff x="4333597" y="554387"/>
            <a:chExt cx="2175268" cy="1463936"/>
          </a:xfrm>
        </p:grpSpPr>
        <p:sp>
          <p:nvSpPr>
            <p:cNvPr id="69" name="Down Arrow Callout 68">
              <a:extLst>
                <a:ext uri="{FF2B5EF4-FFF2-40B4-BE49-F238E27FC236}">
                  <a16:creationId xmlns:a16="http://schemas.microsoft.com/office/drawing/2014/main" id="{2C685DC5-FF88-9E4F-A90B-4D4A78F20F5D}"/>
                </a:ext>
              </a:extLst>
            </p:cNvPr>
            <p:cNvSpPr/>
            <p:nvPr/>
          </p:nvSpPr>
          <p:spPr>
            <a:xfrm>
              <a:off x="4333597" y="554387"/>
              <a:ext cx="2175268" cy="1463936"/>
            </a:xfrm>
            <a:prstGeom prst="downArrowCallout">
              <a:avLst>
                <a:gd name="adj1" fmla="val 22066"/>
                <a:gd name="adj2" fmla="val 17665"/>
                <a:gd name="adj3" fmla="val 25000"/>
                <a:gd name="adj4" fmla="val 64977"/>
              </a:avLst>
            </a:prstGeom>
            <a:solidFill>
              <a:srgbClr val="F08533">
                <a:alpha val="30000"/>
              </a:srgbClr>
            </a:solidFill>
            <a:ln>
              <a:solidFill>
                <a:srgbClr val="D3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70" name="TextBox 69">
              <a:extLst>
                <a:ext uri="{FF2B5EF4-FFF2-40B4-BE49-F238E27FC236}">
                  <a16:creationId xmlns:a16="http://schemas.microsoft.com/office/drawing/2014/main" id="{230A7AC7-A3C3-784C-B7A6-734FA0615C1F}"/>
                </a:ext>
              </a:extLst>
            </p:cNvPr>
            <p:cNvSpPr txBox="1"/>
            <p:nvPr/>
          </p:nvSpPr>
          <p:spPr>
            <a:xfrm>
              <a:off x="4388131" y="610153"/>
              <a:ext cx="2070485" cy="86177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mn-ea"/>
                  <a:cs typeface="+mn-cs"/>
                </a:rPr>
                <a:t>Distinguish benign vs. malignant pulmonary nodules, avoiding unnecessary procedures in those with benign disease</a:t>
              </a:r>
            </a:p>
          </p:txBody>
        </p:sp>
        <p:sp>
          <p:nvSpPr>
            <p:cNvPr id="71" name="TextBox 70">
              <a:extLst>
                <a:ext uri="{FF2B5EF4-FFF2-40B4-BE49-F238E27FC236}">
                  <a16:creationId xmlns:a16="http://schemas.microsoft.com/office/drawing/2014/main" id="{A728FB13-CEA8-9B44-A501-3E899BBA98A7}"/>
                </a:ext>
              </a:extLst>
            </p:cNvPr>
            <p:cNvSpPr txBox="1"/>
            <p:nvPr/>
          </p:nvSpPr>
          <p:spPr>
            <a:xfrm>
              <a:off x="5280808" y="1640315"/>
              <a:ext cx="280846"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F08533"/>
                  </a:solidFill>
                  <a:effectLst/>
                  <a:uLnTx/>
                  <a:uFillTx/>
                  <a:latin typeface="Arial"/>
                  <a:ea typeface="+mn-ea"/>
                  <a:cs typeface="+mn-cs"/>
                </a:rPr>
                <a:t>1</a:t>
              </a:r>
            </a:p>
          </p:txBody>
        </p:sp>
      </p:grpSp>
    </p:spTree>
    <p:extLst>
      <p:ext uri="{BB962C8B-B14F-4D97-AF65-F5344CB8AC3E}">
        <p14:creationId xmlns:p14="http://schemas.microsoft.com/office/powerpoint/2010/main" val="19039102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 name="Footer Placeholder 3"/>
          <p:cNvSpPr>
            <a:spLocks noGrp="1"/>
          </p:cNvSpPr>
          <p:nvPr>
            <p:ph type="ftr" sz="quarter" idx="4294967295"/>
          </p:nvPr>
        </p:nvSpPr>
        <p:spPr>
          <a:xfrm>
            <a:off x="1160547" y="-12383"/>
            <a:ext cx="6400800" cy="238125"/>
          </a:xfrm>
          <a:prstGeom prst="rect">
            <a:avLst/>
          </a:prstGeom>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a:ea typeface="+mn-ea"/>
                <a:cs typeface="+mn-cs"/>
              </a:rPr>
              <a:t>Results:  Gene expression/Presence of Premalignant Lesions</a:t>
            </a:r>
          </a:p>
        </p:txBody>
      </p:sp>
      <p:sp>
        <p:nvSpPr>
          <p:cNvPr id="27" name="Title 1"/>
          <p:cNvSpPr>
            <a:spLocks noGrp="1"/>
          </p:cNvSpPr>
          <p:nvPr>
            <p:ph type="title"/>
          </p:nvPr>
        </p:nvSpPr>
        <p:spPr>
          <a:xfrm>
            <a:off x="0" y="336118"/>
            <a:ext cx="9144000" cy="514350"/>
          </a:xfrm>
        </p:spPr>
        <p:txBody>
          <a:bodyPr>
            <a:noAutofit/>
          </a:bodyPr>
          <a:lstStyle/>
          <a:p>
            <a:pPr algn="ctr"/>
            <a:r>
              <a:rPr lang="en-US" sz="1800" dirty="0">
                <a:solidFill>
                  <a:srgbClr val="000000"/>
                </a:solidFill>
              </a:rPr>
              <a:t>Extending the “field” to premalignancy (PML): </a:t>
            </a:r>
            <a:br>
              <a:rPr lang="en-US" sz="1800" dirty="0">
                <a:solidFill>
                  <a:srgbClr val="000000"/>
                </a:solidFill>
              </a:rPr>
            </a:br>
            <a:r>
              <a:rPr lang="en-US" sz="1800" dirty="0">
                <a:solidFill>
                  <a:srgbClr val="000000"/>
                </a:solidFill>
              </a:rPr>
              <a:t>Gene expression alterations associated with PML presence</a:t>
            </a:r>
          </a:p>
        </p:txBody>
      </p:sp>
      <p:sp>
        <p:nvSpPr>
          <p:cNvPr id="4" name="TextBox 3"/>
          <p:cNvSpPr txBox="1"/>
          <p:nvPr/>
        </p:nvSpPr>
        <p:spPr>
          <a:xfrm>
            <a:off x="1359442" y="922677"/>
            <a:ext cx="6496034" cy="40408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prstClr val="black"/>
                </a:solidFill>
                <a:effectLst/>
                <a:uLnTx/>
                <a:uFillTx/>
                <a:latin typeface="Arial"/>
                <a:ea typeface="+mn-ea"/>
                <a:cs typeface="+mn-cs"/>
              </a:rPr>
              <a:t>RNA-seq on airway epithelium from 75 smokers with dysplastic lesions vs. 25 without apparent dysplasia (Stephen Lam UBC) </a:t>
            </a:r>
          </a:p>
        </p:txBody>
      </p:sp>
      <p:sp>
        <p:nvSpPr>
          <p:cNvPr id="5" name="TextBox 4"/>
          <p:cNvSpPr txBox="1"/>
          <p:nvPr/>
        </p:nvSpPr>
        <p:spPr>
          <a:xfrm>
            <a:off x="-43635" y="4895291"/>
            <a:ext cx="2743200" cy="25391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Arial"/>
                <a:ea typeface="+mn-ea"/>
                <a:cs typeface="+mn-cs"/>
              </a:rPr>
              <a:t>Beane et al. Clinical Cancer Res 2017</a:t>
            </a:r>
          </a:p>
        </p:txBody>
      </p:sp>
      <p:sp>
        <p:nvSpPr>
          <p:cNvPr id="15" name="Rectangle 14">
            <a:extLst>
              <a:ext uri="{FF2B5EF4-FFF2-40B4-BE49-F238E27FC236}">
                <a16:creationId xmlns:a16="http://schemas.microsoft.com/office/drawing/2014/main" id="{5F5A56D4-14B0-BF44-BB98-3C26F47394C6}"/>
              </a:ext>
            </a:extLst>
          </p:cNvPr>
          <p:cNvSpPr/>
          <p:nvPr/>
        </p:nvSpPr>
        <p:spPr>
          <a:xfrm>
            <a:off x="0" y="0"/>
            <a:ext cx="9144000" cy="244077"/>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17" name="TextBox 16">
            <a:extLst>
              <a:ext uri="{FF2B5EF4-FFF2-40B4-BE49-F238E27FC236}">
                <a16:creationId xmlns:a16="http://schemas.microsoft.com/office/drawing/2014/main" id="{13628CC3-20CA-034F-A379-C610D43AEFB3}"/>
              </a:ext>
            </a:extLst>
          </p:cNvPr>
          <p:cNvSpPr txBox="1"/>
          <p:nvPr/>
        </p:nvSpPr>
        <p:spPr>
          <a:xfrm>
            <a:off x="-43635" y="0"/>
            <a:ext cx="2367956"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Arial"/>
                <a:ea typeface="+mn-ea"/>
                <a:cs typeface="+mn-cs"/>
              </a:rPr>
              <a:t>PREMALIGNANT BIOMARKERS </a:t>
            </a:r>
          </a:p>
        </p:txBody>
      </p:sp>
      <p:grpSp>
        <p:nvGrpSpPr>
          <p:cNvPr id="8" name="Group 7">
            <a:extLst>
              <a:ext uri="{FF2B5EF4-FFF2-40B4-BE49-F238E27FC236}">
                <a16:creationId xmlns:a16="http://schemas.microsoft.com/office/drawing/2014/main" id="{148DA8DF-407A-9C43-931E-AE734E4847F9}"/>
              </a:ext>
            </a:extLst>
          </p:cNvPr>
          <p:cNvGrpSpPr/>
          <p:nvPr/>
        </p:nvGrpSpPr>
        <p:grpSpPr>
          <a:xfrm>
            <a:off x="2324321" y="1390509"/>
            <a:ext cx="4003911" cy="3373756"/>
            <a:chOff x="877824" y="1244205"/>
            <a:chExt cx="4003911" cy="3373756"/>
          </a:xfrm>
        </p:grpSpPr>
        <p:sp>
          <p:nvSpPr>
            <p:cNvPr id="3" name="TextBox 2"/>
            <p:cNvSpPr txBox="1"/>
            <p:nvPr/>
          </p:nvSpPr>
          <p:spPr>
            <a:xfrm>
              <a:off x="1245954" y="1247631"/>
              <a:ext cx="1909497" cy="2308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a:ea typeface="+mn-ea"/>
                  <a:cs typeface="+mn-cs"/>
                </a:rPr>
                <a:t>Subjects w/ Premalignant Lesions</a:t>
              </a:r>
            </a:p>
          </p:txBody>
        </p:sp>
        <p:pic>
          <p:nvPicPr>
            <p:cNvPr id="18" name="Picture 17"/>
            <p:cNvPicPr/>
            <p:nvPr/>
          </p:nvPicPr>
          <p:blipFill rotWithShape="1">
            <a:blip r:embed="rId3">
              <a:extLst>
                <a:ext uri="{28A0092B-C50C-407E-A947-70E740481C1C}">
                  <a14:useLocalDpi xmlns:a14="http://schemas.microsoft.com/office/drawing/2010/main" val="0"/>
                </a:ext>
              </a:extLst>
            </a:blip>
            <a:srcRect t="26557"/>
            <a:stretch/>
          </p:blipFill>
          <p:spPr bwMode="auto">
            <a:xfrm>
              <a:off x="877824" y="1536503"/>
              <a:ext cx="3900365" cy="2817404"/>
            </a:xfrm>
            <a:prstGeom prst="rect">
              <a:avLst/>
            </a:prstGeom>
            <a:noFill/>
            <a:ln>
              <a:noFill/>
            </a:ln>
            <a:extLst>
              <a:ext uri="{53640926-AAD7-44d8-BBD7-CCE9431645EC}">
                <a14:shadowObscured xmlns:a14="http://schemas.microsoft.com/office/drawing/2010/main" xmlns=""/>
              </a:ext>
            </a:extLst>
          </p:spPr>
        </p:pic>
        <p:sp>
          <p:nvSpPr>
            <p:cNvPr id="2" name="TextBox 1"/>
            <p:cNvSpPr txBox="1"/>
            <p:nvPr/>
          </p:nvSpPr>
          <p:spPr>
            <a:xfrm>
              <a:off x="1160547" y="4340962"/>
              <a:ext cx="3511346"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206 genes differentially expressed at FDR&lt;0.001</a:t>
              </a:r>
            </a:p>
          </p:txBody>
        </p:sp>
        <p:sp>
          <p:nvSpPr>
            <p:cNvPr id="24" name="Rectangle 23"/>
            <p:cNvSpPr/>
            <p:nvPr/>
          </p:nvSpPr>
          <p:spPr>
            <a:xfrm>
              <a:off x="3502950" y="1270448"/>
              <a:ext cx="171449" cy="197197"/>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white"/>
                </a:solidFill>
                <a:effectLst/>
                <a:uLnTx/>
                <a:uFillTx/>
                <a:latin typeface="Arial"/>
                <a:ea typeface="+mn-ea"/>
                <a:cs typeface="+mn-cs"/>
              </a:endParaRPr>
            </a:p>
          </p:txBody>
        </p:sp>
        <p:sp>
          <p:nvSpPr>
            <p:cNvPr id="25" name="Rectangle 24"/>
            <p:cNvSpPr/>
            <p:nvPr/>
          </p:nvSpPr>
          <p:spPr>
            <a:xfrm flipH="1">
              <a:off x="1109693" y="1284344"/>
              <a:ext cx="171449" cy="164488"/>
            </a:xfrm>
            <a:prstGeom prst="rect">
              <a:avLst/>
            </a:prstGeom>
            <a:solidFill>
              <a:schemeClr val="bg1">
                <a:lumMod val="65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white"/>
                </a:solidFill>
                <a:effectLst/>
                <a:uLnTx/>
                <a:uFillTx/>
                <a:latin typeface="Arial"/>
                <a:ea typeface="+mn-ea"/>
                <a:cs typeface="+mn-cs"/>
              </a:endParaRPr>
            </a:p>
          </p:txBody>
        </p:sp>
        <p:sp>
          <p:nvSpPr>
            <p:cNvPr id="7" name="TextBox 6">
              <a:extLst>
                <a:ext uri="{FF2B5EF4-FFF2-40B4-BE49-F238E27FC236}">
                  <a16:creationId xmlns:a16="http://schemas.microsoft.com/office/drawing/2014/main" id="{3C1DCCEA-2E83-C94F-99D1-56CB087FC916}"/>
                </a:ext>
              </a:extLst>
            </p:cNvPr>
            <p:cNvSpPr txBox="1"/>
            <p:nvPr/>
          </p:nvSpPr>
          <p:spPr>
            <a:xfrm>
              <a:off x="3613439" y="1244205"/>
              <a:ext cx="1268296" cy="2308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a:ea typeface="+mn-ea"/>
                  <a:cs typeface="+mn-cs"/>
                </a:rPr>
                <a:t>Subjects w/o Lesions</a:t>
              </a:r>
            </a:p>
          </p:txBody>
        </p:sp>
      </p:grpSp>
    </p:spTree>
    <p:extLst>
      <p:ext uri="{BB962C8B-B14F-4D97-AF65-F5344CB8AC3E}">
        <p14:creationId xmlns:p14="http://schemas.microsoft.com/office/powerpoint/2010/main" val="36543916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t> </a:t>
            </a:r>
          </a:p>
        </p:txBody>
      </p:sp>
      <p:sp>
        <p:nvSpPr>
          <p:cNvPr id="5" name="Content Placeholder 4"/>
          <p:cNvSpPr>
            <a:spLocks noGrp="1"/>
          </p:cNvSpPr>
          <p:nvPr>
            <p:ph idx="1"/>
          </p:nvPr>
        </p:nvSpPr>
        <p:spPr>
          <a:xfrm>
            <a:off x="1373672" y="993825"/>
            <a:ext cx="4060683" cy="2609850"/>
          </a:xfrm>
        </p:spPr>
        <p:txBody>
          <a:bodyPr>
            <a:normAutofit/>
          </a:bodyPr>
          <a:lstStyle/>
          <a:p>
            <a:pPr lvl="1"/>
            <a:endParaRPr lang="en-US" dirty="0"/>
          </a:p>
          <a:p>
            <a:endParaRPr lang="en-US" dirty="0"/>
          </a:p>
          <a:p>
            <a:endParaRPr lang="en-US" dirty="0"/>
          </a:p>
        </p:txBody>
      </p:sp>
      <p:sp>
        <p:nvSpPr>
          <p:cNvPr id="6" name="TextBox 5"/>
          <p:cNvSpPr txBox="1"/>
          <p:nvPr/>
        </p:nvSpPr>
        <p:spPr>
          <a:xfrm>
            <a:off x="0" y="258611"/>
            <a:ext cx="9144000" cy="95410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Arial"/>
                <a:ea typeface="+mn-ea"/>
                <a:cs typeface="+mn-cs"/>
              </a:rPr>
              <a:t>Linking the “field” to the premalignant lesion via the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Arial"/>
                <a:ea typeface="+mn-ea"/>
                <a:cs typeface="+mn-cs"/>
              </a:rPr>
              <a:t>Lung Pre-Cancer Atlas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a:ea typeface="+mn-ea"/>
                <a:cs typeface="+mn-cs"/>
              </a:rPr>
              <a:t>(SU2C Dream Team; NCI PCA; JNJ)</a:t>
            </a:r>
          </a:p>
        </p:txBody>
      </p:sp>
      <p:pic>
        <p:nvPicPr>
          <p:cNvPr id="9" name="Picture 8" descr="Screen Shot 2018-10-09 at 11.04.52 AM.png">
            <a:extLst>
              <a:ext uri="{FF2B5EF4-FFF2-40B4-BE49-F238E27FC236}">
                <a16:creationId xmlns:a16="http://schemas.microsoft.com/office/drawing/2014/main" id="{55C42ED4-820D-2D49-9182-916FB4015ECB}"/>
              </a:ext>
            </a:extLst>
          </p:cNvPr>
          <p:cNvPicPr>
            <a:picLocks noChangeAspect="1"/>
          </p:cNvPicPr>
          <p:nvPr/>
        </p:nvPicPr>
        <p:blipFill rotWithShape="1">
          <a:blip r:embed="rId3">
            <a:extLst>
              <a:ext uri="{28A0092B-C50C-407E-A947-70E740481C1C}">
                <a14:useLocalDpi xmlns:a14="http://schemas.microsoft.com/office/drawing/2010/main" val="0"/>
              </a:ext>
            </a:extLst>
          </a:blip>
          <a:srcRect t="3499"/>
          <a:stretch/>
        </p:blipFill>
        <p:spPr>
          <a:xfrm>
            <a:off x="112268" y="1870710"/>
            <a:ext cx="3112695" cy="1985962"/>
          </a:xfrm>
          <a:prstGeom prst="rect">
            <a:avLst/>
          </a:prstGeom>
          <a:noFill/>
          <a:ln>
            <a:noFill/>
          </a:ln>
        </p:spPr>
      </p:pic>
      <p:grpSp>
        <p:nvGrpSpPr>
          <p:cNvPr id="10" name="Group 9">
            <a:extLst>
              <a:ext uri="{FF2B5EF4-FFF2-40B4-BE49-F238E27FC236}">
                <a16:creationId xmlns:a16="http://schemas.microsoft.com/office/drawing/2014/main" id="{E0B9726E-1A5E-9D40-B7FA-8FFFBCFB5B46}"/>
              </a:ext>
            </a:extLst>
          </p:cNvPr>
          <p:cNvGrpSpPr/>
          <p:nvPr/>
        </p:nvGrpSpPr>
        <p:grpSpPr>
          <a:xfrm>
            <a:off x="351799" y="3766458"/>
            <a:ext cx="2996363" cy="916347"/>
            <a:chOff x="3352834" y="3152509"/>
            <a:chExt cx="3461407" cy="986998"/>
          </a:xfrm>
        </p:grpSpPr>
        <p:sp>
          <p:nvSpPr>
            <p:cNvPr id="11" name="TextBox 10">
              <a:extLst>
                <a:ext uri="{FF2B5EF4-FFF2-40B4-BE49-F238E27FC236}">
                  <a16:creationId xmlns:a16="http://schemas.microsoft.com/office/drawing/2014/main" id="{33F03A1D-C433-3445-BB41-0903F62B9E73}"/>
                </a:ext>
              </a:extLst>
            </p:cNvPr>
            <p:cNvSpPr txBox="1"/>
            <p:nvPr/>
          </p:nvSpPr>
          <p:spPr>
            <a:xfrm>
              <a:off x="3352834" y="3152592"/>
              <a:ext cx="1338018" cy="246221"/>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mn-ea"/>
                  <a:cs typeface="+mn-cs"/>
                </a:rPr>
                <a:t>Severe Dysplasia</a:t>
              </a:r>
            </a:p>
          </p:txBody>
        </p:sp>
        <p:sp>
          <p:nvSpPr>
            <p:cNvPr id="12" name="TextBox 11">
              <a:extLst>
                <a:ext uri="{FF2B5EF4-FFF2-40B4-BE49-F238E27FC236}">
                  <a16:creationId xmlns:a16="http://schemas.microsoft.com/office/drawing/2014/main" id="{5C075A9B-FE40-4C4B-931B-0942F6E9DA24}"/>
                </a:ext>
              </a:extLst>
            </p:cNvPr>
            <p:cNvSpPr txBox="1"/>
            <p:nvPr/>
          </p:nvSpPr>
          <p:spPr>
            <a:xfrm>
              <a:off x="5759473" y="3155488"/>
              <a:ext cx="1054768" cy="246221"/>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mn-ea"/>
                  <a:cs typeface="+mn-cs"/>
                </a:rPr>
                <a:t>Invasive SCC</a:t>
              </a:r>
              <a:endParaRPr kumimoji="0" lang="en-US" sz="1000" b="1" i="1" u="none" strike="noStrike" kern="1200" cap="none" spc="0" normalizeH="0" baseline="0" noProof="0" dirty="0">
                <a:ln>
                  <a:noFill/>
                </a:ln>
                <a:solidFill>
                  <a:prstClr val="black"/>
                </a:solidFill>
                <a:effectLst/>
                <a:uLnTx/>
                <a:uFillTx/>
                <a:latin typeface="Arial"/>
                <a:ea typeface="+mn-ea"/>
                <a:cs typeface="+mn-cs"/>
              </a:endParaRPr>
            </a:p>
          </p:txBody>
        </p:sp>
        <p:sp>
          <p:nvSpPr>
            <p:cNvPr id="13" name="TextBox 12">
              <a:extLst>
                <a:ext uri="{FF2B5EF4-FFF2-40B4-BE49-F238E27FC236}">
                  <a16:creationId xmlns:a16="http://schemas.microsoft.com/office/drawing/2014/main" id="{CE401B91-6EB8-8F4B-A253-4B0AD0FB6054}"/>
                </a:ext>
              </a:extLst>
            </p:cNvPr>
            <p:cNvSpPr txBox="1"/>
            <p:nvPr/>
          </p:nvSpPr>
          <p:spPr>
            <a:xfrm>
              <a:off x="4392762" y="3152509"/>
              <a:ext cx="1506506" cy="246221"/>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mn-ea"/>
                  <a:cs typeface="+mn-cs"/>
                </a:rPr>
                <a:t>Carcinoma </a:t>
              </a:r>
              <a:r>
                <a:rPr kumimoji="0" lang="en-US" sz="1000" b="1" i="1" u="none" strike="noStrike" kern="1200" cap="none" spc="0" normalizeH="0" baseline="0" noProof="0" dirty="0">
                  <a:ln>
                    <a:noFill/>
                  </a:ln>
                  <a:solidFill>
                    <a:prstClr val="black"/>
                  </a:solidFill>
                  <a:effectLst/>
                  <a:uLnTx/>
                  <a:uFillTx/>
                  <a:latin typeface="Arial"/>
                  <a:ea typeface="+mn-ea"/>
                  <a:cs typeface="+mn-cs"/>
                </a:rPr>
                <a:t>in situ</a:t>
              </a:r>
            </a:p>
          </p:txBody>
        </p:sp>
        <p:pic>
          <p:nvPicPr>
            <p:cNvPr id="14" name="Picture 13">
              <a:extLst>
                <a:ext uri="{FF2B5EF4-FFF2-40B4-BE49-F238E27FC236}">
                  <a16:creationId xmlns:a16="http://schemas.microsoft.com/office/drawing/2014/main" id="{F7D6CDD3-D5AC-2D42-8CA3-04DB2A763614}"/>
                </a:ext>
              </a:extLst>
            </p:cNvPr>
            <p:cNvPicPr>
              <a:picLocks noChangeAspect="1"/>
            </p:cNvPicPr>
            <p:nvPr/>
          </p:nvPicPr>
          <p:blipFill rotWithShape="1">
            <a:blip r:embed="rId4"/>
            <a:srcRect l="65883" t="21019" r="19042" b="64098"/>
            <a:stretch/>
          </p:blipFill>
          <p:spPr>
            <a:xfrm>
              <a:off x="3464540" y="3384775"/>
              <a:ext cx="1102332" cy="754732"/>
            </a:xfrm>
            <a:prstGeom prst="rect">
              <a:avLst/>
            </a:prstGeom>
            <a:ln>
              <a:solidFill>
                <a:schemeClr val="tx1"/>
              </a:solidFill>
            </a:ln>
          </p:spPr>
        </p:pic>
        <p:pic>
          <p:nvPicPr>
            <p:cNvPr id="15" name="Picture 14">
              <a:extLst>
                <a:ext uri="{FF2B5EF4-FFF2-40B4-BE49-F238E27FC236}">
                  <a16:creationId xmlns:a16="http://schemas.microsoft.com/office/drawing/2014/main" id="{6BF9A6B1-363E-9547-8149-2726CFABBD82}"/>
                </a:ext>
              </a:extLst>
            </p:cNvPr>
            <p:cNvPicPr>
              <a:picLocks noChangeAspect="1"/>
            </p:cNvPicPr>
            <p:nvPr/>
          </p:nvPicPr>
          <p:blipFill rotWithShape="1">
            <a:blip r:embed="rId5"/>
            <a:srcRect l="68456" t="49605" b="1"/>
            <a:stretch/>
          </p:blipFill>
          <p:spPr>
            <a:xfrm>
              <a:off x="5719625" y="3381795"/>
              <a:ext cx="1085244" cy="743833"/>
            </a:xfrm>
            <a:prstGeom prst="rect">
              <a:avLst/>
            </a:prstGeom>
            <a:ln>
              <a:solidFill>
                <a:schemeClr val="tx1"/>
              </a:solidFill>
            </a:ln>
          </p:spPr>
        </p:pic>
        <p:pic>
          <p:nvPicPr>
            <p:cNvPr id="16" name="Picture 15">
              <a:extLst>
                <a:ext uri="{FF2B5EF4-FFF2-40B4-BE49-F238E27FC236}">
                  <a16:creationId xmlns:a16="http://schemas.microsoft.com/office/drawing/2014/main" id="{64B74449-BB44-2E44-9B06-4EB0A21039BC}"/>
                </a:ext>
              </a:extLst>
            </p:cNvPr>
            <p:cNvPicPr>
              <a:picLocks noChangeAspect="1"/>
            </p:cNvPicPr>
            <p:nvPr/>
          </p:nvPicPr>
          <p:blipFill rotWithShape="1">
            <a:blip r:embed="rId4"/>
            <a:srcRect l="80958" t="21019" r="4483" b="64098"/>
            <a:stretch/>
          </p:blipFill>
          <p:spPr>
            <a:xfrm>
              <a:off x="4613878" y="3381796"/>
              <a:ext cx="1064568" cy="754732"/>
            </a:xfrm>
            <a:prstGeom prst="rect">
              <a:avLst/>
            </a:prstGeom>
            <a:ln>
              <a:solidFill>
                <a:schemeClr val="tx1"/>
              </a:solidFill>
            </a:ln>
          </p:spPr>
        </p:pic>
        <p:sp>
          <p:nvSpPr>
            <p:cNvPr id="17" name="Chevron 16">
              <a:extLst>
                <a:ext uri="{FF2B5EF4-FFF2-40B4-BE49-F238E27FC236}">
                  <a16:creationId xmlns:a16="http://schemas.microsoft.com/office/drawing/2014/main" id="{F112A119-BD98-F246-BC10-DDBFABAA5EF8}"/>
                </a:ext>
              </a:extLst>
            </p:cNvPr>
            <p:cNvSpPr/>
            <p:nvPr/>
          </p:nvSpPr>
          <p:spPr>
            <a:xfrm>
              <a:off x="5592824" y="3717371"/>
              <a:ext cx="222046" cy="110634"/>
            </a:xfrm>
            <a:prstGeom prst="chevron">
              <a:avLst/>
            </a:prstGeom>
            <a:solidFill>
              <a:srgbClr val="800000">
                <a:alpha val="76000"/>
              </a:srgbClr>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ea typeface="+mn-ea"/>
                <a:cs typeface="+mn-cs"/>
              </a:endParaRPr>
            </a:p>
          </p:txBody>
        </p:sp>
        <p:sp>
          <p:nvSpPr>
            <p:cNvPr id="18" name="Chevron 17">
              <a:extLst>
                <a:ext uri="{FF2B5EF4-FFF2-40B4-BE49-F238E27FC236}">
                  <a16:creationId xmlns:a16="http://schemas.microsoft.com/office/drawing/2014/main" id="{22CA5988-3582-0649-BAE8-F8A0525A0326}"/>
                </a:ext>
              </a:extLst>
            </p:cNvPr>
            <p:cNvSpPr/>
            <p:nvPr/>
          </p:nvSpPr>
          <p:spPr>
            <a:xfrm>
              <a:off x="4468806" y="3717371"/>
              <a:ext cx="222046" cy="110634"/>
            </a:xfrm>
            <a:prstGeom prst="chevron">
              <a:avLst/>
            </a:prstGeom>
            <a:solidFill>
              <a:srgbClr val="800000">
                <a:alpha val="74000"/>
              </a:srgbClr>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ea typeface="+mn-ea"/>
                <a:cs typeface="+mn-cs"/>
              </a:endParaRPr>
            </a:p>
          </p:txBody>
        </p:sp>
      </p:grpSp>
      <p:sp>
        <p:nvSpPr>
          <p:cNvPr id="23" name="TextBox 22">
            <a:extLst>
              <a:ext uri="{FF2B5EF4-FFF2-40B4-BE49-F238E27FC236}">
                <a16:creationId xmlns:a16="http://schemas.microsoft.com/office/drawing/2014/main" id="{3772B1A8-AC1E-D641-A93A-5E141183E860}"/>
              </a:ext>
            </a:extLst>
          </p:cNvPr>
          <p:cNvSpPr txBox="1"/>
          <p:nvPr/>
        </p:nvSpPr>
        <p:spPr>
          <a:xfrm>
            <a:off x="0" y="4884889"/>
            <a:ext cx="4092606" cy="24622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Arial"/>
                <a:ea typeface="+mn-ea"/>
                <a:cs typeface="+mn-cs"/>
              </a:rPr>
              <a:t>Beane et al. Nature Communications. 2019.</a:t>
            </a:r>
          </a:p>
        </p:txBody>
      </p:sp>
      <p:sp>
        <p:nvSpPr>
          <p:cNvPr id="24" name="Rectangle 23">
            <a:extLst>
              <a:ext uri="{FF2B5EF4-FFF2-40B4-BE49-F238E27FC236}">
                <a16:creationId xmlns:a16="http://schemas.microsoft.com/office/drawing/2014/main" id="{216DD4EC-9F9D-034B-AF51-E3DD14CDFA99}"/>
              </a:ext>
            </a:extLst>
          </p:cNvPr>
          <p:cNvSpPr/>
          <p:nvPr/>
        </p:nvSpPr>
        <p:spPr>
          <a:xfrm>
            <a:off x="0" y="0"/>
            <a:ext cx="9144000" cy="244077"/>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25" name="TextBox 24">
            <a:extLst>
              <a:ext uri="{FF2B5EF4-FFF2-40B4-BE49-F238E27FC236}">
                <a16:creationId xmlns:a16="http://schemas.microsoft.com/office/drawing/2014/main" id="{C4445B53-4729-D048-A730-7EF10711CDF3}"/>
              </a:ext>
            </a:extLst>
          </p:cNvPr>
          <p:cNvSpPr txBox="1"/>
          <p:nvPr/>
        </p:nvSpPr>
        <p:spPr>
          <a:xfrm>
            <a:off x="-43635" y="0"/>
            <a:ext cx="2367956"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Arial"/>
                <a:ea typeface="+mn-ea"/>
                <a:cs typeface="+mn-cs"/>
              </a:rPr>
              <a:t>PREMALIGNANT BIOMARKERS </a:t>
            </a:r>
          </a:p>
        </p:txBody>
      </p:sp>
      <p:pic>
        <p:nvPicPr>
          <p:cNvPr id="27" name="Picture 26">
            <a:extLst>
              <a:ext uri="{FF2B5EF4-FFF2-40B4-BE49-F238E27FC236}">
                <a16:creationId xmlns:a16="http://schemas.microsoft.com/office/drawing/2014/main" id="{86FFD981-B472-4F4D-B828-70283408698C}"/>
              </a:ext>
            </a:extLst>
          </p:cNvPr>
          <p:cNvPicPr>
            <a:picLocks noChangeAspect="1"/>
          </p:cNvPicPr>
          <p:nvPr/>
        </p:nvPicPr>
        <p:blipFill rotWithShape="1">
          <a:blip r:embed="rId6"/>
          <a:srcRect l="31746" t="13307" r="46337" b="73039"/>
          <a:stretch/>
        </p:blipFill>
        <p:spPr>
          <a:xfrm>
            <a:off x="63500" y="1893591"/>
            <a:ext cx="982076" cy="447945"/>
          </a:xfrm>
          <a:prstGeom prst="rect">
            <a:avLst/>
          </a:prstGeom>
        </p:spPr>
      </p:pic>
      <p:cxnSp>
        <p:nvCxnSpPr>
          <p:cNvPr id="4" name="Straight Connector 3">
            <a:extLst>
              <a:ext uri="{FF2B5EF4-FFF2-40B4-BE49-F238E27FC236}">
                <a16:creationId xmlns:a16="http://schemas.microsoft.com/office/drawing/2014/main" id="{40BFCBFF-28E7-B44D-AE3A-2AAE7BB5AB55}"/>
              </a:ext>
            </a:extLst>
          </p:cNvPr>
          <p:cNvCxnSpPr>
            <a:cxnSpLocks/>
          </p:cNvCxnSpPr>
          <p:nvPr/>
        </p:nvCxnSpPr>
        <p:spPr>
          <a:xfrm>
            <a:off x="1094344" y="2117563"/>
            <a:ext cx="342828" cy="744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42ABDA2A-7FE5-324E-8495-1A201710DF75}"/>
              </a:ext>
            </a:extLst>
          </p:cNvPr>
          <p:cNvGrpSpPr/>
          <p:nvPr/>
        </p:nvGrpSpPr>
        <p:grpSpPr>
          <a:xfrm>
            <a:off x="6496966" y="1344546"/>
            <a:ext cx="2583533" cy="3193783"/>
            <a:chOff x="6496966" y="1344546"/>
            <a:chExt cx="2583533" cy="3193783"/>
          </a:xfrm>
        </p:grpSpPr>
        <p:pic>
          <p:nvPicPr>
            <p:cNvPr id="28" name="Picture 27">
              <a:extLst>
                <a:ext uri="{FF2B5EF4-FFF2-40B4-BE49-F238E27FC236}">
                  <a16:creationId xmlns:a16="http://schemas.microsoft.com/office/drawing/2014/main" id="{64BCE885-984C-0B4A-A9C6-7342E21163CA}"/>
                </a:ext>
              </a:extLst>
            </p:cNvPr>
            <p:cNvPicPr>
              <a:picLocks noChangeAspect="1"/>
            </p:cNvPicPr>
            <p:nvPr/>
          </p:nvPicPr>
          <p:blipFill>
            <a:blip r:embed="rId7"/>
            <a:stretch>
              <a:fillRect/>
            </a:stretch>
          </p:blipFill>
          <p:spPr>
            <a:xfrm>
              <a:off x="6750185" y="1988073"/>
              <a:ext cx="2329953" cy="2464858"/>
            </a:xfrm>
            <a:prstGeom prst="rect">
              <a:avLst/>
            </a:prstGeom>
          </p:spPr>
        </p:pic>
        <p:sp>
          <p:nvSpPr>
            <p:cNvPr id="29" name="Oval 28">
              <a:extLst>
                <a:ext uri="{FF2B5EF4-FFF2-40B4-BE49-F238E27FC236}">
                  <a16:creationId xmlns:a16="http://schemas.microsoft.com/office/drawing/2014/main" id="{74DA9C3E-E8B4-294B-87F6-558A16FE6700}"/>
                </a:ext>
              </a:extLst>
            </p:cNvPr>
            <p:cNvSpPr/>
            <p:nvPr/>
          </p:nvSpPr>
          <p:spPr bwMode="auto">
            <a:xfrm>
              <a:off x="8240887" y="3605159"/>
              <a:ext cx="129500" cy="129484"/>
            </a:xfrm>
            <a:prstGeom prst="ellipse">
              <a:avLst/>
            </a:prstGeom>
            <a:solidFill>
              <a:srgbClr val="1DAE1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charset="0"/>
                <a:ea typeface="Osaka" charset="-128"/>
                <a:cs typeface="Osaka" charset="-128"/>
              </a:endParaRPr>
            </a:p>
          </p:txBody>
        </p:sp>
        <p:sp>
          <p:nvSpPr>
            <p:cNvPr id="30" name="TextBox 29">
              <a:extLst>
                <a:ext uri="{FF2B5EF4-FFF2-40B4-BE49-F238E27FC236}">
                  <a16:creationId xmlns:a16="http://schemas.microsoft.com/office/drawing/2014/main" id="{EA48C1DA-42AA-654A-8EA1-2208AEDEF7D1}"/>
                </a:ext>
              </a:extLst>
            </p:cNvPr>
            <p:cNvSpPr txBox="1"/>
            <p:nvPr/>
          </p:nvSpPr>
          <p:spPr>
            <a:xfrm>
              <a:off x="6496966" y="1344546"/>
              <a:ext cx="2583533" cy="430887"/>
            </a:xfrm>
            <a:prstGeom prst="rect">
              <a:avLst/>
            </a:prstGeom>
            <a:solidFill>
              <a:schemeClr val="bg1">
                <a:lumMod val="95000"/>
              </a:schemeClr>
            </a:solid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a:ea typeface="+mn-ea"/>
                  <a:cs typeface="+mn-cs"/>
                </a:rPr>
                <a:t>Bronchial Brushes Reflect Lesion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a:ea typeface="+mn-ea"/>
                  <a:cs typeface="+mn-cs"/>
                </a:rPr>
                <a:t>Proliferative Subtype</a:t>
              </a:r>
            </a:p>
          </p:txBody>
        </p:sp>
        <p:sp>
          <p:nvSpPr>
            <p:cNvPr id="31" name="Oval 30">
              <a:extLst>
                <a:ext uri="{FF2B5EF4-FFF2-40B4-BE49-F238E27FC236}">
                  <a16:creationId xmlns:a16="http://schemas.microsoft.com/office/drawing/2014/main" id="{17B969E9-E7BC-8849-81DA-7D2A8C08E5C7}"/>
                </a:ext>
              </a:extLst>
            </p:cNvPr>
            <p:cNvSpPr/>
            <p:nvPr/>
          </p:nvSpPr>
          <p:spPr bwMode="auto">
            <a:xfrm>
              <a:off x="7232612" y="3743904"/>
              <a:ext cx="129500" cy="129484"/>
            </a:xfrm>
            <a:prstGeom prst="ellipse">
              <a:avLst/>
            </a:prstGeom>
            <a:solidFill>
              <a:srgbClr val="2266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charset="0"/>
                <a:ea typeface="Osaka" charset="-128"/>
                <a:cs typeface="Osaka" charset="-128"/>
              </a:endParaRPr>
            </a:p>
          </p:txBody>
        </p:sp>
        <p:sp>
          <p:nvSpPr>
            <p:cNvPr id="32" name="Oval 31">
              <a:extLst>
                <a:ext uri="{FF2B5EF4-FFF2-40B4-BE49-F238E27FC236}">
                  <a16:creationId xmlns:a16="http://schemas.microsoft.com/office/drawing/2014/main" id="{A2479296-5CCF-9249-9BCB-C8C5F16AA25B}"/>
                </a:ext>
              </a:extLst>
            </p:cNvPr>
            <p:cNvSpPr/>
            <p:nvPr/>
          </p:nvSpPr>
          <p:spPr bwMode="auto">
            <a:xfrm>
              <a:off x="8133842" y="3334254"/>
              <a:ext cx="129500" cy="129484"/>
            </a:xfrm>
            <a:prstGeom prst="ellipse">
              <a:avLst/>
            </a:prstGeom>
            <a:solidFill>
              <a:srgbClr val="B2FF6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charset="0"/>
                <a:ea typeface="Osaka" charset="-128"/>
                <a:cs typeface="Osaka" charset="-128"/>
              </a:endParaRPr>
            </a:p>
          </p:txBody>
        </p:sp>
        <p:sp>
          <p:nvSpPr>
            <p:cNvPr id="33" name="Rectangle 32">
              <a:extLst>
                <a:ext uri="{FF2B5EF4-FFF2-40B4-BE49-F238E27FC236}">
                  <a16:creationId xmlns:a16="http://schemas.microsoft.com/office/drawing/2014/main" id="{9F6741EB-DE94-8545-8A0A-815CEFC3D7C3}"/>
                </a:ext>
              </a:extLst>
            </p:cNvPr>
            <p:cNvSpPr/>
            <p:nvPr/>
          </p:nvSpPr>
          <p:spPr>
            <a:xfrm>
              <a:off x="7596819" y="3056658"/>
              <a:ext cx="218487" cy="95582"/>
            </a:xfrm>
            <a:prstGeom prst="rect">
              <a:avLst/>
            </a:prstGeom>
            <a:solidFill>
              <a:srgbClr val="2266BF"/>
            </a:solidFill>
            <a:ln>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34" name="TextBox 33">
              <a:extLst>
                <a:ext uri="{FF2B5EF4-FFF2-40B4-BE49-F238E27FC236}">
                  <a16:creationId xmlns:a16="http://schemas.microsoft.com/office/drawing/2014/main" id="{AC0EEF2B-2812-CF46-963C-1A99CD912217}"/>
                </a:ext>
              </a:extLst>
            </p:cNvPr>
            <p:cNvSpPr txBox="1"/>
            <p:nvPr/>
          </p:nvSpPr>
          <p:spPr>
            <a:xfrm>
              <a:off x="6758323" y="2520441"/>
              <a:ext cx="603789" cy="30777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Brush</a:t>
              </a:r>
            </a:p>
          </p:txBody>
        </p:sp>
        <p:sp>
          <p:nvSpPr>
            <p:cNvPr id="35" name="TextBox 34">
              <a:extLst>
                <a:ext uri="{FF2B5EF4-FFF2-40B4-BE49-F238E27FC236}">
                  <a16:creationId xmlns:a16="http://schemas.microsoft.com/office/drawing/2014/main" id="{80964F5F-0822-6F4A-AF02-C522317BBB6A}"/>
                </a:ext>
              </a:extLst>
            </p:cNvPr>
            <p:cNvSpPr txBox="1"/>
            <p:nvPr/>
          </p:nvSpPr>
          <p:spPr>
            <a:xfrm>
              <a:off x="6685727" y="4230552"/>
              <a:ext cx="783500" cy="30777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Biopsies</a:t>
              </a:r>
            </a:p>
          </p:txBody>
        </p:sp>
        <p:cxnSp>
          <p:nvCxnSpPr>
            <p:cNvPr id="36" name="Straight Arrow Connector 35">
              <a:extLst>
                <a:ext uri="{FF2B5EF4-FFF2-40B4-BE49-F238E27FC236}">
                  <a16:creationId xmlns:a16="http://schemas.microsoft.com/office/drawing/2014/main" id="{3879CC43-07A6-4F4B-A4AF-B676DBC9A883}"/>
                </a:ext>
              </a:extLst>
            </p:cNvPr>
            <p:cNvCxnSpPr/>
            <p:nvPr/>
          </p:nvCxnSpPr>
          <p:spPr>
            <a:xfrm>
              <a:off x="7232612" y="2828218"/>
              <a:ext cx="364207" cy="22844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8D8A7AAE-79D4-874E-B905-A148B9245A4E}"/>
                </a:ext>
              </a:extLst>
            </p:cNvPr>
            <p:cNvCxnSpPr/>
            <p:nvPr/>
          </p:nvCxnSpPr>
          <p:spPr>
            <a:xfrm flipV="1">
              <a:off x="7300887" y="3873388"/>
              <a:ext cx="0" cy="41218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54F7431D-C9B8-5B4C-9A6A-C1C3B978008B}"/>
                </a:ext>
              </a:extLst>
            </p:cNvPr>
            <p:cNvCxnSpPr/>
            <p:nvPr/>
          </p:nvCxnSpPr>
          <p:spPr>
            <a:xfrm flipV="1">
              <a:off x="7362112" y="3463738"/>
              <a:ext cx="771730" cy="82183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D778260E-4B6D-CA4E-A131-0407D057B00A}"/>
                </a:ext>
              </a:extLst>
            </p:cNvPr>
            <p:cNvCxnSpPr/>
            <p:nvPr/>
          </p:nvCxnSpPr>
          <p:spPr>
            <a:xfrm flipV="1">
              <a:off x="7362112" y="3734643"/>
              <a:ext cx="878775" cy="550925"/>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grpSp>
      <p:sp>
        <p:nvSpPr>
          <p:cNvPr id="40" name="TextBox 39">
            <a:extLst>
              <a:ext uri="{FF2B5EF4-FFF2-40B4-BE49-F238E27FC236}">
                <a16:creationId xmlns:a16="http://schemas.microsoft.com/office/drawing/2014/main" id="{73FA4903-3204-E74A-9A16-3E43BF373417}"/>
              </a:ext>
            </a:extLst>
          </p:cNvPr>
          <p:cNvSpPr txBox="1"/>
          <p:nvPr/>
        </p:nvSpPr>
        <p:spPr>
          <a:xfrm>
            <a:off x="63500" y="1340897"/>
            <a:ext cx="3352071" cy="430887"/>
          </a:xfrm>
          <a:prstGeom prst="rect">
            <a:avLst/>
          </a:prstGeom>
          <a:solidFill>
            <a:schemeClr val="bg1">
              <a:lumMod val="95000"/>
            </a:schemeClr>
          </a:solid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a:ea typeface="+mn-ea"/>
                <a:cs typeface="+mn-cs"/>
              </a:rPr>
              <a:t>Study Design</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Arial"/>
              <a:ea typeface="+mn-ea"/>
              <a:cs typeface="+mn-cs"/>
            </a:endParaRPr>
          </a:p>
        </p:txBody>
      </p:sp>
      <p:grpSp>
        <p:nvGrpSpPr>
          <p:cNvPr id="45" name="Group 44">
            <a:extLst>
              <a:ext uri="{FF2B5EF4-FFF2-40B4-BE49-F238E27FC236}">
                <a16:creationId xmlns:a16="http://schemas.microsoft.com/office/drawing/2014/main" id="{F58EE446-1519-5D4A-8594-446E3E177B09}"/>
              </a:ext>
            </a:extLst>
          </p:cNvPr>
          <p:cNvGrpSpPr/>
          <p:nvPr/>
        </p:nvGrpSpPr>
        <p:grpSpPr>
          <a:xfrm>
            <a:off x="3489916" y="1340897"/>
            <a:ext cx="2932706" cy="3790213"/>
            <a:chOff x="3489916" y="1340897"/>
            <a:chExt cx="2932706" cy="3790213"/>
          </a:xfrm>
        </p:grpSpPr>
        <p:pic>
          <p:nvPicPr>
            <p:cNvPr id="41" name="Picture 40">
              <a:extLst>
                <a:ext uri="{FF2B5EF4-FFF2-40B4-BE49-F238E27FC236}">
                  <a16:creationId xmlns:a16="http://schemas.microsoft.com/office/drawing/2014/main" id="{4BB11C00-73AE-CB44-B817-C21B67D7854C}"/>
                </a:ext>
              </a:extLst>
            </p:cNvPr>
            <p:cNvPicPr>
              <a:picLocks noChangeAspect="1"/>
            </p:cNvPicPr>
            <p:nvPr/>
          </p:nvPicPr>
          <p:blipFill rotWithShape="1">
            <a:blip r:embed="rId8"/>
            <a:srcRect b="5496"/>
            <a:stretch/>
          </p:blipFill>
          <p:spPr>
            <a:xfrm>
              <a:off x="3539759" y="1794509"/>
              <a:ext cx="2688936" cy="3275436"/>
            </a:xfrm>
            <a:prstGeom prst="rect">
              <a:avLst/>
            </a:prstGeom>
          </p:spPr>
        </p:pic>
        <p:sp>
          <p:nvSpPr>
            <p:cNvPr id="43" name="TextBox 42">
              <a:extLst>
                <a:ext uri="{FF2B5EF4-FFF2-40B4-BE49-F238E27FC236}">
                  <a16:creationId xmlns:a16="http://schemas.microsoft.com/office/drawing/2014/main" id="{73A38BEF-C8D4-C149-90BE-4D579B273EF1}"/>
                </a:ext>
              </a:extLst>
            </p:cNvPr>
            <p:cNvSpPr txBox="1"/>
            <p:nvPr/>
          </p:nvSpPr>
          <p:spPr>
            <a:xfrm>
              <a:off x="3489916" y="1340897"/>
              <a:ext cx="2932706" cy="430887"/>
            </a:xfrm>
            <a:prstGeom prst="rect">
              <a:avLst/>
            </a:prstGeom>
            <a:solidFill>
              <a:schemeClr val="bg1">
                <a:lumMod val="95000"/>
              </a:schemeClr>
            </a:solid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a:ea typeface="+mn-ea"/>
                  <a:cs typeface="+mn-cs"/>
                </a:rPr>
                <a:t>Biopsy-derived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a:ea typeface="+mn-ea"/>
                  <a:cs typeface="+mn-cs"/>
                </a:rPr>
                <a:t>Molecular Subtypes</a:t>
              </a:r>
            </a:p>
          </p:txBody>
        </p:sp>
        <p:sp>
          <p:nvSpPr>
            <p:cNvPr id="44" name="Rectangle 43">
              <a:extLst>
                <a:ext uri="{FF2B5EF4-FFF2-40B4-BE49-F238E27FC236}">
                  <a16:creationId xmlns:a16="http://schemas.microsoft.com/office/drawing/2014/main" id="{9331699A-F382-B244-B0F7-F24EB4AC28F8}"/>
                </a:ext>
              </a:extLst>
            </p:cNvPr>
            <p:cNvSpPr/>
            <p:nvPr/>
          </p:nvSpPr>
          <p:spPr>
            <a:xfrm>
              <a:off x="4159455" y="1771784"/>
              <a:ext cx="564869" cy="3359326"/>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grpSp>
      <p:sp>
        <p:nvSpPr>
          <p:cNvPr id="7" name="TextBox 6">
            <a:extLst>
              <a:ext uri="{FF2B5EF4-FFF2-40B4-BE49-F238E27FC236}">
                <a16:creationId xmlns:a16="http://schemas.microsoft.com/office/drawing/2014/main" id="{9F274B5E-E900-CB4B-829F-BAA4812BAD45}"/>
              </a:ext>
            </a:extLst>
          </p:cNvPr>
          <p:cNvSpPr txBox="1"/>
          <p:nvPr/>
        </p:nvSpPr>
        <p:spPr>
          <a:xfrm>
            <a:off x="7596819" y="4285568"/>
            <a:ext cx="1324759" cy="646331"/>
          </a:xfrm>
          <a:prstGeom prst="rect">
            <a:avLst/>
          </a:prstGeom>
          <a:noFill/>
        </p:spPr>
        <p:txBody>
          <a:bodyPr wrap="square" rtlCol="0">
            <a:spAutoFit/>
          </a:bodyPr>
          <a:lstStyle/>
          <a:p>
            <a:r>
              <a:rPr lang="en-US" dirty="0"/>
              <a:t>32% Sens.</a:t>
            </a:r>
          </a:p>
          <a:p>
            <a:r>
              <a:rPr lang="en-US" dirty="0"/>
              <a:t>91% Spec.</a:t>
            </a:r>
          </a:p>
        </p:txBody>
      </p:sp>
    </p:spTree>
    <p:extLst>
      <p:ext uri="{BB962C8B-B14F-4D97-AF65-F5344CB8AC3E}">
        <p14:creationId xmlns:p14="http://schemas.microsoft.com/office/powerpoint/2010/main" val="235800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bwMode="auto">
          <a:xfrm>
            <a:off x="1359457" y="4008837"/>
            <a:ext cx="1269866" cy="325298"/>
          </a:xfrm>
          <a:prstGeom prst="rect">
            <a:avLst/>
          </a:prstGeom>
          <a:solidFill>
            <a:schemeClr val="bg1"/>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a:latin typeface="Times" charset="0"/>
              <a:ea typeface="Osaka" charset="-128"/>
              <a:cs typeface="Osaka" charset="-128"/>
            </a:endParaRPr>
          </a:p>
        </p:txBody>
      </p:sp>
      <p:pic>
        <p:nvPicPr>
          <p:cNvPr id="7" name="Picture 6"/>
          <p:cNvPicPr>
            <a:picLocks noChangeAspect="1"/>
          </p:cNvPicPr>
          <p:nvPr/>
        </p:nvPicPr>
        <p:blipFill rotWithShape="1">
          <a:blip r:embed="rId3"/>
          <a:srcRect l="2993" t="21019" r="4524" b="64098"/>
          <a:stretch/>
        </p:blipFill>
        <p:spPr>
          <a:xfrm>
            <a:off x="1193670" y="1691452"/>
            <a:ext cx="6772464" cy="615548"/>
          </a:xfrm>
          <a:prstGeom prst="rect">
            <a:avLst/>
          </a:prstGeom>
        </p:spPr>
      </p:pic>
      <p:sp>
        <p:nvSpPr>
          <p:cNvPr id="8" name="Right Arrow 7"/>
          <p:cNvSpPr/>
          <p:nvPr/>
        </p:nvSpPr>
        <p:spPr bwMode="auto">
          <a:xfrm>
            <a:off x="1359505" y="1319560"/>
            <a:ext cx="6535145" cy="319283"/>
          </a:xfrm>
          <a:prstGeom prst="rightArrow">
            <a:avLst>
              <a:gd name="adj1" fmla="val 63357"/>
              <a:gd name="adj2" fmla="val 83239"/>
            </a:avLst>
          </a:prstGeom>
          <a:gradFill flip="none" rotWithShape="1">
            <a:gsLst>
              <a:gs pos="92000">
                <a:srgbClr val="800000"/>
              </a:gs>
              <a:gs pos="0">
                <a:srgbClr val="FFFFFF"/>
              </a:gs>
            </a:gsLst>
            <a:lin ang="0" scaled="1"/>
            <a:tileRect/>
          </a:gra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dirty="0">
              <a:latin typeface="Times" charset="0"/>
              <a:ea typeface="Osaka" charset="-128"/>
              <a:cs typeface="Osaka" charset="-128"/>
            </a:endParaRPr>
          </a:p>
        </p:txBody>
      </p:sp>
      <p:sp>
        <p:nvSpPr>
          <p:cNvPr id="9" name="TextBox 8"/>
          <p:cNvSpPr txBox="1"/>
          <p:nvPr/>
        </p:nvSpPr>
        <p:spPr>
          <a:xfrm>
            <a:off x="2436570" y="1338691"/>
            <a:ext cx="4474815" cy="323165"/>
          </a:xfrm>
          <a:prstGeom prst="rect">
            <a:avLst/>
          </a:prstGeom>
          <a:noFill/>
        </p:spPr>
        <p:txBody>
          <a:bodyPr wrap="none" rtlCol="0">
            <a:spAutoFit/>
          </a:bodyPr>
          <a:lstStyle/>
          <a:p>
            <a:r>
              <a:rPr lang="en-US" sz="1500" b="1" dirty="0"/>
              <a:t>Squamous Lung Carcinogenesis (accessible via airway)</a:t>
            </a:r>
          </a:p>
        </p:txBody>
      </p:sp>
      <p:sp>
        <p:nvSpPr>
          <p:cNvPr id="12" name="TextBox 11"/>
          <p:cNvSpPr txBox="1"/>
          <p:nvPr/>
        </p:nvSpPr>
        <p:spPr>
          <a:xfrm>
            <a:off x="1491247" y="2329213"/>
            <a:ext cx="746195" cy="276999"/>
          </a:xfrm>
          <a:prstGeom prst="rect">
            <a:avLst/>
          </a:prstGeom>
          <a:noFill/>
          <a:ln>
            <a:solidFill>
              <a:srgbClr val="FFFFFF"/>
            </a:solidFill>
          </a:ln>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200" dirty="0"/>
              <a:t>Normal</a:t>
            </a:r>
          </a:p>
        </p:txBody>
      </p:sp>
      <p:sp>
        <p:nvSpPr>
          <p:cNvPr id="15" name="TextBox 14"/>
          <p:cNvSpPr txBox="1"/>
          <p:nvPr/>
        </p:nvSpPr>
        <p:spPr>
          <a:xfrm>
            <a:off x="2547102" y="2325425"/>
            <a:ext cx="981805" cy="461665"/>
          </a:xfrm>
          <a:prstGeom prst="rect">
            <a:avLst/>
          </a:prstGeom>
          <a:noFill/>
          <a:ln>
            <a:solidFill>
              <a:srgbClr val="FFFFFF"/>
            </a:solidFill>
          </a:ln>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200" dirty="0"/>
              <a:t>Squamous</a:t>
            </a:r>
          </a:p>
          <a:p>
            <a:pPr algn="ctr"/>
            <a:r>
              <a:rPr lang="en-US" sz="1200" dirty="0"/>
              <a:t>metaplasia</a:t>
            </a:r>
          </a:p>
        </p:txBody>
      </p:sp>
      <p:sp>
        <p:nvSpPr>
          <p:cNvPr id="16" name="TextBox 15"/>
          <p:cNvSpPr txBox="1"/>
          <p:nvPr/>
        </p:nvSpPr>
        <p:spPr>
          <a:xfrm>
            <a:off x="3683826" y="2324783"/>
            <a:ext cx="926755" cy="461665"/>
          </a:xfrm>
          <a:prstGeom prst="rect">
            <a:avLst/>
          </a:prstGeom>
          <a:noFill/>
          <a:ln>
            <a:solidFill>
              <a:srgbClr val="FFFFFF"/>
            </a:solidFill>
          </a:ln>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200" dirty="0"/>
              <a:t>Mild dysplasia</a:t>
            </a:r>
          </a:p>
        </p:txBody>
      </p:sp>
      <p:sp>
        <p:nvSpPr>
          <p:cNvPr id="17" name="TextBox 16"/>
          <p:cNvSpPr txBox="1"/>
          <p:nvPr/>
        </p:nvSpPr>
        <p:spPr>
          <a:xfrm>
            <a:off x="4803123" y="2328539"/>
            <a:ext cx="922173" cy="461665"/>
          </a:xfrm>
          <a:prstGeom prst="rect">
            <a:avLst/>
          </a:prstGeom>
          <a:noFill/>
          <a:ln>
            <a:solidFill>
              <a:srgbClr val="FFFFFF"/>
            </a:solidFill>
          </a:ln>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200" dirty="0"/>
              <a:t>Moderate</a:t>
            </a:r>
          </a:p>
          <a:p>
            <a:pPr algn="ctr"/>
            <a:r>
              <a:rPr lang="en-US" sz="1200" dirty="0"/>
              <a:t>dysplasia</a:t>
            </a:r>
          </a:p>
        </p:txBody>
      </p:sp>
      <p:sp>
        <p:nvSpPr>
          <p:cNvPr id="18" name="TextBox 17"/>
          <p:cNvSpPr txBox="1"/>
          <p:nvPr/>
        </p:nvSpPr>
        <p:spPr>
          <a:xfrm>
            <a:off x="5948241" y="2321613"/>
            <a:ext cx="878774" cy="461665"/>
          </a:xfrm>
          <a:prstGeom prst="rect">
            <a:avLst/>
          </a:prstGeom>
          <a:noFill/>
          <a:ln>
            <a:solidFill>
              <a:srgbClr val="FFFFFF"/>
            </a:solidFill>
          </a:ln>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200" dirty="0"/>
              <a:t>Severe dysplasia</a:t>
            </a:r>
          </a:p>
        </p:txBody>
      </p:sp>
      <p:sp>
        <p:nvSpPr>
          <p:cNvPr id="19" name="TextBox 18"/>
          <p:cNvSpPr txBox="1"/>
          <p:nvPr/>
        </p:nvSpPr>
        <p:spPr>
          <a:xfrm>
            <a:off x="6969957" y="2324783"/>
            <a:ext cx="916743" cy="461665"/>
          </a:xfrm>
          <a:prstGeom prst="rect">
            <a:avLst/>
          </a:prstGeom>
          <a:noFill/>
          <a:ln>
            <a:solidFill>
              <a:srgbClr val="FFFFFF"/>
            </a:solidFill>
          </a:ln>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200" dirty="0"/>
              <a:t>Carcinoma </a:t>
            </a:r>
            <a:r>
              <a:rPr lang="en-US" sz="1200" i="1" dirty="0"/>
              <a:t>in situ</a:t>
            </a:r>
          </a:p>
        </p:txBody>
      </p:sp>
      <p:sp>
        <p:nvSpPr>
          <p:cNvPr id="20" name="Rectangle 19"/>
          <p:cNvSpPr/>
          <p:nvPr/>
        </p:nvSpPr>
        <p:spPr>
          <a:xfrm>
            <a:off x="1314451" y="4029077"/>
            <a:ext cx="2593980" cy="507831"/>
          </a:xfrm>
          <a:prstGeom prst="rect">
            <a:avLst/>
          </a:prstGeom>
        </p:spPr>
        <p:txBody>
          <a:bodyPr wrap="none">
            <a:spAutoFit/>
          </a:bodyPr>
          <a:lstStyle/>
          <a:p>
            <a:r>
              <a:rPr lang="en-US" sz="900" dirty="0"/>
              <a:t>Keith, R. L. &amp; Miller, Y.E.  </a:t>
            </a:r>
            <a:r>
              <a:rPr lang="en-US" sz="900" i="1" dirty="0"/>
              <a:t>Nat. Rev. </a:t>
            </a:r>
            <a:r>
              <a:rPr lang="en-US" sz="900" i="1" dirty="0" err="1"/>
              <a:t>Clin</a:t>
            </a:r>
            <a:r>
              <a:rPr lang="en-US" sz="900" i="1" dirty="0"/>
              <a:t>. </a:t>
            </a:r>
            <a:r>
              <a:rPr lang="en-US" sz="900" i="1" dirty="0" err="1"/>
              <a:t>Oncol</a:t>
            </a:r>
            <a:r>
              <a:rPr lang="en-US" sz="900" dirty="0"/>
              <a:t>. 2013</a:t>
            </a:r>
          </a:p>
          <a:p>
            <a:r>
              <a:rPr lang="en-US" sz="900" dirty="0"/>
              <a:t>Breuer et al, </a:t>
            </a:r>
            <a:r>
              <a:rPr lang="en-US" sz="900" i="1" dirty="0" err="1"/>
              <a:t>Clin</a:t>
            </a:r>
            <a:r>
              <a:rPr lang="en-US" sz="900" i="1" dirty="0"/>
              <a:t> Cancer Res</a:t>
            </a:r>
            <a:r>
              <a:rPr lang="en-US" sz="900" dirty="0"/>
              <a:t>., 2005</a:t>
            </a:r>
          </a:p>
          <a:p>
            <a:r>
              <a:rPr lang="en-US" sz="900" dirty="0"/>
              <a:t>van </a:t>
            </a:r>
            <a:r>
              <a:rPr lang="en-US" sz="900" dirty="0" err="1"/>
              <a:t>Boerdonk</a:t>
            </a:r>
            <a:r>
              <a:rPr lang="en-US" sz="900" dirty="0"/>
              <a:t>, </a:t>
            </a:r>
            <a:r>
              <a:rPr lang="en-US" sz="900" i="1" dirty="0"/>
              <a:t>AJRCCM</a:t>
            </a:r>
            <a:r>
              <a:rPr lang="en-US" sz="900" dirty="0"/>
              <a:t>, 2015</a:t>
            </a:r>
          </a:p>
        </p:txBody>
      </p:sp>
      <p:sp>
        <p:nvSpPr>
          <p:cNvPr id="21" name="TextBox 20"/>
          <p:cNvSpPr txBox="1"/>
          <p:nvPr/>
        </p:nvSpPr>
        <p:spPr>
          <a:xfrm>
            <a:off x="4743450" y="3370367"/>
            <a:ext cx="2286000" cy="623248"/>
          </a:xfrm>
          <a:prstGeom prst="rect">
            <a:avLst/>
          </a:prstGeom>
          <a:solidFill>
            <a:schemeClr val="bg1"/>
          </a:solidFill>
        </p:spPr>
        <p:txBody>
          <a:bodyPr wrap="square" rtlCol="0">
            <a:spAutoFit/>
          </a:bodyPr>
          <a:lstStyle/>
          <a:p>
            <a:pPr algn="ctr"/>
            <a:r>
              <a:rPr lang="en-US" sz="1050" b="1" dirty="0"/>
              <a:t>Many airway premalignant lesions will regress without intervention </a:t>
            </a:r>
          </a:p>
          <a:p>
            <a:pPr algn="ctr"/>
            <a:endParaRPr lang="en-US" sz="1350" b="1" dirty="0"/>
          </a:p>
        </p:txBody>
      </p:sp>
      <p:cxnSp>
        <p:nvCxnSpPr>
          <p:cNvPr id="22" name="Straight Arrow Connector 21"/>
          <p:cNvCxnSpPr/>
          <p:nvPr/>
        </p:nvCxnSpPr>
        <p:spPr>
          <a:xfrm>
            <a:off x="4572000" y="3043238"/>
            <a:ext cx="2800350" cy="0"/>
          </a:xfrm>
          <a:prstGeom prst="straightConnector1">
            <a:avLst/>
          </a:prstGeom>
          <a:ln w="60325">
            <a:gradFill flip="none" rotWithShape="1">
              <a:gsLst>
                <a:gs pos="70000">
                  <a:schemeClr val="accent2">
                    <a:lumMod val="75000"/>
                  </a:schemeClr>
                </a:gs>
                <a:gs pos="0">
                  <a:srgbClr val="FFFFFF"/>
                </a:gs>
              </a:gsLst>
              <a:lin ang="0" scaled="1"/>
              <a:tileRect/>
            </a:gradFill>
            <a:tailEnd type="stealth" w="med" len="med"/>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H="1">
            <a:off x="1828800" y="3686175"/>
            <a:ext cx="2914650" cy="0"/>
          </a:xfrm>
          <a:prstGeom prst="straightConnector1">
            <a:avLst/>
          </a:prstGeom>
          <a:ln w="190500">
            <a:gradFill flip="none" rotWithShape="1">
              <a:gsLst>
                <a:gs pos="23000">
                  <a:schemeClr val="accent2">
                    <a:lumMod val="75000"/>
                  </a:schemeClr>
                </a:gs>
                <a:gs pos="100000">
                  <a:srgbClr val="FFFFFF"/>
                </a:gs>
              </a:gsLst>
              <a:lin ang="0" scaled="1"/>
              <a:tileRect/>
            </a:gradFill>
            <a:tailEnd type="stealth" w="med" len="med"/>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2390775" y="2876194"/>
            <a:ext cx="2114550" cy="577081"/>
          </a:xfrm>
          <a:prstGeom prst="rect">
            <a:avLst/>
          </a:prstGeom>
        </p:spPr>
        <p:txBody>
          <a:bodyPr wrap="square">
            <a:spAutoFit/>
          </a:bodyPr>
          <a:lstStyle/>
          <a:p>
            <a:pPr algn="ctr"/>
            <a:r>
              <a:rPr lang="en-US" sz="1050" b="1" dirty="0"/>
              <a:t>Only a subset of airway premalignant lesions progress to invasive tumor</a:t>
            </a:r>
          </a:p>
        </p:txBody>
      </p:sp>
      <p:sp>
        <p:nvSpPr>
          <p:cNvPr id="4" name="Title 3">
            <a:extLst>
              <a:ext uri="{FF2B5EF4-FFF2-40B4-BE49-F238E27FC236}">
                <a16:creationId xmlns:a16="http://schemas.microsoft.com/office/drawing/2014/main" id="{92A0A649-9AC0-1340-8CB5-6D2419194647}"/>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8193946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E0DADE6-8547-9A4D-BA3E-ED3D415B5A4F}"/>
              </a:ext>
            </a:extLst>
          </p:cNvPr>
          <p:cNvPicPr>
            <a:picLocks noChangeAspect="1"/>
          </p:cNvPicPr>
          <p:nvPr/>
        </p:nvPicPr>
        <p:blipFill rotWithShape="1">
          <a:blip r:embed="rId2"/>
          <a:srcRect l="1926" r="39891"/>
          <a:stretch/>
        </p:blipFill>
        <p:spPr>
          <a:xfrm>
            <a:off x="1060685" y="961925"/>
            <a:ext cx="7022630" cy="3616044"/>
          </a:xfrm>
          <a:prstGeom prst="rect">
            <a:avLst/>
          </a:prstGeom>
          <a:effectLst/>
        </p:spPr>
      </p:pic>
      <p:sp>
        <p:nvSpPr>
          <p:cNvPr id="5" name="TextBox 4"/>
          <p:cNvSpPr txBox="1"/>
          <p:nvPr/>
        </p:nvSpPr>
        <p:spPr>
          <a:xfrm>
            <a:off x="6734175" y="4415600"/>
            <a:ext cx="2409825" cy="715581"/>
          </a:xfrm>
          <a:prstGeom prst="rect">
            <a:avLst/>
          </a:prstGeom>
          <a:solidFill>
            <a:schemeClr val="accent3">
              <a:lumMod val="40000"/>
              <a:lumOff val="60000"/>
            </a:schemeClr>
          </a:solidFill>
          <a:ln>
            <a:solidFill>
              <a:schemeClr val="accent3">
                <a:lumMod val="40000"/>
                <a:lumOff val="60000"/>
              </a:schemeClr>
            </a:solidFill>
          </a:ln>
        </p:spPr>
        <p:txBody>
          <a:bodyPr wrap="square" rtlCol="0">
            <a:spAutoFit/>
          </a:bodyPr>
          <a:lstStyle/>
          <a:p>
            <a:r>
              <a:rPr lang="en-US" sz="1350" b="1" dirty="0"/>
              <a:t>Potential to serve as a biomarker to predict indolent vs. aggressive lesions</a:t>
            </a:r>
          </a:p>
        </p:txBody>
      </p:sp>
      <p:sp>
        <p:nvSpPr>
          <p:cNvPr id="3" name="Title 2">
            <a:extLst>
              <a:ext uri="{FF2B5EF4-FFF2-40B4-BE49-F238E27FC236}">
                <a16:creationId xmlns:a16="http://schemas.microsoft.com/office/drawing/2014/main" id="{6DCE66DF-065F-8F4C-B743-1DF838D88330}"/>
              </a:ext>
            </a:extLst>
          </p:cNvPr>
          <p:cNvSpPr>
            <a:spLocks noGrp="1"/>
          </p:cNvSpPr>
          <p:nvPr>
            <p:ph type="title"/>
          </p:nvPr>
        </p:nvSpPr>
        <p:spPr/>
        <p:txBody>
          <a:bodyPr>
            <a:normAutofit fontScale="90000"/>
          </a:bodyPr>
          <a:lstStyle/>
          <a:p>
            <a:r>
              <a:rPr lang="en-US" dirty="0"/>
              <a:t>Immune-associated gene-expression module linked to progression in high-grade </a:t>
            </a:r>
            <a:r>
              <a:rPr lang="en-US" dirty="0" err="1"/>
              <a:t>sqPML</a:t>
            </a:r>
            <a:r>
              <a:rPr lang="en-US" dirty="0"/>
              <a:t> subtype</a:t>
            </a:r>
          </a:p>
        </p:txBody>
      </p:sp>
      <p:sp>
        <p:nvSpPr>
          <p:cNvPr id="7" name="TextBox 6">
            <a:extLst>
              <a:ext uri="{FF2B5EF4-FFF2-40B4-BE49-F238E27FC236}">
                <a16:creationId xmlns:a16="http://schemas.microsoft.com/office/drawing/2014/main" id="{D60C1459-67A9-A34D-85F1-BE373B4F283C}"/>
              </a:ext>
            </a:extLst>
          </p:cNvPr>
          <p:cNvSpPr txBox="1"/>
          <p:nvPr/>
        </p:nvSpPr>
        <p:spPr>
          <a:xfrm>
            <a:off x="0" y="4884889"/>
            <a:ext cx="4092606" cy="24622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Arial"/>
                <a:ea typeface="+mn-ea"/>
                <a:cs typeface="+mn-cs"/>
              </a:rPr>
              <a:t>Beane et al. Nature Communications. 2019.</a:t>
            </a:r>
          </a:p>
        </p:txBody>
      </p:sp>
    </p:spTree>
    <p:extLst>
      <p:ext uri="{BB962C8B-B14F-4D97-AF65-F5344CB8AC3E}">
        <p14:creationId xmlns:p14="http://schemas.microsoft.com/office/powerpoint/2010/main" val="19546681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CE66DF-065F-8F4C-B743-1DF838D88330}"/>
              </a:ext>
            </a:extLst>
          </p:cNvPr>
          <p:cNvSpPr>
            <a:spLocks noGrp="1"/>
          </p:cNvSpPr>
          <p:nvPr>
            <p:ph type="title"/>
          </p:nvPr>
        </p:nvSpPr>
        <p:spPr/>
        <p:txBody>
          <a:bodyPr>
            <a:normAutofit fontScale="90000"/>
          </a:bodyPr>
          <a:lstStyle/>
          <a:p>
            <a:r>
              <a:rPr lang="en-US" dirty="0"/>
              <a:t>Premalignancy biomarkers for assessing cancer risk</a:t>
            </a:r>
          </a:p>
        </p:txBody>
      </p:sp>
      <p:sp>
        <p:nvSpPr>
          <p:cNvPr id="2" name="Content Placeholder 1">
            <a:extLst>
              <a:ext uri="{FF2B5EF4-FFF2-40B4-BE49-F238E27FC236}">
                <a16:creationId xmlns:a16="http://schemas.microsoft.com/office/drawing/2014/main" id="{F0BB5C0B-EB14-8340-B2E2-766B3A71F2F1}"/>
              </a:ext>
            </a:extLst>
          </p:cNvPr>
          <p:cNvSpPr>
            <a:spLocks noGrp="1"/>
          </p:cNvSpPr>
          <p:nvPr>
            <p:ph idx="1"/>
          </p:nvPr>
        </p:nvSpPr>
        <p:spPr/>
        <p:txBody>
          <a:bodyPr/>
          <a:lstStyle/>
          <a:p>
            <a:r>
              <a:rPr lang="en-US" dirty="0"/>
              <a:t>Biomarker for detecting PML</a:t>
            </a:r>
          </a:p>
          <a:p>
            <a:r>
              <a:rPr lang="en-US" dirty="0"/>
              <a:t>Biomarker for detecting high-grade PML subtype</a:t>
            </a:r>
          </a:p>
          <a:p>
            <a:r>
              <a:rPr lang="en-US" dirty="0"/>
              <a:t>Biomarker for detecting progressive high-grade PML</a:t>
            </a:r>
          </a:p>
          <a:p>
            <a:endParaRPr lang="en-US" dirty="0"/>
          </a:p>
          <a:p>
            <a:endParaRPr lang="en-US" dirty="0"/>
          </a:p>
          <a:p>
            <a:r>
              <a:rPr lang="en-US" dirty="0"/>
              <a:t>Molecular characterization of PML also provides insights into carcinogenesis and therapeutic targets</a:t>
            </a:r>
          </a:p>
        </p:txBody>
      </p:sp>
    </p:spTree>
    <p:extLst>
      <p:ext uri="{BB962C8B-B14F-4D97-AF65-F5344CB8AC3E}">
        <p14:creationId xmlns:p14="http://schemas.microsoft.com/office/powerpoint/2010/main" val="6325749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1180237" y="2504969"/>
            <a:ext cx="6488630" cy="2610077"/>
            <a:chOff x="2104961" y="3629966"/>
            <a:chExt cx="6370978" cy="2583517"/>
          </a:xfrm>
        </p:grpSpPr>
        <p:pic>
          <p:nvPicPr>
            <p:cNvPr id="29" name="Picture 28" descr="Screen Shot 2017-07-27 at 2.32.15 PM.png"/>
            <p:cNvPicPr>
              <a:picLocks noChangeAspect="1"/>
            </p:cNvPicPr>
            <p:nvPr/>
          </p:nvPicPr>
          <p:blipFill rotWithShape="1">
            <a:blip r:embed="rId3">
              <a:extLst>
                <a:ext uri="{28A0092B-C50C-407E-A947-70E740481C1C}">
                  <a14:useLocalDpi xmlns:a14="http://schemas.microsoft.com/office/drawing/2010/main" val="0"/>
                </a:ext>
              </a:extLst>
            </a:blip>
            <a:srcRect l="14327" t="35412" r="11308" b="944"/>
            <a:stretch/>
          </p:blipFill>
          <p:spPr>
            <a:xfrm>
              <a:off x="2277817" y="3674628"/>
              <a:ext cx="6198122" cy="2538855"/>
            </a:xfrm>
            <a:prstGeom prst="rect">
              <a:avLst/>
            </a:prstGeom>
          </p:spPr>
        </p:pic>
        <p:sp>
          <p:nvSpPr>
            <p:cNvPr id="30" name="Rectangle 29"/>
            <p:cNvSpPr/>
            <p:nvPr/>
          </p:nvSpPr>
          <p:spPr>
            <a:xfrm>
              <a:off x="2104961" y="3629966"/>
              <a:ext cx="345044" cy="483714"/>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grpSp>
      <p:sp>
        <p:nvSpPr>
          <p:cNvPr id="27" name="Chord 26"/>
          <p:cNvSpPr/>
          <p:nvPr/>
        </p:nvSpPr>
        <p:spPr>
          <a:xfrm rot="1935966">
            <a:off x="368755" y="2205793"/>
            <a:ext cx="1120020" cy="1206721"/>
          </a:xfrm>
          <a:prstGeom prst="chord">
            <a:avLst>
              <a:gd name="adj1" fmla="val 3271688"/>
              <a:gd name="adj2" fmla="val 14596398"/>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41" name="Rounded Rectangle 40"/>
          <p:cNvSpPr/>
          <p:nvPr/>
        </p:nvSpPr>
        <p:spPr>
          <a:xfrm>
            <a:off x="6043267" y="2357453"/>
            <a:ext cx="1587500" cy="2757592"/>
          </a:xfrm>
          <a:prstGeom prst="roundRect">
            <a:avLst/>
          </a:prstGeom>
          <a:gradFill flip="none" rotWithShape="1">
            <a:gsLst>
              <a:gs pos="0">
                <a:schemeClr val="accent4">
                  <a:tint val="50000"/>
                  <a:satMod val="300000"/>
                  <a:alpha val="30000"/>
                </a:schemeClr>
              </a:gs>
              <a:gs pos="35000">
                <a:schemeClr val="accent4">
                  <a:tint val="37000"/>
                  <a:satMod val="300000"/>
                  <a:alpha val="30000"/>
                </a:schemeClr>
              </a:gs>
              <a:gs pos="100000">
                <a:schemeClr val="accent4">
                  <a:tint val="15000"/>
                  <a:satMod val="350000"/>
                  <a:alpha val="30000"/>
                </a:schemeClr>
              </a:gs>
            </a:gsLst>
            <a:lin ang="16200000" scaled="1"/>
            <a:tileRect/>
          </a:gradFill>
          <a:ln>
            <a:noFill/>
          </a:ln>
        </p:spPr>
        <p:style>
          <a:lnRef idx="1">
            <a:schemeClr val="accent4"/>
          </a:lnRef>
          <a:fillRef idx="2">
            <a:schemeClr val="accent4"/>
          </a:fillRef>
          <a:effectRef idx="1">
            <a:schemeClr val="accent4"/>
          </a:effectRef>
          <a:fontRef idx="minor">
            <a:schemeClr val="dk1"/>
          </a:fontRef>
        </p:style>
        <p:txBody>
          <a:bodyPr lIns="91436" tIns="45718" rIns="91436" bIns="4571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ea typeface="+mn-ea"/>
              <a:cs typeface="+mn-cs"/>
            </a:endParaRPr>
          </a:p>
        </p:txBody>
      </p:sp>
      <p:pic>
        <p:nvPicPr>
          <p:cNvPr id="44" name="Picture 43" descr="Screen Shot 2017-07-27 at 2.32.15 PM.png"/>
          <p:cNvPicPr>
            <a:picLocks noChangeAspect="1"/>
          </p:cNvPicPr>
          <p:nvPr/>
        </p:nvPicPr>
        <p:blipFill rotWithShape="1">
          <a:blip r:embed="rId3">
            <a:extLst>
              <a:ext uri="{28A0092B-C50C-407E-A947-70E740481C1C}">
                <a14:useLocalDpi xmlns:a14="http://schemas.microsoft.com/office/drawing/2010/main" val="0"/>
              </a:ext>
            </a:extLst>
          </a:blip>
          <a:srcRect l="14597" t="45138" r="75927" b="38476"/>
          <a:stretch/>
        </p:blipFill>
        <p:spPr>
          <a:xfrm>
            <a:off x="7712315" y="2799652"/>
            <a:ext cx="804333" cy="660399"/>
          </a:xfrm>
          <a:prstGeom prst="rect">
            <a:avLst/>
          </a:prstGeom>
        </p:spPr>
      </p:pic>
      <p:cxnSp>
        <p:nvCxnSpPr>
          <p:cNvPr id="50" name="Curved Connector 49"/>
          <p:cNvCxnSpPr>
            <a:cxnSpLocks/>
            <a:stCxn id="44" idx="2"/>
          </p:cNvCxnSpPr>
          <p:nvPr/>
        </p:nvCxnSpPr>
        <p:spPr>
          <a:xfrm rot="5400000">
            <a:off x="7479699" y="3436184"/>
            <a:ext cx="610917" cy="658650"/>
          </a:xfrm>
          <a:prstGeom prst="curvedConnector2">
            <a:avLst/>
          </a:prstGeom>
          <a:ln w="9525" cmpd="sng">
            <a:solidFill>
              <a:schemeClr val="tx1"/>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8006909" y="3667771"/>
            <a:ext cx="1015289" cy="265453"/>
          </a:xfrm>
          <a:prstGeom prst="rect">
            <a:avLst/>
          </a:prstGeom>
          <a:noFill/>
        </p:spPr>
        <p:txBody>
          <a:bodyPr wrap="none" lIns="91436" tIns="45718" rIns="91436" bIns="45718"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dirty="0">
                <a:ln>
                  <a:noFill/>
                </a:ln>
                <a:solidFill>
                  <a:prstClr val="black"/>
                </a:solidFill>
                <a:effectLst/>
                <a:uLnTx/>
                <a:uFillTx/>
                <a:latin typeface="Arial"/>
                <a:ea typeface="+mn-ea"/>
                <a:cs typeface="+mn-cs"/>
              </a:rPr>
              <a:t>Recurrence</a:t>
            </a:r>
          </a:p>
        </p:txBody>
      </p:sp>
      <p:sp>
        <p:nvSpPr>
          <p:cNvPr id="55" name="TextBox 54"/>
          <p:cNvSpPr txBox="1"/>
          <p:nvPr/>
        </p:nvSpPr>
        <p:spPr>
          <a:xfrm>
            <a:off x="1523414" y="3655746"/>
            <a:ext cx="718436" cy="265453"/>
          </a:xfrm>
          <a:prstGeom prst="rect">
            <a:avLst/>
          </a:prstGeom>
          <a:noFill/>
        </p:spPr>
        <p:txBody>
          <a:bodyPr wrap="none" lIns="91436" tIns="45718" rIns="91436" bIns="45718"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dirty="0">
                <a:ln>
                  <a:noFill/>
                </a:ln>
                <a:solidFill>
                  <a:prstClr val="black"/>
                </a:solidFill>
                <a:effectLst/>
                <a:uLnTx/>
                <a:uFillTx/>
                <a:latin typeface="Arial"/>
                <a:ea typeface="+mn-ea"/>
                <a:cs typeface="+mn-cs"/>
              </a:rPr>
              <a:t>Normal</a:t>
            </a:r>
          </a:p>
        </p:txBody>
      </p:sp>
      <p:sp>
        <p:nvSpPr>
          <p:cNvPr id="32" name="TextBox 31">
            <a:extLst>
              <a:ext uri="{FF2B5EF4-FFF2-40B4-BE49-F238E27FC236}">
                <a16:creationId xmlns:a16="http://schemas.microsoft.com/office/drawing/2014/main" id="{E574E6D6-83E6-D74F-8C4A-FA8964E74136}"/>
              </a:ext>
            </a:extLst>
          </p:cNvPr>
          <p:cNvSpPr txBox="1"/>
          <p:nvPr/>
        </p:nvSpPr>
        <p:spPr>
          <a:xfrm>
            <a:off x="-74368" y="4941039"/>
            <a:ext cx="5156200" cy="24622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Arial"/>
                <a:ea typeface="+mn-ea"/>
                <a:cs typeface="+mn-cs"/>
              </a:rPr>
              <a:t>Modified from Beane et al. Lancet Oncology 2017</a:t>
            </a:r>
          </a:p>
        </p:txBody>
      </p:sp>
      <p:grpSp>
        <p:nvGrpSpPr>
          <p:cNvPr id="49" name="Group 48">
            <a:extLst>
              <a:ext uri="{FF2B5EF4-FFF2-40B4-BE49-F238E27FC236}">
                <a16:creationId xmlns:a16="http://schemas.microsoft.com/office/drawing/2014/main" id="{94D8859A-407A-6445-AAF3-58A05DAEDDB7}"/>
              </a:ext>
            </a:extLst>
          </p:cNvPr>
          <p:cNvGrpSpPr/>
          <p:nvPr/>
        </p:nvGrpSpPr>
        <p:grpSpPr>
          <a:xfrm>
            <a:off x="965432" y="2044584"/>
            <a:ext cx="7970750" cy="440468"/>
            <a:chOff x="337" y="589500"/>
            <a:chExt cx="7970750" cy="440468"/>
          </a:xfrm>
        </p:grpSpPr>
        <p:sp>
          <p:nvSpPr>
            <p:cNvPr id="3" name="Rectangle 2">
              <a:extLst>
                <a:ext uri="{FF2B5EF4-FFF2-40B4-BE49-F238E27FC236}">
                  <a16:creationId xmlns:a16="http://schemas.microsoft.com/office/drawing/2014/main" id="{4CF18178-A828-6849-991B-4F8DA755B7BD}"/>
                </a:ext>
              </a:extLst>
            </p:cNvPr>
            <p:cNvSpPr/>
            <p:nvPr/>
          </p:nvSpPr>
          <p:spPr>
            <a:xfrm>
              <a:off x="337" y="589500"/>
              <a:ext cx="7970750" cy="440468"/>
            </a:xfrm>
            <a:prstGeom prst="rect">
              <a:avLst/>
            </a:prstGeom>
            <a:gradFill flip="none" rotWithShape="1">
              <a:gsLst>
                <a:gs pos="0">
                  <a:schemeClr val="accent1">
                    <a:lumMod val="89000"/>
                  </a:schemeClr>
                </a:gs>
                <a:gs pos="26000">
                  <a:schemeClr val="accent2">
                    <a:lumMod val="60000"/>
                    <a:lumOff val="40000"/>
                  </a:schemeClr>
                </a:gs>
                <a:gs pos="60000">
                  <a:srgbClr val="F08533">
                    <a:lumMod val="92000"/>
                  </a:srgbClr>
                </a:gs>
                <a:gs pos="97000">
                  <a:srgbClr val="C00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42" name="TextBox 41">
              <a:extLst>
                <a:ext uri="{FF2B5EF4-FFF2-40B4-BE49-F238E27FC236}">
                  <a16:creationId xmlns:a16="http://schemas.microsoft.com/office/drawing/2014/main" id="{EB2A7AD7-5A18-3445-B272-CAC259FBF095}"/>
                </a:ext>
              </a:extLst>
            </p:cNvPr>
            <p:cNvSpPr txBox="1"/>
            <p:nvPr/>
          </p:nvSpPr>
          <p:spPr>
            <a:xfrm>
              <a:off x="48611" y="655845"/>
              <a:ext cx="1353256" cy="307777"/>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PREVENTION</a:t>
              </a:r>
            </a:p>
          </p:txBody>
        </p:sp>
        <p:sp>
          <p:nvSpPr>
            <p:cNvPr id="43" name="TextBox 42">
              <a:extLst>
                <a:ext uri="{FF2B5EF4-FFF2-40B4-BE49-F238E27FC236}">
                  <a16:creationId xmlns:a16="http://schemas.microsoft.com/office/drawing/2014/main" id="{55978FC7-765A-CA4B-8FF9-4F2935B8B4A7}"/>
                </a:ext>
              </a:extLst>
            </p:cNvPr>
            <p:cNvSpPr txBox="1"/>
            <p:nvPr/>
          </p:nvSpPr>
          <p:spPr>
            <a:xfrm>
              <a:off x="1794058" y="663289"/>
              <a:ext cx="1521571" cy="307777"/>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INTERCEPTION</a:t>
              </a:r>
            </a:p>
          </p:txBody>
        </p:sp>
        <p:sp>
          <p:nvSpPr>
            <p:cNvPr id="45" name="TextBox 44">
              <a:extLst>
                <a:ext uri="{FF2B5EF4-FFF2-40B4-BE49-F238E27FC236}">
                  <a16:creationId xmlns:a16="http://schemas.microsoft.com/office/drawing/2014/main" id="{4DFD727C-4368-6E4E-B90C-51DDB04D275A}"/>
                </a:ext>
              </a:extLst>
            </p:cNvPr>
            <p:cNvSpPr txBox="1"/>
            <p:nvPr/>
          </p:nvSpPr>
          <p:spPr>
            <a:xfrm>
              <a:off x="3872284" y="663289"/>
              <a:ext cx="1192955" cy="307777"/>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DIAGNOSIS</a:t>
              </a:r>
            </a:p>
          </p:txBody>
        </p:sp>
        <p:sp>
          <p:nvSpPr>
            <p:cNvPr id="47" name="TextBox 46">
              <a:extLst>
                <a:ext uri="{FF2B5EF4-FFF2-40B4-BE49-F238E27FC236}">
                  <a16:creationId xmlns:a16="http://schemas.microsoft.com/office/drawing/2014/main" id="{982A7703-7C99-0548-90A4-61C6F005FF0A}"/>
                </a:ext>
              </a:extLst>
            </p:cNvPr>
            <p:cNvSpPr txBox="1"/>
            <p:nvPr/>
          </p:nvSpPr>
          <p:spPr>
            <a:xfrm>
              <a:off x="5344670" y="680045"/>
              <a:ext cx="1277402" cy="307777"/>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TREATMENT</a:t>
              </a:r>
            </a:p>
          </p:txBody>
        </p:sp>
      </p:grpSp>
      <p:grpSp>
        <p:nvGrpSpPr>
          <p:cNvPr id="36" name="Group 35"/>
          <p:cNvGrpSpPr/>
          <p:nvPr/>
        </p:nvGrpSpPr>
        <p:grpSpPr>
          <a:xfrm>
            <a:off x="37679" y="1896686"/>
            <a:ext cx="1045927" cy="3076297"/>
            <a:chOff x="180832" y="1148362"/>
            <a:chExt cx="1045927" cy="3076297"/>
          </a:xfrm>
        </p:grpSpPr>
        <p:pic>
          <p:nvPicPr>
            <p:cNvPr id="11" name="Picture 10" descr="Screen Shot 2018-04-13 at 9.57.39 PM.png"/>
            <p:cNvPicPr>
              <a:picLocks noChangeAspect="1"/>
            </p:cNvPicPr>
            <p:nvPr/>
          </p:nvPicPr>
          <p:blipFill>
            <a:blip r:embed="rId4">
              <a:alphaModFix/>
              <a:extLst>
                <a:ext uri="{BEBA8EAE-BF5A-486C-A8C5-ECC9F3942E4B}">
                  <a14:imgProps xmlns:a14="http://schemas.microsoft.com/office/drawing/2010/main">
                    <a14:imgLayer r:embed="rId5">
                      <a14:imgEffect>
                        <a14:backgroundRemoval t="1842" b="99737" l="3226" r="94355"/>
                      </a14:imgEffect>
                    </a14:imgLayer>
                  </a14:imgProps>
                </a:ext>
                <a:ext uri="{28A0092B-C50C-407E-A947-70E740481C1C}">
                  <a14:useLocalDpi xmlns:a14="http://schemas.microsoft.com/office/drawing/2010/main" val="0"/>
                </a:ext>
              </a:extLst>
            </a:blip>
            <a:stretch>
              <a:fillRect/>
            </a:stretch>
          </p:blipFill>
          <p:spPr>
            <a:xfrm>
              <a:off x="205891" y="1148362"/>
              <a:ext cx="1003845" cy="3076297"/>
            </a:xfrm>
            <a:prstGeom prst="rect">
              <a:avLst/>
            </a:prstGeom>
          </p:spPr>
        </p:pic>
        <p:grpSp>
          <p:nvGrpSpPr>
            <p:cNvPr id="26" name="Group 25"/>
            <p:cNvGrpSpPr/>
            <p:nvPr/>
          </p:nvGrpSpPr>
          <p:grpSpPr>
            <a:xfrm>
              <a:off x="198259" y="1203111"/>
              <a:ext cx="961262" cy="749679"/>
              <a:chOff x="4742686" y="3779860"/>
              <a:chExt cx="961262" cy="749679"/>
            </a:xfrm>
          </p:grpSpPr>
          <p:sp>
            <p:nvSpPr>
              <p:cNvPr id="15" name="Oval 14"/>
              <p:cNvSpPr/>
              <p:nvPr/>
            </p:nvSpPr>
            <p:spPr>
              <a:xfrm>
                <a:off x="4742686" y="3779860"/>
                <a:ext cx="910326" cy="749679"/>
              </a:xfrm>
              <a:prstGeom prst="ellipse">
                <a:avLst/>
              </a:prstGeom>
              <a:solidFill>
                <a:schemeClr val="bg2">
                  <a:lumMod val="50000"/>
                  <a:alpha val="2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16" name="TextBox 15"/>
              <p:cNvSpPr txBox="1"/>
              <p:nvPr/>
            </p:nvSpPr>
            <p:spPr>
              <a:xfrm>
                <a:off x="4781403" y="4023760"/>
                <a:ext cx="922545"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 Heavy"/>
                    <a:ea typeface="+mn-ea"/>
                    <a:cs typeface="Avenir Heavy"/>
                  </a:rPr>
                  <a:t>Exposures</a:t>
                </a:r>
              </a:p>
            </p:txBody>
          </p:sp>
        </p:grpSp>
        <p:grpSp>
          <p:nvGrpSpPr>
            <p:cNvPr id="25" name="Group 24"/>
            <p:cNvGrpSpPr/>
            <p:nvPr/>
          </p:nvGrpSpPr>
          <p:grpSpPr>
            <a:xfrm>
              <a:off x="217309" y="1926701"/>
              <a:ext cx="910326" cy="749679"/>
              <a:chOff x="277968" y="2475202"/>
              <a:chExt cx="910326" cy="749679"/>
            </a:xfrm>
          </p:grpSpPr>
          <p:sp>
            <p:nvSpPr>
              <p:cNvPr id="17" name="Oval 16"/>
              <p:cNvSpPr/>
              <p:nvPr/>
            </p:nvSpPr>
            <p:spPr>
              <a:xfrm>
                <a:off x="277968" y="2475202"/>
                <a:ext cx="910326" cy="749679"/>
              </a:xfrm>
              <a:prstGeom prst="ellipse">
                <a:avLst/>
              </a:prstGeom>
              <a:solidFill>
                <a:schemeClr val="accent3">
                  <a:lumMod val="60000"/>
                  <a:lumOff val="40000"/>
                  <a:alpha val="2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TextBox 17"/>
              <p:cNvSpPr txBox="1"/>
              <p:nvPr/>
            </p:nvSpPr>
            <p:spPr>
              <a:xfrm>
                <a:off x="353735" y="2716749"/>
                <a:ext cx="825867"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 Heavy"/>
                    <a:ea typeface="+mn-ea"/>
                    <a:cs typeface="Avenir Heavy"/>
                  </a:rPr>
                  <a:t>Heredity</a:t>
                </a:r>
              </a:p>
            </p:txBody>
          </p:sp>
        </p:grpSp>
        <p:grpSp>
          <p:nvGrpSpPr>
            <p:cNvPr id="23" name="Group 22"/>
            <p:cNvGrpSpPr/>
            <p:nvPr/>
          </p:nvGrpSpPr>
          <p:grpSpPr>
            <a:xfrm>
              <a:off x="180832" y="2703339"/>
              <a:ext cx="1045927" cy="749679"/>
              <a:chOff x="7960007" y="1856511"/>
              <a:chExt cx="1045927" cy="749679"/>
            </a:xfrm>
          </p:grpSpPr>
          <p:sp>
            <p:nvSpPr>
              <p:cNvPr id="21" name="Oval 20"/>
              <p:cNvSpPr/>
              <p:nvPr/>
            </p:nvSpPr>
            <p:spPr>
              <a:xfrm>
                <a:off x="8007181" y="1856511"/>
                <a:ext cx="910326" cy="749679"/>
              </a:xfrm>
              <a:prstGeom prst="ellipse">
                <a:avLst/>
              </a:prstGeom>
              <a:solidFill>
                <a:schemeClr val="accent3">
                  <a:lumMod val="50000"/>
                  <a:alpha val="2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22" name="TextBox 21"/>
              <p:cNvSpPr txBox="1"/>
              <p:nvPr/>
            </p:nvSpPr>
            <p:spPr>
              <a:xfrm>
                <a:off x="7960007" y="2058821"/>
                <a:ext cx="1045927" cy="276999"/>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 Heavy"/>
                    <a:ea typeface="+mn-ea"/>
                    <a:cs typeface="Avenir Heavy"/>
                  </a:rPr>
                  <a:t>Microbiome</a:t>
                </a:r>
              </a:p>
            </p:txBody>
          </p:sp>
        </p:grpSp>
      </p:grpSp>
      <p:grpSp>
        <p:nvGrpSpPr>
          <p:cNvPr id="64" name="Group 63">
            <a:extLst>
              <a:ext uri="{FF2B5EF4-FFF2-40B4-BE49-F238E27FC236}">
                <a16:creationId xmlns:a16="http://schemas.microsoft.com/office/drawing/2014/main" id="{8C99CB3B-36EE-2F40-A61E-036FC6C373DE}"/>
              </a:ext>
            </a:extLst>
          </p:cNvPr>
          <p:cNvGrpSpPr/>
          <p:nvPr/>
        </p:nvGrpSpPr>
        <p:grpSpPr>
          <a:xfrm>
            <a:off x="2241850" y="554834"/>
            <a:ext cx="2033932" cy="1463936"/>
            <a:chOff x="2603880" y="554834"/>
            <a:chExt cx="1671902" cy="1463936"/>
          </a:xfrm>
        </p:grpSpPr>
        <p:sp>
          <p:nvSpPr>
            <p:cNvPr id="58" name="Down Arrow Callout 57">
              <a:extLst>
                <a:ext uri="{FF2B5EF4-FFF2-40B4-BE49-F238E27FC236}">
                  <a16:creationId xmlns:a16="http://schemas.microsoft.com/office/drawing/2014/main" id="{CBD699D7-FEF2-154B-B1F0-BB2C9F147D04}"/>
                </a:ext>
              </a:extLst>
            </p:cNvPr>
            <p:cNvSpPr/>
            <p:nvPr/>
          </p:nvSpPr>
          <p:spPr>
            <a:xfrm>
              <a:off x="2603880" y="554834"/>
              <a:ext cx="1671902" cy="1463936"/>
            </a:xfrm>
            <a:prstGeom prst="downArrowCallout">
              <a:avLst>
                <a:gd name="adj1" fmla="val 22066"/>
                <a:gd name="adj2" fmla="val 17665"/>
                <a:gd name="adj3" fmla="val 25000"/>
                <a:gd name="adj4" fmla="val 64977"/>
              </a:avLst>
            </a:prstGeom>
            <a:solidFill>
              <a:schemeClr val="accent2">
                <a:lumMod val="60000"/>
                <a:lumOff val="40000"/>
                <a:alpha val="3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53" name="TextBox 52">
              <a:extLst>
                <a:ext uri="{FF2B5EF4-FFF2-40B4-BE49-F238E27FC236}">
                  <a16:creationId xmlns:a16="http://schemas.microsoft.com/office/drawing/2014/main" id="{F15381EB-E302-824D-965C-082FB14BEA3D}"/>
                </a:ext>
              </a:extLst>
            </p:cNvPr>
            <p:cNvSpPr txBox="1"/>
            <p:nvPr/>
          </p:nvSpPr>
          <p:spPr>
            <a:xfrm>
              <a:off x="2603880" y="675331"/>
              <a:ext cx="1671902" cy="86177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mn-ea"/>
                  <a:cs typeface="+mn-cs"/>
                </a:rPr>
                <a:t>Identify those with aggressive premalignant lesions for interception or screening</a:t>
              </a:r>
            </a:p>
          </p:txBody>
        </p:sp>
        <p:sp>
          <p:nvSpPr>
            <p:cNvPr id="61" name="TextBox 60">
              <a:extLst>
                <a:ext uri="{FF2B5EF4-FFF2-40B4-BE49-F238E27FC236}">
                  <a16:creationId xmlns:a16="http://schemas.microsoft.com/office/drawing/2014/main" id="{0C04963F-F1ED-7B42-B83A-A8CE16FA3DF5}"/>
                </a:ext>
              </a:extLst>
            </p:cNvPr>
            <p:cNvSpPr txBox="1"/>
            <p:nvPr/>
          </p:nvSpPr>
          <p:spPr>
            <a:xfrm>
              <a:off x="3327471" y="1628816"/>
              <a:ext cx="280846"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FFB31B">
                      <a:lumMod val="75000"/>
                    </a:srgbClr>
                  </a:solidFill>
                  <a:effectLst/>
                  <a:uLnTx/>
                  <a:uFillTx/>
                  <a:latin typeface="Arial"/>
                  <a:ea typeface="+mn-ea"/>
                  <a:cs typeface="+mn-cs"/>
                </a:rPr>
                <a:t>2</a:t>
              </a:r>
            </a:p>
          </p:txBody>
        </p:sp>
      </p:grpSp>
      <p:sp>
        <p:nvSpPr>
          <p:cNvPr id="46" name="Rectangle 45">
            <a:extLst>
              <a:ext uri="{FF2B5EF4-FFF2-40B4-BE49-F238E27FC236}">
                <a16:creationId xmlns:a16="http://schemas.microsoft.com/office/drawing/2014/main" id="{33903190-E303-854C-AE7A-EE2F7C8B2728}"/>
              </a:ext>
            </a:extLst>
          </p:cNvPr>
          <p:cNvSpPr/>
          <p:nvPr/>
        </p:nvSpPr>
        <p:spPr>
          <a:xfrm>
            <a:off x="0" y="0"/>
            <a:ext cx="9144000" cy="244077"/>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48" name="TextBox 47">
            <a:extLst>
              <a:ext uri="{FF2B5EF4-FFF2-40B4-BE49-F238E27FC236}">
                <a16:creationId xmlns:a16="http://schemas.microsoft.com/office/drawing/2014/main" id="{C8774067-056F-B842-992A-81EC0D6B3763}"/>
              </a:ext>
            </a:extLst>
          </p:cNvPr>
          <p:cNvSpPr txBox="1"/>
          <p:nvPr/>
        </p:nvSpPr>
        <p:spPr>
          <a:xfrm>
            <a:off x="-43635" y="0"/>
            <a:ext cx="2367956"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Arial"/>
                <a:ea typeface="+mn-ea"/>
                <a:cs typeface="+mn-cs"/>
              </a:rPr>
              <a:t>PREMALIGNANT BIOMARKERS </a:t>
            </a:r>
          </a:p>
        </p:txBody>
      </p:sp>
      <p:grpSp>
        <p:nvGrpSpPr>
          <p:cNvPr id="68" name="Group 67">
            <a:extLst>
              <a:ext uri="{FF2B5EF4-FFF2-40B4-BE49-F238E27FC236}">
                <a16:creationId xmlns:a16="http://schemas.microsoft.com/office/drawing/2014/main" id="{9E4624ED-6D33-A34A-B485-2BF0737F6E29}"/>
              </a:ext>
            </a:extLst>
          </p:cNvPr>
          <p:cNvGrpSpPr/>
          <p:nvPr/>
        </p:nvGrpSpPr>
        <p:grpSpPr>
          <a:xfrm>
            <a:off x="4333597" y="554387"/>
            <a:ext cx="2175268" cy="1463936"/>
            <a:chOff x="4333597" y="554387"/>
            <a:chExt cx="2175268" cy="1463936"/>
          </a:xfrm>
        </p:grpSpPr>
        <p:sp>
          <p:nvSpPr>
            <p:cNvPr id="69" name="Down Arrow Callout 68">
              <a:extLst>
                <a:ext uri="{FF2B5EF4-FFF2-40B4-BE49-F238E27FC236}">
                  <a16:creationId xmlns:a16="http://schemas.microsoft.com/office/drawing/2014/main" id="{2C685DC5-FF88-9E4F-A90B-4D4A78F20F5D}"/>
                </a:ext>
              </a:extLst>
            </p:cNvPr>
            <p:cNvSpPr/>
            <p:nvPr/>
          </p:nvSpPr>
          <p:spPr>
            <a:xfrm>
              <a:off x="4333597" y="554387"/>
              <a:ext cx="2175268" cy="1463936"/>
            </a:xfrm>
            <a:prstGeom prst="downArrowCallout">
              <a:avLst>
                <a:gd name="adj1" fmla="val 22066"/>
                <a:gd name="adj2" fmla="val 17665"/>
                <a:gd name="adj3" fmla="val 25000"/>
                <a:gd name="adj4" fmla="val 64977"/>
              </a:avLst>
            </a:prstGeom>
            <a:solidFill>
              <a:srgbClr val="F08533">
                <a:alpha val="30000"/>
              </a:srgbClr>
            </a:solidFill>
            <a:ln>
              <a:solidFill>
                <a:srgbClr val="D3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70" name="TextBox 69">
              <a:extLst>
                <a:ext uri="{FF2B5EF4-FFF2-40B4-BE49-F238E27FC236}">
                  <a16:creationId xmlns:a16="http://schemas.microsoft.com/office/drawing/2014/main" id="{230A7AC7-A3C3-784C-B7A6-734FA0615C1F}"/>
                </a:ext>
              </a:extLst>
            </p:cNvPr>
            <p:cNvSpPr txBox="1"/>
            <p:nvPr/>
          </p:nvSpPr>
          <p:spPr>
            <a:xfrm>
              <a:off x="4388131" y="610153"/>
              <a:ext cx="2070485" cy="86177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mn-ea"/>
                  <a:cs typeface="+mn-cs"/>
                </a:rPr>
                <a:t>Distinguish benign vs. malignant pulmonary nodules, avoiding unnecessary procedures in those with benign disease</a:t>
              </a:r>
            </a:p>
          </p:txBody>
        </p:sp>
        <p:sp>
          <p:nvSpPr>
            <p:cNvPr id="71" name="TextBox 70">
              <a:extLst>
                <a:ext uri="{FF2B5EF4-FFF2-40B4-BE49-F238E27FC236}">
                  <a16:creationId xmlns:a16="http://schemas.microsoft.com/office/drawing/2014/main" id="{A728FB13-CEA8-9B44-A501-3E899BBA98A7}"/>
                </a:ext>
              </a:extLst>
            </p:cNvPr>
            <p:cNvSpPr txBox="1"/>
            <p:nvPr/>
          </p:nvSpPr>
          <p:spPr>
            <a:xfrm>
              <a:off x="5280808" y="1640315"/>
              <a:ext cx="280846"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F08533"/>
                  </a:solidFill>
                  <a:effectLst/>
                  <a:uLnTx/>
                  <a:uFillTx/>
                  <a:latin typeface="Arial"/>
                  <a:ea typeface="+mn-ea"/>
                  <a:cs typeface="+mn-cs"/>
                </a:rPr>
                <a:t>1</a:t>
              </a:r>
            </a:p>
          </p:txBody>
        </p:sp>
      </p:grpSp>
    </p:spTree>
    <p:extLst>
      <p:ext uri="{BB962C8B-B14F-4D97-AF65-F5344CB8AC3E}">
        <p14:creationId xmlns:p14="http://schemas.microsoft.com/office/powerpoint/2010/main" val="27708104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24164" y="6956"/>
            <a:ext cx="9144000" cy="857250"/>
          </a:xfrm>
        </p:spPr>
        <p:txBody>
          <a:bodyPr>
            <a:normAutofit/>
          </a:bodyPr>
          <a:lstStyle/>
          <a:p>
            <a:pPr algn="ctr">
              <a:defRPr/>
            </a:pPr>
            <a:r>
              <a:rPr lang="en-US" dirty="0">
                <a:solidFill>
                  <a:schemeClr val="tx1"/>
                </a:solidFill>
              </a:rPr>
              <a:t>Potential clinical applications for a nasal biomarker</a:t>
            </a:r>
          </a:p>
        </p:txBody>
      </p:sp>
      <p:grpSp>
        <p:nvGrpSpPr>
          <p:cNvPr id="3" name="Group 2"/>
          <p:cNvGrpSpPr/>
          <p:nvPr/>
        </p:nvGrpSpPr>
        <p:grpSpPr>
          <a:xfrm>
            <a:off x="941148" y="801267"/>
            <a:ext cx="7280366" cy="3770734"/>
            <a:chOff x="321260" y="1491150"/>
            <a:chExt cx="8565918" cy="4272336"/>
          </a:xfrm>
        </p:grpSpPr>
        <p:pic>
          <p:nvPicPr>
            <p:cNvPr id="9219" name="Picture 4" descr="flowchart_v8 copy.pdf"/>
            <p:cNvPicPr>
              <a:picLocks noChangeAspect="1"/>
            </p:cNvPicPr>
            <p:nvPr/>
          </p:nvPicPr>
          <p:blipFill>
            <a:blip r:embed="rId2">
              <a:extLst>
                <a:ext uri="{28A0092B-C50C-407E-A947-70E740481C1C}">
                  <a14:useLocalDpi xmlns:a14="http://schemas.microsoft.com/office/drawing/2010/main" val="0"/>
                </a:ext>
              </a:extLst>
            </a:blip>
            <a:srcRect t="32025" b="27913"/>
            <a:stretch>
              <a:fillRect/>
            </a:stretch>
          </p:blipFill>
          <p:spPr bwMode="auto">
            <a:xfrm>
              <a:off x="321260" y="1491150"/>
              <a:ext cx="8565918" cy="4272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6335891" y="5297314"/>
              <a:ext cx="2398889" cy="28222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solidFill>
                  <a:schemeClr val="bg1"/>
                </a:solidFill>
              </a:endParaRPr>
            </a:p>
          </p:txBody>
        </p:sp>
      </p:grpSp>
      <p:sp>
        <p:nvSpPr>
          <p:cNvPr id="7" name="TextBox 6">
            <a:extLst>
              <a:ext uri="{FF2B5EF4-FFF2-40B4-BE49-F238E27FC236}">
                <a16:creationId xmlns:a16="http://schemas.microsoft.com/office/drawing/2014/main" id="{4BFB33F8-7DA3-CA41-8E59-D4690DA9EC46}"/>
              </a:ext>
            </a:extLst>
          </p:cNvPr>
          <p:cNvSpPr txBox="1"/>
          <p:nvPr/>
        </p:nvSpPr>
        <p:spPr>
          <a:xfrm>
            <a:off x="-43635" y="0"/>
            <a:ext cx="2069797" cy="261610"/>
          </a:xfrm>
          <a:prstGeom prst="rect">
            <a:avLst/>
          </a:prstGeom>
          <a:noFill/>
        </p:spPr>
        <p:txBody>
          <a:bodyPr wrap="none" rtlCol="0">
            <a:spAutoFit/>
          </a:bodyPr>
          <a:lstStyle/>
          <a:p>
            <a:r>
              <a:rPr lang="en-US" sz="1100" b="1" dirty="0">
                <a:solidFill>
                  <a:schemeClr val="bg1"/>
                </a:solidFill>
              </a:rPr>
              <a:t>SCREENING BIOMARKERS </a:t>
            </a:r>
          </a:p>
        </p:txBody>
      </p:sp>
      <p:sp>
        <p:nvSpPr>
          <p:cNvPr id="14" name="Oval 13">
            <a:extLst>
              <a:ext uri="{FF2B5EF4-FFF2-40B4-BE49-F238E27FC236}">
                <a16:creationId xmlns:a16="http://schemas.microsoft.com/office/drawing/2014/main" id="{2F870C45-A930-004D-90F8-E2D80D8E3855}"/>
              </a:ext>
            </a:extLst>
          </p:cNvPr>
          <p:cNvSpPr/>
          <p:nvPr/>
        </p:nvSpPr>
        <p:spPr>
          <a:xfrm>
            <a:off x="1097653" y="778750"/>
            <a:ext cx="2471457" cy="1099087"/>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1323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32"/>
          <p:cNvSpPr/>
          <p:nvPr/>
        </p:nvSpPr>
        <p:spPr>
          <a:xfrm>
            <a:off x="2031316" y="3900312"/>
            <a:ext cx="5562239" cy="926063"/>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39" name="Google Shape;239;p32"/>
          <p:cNvSpPr/>
          <p:nvPr/>
        </p:nvSpPr>
        <p:spPr>
          <a:xfrm>
            <a:off x="4967206" y="829336"/>
            <a:ext cx="3513213" cy="3039362"/>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
        <p:nvSpPr>
          <p:cNvPr id="240" name="Google Shape;240;p32"/>
          <p:cNvSpPr/>
          <p:nvPr/>
        </p:nvSpPr>
        <p:spPr>
          <a:xfrm>
            <a:off x="1010225" y="829336"/>
            <a:ext cx="3654117" cy="3039362"/>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68569" tIns="34275" rIns="68569" bIns="34275" anchor="ctr" anchorCtr="0">
            <a:noAutofit/>
          </a:bodyPr>
          <a:lstStyle/>
          <a:p>
            <a:pPr algn="ctr"/>
            <a:endParaRPr sz="1050">
              <a:solidFill>
                <a:schemeClr val="dk1"/>
              </a:solidFill>
              <a:latin typeface="Calibri"/>
              <a:ea typeface="Calibri"/>
              <a:cs typeface="Calibri"/>
              <a:sym typeface="Calibri"/>
            </a:endParaRPr>
          </a:p>
        </p:txBody>
      </p:sp>
      <p:pic>
        <p:nvPicPr>
          <p:cNvPr id="241" name="Google Shape;241;p32"/>
          <p:cNvPicPr preferRelativeResize="0"/>
          <p:nvPr/>
        </p:nvPicPr>
        <p:blipFill rotWithShape="1">
          <a:blip r:embed="rId3">
            <a:alphaModFix/>
          </a:blip>
          <a:srcRect l="73332" t="8269" r="2737" b="68834"/>
          <a:stretch/>
        </p:blipFill>
        <p:spPr>
          <a:xfrm>
            <a:off x="5834673" y="1182733"/>
            <a:ext cx="1795953" cy="1325354"/>
          </a:xfrm>
          <a:prstGeom prst="rect">
            <a:avLst/>
          </a:prstGeom>
          <a:solidFill>
            <a:schemeClr val="lt1"/>
          </a:solidFill>
          <a:ln>
            <a:noFill/>
          </a:ln>
        </p:spPr>
      </p:pic>
      <p:pic>
        <p:nvPicPr>
          <p:cNvPr id="242" name="Google Shape;242;p32"/>
          <p:cNvPicPr preferRelativeResize="0"/>
          <p:nvPr/>
        </p:nvPicPr>
        <p:blipFill>
          <a:blip r:embed="rId4">
            <a:alphaModFix/>
          </a:blip>
          <a:stretch>
            <a:fillRect/>
          </a:stretch>
        </p:blipFill>
        <p:spPr>
          <a:xfrm>
            <a:off x="5956585" y="1222254"/>
            <a:ext cx="1698638" cy="1255897"/>
          </a:xfrm>
          <a:prstGeom prst="rect">
            <a:avLst/>
          </a:prstGeom>
          <a:noFill/>
          <a:ln>
            <a:noFill/>
          </a:ln>
        </p:spPr>
      </p:pic>
      <p:sp>
        <p:nvSpPr>
          <p:cNvPr id="243" name="Google Shape;243;p32"/>
          <p:cNvSpPr txBox="1"/>
          <p:nvPr/>
        </p:nvSpPr>
        <p:spPr>
          <a:xfrm>
            <a:off x="6042435" y="794231"/>
            <a:ext cx="1806965" cy="346249"/>
          </a:xfrm>
          <a:prstGeom prst="rect">
            <a:avLst/>
          </a:prstGeom>
          <a:noFill/>
          <a:ln>
            <a:noFill/>
          </a:ln>
        </p:spPr>
        <p:txBody>
          <a:bodyPr spcFirstLastPara="1" wrap="square" lIns="68569" tIns="34275" rIns="68569" bIns="34275" anchor="t" anchorCtr="0">
            <a:noAutofit/>
          </a:bodyPr>
          <a:lstStyle/>
          <a:p>
            <a:r>
              <a:rPr lang="en" b="1">
                <a:solidFill>
                  <a:srgbClr val="000090"/>
                </a:solidFill>
                <a:latin typeface="Calibri"/>
                <a:ea typeface="Calibri"/>
                <a:cs typeface="Calibri"/>
                <a:sym typeface="Calibri"/>
              </a:rPr>
              <a:t>Adenocarcinoma </a:t>
            </a:r>
            <a:endParaRPr sz="1350"/>
          </a:p>
        </p:txBody>
      </p:sp>
      <p:pic>
        <p:nvPicPr>
          <p:cNvPr id="244" name="Google Shape;244;p32" descr="Screen Shot 2018-10-09 at 11.04.52 AM.png"/>
          <p:cNvPicPr preferRelativeResize="0"/>
          <p:nvPr/>
        </p:nvPicPr>
        <p:blipFill rotWithShape="1">
          <a:blip r:embed="rId5">
            <a:alphaModFix/>
          </a:blip>
          <a:srcRect t="3499"/>
          <a:stretch/>
        </p:blipFill>
        <p:spPr>
          <a:xfrm>
            <a:off x="1481343" y="1213873"/>
            <a:ext cx="2772213" cy="1769171"/>
          </a:xfrm>
          <a:prstGeom prst="rect">
            <a:avLst/>
          </a:prstGeom>
          <a:noFill/>
          <a:ln>
            <a:noFill/>
          </a:ln>
        </p:spPr>
      </p:pic>
      <p:grpSp>
        <p:nvGrpSpPr>
          <p:cNvPr id="245" name="Google Shape;245;p32"/>
          <p:cNvGrpSpPr/>
          <p:nvPr/>
        </p:nvGrpSpPr>
        <p:grpSpPr>
          <a:xfrm>
            <a:off x="1749134" y="2837682"/>
            <a:ext cx="2595406" cy="740249"/>
            <a:chOff x="3352834" y="3152509"/>
            <a:chExt cx="3461407" cy="986998"/>
          </a:xfrm>
        </p:grpSpPr>
        <p:sp>
          <p:nvSpPr>
            <p:cNvPr id="246" name="Google Shape;246;p32"/>
            <p:cNvSpPr txBox="1"/>
            <p:nvPr/>
          </p:nvSpPr>
          <p:spPr>
            <a:xfrm>
              <a:off x="3352834" y="3152592"/>
              <a:ext cx="1338018" cy="246221"/>
            </a:xfrm>
            <a:prstGeom prst="rect">
              <a:avLst/>
            </a:prstGeom>
            <a:noFill/>
            <a:ln>
              <a:noFill/>
            </a:ln>
          </p:spPr>
          <p:txBody>
            <a:bodyPr spcFirstLastPara="1" wrap="square" lIns="68569" tIns="34275" rIns="68569" bIns="34275" anchor="t" anchorCtr="0">
              <a:noAutofit/>
            </a:bodyPr>
            <a:lstStyle/>
            <a:p>
              <a:pPr algn="ctr"/>
              <a:r>
                <a:rPr lang="en" sz="750" b="1">
                  <a:solidFill>
                    <a:schemeClr val="dk1"/>
                  </a:solidFill>
                  <a:latin typeface="Calibri"/>
                  <a:ea typeface="Calibri"/>
                  <a:cs typeface="Calibri"/>
                  <a:sym typeface="Calibri"/>
                </a:rPr>
                <a:t>Severe Dysplasia</a:t>
              </a:r>
              <a:endParaRPr sz="1350"/>
            </a:p>
          </p:txBody>
        </p:sp>
        <p:sp>
          <p:nvSpPr>
            <p:cNvPr id="247" name="Google Shape;247;p32"/>
            <p:cNvSpPr txBox="1"/>
            <p:nvPr/>
          </p:nvSpPr>
          <p:spPr>
            <a:xfrm>
              <a:off x="5759473" y="3155488"/>
              <a:ext cx="1054768" cy="246221"/>
            </a:xfrm>
            <a:prstGeom prst="rect">
              <a:avLst/>
            </a:prstGeom>
            <a:noFill/>
            <a:ln>
              <a:noFill/>
            </a:ln>
          </p:spPr>
          <p:txBody>
            <a:bodyPr spcFirstLastPara="1" wrap="square" lIns="68569" tIns="34275" rIns="68569" bIns="34275" anchor="t" anchorCtr="0">
              <a:noAutofit/>
            </a:bodyPr>
            <a:lstStyle/>
            <a:p>
              <a:pPr algn="ctr"/>
              <a:r>
                <a:rPr lang="en" sz="750" b="1">
                  <a:solidFill>
                    <a:schemeClr val="dk1"/>
                  </a:solidFill>
                  <a:latin typeface="Calibri"/>
                  <a:ea typeface="Calibri"/>
                  <a:cs typeface="Calibri"/>
                  <a:sym typeface="Calibri"/>
                </a:rPr>
                <a:t>Invasive SCC</a:t>
              </a:r>
              <a:endParaRPr sz="750" b="1" i="1">
                <a:solidFill>
                  <a:schemeClr val="dk1"/>
                </a:solidFill>
                <a:latin typeface="Calibri"/>
                <a:ea typeface="Calibri"/>
                <a:cs typeface="Calibri"/>
                <a:sym typeface="Calibri"/>
              </a:endParaRPr>
            </a:p>
          </p:txBody>
        </p:sp>
        <p:sp>
          <p:nvSpPr>
            <p:cNvPr id="248" name="Google Shape;248;p32"/>
            <p:cNvSpPr txBox="1"/>
            <p:nvPr/>
          </p:nvSpPr>
          <p:spPr>
            <a:xfrm>
              <a:off x="4392762" y="3152509"/>
              <a:ext cx="1506506" cy="246221"/>
            </a:xfrm>
            <a:prstGeom prst="rect">
              <a:avLst/>
            </a:prstGeom>
            <a:noFill/>
            <a:ln>
              <a:noFill/>
            </a:ln>
          </p:spPr>
          <p:txBody>
            <a:bodyPr spcFirstLastPara="1" wrap="square" lIns="68569" tIns="34275" rIns="68569" bIns="34275" anchor="t" anchorCtr="0">
              <a:noAutofit/>
            </a:bodyPr>
            <a:lstStyle/>
            <a:p>
              <a:pPr algn="ctr"/>
              <a:r>
                <a:rPr lang="en" sz="750" b="1">
                  <a:solidFill>
                    <a:schemeClr val="dk1"/>
                  </a:solidFill>
                  <a:latin typeface="Calibri"/>
                  <a:ea typeface="Calibri"/>
                  <a:cs typeface="Calibri"/>
                  <a:sym typeface="Calibri"/>
                </a:rPr>
                <a:t>Carcinoma </a:t>
              </a:r>
              <a:r>
                <a:rPr lang="en" sz="750" b="1" i="1">
                  <a:solidFill>
                    <a:schemeClr val="dk1"/>
                  </a:solidFill>
                  <a:latin typeface="Calibri"/>
                  <a:ea typeface="Calibri"/>
                  <a:cs typeface="Calibri"/>
                  <a:sym typeface="Calibri"/>
                </a:rPr>
                <a:t>in situ</a:t>
              </a:r>
              <a:endParaRPr sz="1350"/>
            </a:p>
          </p:txBody>
        </p:sp>
        <p:pic>
          <p:nvPicPr>
            <p:cNvPr id="249" name="Google Shape;249;p32"/>
            <p:cNvPicPr preferRelativeResize="0"/>
            <p:nvPr/>
          </p:nvPicPr>
          <p:blipFill rotWithShape="1">
            <a:blip r:embed="rId6">
              <a:alphaModFix/>
            </a:blip>
            <a:srcRect l="65883" t="21019" r="19042" b="64098"/>
            <a:stretch/>
          </p:blipFill>
          <p:spPr>
            <a:xfrm>
              <a:off x="3464540" y="3384775"/>
              <a:ext cx="1102332" cy="754732"/>
            </a:xfrm>
            <a:prstGeom prst="rect">
              <a:avLst/>
            </a:prstGeom>
            <a:noFill/>
            <a:ln w="9525" cap="flat" cmpd="sng">
              <a:solidFill>
                <a:schemeClr val="dk1"/>
              </a:solidFill>
              <a:prstDash val="solid"/>
              <a:round/>
              <a:headEnd type="none" w="sm" len="sm"/>
              <a:tailEnd type="none" w="sm" len="sm"/>
            </a:ln>
          </p:spPr>
        </p:pic>
        <p:pic>
          <p:nvPicPr>
            <p:cNvPr id="250" name="Google Shape;250;p32"/>
            <p:cNvPicPr preferRelativeResize="0"/>
            <p:nvPr/>
          </p:nvPicPr>
          <p:blipFill rotWithShape="1">
            <a:blip r:embed="rId7">
              <a:alphaModFix/>
            </a:blip>
            <a:srcRect l="68456" t="49605" b="1"/>
            <a:stretch/>
          </p:blipFill>
          <p:spPr>
            <a:xfrm>
              <a:off x="5719625" y="3381795"/>
              <a:ext cx="1085244" cy="743833"/>
            </a:xfrm>
            <a:prstGeom prst="rect">
              <a:avLst/>
            </a:prstGeom>
            <a:noFill/>
            <a:ln w="9525" cap="flat" cmpd="sng">
              <a:solidFill>
                <a:schemeClr val="dk1"/>
              </a:solidFill>
              <a:prstDash val="solid"/>
              <a:round/>
              <a:headEnd type="none" w="sm" len="sm"/>
              <a:tailEnd type="none" w="sm" len="sm"/>
            </a:ln>
          </p:spPr>
        </p:pic>
        <p:pic>
          <p:nvPicPr>
            <p:cNvPr id="251" name="Google Shape;251;p32"/>
            <p:cNvPicPr preferRelativeResize="0"/>
            <p:nvPr/>
          </p:nvPicPr>
          <p:blipFill rotWithShape="1">
            <a:blip r:embed="rId6">
              <a:alphaModFix/>
            </a:blip>
            <a:srcRect l="80958" t="21019" r="4483" b="64098"/>
            <a:stretch/>
          </p:blipFill>
          <p:spPr>
            <a:xfrm>
              <a:off x="4613878" y="3381796"/>
              <a:ext cx="1064568" cy="754732"/>
            </a:xfrm>
            <a:prstGeom prst="rect">
              <a:avLst/>
            </a:prstGeom>
            <a:noFill/>
            <a:ln w="9525" cap="flat" cmpd="sng">
              <a:solidFill>
                <a:schemeClr val="dk1"/>
              </a:solidFill>
              <a:prstDash val="solid"/>
              <a:round/>
              <a:headEnd type="none" w="sm" len="sm"/>
              <a:tailEnd type="none" w="sm" len="sm"/>
            </a:ln>
          </p:spPr>
        </p:pic>
        <p:sp>
          <p:nvSpPr>
            <p:cNvPr id="252" name="Google Shape;252;p32"/>
            <p:cNvSpPr/>
            <p:nvPr/>
          </p:nvSpPr>
          <p:spPr>
            <a:xfrm>
              <a:off x="5592824" y="3717371"/>
              <a:ext cx="222046" cy="110634"/>
            </a:xfrm>
            <a:prstGeom prst="chevron">
              <a:avLst>
                <a:gd name="adj" fmla="val 50000"/>
              </a:avLst>
            </a:prstGeom>
            <a:solidFill>
              <a:srgbClr val="800000">
                <a:alpha val="75686"/>
              </a:srgbClr>
            </a:solidFill>
            <a:ln w="9525" cap="flat" cmpd="sng">
              <a:solidFill>
                <a:srgbClr val="000090"/>
              </a:solidFill>
              <a:prstDash val="solid"/>
              <a:miter lim="800000"/>
              <a:headEnd type="none" w="sm" len="sm"/>
              <a:tailEnd type="none" w="sm" len="sm"/>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
          <p:nvSpPr>
            <p:cNvPr id="253" name="Google Shape;253;p32"/>
            <p:cNvSpPr/>
            <p:nvPr/>
          </p:nvSpPr>
          <p:spPr>
            <a:xfrm>
              <a:off x="4468806" y="3717371"/>
              <a:ext cx="222046" cy="110634"/>
            </a:xfrm>
            <a:prstGeom prst="chevron">
              <a:avLst>
                <a:gd name="adj" fmla="val 50000"/>
              </a:avLst>
            </a:prstGeom>
            <a:solidFill>
              <a:srgbClr val="800000">
                <a:alpha val="73725"/>
              </a:srgbClr>
            </a:solidFill>
            <a:ln w="9525" cap="flat" cmpd="sng">
              <a:solidFill>
                <a:srgbClr val="000090"/>
              </a:solidFill>
              <a:prstDash val="solid"/>
              <a:miter lim="800000"/>
              <a:headEnd type="none" w="sm" len="sm"/>
              <a:tailEnd type="none" w="sm" len="sm"/>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grpSp>
      <p:sp>
        <p:nvSpPr>
          <p:cNvPr id="254" name="Google Shape;254;p32"/>
          <p:cNvSpPr txBox="1"/>
          <p:nvPr/>
        </p:nvSpPr>
        <p:spPr>
          <a:xfrm>
            <a:off x="1465570" y="801768"/>
            <a:ext cx="2832905" cy="346249"/>
          </a:xfrm>
          <a:prstGeom prst="rect">
            <a:avLst/>
          </a:prstGeom>
          <a:noFill/>
          <a:ln>
            <a:noFill/>
          </a:ln>
        </p:spPr>
        <p:txBody>
          <a:bodyPr spcFirstLastPara="1" wrap="square" lIns="68569" tIns="34275" rIns="68569" bIns="34275" anchor="t" anchorCtr="0">
            <a:noAutofit/>
          </a:bodyPr>
          <a:lstStyle/>
          <a:p>
            <a:pPr algn="ctr"/>
            <a:r>
              <a:rPr lang="en" b="1">
                <a:solidFill>
                  <a:srgbClr val="000090"/>
                </a:solidFill>
                <a:latin typeface="Calibri"/>
                <a:ea typeface="Calibri"/>
                <a:cs typeface="Calibri"/>
                <a:sym typeface="Calibri"/>
              </a:rPr>
              <a:t>Squamous Cell Carcinoma</a:t>
            </a:r>
            <a:endParaRPr sz="1350"/>
          </a:p>
        </p:txBody>
      </p:sp>
      <p:grpSp>
        <p:nvGrpSpPr>
          <p:cNvPr id="255" name="Google Shape;255;p32"/>
          <p:cNvGrpSpPr/>
          <p:nvPr/>
        </p:nvGrpSpPr>
        <p:grpSpPr>
          <a:xfrm>
            <a:off x="6428561" y="1659834"/>
            <a:ext cx="1420838" cy="1876558"/>
            <a:chOff x="9052476" y="1252422"/>
            <a:chExt cx="2030369" cy="2713744"/>
          </a:xfrm>
        </p:grpSpPr>
        <p:grpSp>
          <p:nvGrpSpPr>
            <p:cNvPr id="256" name="Google Shape;256;p32"/>
            <p:cNvGrpSpPr/>
            <p:nvPr/>
          </p:nvGrpSpPr>
          <p:grpSpPr>
            <a:xfrm>
              <a:off x="9052476" y="2234406"/>
              <a:ext cx="2030369" cy="1731760"/>
              <a:chOff x="3635799" y="4112844"/>
              <a:chExt cx="2226030" cy="1832838"/>
            </a:xfrm>
          </p:grpSpPr>
          <p:pic>
            <p:nvPicPr>
              <p:cNvPr id="257" name="Google Shape;257;p32"/>
              <p:cNvPicPr preferRelativeResize="0"/>
              <p:nvPr/>
            </p:nvPicPr>
            <p:blipFill rotWithShape="1">
              <a:blip r:embed="rId8">
                <a:alphaModFix/>
              </a:blip>
              <a:srcRect r="50226" b="50381"/>
              <a:stretch/>
            </p:blipFill>
            <p:spPr>
              <a:xfrm>
                <a:off x="3689897" y="4191601"/>
                <a:ext cx="1059591" cy="844954"/>
              </a:xfrm>
              <a:prstGeom prst="rect">
                <a:avLst/>
              </a:prstGeom>
              <a:noFill/>
              <a:ln w="9525" cap="flat" cmpd="sng">
                <a:solidFill>
                  <a:schemeClr val="dk1"/>
                </a:solidFill>
                <a:prstDash val="solid"/>
                <a:round/>
                <a:headEnd type="none" w="sm" len="sm"/>
                <a:tailEnd type="none" w="sm" len="sm"/>
              </a:ln>
            </p:spPr>
          </p:pic>
          <p:pic>
            <p:nvPicPr>
              <p:cNvPr id="258" name="Google Shape;258;p32"/>
              <p:cNvPicPr preferRelativeResize="0"/>
              <p:nvPr/>
            </p:nvPicPr>
            <p:blipFill rotWithShape="1">
              <a:blip r:embed="rId8">
                <a:alphaModFix/>
              </a:blip>
              <a:srcRect l="49772" t="1166" b="49830"/>
              <a:stretch/>
            </p:blipFill>
            <p:spPr>
              <a:xfrm>
                <a:off x="4802187" y="4191422"/>
                <a:ext cx="1051275" cy="852778"/>
              </a:xfrm>
              <a:prstGeom prst="rect">
                <a:avLst/>
              </a:prstGeom>
              <a:noFill/>
              <a:ln w="9525" cap="flat" cmpd="sng">
                <a:solidFill>
                  <a:schemeClr val="dk1"/>
                </a:solidFill>
                <a:prstDash val="solid"/>
                <a:round/>
                <a:headEnd type="none" w="sm" len="sm"/>
                <a:tailEnd type="none" w="sm" len="sm"/>
              </a:ln>
            </p:spPr>
          </p:pic>
          <p:pic>
            <p:nvPicPr>
              <p:cNvPr id="259" name="Google Shape;259;p32"/>
              <p:cNvPicPr preferRelativeResize="0"/>
              <p:nvPr/>
            </p:nvPicPr>
            <p:blipFill rotWithShape="1">
              <a:blip r:embed="rId8">
                <a:alphaModFix/>
              </a:blip>
              <a:srcRect t="49925" r="50296"/>
              <a:stretch/>
            </p:blipFill>
            <p:spPr>
              <a:xfrm>
                <a:off x="3689897" y="5098765"/>
                <a:ext cx="1058119" cy="845762"/>
              </a:xfrm>
              <a:prstGeom prst="rect">
                <a:avLst/>
              </a:prstGeom>
              <a:noFill/>
              <a:ln w="9525" cap="flat" cmpd="sng">
                <a:solidFill>
                  <a:schemeClr val="dk1"/>
                </a:solidFill>
                <a:prstDash val="solid"/>
                <a:round/>
                <a:headEnd type="none" w="sm" len="sm"/>
                <a:tailEnd type="none" w="sm" len="sm"/>
              </a:ln>
            </p:spPr>
          </p:pic>
          <p:pic>
            <p:nvPicPr>
              <p:cNvPr id="260" name="Google Shape;260;p32"/>
              <p:cNvPicPr preferRelativeResize="0"/>
              <p:nvPr/>
            </p:nvPicPr>
            <p:blipFill rotWithShape="1">
              <a:blip r:embed="rId8">
                <a:alphaModFix/>
              </a:blip>
              <a:srcRect l="49772" t="49528"/>
              <a:stretch/>
            </p:blipFill>
            <p:spPr>
              <a:xfrm>
                <a:off x="4805273" y="5102022"/>
                <a:ext cx="1056556" cy="843660"/>
              </a:xfrm>
              <a:prstGeom prst="rect">
                <a:avLst/>
              </a:prstGeom>
              <a:noFill/>
              <a:ln w="9525" cap="flat" cmpd="sng">
                <a:solidFill>
                  <a:schemeClr val="dk1"/>
                </a:solidFill>
                <a:prstDash val="solid"/>
                <a:round/>
                <a:headEnd type="none" w="sm" len="sm"/>
                <a:tailEnd type="none" w="sm" len="sm"/>
              </a:ln>
            </p:spPr>
          </p:pic>
          <p:sp>
            <p:nvSpPr>
              <p:cNvPr id="261" name="Google Shape;261;p32"/>
              <p:cNvSpPr txBox="1"/>
              <p:nvPr/>
            </p:nvSpPr>
            <p:spPr>
              <a:xfrm>
                <a:off x="4725988" y="4112844"/>
                <a:ext cx="579480" cy="276999"/>
              </a:xfrm>
              <a:prstGeom prst="rect">
                <a:avLst/>
              </a:prstGeom>
              <a:noFill/>
              <a:ln>
                <a:noFill/>
              </a:ln>
            </p:spPr>
            <p:txBody>
              <a:bodyPr spcFirstLastPara="1" wrap="square" lIns="68569" tIns="34275" rIns="68569" bIns="34275" anchor="t" anchorCtr="0">
                <a:noAutofit/>
              </a:bodyPr>
              <a:lstStyle/>
              <a:p>
                <a:r>
                  <a:rPr lang="en" sz="900" b="1">
                    <a:solidFill>
                      <a:schemeClr val="dk1"/>
                    </a:solidFill>
                    <a:latin typeface="Calibri"/>
                    <a:ea typeface="Calibri"/>
                    <a:cs typeface="Calibri"/>
                    <a:sym typeface="Calibri"/>
                  </a:rPr>
                  <a:t>AAH</a:t>
                </a:r>
                <a:endParaRPr sz="1350"/>
              </a:p>
            </p:txBody>
          </p:sp>
          <p:sp>
            <p:nvSpPr>
              <p:cNvPr id="262" name="Google Shape;262;p32"/>
              <p:cNvSpPr/>
              <p:nvPr/>
            </p:nvSpPr>
            <p:spPr>
              <a:xfrm>
                <a:off x="4834454" y="5132347"/>
                <a:ext cx="349011" cy="179918"/>
              </a:xfrm>
              <a:prstGeom prst="rect">
                <a:avLst/>
              </a:prstGeom>
              <a:solidFill>
                <a:schemeClr val="lt1"/>
              </a:solidFill>
              <a:ln w="9525" cap="flat" cmpd="sng">
                <a:solidFill>
                  <a:schemeClr val="lt1"/>
                </a:solidFill>
                <a:prstDash val="solid"/>
                <a:miter lim="800000"/>
                <a:headEnd type="none" w="sm" len="sm"/>
                <a:tailEnd type="none" w="sm" len="sm"/>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63" name="Google Shape;263;p32"/>
              <p:cNvSpPr txBox="1"/>
              <p:nvPr/>
            </p:nvSpPr>
            <p:spPr>
              <a:xfrm>
                <a:off x="4748016" y="5070396"/>
                <a:ext cx="617580" cy="276999"/>
              </a:xfrm>
              <a:prstGeom prst="rect">
                <a:avLst/>
              </a:prstGeom>
              <a:noFill/>
              <a:ln>
                <a:noFill/>
              </a:ln>
            </p:spPr>
            <p:txBody>
              <a:bodyPr spcFirstLastPara="1" wrap="square" lIns="68569" tIns="34275" rIns="68569" bIns="34275" anchor="t" anchorCtr="0">
                <a:noAutofit/>
              </a:bodyPr>
              <a:lstStyle/>
              <a:p>
                <a:r>
                  <a:rPr lang="en" sz="900" b="1">
                    <a:solidFill>
                      <a:schemeClr val="dk1"/>
                    </a:solidFill>
                    <a:latin typeface="Calibri"/>
                    <a:ea typeface="Calibri"/>
                    <a:cs typeface="Calibri"/>
                    <a:sym typeface="Calibri"/>
                  </a:rPr>
                  <a:t>ADC</a:t>
                </a:r>
                <a:endParaRPr sz="1350"/>
              </a:p>
            </p:txBody>
          </p:sp>
          <p:sp>
            <p:nvSpPr>
              <p:cNvPr id="264" name="Google Shape;264;p32"/>
              <p:cNvSpPr/>
              <p:nvPr/>
            </p:nvSpPr>
            <p:spPr>
              <a:xfrm>
                <a:off x="3702597" y="5119647"/>
                <a:ext cx="349011" cy="179918"/>
              </a:xfrm>
              <a:prstGeom prst="rect">
                <a:avLst/>
              </a:prstGeom>
              <a:solidFill>
                <a:schemeClr val="lt1"/>
              </a:solidFill>
              <a:ln w="9525" cap="flat" cmpd="sng">
                <a:solidFill>
                  <a:schemeClr val="lt1"/>
                </a:solidFill>
                <a:prstDash val="solid"/>
                <a:miter lim="800000"/>
                <a:headEnd type="none" w="sm" len="sm"/>
                <a:tailEnd type="none" w="sm" len="sm"/>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65" name="Google Shape;265;p32"/>
              <p:cNvSpPr txBox="1"/>
              <p:nvPr/>
            </p:nvSpPr>
            <p:spPr>
              <a:xfrm>
                <a:off x="3635799" y="5051631"/>
                <a:ext cx="561459" cy="276999"/>
              </a:xfrm>
              <a:prstGeom prst="rect">
                <a:avLst/>
              </a:prstGeom>
              <a:noFill/>
              <a:ln>
                <a:noFill/>
              </a:ln>
            </p:spPr>
            <p:txBody>
              <a:bodyPr spcFirstLastPara="1" wrap="square" lIns="68569" tIns="34275" rIns="68569" bIns="34275" anchor="t" anchorCtr="0">
                <a:noAutofit/>
              </a:bodyPr>
              <a:lstStyle/>
              <a:p>
                <a:r>
                  <a:rPr lang="en" sz="900" b="1">
                    <a:solidFill>
                      <a:schemeClr val="dk1"/>
                    </a:solidFill>
                    <a:latin typeface="Calibri"/>
                    <a:ea typeface="Calibri"/>
                    <a:cs typeface="Calibri"/>
                    <a:sym typeface="Calibri"/>
                  </a:rPr>
                  <a:t>AIS</a:t>
                </a:r>
                <a:endParaRPr sz="900" b="1" i="1">
                  <a:solidFill>
                    <a:schemeClr val="dk1"/>
                  </a:solidFill>
                  <a:latin typeface="Calibri"/>
                  <a:ea typeface="Calibri"/>
                  <a:cs typeface="Calibri"/>
                  <a:sym typeface="Calibri"/>
                </a:endParaRPr>
              </a:p>
            </p:txBody>
          </p:sp>
          <p:sp>
            <p:nvSpPr>
              <p:cNvPr id="266" name="Google Shape;266;p32"/>
              <p:cNvSpPr/>
              <p:nvPr/>
            </p:nvSpPr>
            <p:spPr>
              <a:xfrm>
                <a:off x="3715297" y="4210695"/>
                <a:ext cx="665707" cy="185900"/>
              </a:xfrm>
              <a:prstGeom prst="rect">
                <a:avLst/>
              </a:prstGeom>
              <a:solidFill>
                <a:schemeClr val="lt1"/>
              </a:solidFill>
              <a:ln w="9525" cap="flat" cmpd="sng">
                <a:solidFill>
                  <a:schemeClr val="lt1"/>
                </a:solidFill>
                <a:prstDash val="solid"/>
                <a:miter lim="800000"/>
                <a:headEnd type="none" w="sm" len="sm"/>
                <a:tailEnd type="none" w="sm" len="sm"/>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67" name="Google Shape;267;p32"/>
              <p:cNvSpPr txBox="1"/>
              <p:nvPr/>
            </p:nvSpPr>
            <p:spPr>
              <a:xfrm>
                <a:off x="3642057" y="4157696"/>
                <a:ext cx="821497" cy="317968"/>
              </a:xfrm>
              <a:prstGeom prst="rect">
                <a:avLst/>
              </a:prstGeom>
              <a:noFill/>
              <a:ln>
                <a:noFill/>
              </a:ln>
            </p:spPr>
            <p:txBody>
              <a:bodyPr spcFirstLastPara="1" wrap="square" lIns="68569" tIns="34275" rIns="68569" bIns="34275" anchor="t" anchorCtr="0">
                <a:noAutofit/>
              </a:bodyPr>
              <a:lstStyle/>
              <a:p>
                <a:r>
                  <a:rPr lang="en" sz="900" b="1">
                    <a:solidFill>
                      <a:schemeClr val="dk1"/>
                    </a:solidFill>
                    <a:latin typeface="Calibri"/>
                    <a:ea typeface="Calibri"/>
                    <a:cs typeface="Calibri"/>
                    <a:sym typeface="Calibri"/>
                  </a:rPr>
                  <a:t>Normal</a:t>
                </a:r>
                <a:endParaRPr sz="1350"/>
              </a:p>
            </p:txBody>
          </p:sp>
        </p:grpSp>
        <p:cxnSp>
          <p:nvCxnSpPr>
            <p:cNvPr id="268" name="Google Shape;268;p32"/>
            <p:cNvCxnSpPr/>
            <p:nvPr/>
          </p:nvCxnSpPr>
          <p:spPr>
            <a:xfrm>
              <a:off x="10227331" y="1252422"/>
              <a:ext cx="847882" cy="1056398"/>
            </a:xfrm>
            <a:prstGeom prst="straightConnector1">
              <a:avLst/>
            </a:prstGeom>
            <a:noFill/>
            <a:ln w="12700" cap="flat" cmpd="sng">
              <a:solidFill>
                <a:srgbClr val="7F7F7F"/>
              </a:solidFill>
              <a:prstDash val="dash"/>
              <a:miter lim="800000"/>
              <a:headEnd type="none" w="sm" len="sm"/>
              <a:tailEnd type="none" w="sm" len="sm"/>
            </a:ln>
          </p:spPr>
        </p:cxnSp>
        <p:cxnSp>
          <p:nvCxnSpPr>
            <p:cNvPr id="269" name="Google Shape;269;p32"/>
            <p:cNvCxnSpPr>
              <a:stCxn id="270" idx="1"/>
            </p:cNvCxnSpPr>
            <p:nvPr/>
          </p:nvCxnSpPr>
          <p:spPr>
            <a:xfrm flipH="1">
              <a:off x="9150474" y="1464089"/>
              <a:ext cx="657000" cy="844800"/>
            </a:xfrm>
            <a:prstGeom prst="straightConnector1">
              <a:avLst/>
            </a:prstGeom>
            <a:noFill/>
            <a:ln w="12700" cap="flat" cmpd="sng">
              <a:solidFill>
                <a:srgbClr val="7F7F7F"/>
              </a:solidFill>
              <a:prstDash val="dash"/>
              <a:miter lim="800000"/>
              <a:headEnd type="none" w="sm" len="sm"/>
              <a:tailEnd type="none" w="sm" len="sm"/>
            </a:ln>
          </p:spPr>
        </p:cxnSp>
        <p:sp>
          <p:nvSpPr>
            <p:cNvPr id="270" name="Google Shape;270;p32"/>
            <p:cNvSpPr/>
            <p:nvPr/>
          </p:nvSpPr>
          <p:spPr>
            <a:xfrm>
              <a:off x="9807474" y="1252422"/>
              <a:ext cx="419857" cy="423334"/>
            </a:xfrm>
            <a:prstGeom prst="rect">
              <a:avLst/>
            </a:prstGeom>
            <a:noFill/>
            <a:ln w="38100" cap="flat" cmpd="sng">
              <a:solidFill>
                <a:schemeClr val="dk1"/>
              </a:solidFill>
              <a:prstDash val="dash"/>
              <a:miter lim="800000"/>
              <a:headEnd type="none" w="sm" len="sm"/>
              <a:tailEnd type="none" w="sm" len="sm"/>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grpSp>
      <p:sp>
        <p:nvSpPr>
          <p:cNvPr id="271" name="Google Shape;271;p32"/>
          <p:cNvSpPr/>
          <p:nvPr/>
        </p:nvSpPr>
        <p:spPr>
          <a:xfrm>
            <a:off x="5645509" y="1654951"/>
            <a:ext cx="253923" cy="368300"/>
          </a:xfrm>
          <a:prstGeom prst="rect">
            <a:avLst/>
          </a:prstGeom>
          <a:solidFill>
            <a:srgbClr val="FFFFFF"/>
          </a:solidFill>
          <a:ln w="38100" cap="flat" cmpd="sng">
            <a:solidFill>
              <a:srgbClr val="FFFFFF"/>
            </a:solidFill>
            <a:prstDash val="dash"/>
            <a:miter lim="800000"/>
            <a:headEnd type="none" w="sm" len="sm"/>
            <a:tailEnd type="none" w="sm" len="sm"/>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
        <p:nvSpPr>
          <p:cNvPr id="272" name="Google Shape;272;p32"/>
          <p:cNvSpPr txBox="1"/>
          <p:nvPr/>
        </p:nvSpPr>
        <p:spPr>
          <a:xfrm>
            <a:off x="5032684" y="1505672"/>
            <a:ext cx="1041140" cy="877163"/>
          </a:xfrm>
          <a:prstGeom prst="rect">
            <a:avLst/>
          </a:prstGeom>
          <a:noFill/>
          <a:ln>
            <a:noFill/>
          </a:ln>
        </p:spPr>
        <p:txBody>
          <a:bodyPr spcFirstLastPara="1" wrap="square" lIns="68569" tIns="34275" rIns="68569" bIns="34275" anchor="t" anchorCtr="0">
            <a:noAutofit/>
          </a:bodyPr>
          <a:lstStyle/>
          <a:p>
            <a:pPr algn="ctr"/>
            <a:r>
              <a:rPr lang="en" sz="1050" b="1" u="sng">
                <a:solidFill>
                  <a:schemeClr val="dk1"/>
                </a:solidFill>
                <a:latin typeface="Calibri"/>
                <a:ea typeface="Calibri"/>
                <a:cs typeface="Calibri"/>
                <a:sym typeface="Calibri"/>
              </a:rPr>
              <a:t>Resection</a:t>
            </a:r>
            <a:endParaRPr sz="1350"/>
          </a:p>
          <a:p>
            <a:pPr algn="ctr"/>
            <a:r>
              <a:rPr lang="en" sz="1050" b="1">
                <a:solidFill>
                  <a:schemeClr val="dk1"/>
                </a:solidFill>
                <a:latin typeface="Calibri"/>
                <a:ea typeface="Calibri"/>
                <a:cs typeface="Calibri"/>
                <a:sym typeface="Calibri"/>
              </a:rPr>
              <a:t> of tumor &amp; surrounding PMLs</a:t>
            </a:r>
            <a:endParaRPr sz="1350"/>
          </a:p>
          <a:p>
            <a:pPr algn="ctr"/>
            <a:endParaRPr sz="1050" b="1">
              <a:solidFill>
                <a:schemeClr val="dk1"/>
              </a:solidFill>
              <a:latin typeface="Calibri"/>
              <a:ea typeface="Calibri"/>
              <a:cs typeface="Calibri"/>
              <a:sym typeface="Calibri"/>
            </a:endParaRPr>
          </a:p>
        </p:txBody>
      </p:sp>
      <p:sp>
        <p:nvSpPr>
          <p:cNvPr id="273" name="Google Shape;273;p32"/>
          <p:cNvSpPr txBox="1"/>
          <p:nvPr/>
        </p:nvSpPr>
        <p:spPr>
          <a:xfrm>
            <a:off x="1043092" y="3637896"/>
            <a:ext cx="2050591" cy="230833"/>
          </a:xfrm>
          <a:prstGeom prst="rect">
            <a:avLst/>
          </a:prstGeom>
          <a:noFill/>
          <a:ln>
            <a:noFill/>
          </a:ln>
        </p:spPr>
        <p:txBody>
          <a:bodyPr spcFirstLastPara="1" wrap="square" lIns="68569" tIns="34275" rIns="68569" bIns="34275" anchor="t" anchorCtr="0">
            <a:noAutofit/>
          </a:bodyPr>
          <a:lstStyle/>
          <a:p>
            <a:r>
              <a:rPr lang="en" sz="1050" i="1">
                <a:solidFill>
                  <a:schemeClr val="dk1"/>
                </a:solidFill>
                <a:latin typeface="Calibri"/>
                <a:ea typeface="Calibri"/>
                <a:cs typeface="Calibri"/>
                <a:sym typeface="Calibri"/>
              </a:rPr>
              <a:t>+ Cross-sectional resection cohorts</a:t>
            </a:r>
            <a:endParaRPr sz="1350"/>
          </a:p>
        </p:txBody>
      </p:sp>
      <p:sp>
        <p:nvSpPr>
          <p:cNvPr id="274" name="Google Shape;274;p32"/>
          <p:cNvSpPr txBox="1"/>
          <p:nvPr/>
        </p:nvSpPr>
        <p:spPr>
          <a:xfrm>
            <a:off x="0" y="230381"/>
            <a:ext cx="9143999" cy="531000"/>
          </a:xfrm>
          <a:prstGeom prst="rect">
            <a:avLst/>
          </a:prstGeom>
          <a:noFill/>
          <a:ln>
            <a:noFill/>
          </a:ln>
        </p:spPr>
        <p:txBody>
          <a:bodyPr spcFirstLastPara="1" wrap="square" lIns="68569" tIns="34275" rIns="68569" bIns="34275" anchor="t" anchorCtr="0">
            <a:noAutofit/>
          </a:bodyPr>
          <a:lstStyle/>
          <a:p>
            <a:pPr algn="ctr"/>
            <a:r>
              <a:rPr lang="en" sz="3000" b="1" dirty="0">
                <a:solidFill>
                  <a:srgbClr val="002060"/>
                </a:solidFill>
                <a:latin typeface="Calibri"/>
                <a:ea typeface="Calibri"/>
                <a:cs typeface="Calibri"/>
                <a:sym typeface="Calibri"/>
              </a:rPr>
              <a:t>The NCI Moonshot HTAN Lung Precancer Atlas </a:t>
            </a:r>
            <a:endParaRPr sz="1350" dirty="0"/>
          </a:p>
        </p:txBody>
      </p:sp>
      <p:sp>
        <p:nvSpPr>
          <p:cNvPr id="275" name="Google Shape;275;p32"/>
          <p:cNvSpPr txBox="1"/>
          <p:nvPr/>
        </p:nvSpPr>
        <p:spPr>
          <a:xfrm>
            <a:off x="1866355" y="3900311"/>
            <a:ext cx="5945973" cy="276999"/>
          </a:xfrm>
          <a:prstGeom prst="rect">
            <a:avLst/>
          </a:prstGeom>
          <a:noFill/>
          <a:ln>
            <a:noFill/>
          </a:ln>
        </p:spPr>
        <p:txBody>
          <a:bodyPr spcFirstLastPara="1" wrap="square" lIns="68569" tIns="34275" rIns="68569" bIns="34275" anchor="t" anchorCtr="0">
            <a:noAutofit/>
          </a:bodyPr>
          <a:lstStyle/>
          <a:p>
            <a:pPr algn="ctr"/>
            <a:r>
              <a:rPr lang="en" sz="1350" b="1">
                <a:solidFill>
                  <a:srgbClr val="000090"/>
                </a:solidFill>
                <a:latin typeface="Calibri"/>
                <a:ea typeface="Calibri"/>
                <a:cs typeface="Calibri"/>
                <a:sym typeface="Calibri"/>
              </a:rPr>
              <a:t>Subject lung pre-cancers to temporal/spatial cellular and molecular profiling</a:t>
            </a:r>
            <a:r>
              <a:rPr lang="en" sz="1350" u="sng">
                <a:solidFill>
                  <a:srgbClr val="000090"/>
                </a:solidFill>
                <a:latin typeface="Calibri"/>
                <a:ea typeface="Calibri"/>
                <a:cs typeface="Calibri"/>
                <a:sym typeface="Calibri"/>
              </a:rPr>
              <a:t> </a:t>
            </a:r>
            <a:endParaRPr sz="1350" b="1" u="sng">
              <a:solidFill>
                <a:srgbClr val="000090"/>
              </a:solidFill>
              <a:latin typeface="Calibri"/>
              <a:ea typeface="Calibri"/>
              <a:cs typeface="Calibri"/>
              <a:sym typeface="Calibri"/>
            </a:endParaRPr>
          </a:p>
        </p:txBody>
      </p:sp>
      <p:sp>
        <p:nvSpPr>
          <p:cNvPr id="276" name="Google Shape;276;p32"/>
          <p:cNvSpPr/>
          <p:nvPr/>
        </p:nvSpPr>
        <p:spPr>
          <a:xfrm>
            <a:off x="2613261" y="4133877"/>
            <a:ext cx="2167472" cy="692498"/>
          </a:xfrm>
          <a:prstGeom prst="rect">
            <a:avLst/>
          </a:prstGeom>
          <a:noFill/>
          <a:ln>
            <a:noFill/>
          </a:ln>
        </p:spPr>
        <p:txBody>
          <a:bodyPr spcFirstLastPara="1" wrap="square" lIns="68569" tIns="34275" rIns="68569" bIns="34275" anchor="t" anchorCtr="0">
            <a:noAutofit/>
          </a:bodyPr>
          <a:lstStyle/>
          <a:p>
            <a:pPr marL="214313" indent="-214313">
              <a:buClr>
                <a:schemeClr val="dk1"/>
              </a:buClr>
              <a:buSzPts val="1800"/>
              <a:buFont typeface="Arial"/>
              <a:buChar char="•"/>
            </a:pPr>
            <a:r>
              <a:rPr lang="en" sz="1350" dirty="0">
                <a:solidFill>
                  <a:schemeClr val="dk1"/>
                </a:solidFill>
                <a:latin typeface="Calibri"/>
                <a:ea typeface="Calibri"/>
                <a:cs typeface="Calibri"/>
                <a:sym typeface="Calibri"/>
              </a:rPr>
              <a:t>Bulk RNA/DNA Seq</a:t>
            </a:r>
            <a:endParaRPr sz="1350" dirty="0">
              <a:solidFill>
                <a:schemeClr val="dk1"/>
              </a:solidFill>
              <a:latin typeface="Calibri"/>
              <a:ea typeface="Calibri"/>
              <a:cs typeface="Calibri"/>
              <a:sym typeface="Calibri"/>
            </a:endParaRPr>
          </a:p>
          <a:p>
            <a:pPr marL="214313" indent="-214313">
              <a:buClr>
                <a:schemeClr val="dk1"/>
              </a:buClr>
              <a:buSzPts val="1800"/>
              <a:buFont typeface="Arial"/>
              <a:buChar char="•"/>
            </a:pPr>
            <a:r>
              <a:rPr lang="en" sz="1350" dirty="0">
                <a:solidFill>
                  <a:schemeClr val="dk1"/>
                </a:solidFill>
                <a:latin typeface="Calibri"/>
                <a:ea typeface="Calibri"/>
                <a:cs typeface="Calibri"/>
                <a:sym typeface="Calibri"/>
              </a:rPr>
              <a:t>Single Cell RNA/DNA Seq</a:t>
            </a:r>
            <a:endParaRPr sz="1350" dirty="0">
              <a:solidFill>
                <a:schemeClr val="dk1"/>
              </a:solidFill>
              <a:latin typeface="Calibri"/>
              <a:ea typeface="Calibri"/>
              <a:cs typeface="Calibri"/>
              <a:sym typeface="Calibri"/>
            </a:endParaRPr>
          </a:p>
          <a:p>
            <a:pPr marL="214313" indent="-214313">
              <a:buClr>
                <a:schemeClr val="dk1"/>
              </a:buClr>
              <a:buSzPts val="1800"/>
              <a:buFont typeface="Arial"/>
              <a:buChar char="•"/>
            </a:pPr>
            <a:r>
              <a:rPr lang="en" sz="1350" dirty="0">
                <a:solidFill>
                  <a:schemeClr val="dk1"/>
                </a:solidFill>
                <a:latin typeface="Calibri"/>
                <a:ea typeface="Calibri"/>
                <a:cs typeface="Calibri"/>
                <a:sym typeface="Calibri"/>
              </a:rPr>
              <a:t>Single Nucleus RNA-seq </a:t>
            </a:r>
            <a:endParaRPr sz="1350" dirty="0"/>
          </a:p>
        </p:txBody>
      </p:sp>
      <p:sp>
        <p:nvSpPr>
          <p:cNvPr id="277" name="Google Shape;277;p32"/>
          <p:cNvSpPr/>
          <p:nvPr/>
        </p:nvSpPr>
        <p:spPr>
          <a:xfrm>
            <a:off x="5076436" y="4158054"/>
            <a:ext cx="2000886" cy="484748"/>
          </a:xfrm>
          <a:prstGeom prst="rect">
            <a:avLst/>
          </a:prstGeom>
          <a:noFill/>
          <a:ln>
            <a:noFill/>
          </a:ln>
        </p:spPr>
        <p:txBody>
          <a:bodyPr spcFirstLastPara="1" wrap="square" lIns="68569" tIns="34275" rIns="68569" bIns="34275" anchor="t" anchorCtr="0">
            <a:noAutofit/>
          </a:bodyPr>
          <a:lstStyle/>
          <a:p>
            <a:pPr marL="214313" indent="-214313">
              <a:buClr>
                <a:schemeClr val="dk1"/>
              </a:buClr>
              <a:buSzPts val="1800"/>
              <a:buFont typeface="Arial"/>
              <a:buChar char="•"/>
            </a:pPr>
            <a:r>
              <a:rPr lang="en" sz="1350">
                <a:solidFill>
                  <a:schemeClr val="dk1"/>
                </a:solidFill>
                <a:latin typeface="Calibri"/>
                <a:ea typeface="Calibri"/>
                <a:cs typeface="Calibri"/>
                <a:sym typeface="Calibri"/>
              </a:rPr>
              <a:t>Multiplex IF</a:t>
            </a:r>
            <a:endParaRPr sz="1350"/>
          </a:p>
          <a:p>
            <a:pPr marL="214313" indent="-214313">
              <a:buClr>
                <a:schemeClr val="dk1"/>
              </a:buClr>
              <a:buSzPts val="1800"/>
              <a:buFont typeface="Arial"/>
              <a:buChar char="•"/>
            </a:pPr>
            <a:r>
              <a:rPr lang="en" sz="1350">
                <a:solidFill>
                  <a:schemeClr val="dk1"/>
                </a:solidFill>
                <a:latin typeface="Calibri"/>
                <a:ea typeface="Calibri"/>
                <a:cs typeface="Calibri"/>
                <a:sym typeface="Calibri"/>
              </a:rPr>
              <a:t>CODEX &amp; CODEX/ Ce3D</a:t>
            </a:r>
            <a:endParaRPr sz="1350"/>
          </a:p>
        </p:txBody>
      </p:sp>
      <p:sp>
        <p:nvSpPr>
          <p:cNvPr id="2" name="TextBox 1">
            <a:extLst>
              <a:ext uri="{FF2B5EF4-FFF2-40B4-BE49-F238E27FC236}">
                <a16:creationId xmlns:a16="http://schemas.microsoft.com/office/drawing/2014/main" id="{4B3A9E48-90DD-3A46-AB8F-34B3C314FDE5}"/>
              </a:ext>
            </a:extLst>
          </p:cNvPr>
          <p:cNvSpPr txBox="1"/>
          <p:nvPr/>
        </p:nvSpPr>
        <p:spPr>
          <a:xfrm>
            <a:off x="0" y="4826620"/>
            <a:ext cx="8291384" cy="369332"/>
          </a:xfrm>
          <a:prstGeom prst="rect">
            <a:avLst/>
          </a:prstGeom>
          <a:noFill/>
        </p:spPr>
        <p:txBody>
          <a:bodyPr wrap="square" rtlCol="0">
            <a:spAutoFit/>
          </a:bodyPr>
          <a:lstStyle/>
          <a:p>
            <a:r>
              <a:rPr lang="en-US" dirty="0"/>
              <a:t>Extending this to the PML field of injury with SU2C and J&amp;J</a:t>
            </a:r>
          </a:p>
        </p:txBody>
      </p:sp>
    </p:spTree>
    <p:extLst>
      <p:ext uri="{BB962C8B-B14F-4D97-AF65-F5344CB8AC3E}">
        <p14:creationId xmlns:p14="http://schemas.microsoft.com/office/powerpoint/2010/main" val="31240566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416B-423C-314E-81FB-2CFBA415B9D5}"/>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64921FDA-8491-D346-BB67-4167BDE3732E}"/>
              </a:ext>
            </a:extLst>
          </p:cNvPr>
          <p:cNvSpPr>
            <a:spLocks noGrp="1"/>
          </p:cNvSpPr>
          <p:nvPr>
            <p:ph idx="1"/>
          </p:nvPr>
        </p:nvSpPr>
        <p:spPr/>
        <p:txBody>
          <a:bodyPr>
            <a:normAutofit/>
          </a:bodyPr>
          <a:lstStyle/>
          <a:p>
            <a:r>
              <a:rPr lang="en-US" dirty="0"/>
              <a:t>Able to use field of injury in the nose as an aid for lung cancer diagnosis.</a:t>
            </a:r>
          </a:p>
          <a:p>
            <a:r>
              <a:rPr lang="en-US" dirty="0"/>
              <a:t>Exploring synergies between multiple analytes (e.g. </a:t>
            </a:r>
            <a:r>
              <a:rPr lang="en-US" dirty="0" err="1"/>
              <a:t>multiomics</a:t>
            </a:r>
            <a:r>
              <a:rPr lang="en-US" dirty="0"/>
              <a:t>) and non-molecular data (e.g. imaging)</a:t>
            </a:r>
          </a:p>
          <a:p>
            <a:r>
              <a:rPr lang="en-US" dirty="0"/>
              <a:t>Able to use field of injury to non-invasively detect squamous premalignancy, its severity and its prognosis</a:t>
            </a:r>
          </a:p>
          <a:p>
            <a:r>
              <a:rPr lang="en-US" dirty="0"/>
              <a:t>Potential for precision, molecularly guided, lung cancer screening (and therapeutic lung cancer interception) </a:t>
            </a:r>
          </a:p>
        </p:txBody>
      </p:sp>
      <p:sp>
        <p:nvSpPr>
          <p:cNvPr id="4" name="Footer Placeholder 3">
            <a:extLst>
              <a:ext uri="{FF2B5EF4-FFF2-40B4-BE49-F238E27FC236}">
                <a16:creationId xmlns:a16="http://schemas.microsoft.com/office/drawing/2014/main" id="{86C427D0-FDCB-5C48-B39D-0BECBB42AAC8}"/>
              </a:ext>
            </a:extLst>
          </p:cNvPr>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10441874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3261" y="917049"/>
            <a:ext cx="1719263" cy="3922514"/>
          </a:xfrm>
        </p:spPr>
        <p:txBody>
          <a:bodyPr>
            <a:noAutofit/>
          </a:bodyPr>
          <a:lstStyle/>
          <a:p>
            <a:pPr marL="0" indent="0">
              <a:buNone/>
            </a:pPr>
            <a:r>
              <a:rPr lang="en-US" sz="1200" u="sng" dirty="0">
                <a:latin typeface="Arial Narrow" charset="0"/>
                <a:ea typeface="Arial Narrow" charset="0"/>
                <a:cs typeface="Arial Narrow" charset="0"/>
              </a:rPr>
              <a:t>Boston University</a:t>
            </a:r>
          </a:p>
          <a:p>
            <a:pPr marL="0" indent="0">
              <a:spcBef>
                <a:spcPts val="0"/>
              </a:spcBef>
              <a:buNone/>
            </a:pPr>
            <a:r>
              <a:rPr lang="en-US" sz="1200" dirty="0" err="1">
                <a:latin typeface="Arial Narrow" charset="0"/>
                <a:ea typeface="Arial Narrow" charset="0"/>
                <a:cs typeface="Arial Narrow" charset="0"/>
              </a:rPr>
              <a:t>Avi</a:t>
            </a:r>
            <a:r>
              <a:rPr lang="en-US" sz="1200" dirty="0">
                <a:latin typeface="Arial Narrow" charset="0"/>
                <a:ea typeface="Arial Narrow" charset="0"/>
                <a:cs typeface="Arial Narrow" charset="0"/>
              </a:rPr>
              <a:t> </a:t>
            </a:r>
            <a:r>
              <a:rPr lang="en-US" sz="1200" dirty="0" err="1">
                <a:latin typeface="Arial Narrow" charset="0"/>
                <a:ea typeface="Arial Narrow" charset="0"/>
                <a:cs typeface="Arial Narrow" charset="0"/>
              </a:rPr>
              <a:t>Spira</a:t>
            </a:r>
            <a:endParaRPr lang="en-US" sz="1200" dirty="0">
              <a:latin typeface="Arial Narrow" charset="0"/>
              <a:ea typeface="Arial Narrow" charset="0"/>
              <a:cs typeface="Arial Narrow" charset="0"/>
            </a:endParaRPr>
          </a:p>
          <a:p>
            <a:pPr marL="0" indent="0">
              <a:spcBef>
                <a:spcPts val="0"/>
              </a:spcBef>
              <a:buNone/>
            </a:pPr>
            <a:r>
              <a:rPr lang="en-US" sz="1200" dirty="0">
                <a:latin typeface="Arial Narrow" charset="0"/>
                <a:ea typeface="Arial Narrow" charset="0"/>
                <a:cs typeface="Arial Narrow" charset="0"/>
              </a:rPr>
              <a:t>Jennifer </a:t>
            </a:r>
            <a:r>
              <a:rPr lang="en-US" sz="1200" dirty="0" err="1">
                <a:latin typeface="Arial Narrow" charset="0"/>
                <a:ea typeface="Arial Narrow" charset="0"/>
                <a:cs typeface="Arial Narrow" charset="0"/>
              </a:rPr>
              <a:t>Beane</a:t>
            </a:r>
            <a:endParaRPr lang="en-US" sz="1200" dirty="0">
              <a:latin typeface="Arial Narrow" charset="0"/>
              <a:ea typeface="Arial Narrow" charset="0"/>
              <a:cs typeface="Arial Narrow" charset="0"/>
            </a:endParaRPr>
          </a:p>
          <a:p>
            <a:pPr marL="0" indent="0">
              <a:spcBef>
                <a:spcPts val="0"/>
              </a:spcBef>
              <a:buNone/>
            </a:pPr>
            <a:r>
              <a:rPr lang="en-US" sz="1200" dirty="0">
                <a:latin typeface="Arial Narrow" charset="0"/>
                <a:ea typeface="Arial Narrow" charset="0"/>
                <a:cs typeface="Arial Narrow" charset="0"/>
              </a:rPr>
              <a:t>Joshua Campbell</a:t>
            </a:r>
          </a:p>
          <a:p>
            <a:pPr marL="0" indent="0">
              <a:spcBef>
                <a:spcPts val="0"/>
              </a:spcBef>
              <a:buNone/>
            </a:pPr>
            <a:r>
              <a:rPr lang="en-US" sz="1200" dirty="0">
                <a:latin typeface="Arial Narrow" charset="0"/>
                <a:ea typeface="Arial Narrow" charset="0"/>
                <a:cs typeface="Arial Narrow" charset="0"/>
              </a:rPr>
              <a:t>Sarah </a:t>
            </a:r>
            <a:r>
              <a:rPr lang="en-US" sz="1200" dirty="0" err="1">
                <a:latin typeface="Arial Narrow" charset="0"/>
                <a:ea typeface="Arial Narrow" charset="0"/>
                <a:cs typeface="Arial Narrow" charset="0"/>
              </a:rPr>
              <a:t>Mazzilli</a:t>
            </a:r>
            <a:endParaRPr lang="en-US" sz="1200" dirty="0">
              <a:latin typeface="Arial Narrow" charset="0"/>
              <a:ea typeface="Arial Narrow" charset="0"/>
              <a:cs typeface="Arial Narrow" charset="0"/>
            </a:endParaRPr>
          </a:p>
          <a:p>
            <a:pPr marL="0" indent="0">
              <a:spcBef>
                <a:spcPts val="0"/>
              </a:spcBef>
              <a:buNone/>
            </a:pPr>
            <a:r>
              <a:rPr lang="en-US" sz="1200" dirty="0">
                <a:latin typeface="Arial Narrow" charset="0"/>
                <a:ea typeface="Arial Narrow" charset="0"/>
                <a:cs typeface="Arial Narrow" charset="0"/>
              </a:rPr>
              <a:t>Grant </a:t>
            </a:r>
            <a:r>
              <a:rPr lang="en-US" sz="1200" dirty="0" err="1">
                <a:latin typeface="Arial Narrow" charset="0"/>
                <a:ea typeface="Arial Narrow" charset="0"/>
                <a:cs typeface="Arial Narrow" charset="0"/>
              </a:rPr>
              <a:t>Duclos</a:t>
            </a:r>
            <a:endParaRPr lang="en-US" sz="1200" dirty="0">
              <a:latin typeface="Arial Narrow" charset="0"/>
              <a:ea typeface="Arial Narrow" charset="0"/>
              <a:cs typeface="Arial Narrow" charset="0"/>
            </a:endParaRPr>
          </a:p>
          <a:p>
            <a:pPr marL="0" indent="0">
              <a:spcBef>
                <a:spcPts val="0"/>
              </a:spcBef>
              <a:buNone/>
            </a:pPr>
            <a:r>
              <a:rPr lang="en-US" sz="1200" dirty="0" err="1">
                <a:latin typeface="Arial Narrow" charset="0"/>
                <a:ea typeface="Arial Narrow" charset="0"/>
                <a:cs typeface="Arial Narrow" charset="0"/>
              </a:rPr>
              <a:t>Jiarui</a:t>
            </a:r>
            <a:r>
              <a:rPr lang="en-US" sz="1200" dirty="0">
                <a:latin typeface="Arial Narrow" charset="0"/>
                <a:ea typeface="Arial Narrow" charset="0"/>
                <a:cs typeface="Arial Narrow" charset="0"/>
              </a:rPr>
              <a:t> Zhang</a:t>
            </a:r>
          </a:p>
          <a:p>
            <a:pPr marL="0" indent="0">
              <a:spcBef>
                <a:spcPts val="0"/>
              </a:spcBef>
              <a:buNone/>
            </a:pPr>
            <a:r>
              <a:rPr lang="en-US" sz="1200" dirty="0" err="1">
                <a:latin typeface="Arial Narrow" charset="0"/>
                <a:ea typeface="Arial Narrow" charset="0"/>
                <a:cs typeface="Arial Narrow" charset="0"/>
              </a:rPr>
              <a:t>Boting</a:t>
            </a:r>
            <a:r>
              <a:rPr lang="en-US" sz="1200" dirty="0">
                <a:latin typeface="Arial Narrow" charset="0"/>
                <a:ea typeface="Arial Narrow" charset="0"/>
                <a:cs typeface="Arial Narrow" charset="0"/>
              </a:rPr>
              <a:t> Ning</a:t>
            </a:r>
          </a:p>
          <a:p>
            <a:pPr marL="0" indent="0">
              <a:spcBef>
                <a:spcPts val="0"/>
              </a:spcBef>
              <a:buNone/>
            </a:pPr>
            <a:r>
              <a:rPr lang="en-US" sz="1200" dirty="0" err="1">
                <a:latin typeface="Arial Narrow" charset="0"/>
                <a:ea typeface="Arial Narrow" charset="0"/>
                <a:cs typeface="Arial Narrow" charset="0"/>
              </a:rPr>
              <a:t>Xingyi</a:t>
            </a:r>
            <a:r>
              <a:rPr lang="en-US" sz="1200" dirty="0">
                <a:latin typeface="Arial Narrow" charset="0"/>
                <a:ea typeface="Arial Narrow" charset="0"/>
                <a:cs typeface="Arial Narrow" charset="0"/>
              </a:rPr>
              <a:t> Shi</a:t>
            </a:r>
          </a:p>
          <a:p>
            <a:pPr marL="0" indent="0">
              <a:spcBef>
                <a:spcPts val="0"/>
              </a:spcBef>
              <a:buNone/>
            </a:pPr>
            <a:r>
              <a:rPr lang="en-US" sz="1200" dirty="0">
                <a:latin typeface="Arial Narrow" charset="0"/>
                <a:ea typeface="Arial Narrow" charset="0"/>
                <a:cs typeface="Arial Narrow" charset="0"/>
              </a:rPr>
              <a:t>Xu </a:t>
            </a:r>
            <a:r>
              <a:rPr lang="en-US" sz="1200" dirty="0" err="1">
                <a:latin typeface="Arial Narrow" charset="0"/>
                <a:ea typeface="Arial Narrow" charset="0"/>
                <a:cs typeface="Arial Narrow" charset="0"/>
              </a:rPr>
              <a:t>Ke</a:t>
            </a:r>
            <a:endParaRPr lang="en-US" sz="1200" dirty="0">
              <a:latin typeface="Arial Narrow" charset="0"/>
              <a:ea typeface="Arial Narrow" charset="0"/>
              <a:cs typeface="Arial Narrow" charset="0"/>
            </a:endParaRPr>
          </a:p>
          <a:p>
            <a:pPr marL="0" indent="0">
              <a:spcBef>
                <a:spcPts val="0"/>
              </a:spcBef>
              <a:buNone/>
            </a:pPr>
            <a:r>
              <a:rPr lang="en-US" sz="1200" dirty="0">
                <a:latin typeface="Arial Narrow" charset="0"/>
                <a:ea typeface="Arial Narrow" charset="0"/>
                <a:cs typeface="Arial Narrow" charset="0"/>
              </a:rPr>
              <a:t>Eric Burks</a:t>
            </a:r>
          </a:p>
          <a:p>
            <a:pPr marL="0" indent="0">
              <a:spcBef>
                <a:spcPts val="0"/>
              </a:spcBef>
              <a:buNone/>
            </a:pPr>
            <a:r>
              <a:rPr lang="en-US" sz="1200" dirty="0">
                <a:latin typeface="Arial Narrow" charset="0"/>
                <a:ea typeface="Arial Narrow" charset="0"/>
                <a:cs typeface="Arial Narrow" charset="0"/>
              </a:rPr>
              <a:t>Elizabeth Moses</a:t>
            </a:r>
          </a:p>
          <a:p>
            <a:pPr marL="0" indent="0">
              <a:spcBef>
                <a:spcPts val="0"/>
              </a:spcBef>
              <a:buNone/>
            </a:pPr>
            <a:endParaRPr lang="en-US" sz="1200" dirty="0">
              <a:latin typeface="Arial Narrow" charset="0"/>
              <a:ea typeface="Arial Narrow" charset="0"/>
              <a:cs typeface="Arial Narrow" charset="0"/>
            </a:endParaRPr>
          </a:p>
          <a:p>
            <a:pPr marL="0" indent="0">
              <a:spcBef>
                <a:spcPts val="0"/>
              </a:spcBef>
              <a:buNone/>
            </a:pPr>
            <a:r>
              <a:rPr lang="en-US" sz="1200" u="sng" dirty="0">
                <a:latin typeface="Arial Narrow" charset="0"/>
                <a:ea typeface="Arial Narrow" charset="0"/>
                <a:cs typeface="Arial Narrow" charset="0"/>
              </a:rPr>
              <a:t>Dana-Farber Cancer Institute</a:t>
            </a:r>
            <a:endParaRPr lang="en-US" sz="1200" dirty="0">
              <a:latin typeface="Arial Narrow" charset="0"/>
              <a:ea typeface="Arial Narrow" charset="0"/>
              <a:cs typeface="Arial Narrow" charset="0"/>
            </a:endParaRPr>
          </a:p>
          <a:p>
            <a:pPr marL="0" indent="0">
              <a:spcBef>
                <a:spcPts val="0"/>
              </a:spcBef>
              <a:buNone/>
            </a:pPr>
            <a:r>
              <a:rPr lang="en-US" sz="1200" dirty="0">
                <a:latin typeface="Arial Narrow" charset="0"/>
                <a:ea typeface="Arial Narrow" charset="0"/>
                <a:cs typeface="Arial Narrow" charset="0"/>
              </a:rPr>
              <a:t>Matthew Meyerson</a:t>
            </a:r>
          </a:p>
          <a:p>
            <a:pPr marL="0" indent="0">
              <a:spcBef>
                <a:spcPts val="0"/>
              </a:spcBef>
              <a:buNone/>
            </a:pPr>
            <a:endParaRPr lang="en-US" sz="1200" dirty="0">
              <a:latin typeface="Arial Narrow" charset="0"/>
              <a:ea typeface="Arial Narrow" charset="0"/>
              <a:cs typeface="Arial Narrow" charset="0"/>
            </a:endParaRPr>
          </a:p>
          <a:p>
            <a:pPr marL="0" indent="0">
              <a:buNone/>
            </a:pPr>
            <a:r>
              <a:rPr lang="en-US" sz="1200" u="sng" dirty="0">
                <a:latin typeface="Arial Narrow" charset="0"/>
                <a:ea typeface="Arial Narrow" charset="0"/>
                <a:cs typeface="Arial Narrow" charset="0"/>
              </a:rPr>
              <a:t>Stanford University</a:t>
            </a:r>
          </a:p>
          <a:p>
            <a:pPr marL="0" indent="0">
              <a:lnSpc>
                <a:spcPct val="100000"/>
              </a:lnSpc>
              <a:spcBef>
                <a:spcPts val="0"/>
              </a:spcBef>
              <a:buNone/>
            </a:pPr>
            <a:r>
              <a:rPr lang="en-US" sz="1200" dirty="0">
                <a:latin typeface="Arial Narrow" charset="0"/>
                <a:ea typeface="Arial Narrow" charset="0"/>
                <a:cs typeface="Arial Narrow" charset="0"/>
              </a:rPr>
              <a:t>Sam Gambhir</a:t>
            </a:r>
          </a:p>
          <a:p>
            <a:pPr marL="0" indent="0">
              <a:lnSpc>
                <a:spcPct val="100000"/>
              </a:lnSpc>
              <a:spcBef>
                <a:spcPts val="0"/>
              </a:spcBef>
              <a:buNone/>
            </a:pPr>
            <a:endParaRPr lang="en-US" sz="1200" dirty="0">
              <a:latin typeface="Arial Narrow" charset="0"/>
              <a:ea typeface="Arial Narrow" charset="0"/>
              <a:cs typeface="Arial Narrow" charset="0"/>
            </a:endParaRPr>
          </a:p>
          <a:p>
            <a:pPr marL="0" indent="0">
              <a:lnSpc>
                <a:spcPct val="100000"/>
              </a:lnSpc>
              <a:spcBef>
                <a:spcPts val="0"/>
              </a:spcBef>
              <a:buNone/>
            </a:pPr>
            <a:r>
              <a:rPr lang="en-US" sz="1200" u="sng" dirty="0">
                <a:latin typeface="Arial Narrow" charset="0"/>
                <a:ea typeface="Arial Narrow" charset="0"/>
                <a:cs typeface="Arial Narrow" charset="0"/>
              </a:rPr>
              <a:t>UBC</a:t>
            </a:r>
          </a:p>
          <a:p>
            <a:pPr marL="0" indent="0">
              <a:lnSpc>
                <a:spcPct val="100000"/>
              </a:lnSpc>
              <a:spcBef>
                <a:spcPts val="0"/>
              </a:spcBef>
              <a:buNone/>
            </a:pPr>
            <a:r>
              <a:rPr lang="en-US" sz="1200" dirty="0">
                <a:latin typeface="Arial Narrow" charset="0"/>
                <a:ea typeface="Arial Narrow" charset="0"/>
                <a:cs typeface="Arial Narrow" charset="0"/>
              </a:rPr>
              <a:t>Stephen Lam</a:t>
            </a:r>
          </a:p>
        </p:txBody>
      </p:sp>
      <p:sp>
        <p:nvSpPr>
          <p:cNvPr id="6" name="Content Placeholder 2"/>
          <p:cNvSpPr txBox="1">
            <a:spLocks/>
          </p:cNvSpPr>
          <p:nvPr/>
        </p:nvSpPr>
        <p:spPr>
          <a:xfrm>
            <a:off x="3314964" y="906433"/>
            <a:ext cx="2016919" cy="4107455"/>
          </a:xfrm>
          <a:prstGeom prst="rect">
            <a:avLst/>
          </a:prstGeom>
        </p:spPr>
        <p:txBody>
          <a:bodyPr vert="horz" lIns="68580" tIns="34290" rIns="68580" bIns="3429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black"/>
                </a:solidFill>
                <a:effectLst/>
                <a:uLnTx/>
                <a:uFillTx/>
                <a:latin typeface="Arial Narrow" charset="0"/>
                <a:ea typeface="Arial Narrow" charset="0"/>
                <a:cs typeface="Arial Narrow" charset="0"/>
              </a:rPr>
              <a:t>Johns Hopkins University</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Julie </a:t>
            </a:r>
            <a:r>
              <a:rPr kumimoji="0" lang="en-US" sz="1200" b="0" i="0" u="none" strike="noStrike" kern="1200" cap="none" spc="0" normalizeH="0" baseline="0" noProof="0" dirty="0" err="1">
                <a:ln>
                  <a:noFill/>
                </a:ln>
                <a:solidFill>
                  <a:prstClr val="black"/>
                </a:solidFill>
                <a:effectLst/>
                <a:uLnTx/>
                <a:uFillTx/>
                <a:latin typeface="Arial Narrow" charset="0"/>
                <a:ea typeface="Arial Narrow" charset="0"/>
                <a:cs typeface="Arial Narrow" charset="0"/>
              </a:rPr>
              <a:t>Brahmer</a:t>
            </a:r>
            <a:endPar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Patrick Forde</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Victor </a:t>
            </a:r>
            <a:r>
              <a:rPr kumimoji="0" lang="en-US" sz="1200" b="0" i="0" u="none" strike="noStrike" kern="1200" cap="none" spc="0" normalizeH="0" baseline="0" noProof="0" dirty="0" err="1">
                <a:ln>
                  <a:noFill/>
                </a:ln>
                <a:solidFill>
                  <a:prstClr val="black"/>
                </a:solidFill>
                <a:effectLst/>
                <a:uLnTx/>
                <a:uFillTx/>
                <a:latin typeface="Arial Narrow" charset="0"/>
                <a:ea typeface="Arial Narrow" charset="0"/>
                <a:cs typeface="Arial Narrow" charset="0"/>
              </a:rPr>
              <a:t>Velculescu</a:t>
            </a:r>
            <a:endPar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David Feller-</a:t>
            </a:r>
            <a:r>
              <a:rPr kumimoji="0" lang="en-US" sz="1200" b="0" i="0" u="none" strike="noStrike" kern="1200" cap="none" spc="0" normalizeH="0" baseline="0" noProof="0" dirty="0" err="1">
                <a:ln>
                  <a:noFill/>
                </a:ln>
                <a:solidFill>
                  <a:prstClr val="black"/>
                </a:solidFill>
                <a:effectLst/>
                <a:uLnTx/>
                <a:uFillTx/>
                <a:latin typeface="Arial Narrow" charset="0"/>
                <a:ea typeface="Arial Narrow" charset="0"/>
                <a:cs typeface="Arial Narrow" charset="0"/>
              </a:rPr>
              <a:t>Kopman</a:t>
            </a:r>
            <a:endPar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Edward </a:t>
            </a:r>
            <a:r>
              <a:rPr kumimoji="0" lang="en-US" sz="1200" b="0" i="0" u="none" strike="noStrike" kern="1200" cap="none" spc="0" normalizeH="0" baseline="0" noProof="0" dirty="0" err="1">
                <a:ln>
                  <a:noFill/>
                </a:ln>
                <a:solidFill>
                  <a:prstClr val="black"/>
                </a:solidFill>
                <a:effectLst/>
                <a:uLnTx/>
                <a:uFillTx/>
                <a:latin typeface="Arial Narrow" charset="0"/>
                <a:ea typeface="Arial Narrow" charset="0"/>
                <a:cs typeface="Arial Narrow" charset="0"/>
              </a:rPr>
              <a:t>Gabrielson</a:t>
            </a:r>
            <a:endPar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black"/>
                </a:solidFill>
                <a:effectLst/>
                <a:uLnTx/>
                <a:uFillTx/>
                <a:latin typeface="Arial Narrow" charset="0"/>
                <a:ea typeface="Arial Narrow" charset="0"/>
                <a:cs typeface="Arial Narrow" charset="0"/>
              </a:rPr>
              <a:t>University College of London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Charles Swanton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Sam Janes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Kate Gowers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Chris </a:t>
            </a:r>
            <a:r>
              <a:rPr kumimoji="0" lang="en-US" sz="1200" b="0" i="0" u="none" strike="noStrike" kern="1200" cap="none" spc="0" normalizeH="0" baseline="0" noProof="0" dirty="0" err="1">
                <a:ln>
                  <a:noFill/>
                </a:ln>
                <a:solidFill>
                  <a:prstClr val="black"/>
                </a:solidFill>
                <a:effectLst/>
                <a:uLnTx/>
                <a:uFillTx/>
                <a:latin typeface="Arial Narrow" charset="0"/>
                <a:ea typeface="Arial Narrow" charset="0"/>
                <a:cs typeface="Arial Narrow" charset="0"/>
              </a:rPr>
              <a:t>Abbosh</a:t>
            </a:r>
            <a:endPar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black"/>
                </a:solidFill>
                <a:effectLst/>
                <a:uLnTx/>
                <a:uFillTx/>
                <a:latin typeface="Arial Narrow" charset="0"/>
                <a:ea typeface="Arial Narrow" charset="0"/>
                <a:cs typeface="Arial Narrow" charset="0"/>
              </a:rPr>
              <a:t>University of California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black"/>
                </a:solidFill>
                <a:effectLst/>
                <a:uLnTx/>
                <a:uFillTx/>
                <a:latin typeface="Arial Narrow" charset="0"/>
                <a:ea typeface="Arial Narrow" charset="0"/>
                <a:cs typeface="Arial Narrow" charset="0"/>
              </a:rPr>
              <a:t>Los Angeles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Steve </a:t>
            </a:r>
            <a:r>
              <a:rPr kumimoji="0" lang="en-US" sz="1200" b="0" i="0" u="none" strike="noStrike" kern="1200" cap="none" spc="0" normalizeH="0" baseline="0" noProof="0" dirty="0" err="1">
                <a:ln>
                  <a:noFill/>
                </a:ln>
                <a:solidFill>
                  <a:prstClr val="black"/>
                </a:solidFill>
                <a:effectLst/>
                <a:uLnTx/>
                <a:uFillTx/>
                <a:latin typeface="Arial Narrow" charset="0"/>
                <a:ea typeface="Arial Narrow" charset="0"/>
                <a:cs typeface="Arial Narrow" charset="0"/>
              </a:rPr>
              <a:t>Dubinett</a:t>
            </a:r>
            <a:endPar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Denise </a:t>
            </a:r>
            <a:r>
              <a:rPr kumimoji="0" lang="en-US" sz="1200" b="0" i="0" u="none" strike="noStrike" kern="1200" cap="none" spc="0" normalizeH="0" baseline="0" noProof="0" dirty="0" err="1">
                <a:ln>
                  <a:noFill/>
                </a:ln>
                <a:solidFill>
                  <a:prstClr val="black"/>
                </a:solidFill>
                <a:effectLst/>
                <a:uLnTx/>
                <a:uFillTx/>
                <a:latin typeface="Arial Narrow" charset="0"/>
                <a:ea typeface="Arial Narrow" charset="0"/>
                <a:cs typeface="Arial Narrow" charset="0"/>
              </a:rPr>
              <a:t>Aberle</a:t>
            </a:r>
            <a:endPar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David </a:t>
            </a:r>
            <a:r>
              <a:rPr kumimoji="0" lang="en-US" sz="1200" b="0" i="0" u="none" strike="noStrike" kern="1200" cap="none" spc="0" normalizeH="0" baseline="0" noProof="0" dirty="0" err="1">
                <a:ln>
                  <a:noFill/>
                </a:ln>
                <a:solidFill>
                  <a:prstClr val="black"/>
                </a:solidFill>
                <a:effectLst/>
                <a:uLnTx/>
                <a:uFillTx/>
                <a:latin typeface="Arial Narrow" charset="0"/>
                <a:ea typeface="Arial Narrow" charset="0"/>
                <a:cs typeface="Arial Narrow" charset="0"/>
              </a:rPr>
              <a:t>Elashoff</a:t>
            </a:r>
            <a:endPar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William Hsu</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Matthew Brown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Michael </a:t>
            </a:r>
            <a:r>
              <a:rPr kumimoji="0" lang="en-US" sz="1200" b="0" i="0" u="none" strike="noStrike" kern="1200" cap="none" spc="0" normalizeH="0" baseline="0" noProof="0" dirty="0" err="1">
                <a:ln>
                  <a:noFill/>
                </a:ln>
                <a:solidFill>
                  <a:prstClr val="black"/>
                </a:solidFill>
                <a:effectLst/>
                <a:uLnTx/>
                <a:uFillTx/>
                <a:latin typeface="Arial Narrow" charset="0"/>
                <a:ea typeface="Arial Narrow" charset="0"/>
                <a:cs typeface="Arial Narrow" charset="0"/>
              </a:rPr>
              <a:t>Fishbein</a:t>
            </a:r>
            <a:endPar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err="1">
                <a:ln>
                  <a:noFill/>
                </a:ln>
                <a:solidFill>
                  <a:prstClr val="black"/>
                </a:solidFill>
                <a:effectLst/>
                <a:uLnTx/>
                <a:uFillTx/>
                <a:latin typeface="Arial Narrow" charset="0"/>
                <a:ea typeface="Arial Narrow" charset="0"/>
                <a:cs typeface="Arial Narrow" charset="0"/>
              </a:rPr>
              <a:t>Kostyantyn</a:t>
            </a: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 </a:t>
            </a:r>
            <a:r>
              <a:rPr kumimoji="0" lang="en-US" sz="1200" b="0" i="0" u="none" strike="noStrike" kern="1200" cap="none" spc="0" normalizeH="0" baseline="0" noProof="0" dirty="0" err="1">
                <a:ln>
                  <a:noFill/>
                </a:ln>
                <a:solidFill>
                  <a:prstClr val="black"/>
                </a:solidFill>
                <a:effectLst/>
                <a:uLnTx/>
                <a:uFillTx/>
                <a:latin typeface="Arial Narrow" charset="0"/>
                <a:ea typeface="Arial Narrow" charset="0"/>
                <a:cs typeface="Arial Narrow" charset="0"/>
              </a:rPr>
              <a:t>Krysan</a:t>
            </a:r>
            <a:endPar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Linh Tran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Bin Liu</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125" b="0" i="0" u="sng" strike="noStrike" kern="1200" cap="none" spc="0" normalizeH="0" baseline="0" noProof="0" dirty="0">
              <a:ln>
                <a:noFill/>
              </a:ln>
              <a:solidFill>
                <a:prstClr val="black"/>
              </a:solidFill>
              <a:effectLst/>
              <a:uLnTx/>
              <a:uFillTx/>
              <a:latin typeface="Arial Narrow" charset="0"/>
              <a:ea typeface="Arial Narrow" charset="0"/>
              <a:cs typeface="Arial Narrow" charset="0"/>
            </a:endParaRPr>
          </a:p>
        </p:txBody>
      </p:sp>
      <p:sp>
        <p:nvSpPr>
          <p:cNvPr id="7" name="Content Placeholder 2"/>
          <p:cNvSpPr txBox="1">
            <a:spLocks/>
          </p:cNvSpPr>
          <p:nvPr/>
        </p:nvSpPr>
        <p:spPr>
          <a:xfrm>
            <a:off x="6039845" y="887960"/>
            <a:ext cx="2245520" cy="4238636"/>
          </a:xfrm>
          <a:prstGeom prst="rect">
            <a:avLst/>
          </a:prstGeom>
        </p:spPr>
        <p:txBody>
          <a:bodyPr vert="horz" lIns="68580" tIns="34290" rIns="68580" bIns="3429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black"/>
                </a:solidFill>
                <a:effectLst/>
                <a:uLnTx/>
                <a:uFillTx/>
                <a:latin typeface="Arial Narrow" charset="0"/>
                <a:ea typeface="Arial Narrow" charset="0"/>
                <a:cs typeface="Arial Narrow" charset="0"/>
              </a:rPr>
              <a:t>Roswell Park Cancer Institute</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Mary Reid </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Sai </a:t>
            </a:r>
            <a:r>
              <a:rPr kumimoji="0" lang="en-US" sz="1200" b="0" i="0" u="none" strike="noStrike" kern="1200" cap="none" spc="0" normalizeH="0" baseline="0" noProof="0" dirty="0" err="1">
                <a:ln>
                  <a:noFill/>
                </a:ln>
                <a:solidFill>
                  <a:prstClr val="black"/>
                </a:solidFill>
                <a:effectLst/>
                <a:uLnTx/>
                <a:uFillTx/>
                <a:latin typeface="Arial Narrow" charset="0"/>
                <a:ea typeface="Arial Narrow" charset="0"/>
                <a:cs typeface="Arial Narrow" charset="0"/>
              </a:rPr>
              <a:t>Yendamuri</a:t>
            </a:r>
            <a:endPar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Mark </a:t>
            </a:r>
            <a:r>
              <a:rPr kumimoji="0" lang="en-US" sz="1200" b="0" i="0" u="none" strike="noStrike" kern="1200" cap="none" spc="0" normalizeH="0" baseline="0" noProof="0" dirty="0" err="1">
                <a:ln>
                  <a:noFill/>
                </a:ln>
                <a:solidFill>
                  <a:prstClr val="black"/>
                </a:solidFill>
                <a:effectLst/>
                <a:uLnTx/>
                <a:uFillTx/>
                <a:latin typeface="Arial Narrow" charset="0"/>
                <a:ea typeface="Arial Narrow" charset="0"/>
                <a:cs typeface="Arial Narrow" charset="0"/>
              </a:rPr>
              <a:t>Hennon</a:t>
            </a:r>
            <a:endPar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black"/>
                </a:solidFill>
                <a:effectLst/>
                <a:uLnTx/>
                <a:uFillTx/>
                <a:latin typeface="Arial Narrow" charset="0"/>
                <a:ea typeface="Arial Narrow" charset="0"/>
                <a:cs typeface="Arial Narrow" charset="0"/>
              </a:rPr>
              <a:t>Lahey Clinic</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Carla Lamb</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Kimberly </a:t>
            </a:r>
            <a:r>
              <a:rPr kumimoji="0" lang="en-US" sz="1200" b="0" i="0" u="none" strike="noStrike" kern="1200" cap="none" spc="0" normalizeH="0" baseline="0" noProof="0" dirty="0" err="1">
                <a:ln>
                  <a:noFill/>
                </a:ln>
                <a:solidFill>
                  <a:prstClr val="black"/>
                </a:solidFill>
                <a:effectLst/>
                <a:uLnTx/>
                <a:uFillTx/>
                <a:latin typeface="Arial Narrow" charset="0"/>
                <a:ea typeface="Arial Narrow" charset="0"/>
                <a:cs typeface="Arial Narrow" charset="0"/>
              </a:rPr>
              <a:t>Reiger</a:t>
            </a: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-Christ </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Travis Sullivan</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black"/>
                </a:solidFill>
                <a:effectLst/>
                <a:uLnTx/>
                <a:uFillTx/>
                <a:latin typeface="Arial Narrow" charset="0"/>
                <a:ea typeface="Arial Narrow" charset="0"/>
                <a:cs typeface="Arial Narrow" charset="0"/>
              </a:rPr>
              <a:t>MD Anderson Cancer Center</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Ignacio </a:t>
            </a:r>
            <a:r>
              <a:rPr kumimoji="0" lang="en-US" sz="1200" b="0" i="0" u="none" strike="noStrike" kern="1200" cap="none" spc="0" normalizeH="0" baseline="0" noProof="0" dirty="0" err="1">
                <a:ln>
                  <a:noFill/>
                </a:ln>
                <a:solidFill>
                  <a:prstClr val="black"/>
                </a:solidFill>
                <a:effectLst/>
                <a:uLnTx/>
                <a:uFillTx/>
                <a:latin typeface="Arial Narrow" charset="0"/>
                <a:ea typeface="Arial Narrow" charset="0"/>
                <a:cs typeface="Arial Narrow" charset="0"/>
              </a:rPr>
              <a:t>Wistuba</a:t>
            </a:r>
            <a:endPar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err="1">
                <a:ln>
                  <a:noFill/>
                </a:ln>
                <a:solidFill>
                  <a:prstClr val="black"/>
                </a:solidFill>
                <a:effectLst/>
                <a:uLnTx/>
                <a:uFillTx/>
                <a:latin typeface="Arial Narrow" charset="0"/>
                <a:ea typeface="Arial Narrow" charset="0"/>
                <a:cs typeface="Arial Narrow" charset="0"/>
              </a:rPr>
              <a:t>Humam</a:t>
            </a: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 </a:t>
            </a:r>
            <a:r>
              <a:rPr kumimoji="0" lang="en-US" sz="1200" b="0" i="0" u="none" strike="noStrike" kern="1200" cap="none" spc="0" normalizeH="0" baseline="0" noProof="0" dirty="0" err="1">
                <a:ln>
                  <a:noFill/>
                </a:ln>
                <a:solidFill>
                  <a:prstClr val="black"/>
                </a:solidFill>
                <a:effectLst/>
                <a:uLnTx/>
                <a:uFillTx/>
                <a:latin typeface="Arial Narrow" charset="0"/>
                <a:ea typeface="Arial Narrow" charset="0"/>
                <a:cs typeface="Arial Narrow" charset="0"/>
              </a:rPr>
              <a:t>Kadara</a:t>
            </a:r>
            <a:endPar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err="1">
                <a:ln>
                  <a:noFill/>
                </a:ln>
                <a:solidFill>
                  <a:prstClr val="black"/>
                </a:solidFill>
                <a:effectLst/>
                <a:uLnTx/>
                <a:uFillTx/>
                <a:latin typeface="Arial Narrow" charset="0"/>
                <a:ea typeface="Arial Narrow" charset="0"/>
                <a:cs typeface="Arial Narrow" charset="0"/>
              </a:rPr>
              <a:t>Junya</a:t>
            </a: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 Fujimoto</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Beatriz Sanchez </a:t>
            </a:r>
            <a:r>
              <a:rPr kumimoji="0" lang="en-US" sz="1200" b="0" i="0" u="none" strike="noStrike" kern="1200" cap="none" spc="0" normalizeH="0" baseline="0" noProof="0" dirty="0" err="1">
                <a:ln>
                  <a:noFill/>
                </a:ln>
                <a:solidFill>
                  <a:prstClr val="black"/>
                </a:solidFill>
                <a:effectLst/>
                <a:uLnTx/>
                <a:uFillTx/>
                <a:latin typeface="Arial Narrow" charset="0"/>
                <a:ea typeface="Arial Narrow" charset="0"/>
                <a:cs typeface="Arial Narrow" charset="0"/>
              </a:rPr>
              <a:t>Espiridion</a:t>
            </a:r>
            <a:endPar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black"/>
                </a:solidFill>
                <a:effectLst/>
                <a:uLnTx/>
                <a:uFillTx/>
                <a:latin typeface="Arial Narrow" charset="0"/>
                <a:ea typeface="Arial Narrow" charset="0"/>
                <a:cs typeface="Arial Narrow" charset="0"/>
              </a:rPr>
              <a:t>NCI</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Sudhir Srivastava</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Lynn Sorbara</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err="1">
                <a:ln>
                  <a:noFill/>
                </a:ln>
                <a:solidFill>
                  <a:prstClr val="black"/>
                </a:solidFill>
                <a:effectLst/>
                <a:uLnTx/>
                <a:uFillTx/>
                <a:latin typeface="Arial Narrow" charset="0"/>
                <a:ea typeface="Arial Narrow" charset="0"/>
                <a:cs typeface="Arial Narrow" charset="0"/>
              </a:rPr>
              <a:t>Sharmistha</a:t>
            </a: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 Ghosh-</a:t>
            </a:r>
            <a:r>
              <a:rPr kumimoji="0" lang="en-US" sz="1200" b="0" i="0" u="none" strike="noStrike" kern="1200" cap="none" spc="0" normalizeH="0" baseline="0" noProof="0" dirty="0" err="1">
                <a:ln>
                  <a:noFill/>
                </a:ln>
                <a:solidFill>
                  <a:prstClr val="black"/>
                </a:solidFill>
                <a:effectLst/>
                <a:uLnTx/>
                <a:uFillTx/>
                <a:latin typeface="Arial Narrow" charset="0"/>
                <a:ea typeface="Arial Narrow" charset="0"/>
                <a:cs typeface="Arial Narrow" charset="0"/>
              </a:rPr>
              <a:t>Janjigian</a:t>
            </a:r>
            <a:endPar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endParaRPr>
          </a:p>
          <a:p>
            <a:pPr marL="0" indent="0">
              <a:spcBef>
                <a:spcPts val="0"/>
              </a:spcBef>
              <a:buNone/>
            </a:pPr>
            <a:r>
              <a:rPr lang="en-US" sz="1200" dirty="0">
                <a:solidFill>
                  <a:prstClr val="black"/>
                </a:solidFill>
                <a:latin typeface="Arial Narrow" charset="0"/>
                <a:ea typeface="Arial Narrow" charset="0"/>
                <a:cs typeface="Arial Narrow" charset="0"/>
              </a:rPr>
              <a:t>Eva Szabo</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Curt Harris</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black"/>
                </a:solidFill>
                <a:effectLst/>
                <a:uLnTx/>
                <a:uFillTx/>
                <a:latin typeface="Arial Narrow" charset="0"/>
                <a:ea typeface="Arial Narrow" charset="0"/>
                <a:cs typeface="Arial Narrow" charset="0"/>
              </a:rPr>
              <a:t>J&amp;J</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Chris Stevenson</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Duncan Whitney</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Narrow" charset="0"/>
                <a:ea typeface="Arial Narrow" charset="0"/>
                <a:cs typeface="Arial Narrow" charset="0"/>
              </a:rPr>
              <a:t>Jessica Vick</a:t>
            </a:r>
          </a:p>
        </p:txBody>
      </p:sp>
      <p:pic>
        <p:nvPicPr>
          <p:cNvPr id="20" name="Picture 19"/>
          <p:cNvPicPr>
            <a:picLocks noChangeAspect="1"/>
          </p:cNvPicPr>
          <p:nvPr/>
        </p:nvPicPr>
        <p:blipFill>
          <a:blip r:embed="rId3"/>
          <a:stretch>
            <a:fillRect/>
          </a:stretch>
        </p:blipFill>
        <p:spPr>
          <a:xfrm>
            <a:off x="2082524" y="917049"/>
            <a:ext cx="986112" cy="339189"/>
          </a:xfrm>
          <a:prstGeom prst="rect">
            <a:avLst/>
          </a:prstGeom>
        </p:spPr>
      </p:pic>
      <p:pic>
        <p:nvPicPr>
          <p:cNvPr id="21" name="Picture 20"/>
          <p:cNvPicPr>
            <a:picLocks noChangeAspect="1"/>
          </p:cNvPicPr>
          <p:nvPr/>
        </p:nvPicPr>
        <p:blipFill>
          <a:blip r:embed="rId4"/>
          <a:stretch>
            <a:fillRect/>
          </a:stretch>
        </p:blipFill>
        <p:spPr>
          <a:xfrm>
            <a:off x="2094534" y="3045667"/>
            <a:ext cx="1055187" cy="237467"/>
          </a:xfrm>
          <a:prstGeom prst="rect">
            <a:avLst/>
          </a:prstGeom>
        </p:spPr>
      </p:pic>
      <p:pic>
        <p:nvPicPr>
          <p:cNvPr id="22" name="Picture 21"/>
          <p:cNvPicPr>
            <a:picLocks noChangeAspect="1"/>
          </p:cNvPicPr>
          <p:nvPr/>
        </p:nvPicPr>
        <p:blipFill rotWithShape="1">
          <a:blip r:embed="rId5"/>
          <a:srcRect l="8000" t="22075" r="7634" b="25392"/>
          <a:stretch/>
        </p:blipFill>
        <p:spPr>
          <a:xfrm>
            <a:off x="4798946" y="887960"/>
            <a:ext cx="1122560" cy="290318"/>
          </a:xfrm>
          <a:prstGeom prst="rect">
            <a:avLst/>
          </a:prstGeom>
        </p:spPr>
      </p:pic>
      <p:pic>
        <p:nvPicPr>
          <p:cNvPr id="23" name="Picture 22"/>
          <p:cNvPicPr>
            <a:picLocks noChangeAspect="1"/>
          </p:cNvPicPr>
          <p:nvPr/>
        </p:nvPicPr>
        <p:blipFill>
          <a:blip r:embed="rId6"/>
          <a:stretch>
            <a:fillRect/>
          </a:stretch>
        </p:blipFill>
        <p:spPr>
          <a:xfrm>
            <a:off x="5062338" y="2897569"/>
            <a:ext cx="720789" cy="296195"/>
          </a:xfrm>
          <a:prstGeom prst="rect">
            <a:avLst/>
          </a:prstGeom>
        </p:spPr>
      </p:pic>
      <p:pic>
        <p:nvPicPr>
          <p:cNvPr id="24" name="Picture 23"/>
          <p:cNvPicPr>
            <a:picLocks noChangeAspect="1"/>
          </p:cNvPicPr>
          <p:nvPr/>
        </p:nvPicPr>
        <p:blipFill>
          <a:blip r:embed="rId7"/>
          <a:stretch>
            <a:fillRect/>
          </a:stretch>
        </p:blipFill>
        <p:spPr>
          <a:xfrm>
            <a:off x="5060612" y="1956900"/>
            <a:ext cx="779220" cy="228287"/>
          </a:xfrm>
          <a:prstGeom prst="rect">
            <a:avLst/>
          </a:prstGeom>
        </p:spPr>
      </p:pic>
      <p:pic>
        <p:nvPicPr>
          <p:cNvPr id="25" name="Picture 24"/>
          <p:cNvPicPr>
            <a:picLocks noChangeAspect="1"/>
          </p:cNvPicPr>
          <p:nvPr/>
        </p:nvPicPr>
        <p:blipFill rotWithShape="1">
          <a:blip r:embed="rId8"/>
          <a:srcRect t="16696" b="14514"/>
          <a:stretch/>
        </p:blipFill>
        <p:spPr>
          <a:xfrm>
            <a:off x="2137770" y="3671534"/>
            <a:ext cx="938463" cy="303565"/>
          </a:xfrm>
          <a:prstGeom prst="rect">
            <a:avLst/>
          </a:prstGeom>
        </p:spPr>
      </p:pic>
      <p:pic>
        <p:nvPicPr>
          <p:cNvPr id="9" name="Picture 8">
            <a:extLst>
              <a:ext uri="{FF2B5EF4-FFF2-40B4-BE49-F238E27FC236}">
                <a16:creationId xmlns:a16="http://schemas.microsoft.com/office/drawing/2014/main" id="{BE2DB3BF-536A-B048-B85F-B93B2D6F9631}"/>
              </a:ext>
            </a:extLst>
          </p:cNvPr>
          <p:cNvPicPr>
            <a:picLocks noChangeAspect="1"/>
          </p:cNvPicPr>
          <p:nvPr/>
        </p:nvPicPr>
        <p:blipFill>
          <a:blip r:embed="rId9"/>
          <a:stretch>
            <a:fillRect/>
          </a:stretch>
        </p:blipFill>
        <p:spPr>
          <a:xfrm>
            <a:off x="7940729" y="917049"/>
            <a:ext cx="925950" cy="357586"/>
          </a:xfrm>
          <a:prstGeom prst="rect">
            <a:avLst/>
          </a:prstGeom>
        </p:spPr>
      </p:pic>
      <p:pic>
        <p:nvPicPr>
          <p:cNvPr id="11" name="Picture 10">
            <a:extLst>
              <a:ext uri="{FF2B5EF4-FFF2-40B4-BE49-F238E27FC236}">
                <a16:creationId xmlns:a16="http://schemas.microsoft.com/office/drawing/2014/main" id="{99D9E53D-A144-8A40-BC2C-1753409F7373}"/>
              </a:ext>
            </a:extLst>
          </p:cNvPr>
          <p:cNvPicPr>
            <a:picLocks noChangeAspect="1"/>
          </p:cNvPicPr>
          <p:nvPr/>
        </p:nvPicPr>
        <p:blipFill>
          <a:blip r:embed="rId10"/>
          <a:stretch>
            <a:fillRect/>
          </a:stretch>
        </p:blipFill>
        <p:spPr>
          <a:xfrm>
            <a:off x="7955269" y="1618304"/>
            <a:ext cx="925950" cy="314702"/>
          </a:xfrm>
          <a:prstGeom prst="rect">
            <a:avLst/>
          </a:prstGeom>
        </p:spPr>
      </p:pic>
      <p:sp>
        <p:nvSpPr>
          <p:cNvPr id="26" name="Title 1">
            <a:extLst>
              <a:ext uri="{FF2B5EF4-FFF2-40B4-BE49-F238E27FC236}">
                <a16:creationId xmlns:a16="http://schemas.microsoft.com/office/drawing/2014/main" id="{CBD02108-6A6F-414A-81E5-64F6A9CE489F}"/>
              </a:ext>
            </a:extLst>
          </p:cNvPr>
          <p:cNvSpPr>
            <a:spLocks noGrp="1"/>
          </p:cNvSpPr>
          <p:nvPr>
            <p:ph type="title"/>
          </p:nvPr>
        </p:nvSpPr>
        <p:spPr>
          <a:xfrm>
            <a:off x="166306" y="-371432"/>
            <a:ext cx="6604000" cy="857250"/>
          </a:xfrm>
        </p:spPr>
        <p:txBody>
          <a:bodyPr>
            <a:normAutofit/>
          </a:bodyPr>
          <a:lstStyle/>
          <a:p>
            <a:r>
              <a:rPr lang="en-US" sz="2700" dirty="0">
                <a:solidFill>
                  <a:schemeClr val="tx1"/>
                </a:solidFill>
              </a:rPr>
              <a:t>Acknowledgments</a:t>
            </a:r>
          </a:p>
        </p:txBody>
      </p:sp>
      <p:sp>
        <p:nvSpPr>
          <p:cNvPr id="27" name="TextBox 26">
            <a:extLst>
              <a:ext uri="{FF2B5EF4-FFF2-40B4-BE49-F238E27FC236}">
                <a16:creationId xmlns:a16="http://schemas.microsoft.com/office/drawing/2014/main" id="{B07C779E-2AB1-504F-89E9-72DC40209052}"/>
              </a:ext>
            </a:extLst>
          </p:cNvPr>
          <p:cNvSpPr txBox="1"/>
          <p:nvPr/>
        </p:nvSpPr>
        <p:spPr>
          <a:xfrm>
            <a:off x="4081720" y="83879"/>
            <a:ext cx="5377171" cy="5078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41A036"/>
                </a:solidFill>
                <a:effectLst/>
                <a:uLnTx/>
                <a:uFillTx/>
                <a:latin typeface="Arial"/>
                <a:ea typeface="+mn-ea"/>
                <a:cs typeface="+mn-cs"/>
              </a:rPr>
              <a:t>Funding:</a:t>
            </a:r>
          </a:p>
          <a:p>
            <a:pPr lvl="0" defTabSz="685800"/>
            <a:r>
              <a:rPr kumimoji="0" lang="en-US" sz="1350" b="0" i="0" u="none" strike="noStrike" kern="1200" cap="none" spc="0" normalizeH="0" baseline="0" noProof="0" dirty="0">
                <a:ln>
                  <a:noFill/>
                </a:ln>
                <a:solidFill>
                  <a:srgbClr val="41A036"/>
                </a:solidFill>
                <a:effectLst/>
                <a:uLnTx/>
                <a:uFillTx/>
                <a:latin typeface="Arial"/>
                <a:ea typeface="+mn-ea"/>
                <a:cs typeface="+mn-cs"/>
              </a:rPr>
              <a:t>NCI (</a:t>
            </a:r>
            <a:r>
              <a:rPr lang="en-US" sz="1350" dirty="0">
                <a:solidFill>
                  <a:srgbClr val="41A036"/>
                </a:solidFill>
              </a:rPr>
              <a:t>EDRN, MCL, HTAN), </a:t>
            </a:r>
            <a:r>
              <a:rPr kumimoji="0" lang="en-US" sz="1350" b="0" i="0" u="none" strike="noStrike" kern="1200" cap="none" spc="0" normalizeH="0" baseline="0" noProof="0" dirty="0">
                <a:ln>
                  <a:noFill/>
                </a:ln>
                <a:solidFill>
                  <a:srgbClr val="41A036"/>
                </a:solidFill>
                <a:effectLst/>
                <a:uLnTx/>
                <a:uFillTx/>
                <a:latin typeface="Arial"/>
                <a:ea typeface="+mn-ea"/>
                <a:cs typeface="+mn-cs"/>
              </a:rPr>
              <a:t>DOD, SU2C-Lungevity-ALA, J&amp;J</a:t>
            </a:r>
          </a:p>
        </p:txBody>
      </p:sp>
      <p:pic>
        <p:nvPicPr>
          <p:cNvPr id="12" name="Picture 11">
            <a:extLst>
              <a:ext uri="{FF2B5EF4-FFF2-40B4-BE49-F238E27FC236}">
                <a16:creationId xmlns:a16="http://schemas.microsoft.com/office/drawing/2014/main" id="{85410D2F-FFA1-2641-9CAA-56F69D706A07}"/>
              </a:ext>
            </a:extLst>
          </p:cNvPr>
          <p:cNvPicPr>
            <a:picLocks noChangeAspect="1"/>
          </p:cNvPicPr>
          <p:nvPr/>
        </p:nvPicPr>
        <p:blipFill>
          <a:blip r:embed="rId11"/>
          <a:stretch>
            <a:fillRect/>
          </a:stretch>
        </p:blipFill>
        <p:spPr>
          <a:xfrm>
            <a:off x="7976527" y="2364809"/>
            <a:ext cx="819355" cy="459607"/>
          </a:xfrm>
          <a:prstGeom prst="rect">
            <a:avLst/>
          </a:prstGeom>
        </p:spPr>
      </p:pic>
      <p:pic>
        <p:nvPicPr>
          <p:cNvPr id="14" name="Picture 13">
            <a:extLst>
              <a:ext uri="{FF2B5EF4-FFF2-40B4-BE49-F238E27FC236}">
                <a16:creationId xmlns:a16="http://schemas.microsoft.com/office/drawing/2014/main" id="{9F392D5D-714B-734D-BD73-B695B9521D76}"/>
              </a:ext>
            </a:extLst>
          </p:cNvPr>
          <p:cNvPicPr>
            <a:picLocks noChangeAspect="1"/>
          </p:cNvPicPr>
          <p:nvPr/>
        </p:nvPicPr>
        <p:blipFill>
          <a:blip r:embed="rId12"/>
          <a:stretch>
            <a:fillRect/>
          </a:stretch>
        </p:blipFill>
        <p:spPr>
          <a:xfrm>
            <a:off x="7976527" y="3212253"/>
            <a:ext cx="855344" cy="284096"/>
          </a:xfrm>
          <a:prstGeom prst="rect">
            <a:avLst/>
          </a:prstGeom>
        </p:spPr>
      </p:pic>
      <p:pic>
        <p:nvPicPr>
          <p:cNvPr id="16" name="Picture 15">
            <a:extLst>
              <a:ext uri="{FF2B5EF4-FFF2-40B4-BE49-F238E27FC236}">
                <a16:creationId xmlns:a16="http://schemas.microsoft.com/office/drawing/2014/main" id="{282D7DE9-56C7-A143-A380-66066B1C33F0}"/>
              </a:ext>
            </a:extLst>
          </p:cNvPr>
          <p:cNvPicPr>
            <a:picLocks noChangeAspect="1"/>
          </p:cNvPicPr>
          <p:nvPr/>
        </p:nvPicPr>
        <p:blipFill>
          <a:blip r:embed="rId13"/>
          <a:stretch>
            <a:fillRect/>
          </a:stretch>
        </p:blipFill>
        <p:spPr>
          <a:xfrm>
            <a:off x="8031395" y="4149113"/>
            <a:ext cx="773697" cy="379403"/>
          </a:xfrm>
          <a:prstGeom prst="rect">
            <a:avLst/>
          </a:prstGeom>
        </p:spPr>
      </p:pic>
      <p:pic>
        <p:nvPicPr>
          <p:cNvPr id="17" name="Picture 16">
            <a:extLst>
              <a:ext uri="{FF2B5EF4-FFF2-40B4-BE49-F238E27FC236}">
                <a16:creationId xmlns:a16="http://schemas.microsoft.com/office/drawing/2014/main" id="{63048733-344E-4144-B4D0-964F045FF8FD}"/>
              </a:ext>
            </a:extLst>
          </p:cNvPr>
          <p:cNvPicPr>
            <a:picLocks noChangeAspect="1"/>
          </p:cNvPicPr>
          <p:nvPr/>
        </p:nvPicPr>
        <p:blipFill rotWithShape="1">
          <a:blip r:embed="rId14"/>
          <a:srcRect l="20775" r="17317"/>
          <a:stretch/>
        </p:blipFill>
        <p:spPr>
          <a:xfrm>
            <a:off x="2091350" y="4207093"/>
            <a:ext cx="404929" cy="490572"/>
          </a:xfrm>
          <a:prstGeom prst="rect">
            <a:avLst/>
          </a:prstGeom>
        </p:spPr>
      </p:pic>
    </p:spTree>
    <p:extLst>
      <p:ext uri="{BB962C8B-B14F-4D97-AF65-F5344CB8AC3E}">
        <p14:creationId xmlns:p14="http://schemas.microsoft.com/office/powerpoint/2010/main" val="294834553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lzNQme4b7Ea.E1BL7thb9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1vv31i.ShEybikLKs3TsV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NWOwNhHYh0WF_UFXiwGeF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xGpuAczXoUmGkJaXb7jli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1S5NBLyWUaUErgnVpLpzw"/>
</p:tagLst>
</file>

<file path=ppt/theme/theme1.xml><?xml version="1.0" encoding="utf-8"?>
<a:theme xmlns:a="http://schemas.openxmlformats.org/drawingml/2006/main" name="bu_cbm_templat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Osaka" charset="-128"/>
            <a:cs typeface="Osaka"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Osaka" charset="-128"/>
            <a:cs typeface="Osaka"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rd Lung Disease Summit">
  <a:themeElements>
    <a:clrScheme name="3rd Lung">
      <a:dk1>
        <a:sysClr val="windowText" lastClr="000000"/>
      </a:dk1>
      <a:lt1>
        <a:sysClr val="window" lastClr="FFFFFF"/>
      </a:lt1>
      <a:dk2>
        <a:srgbClr val="44546A"/>
      </a:dk2>
      <a:lt2>
        <a:srgbClr val="E7E6E6"/>
      </a:lt2>
      <a:accent1>
        <a:srgbClr val="41A036"/>
      </a:accent1>
      <a:accent2>
        <a:srgbClr val="FFB31B"/>
      </a:accent2>
      <a:accent3>
        <a:srgbClr val="00ACC4"/>
      </a:accent3>
      <a:accent4>
        <a:srgbClr val="616163"/>
      </a:accent4>
      <a:accent5>
        <a:srgbClr val="BFBFBF"/>
      </a:accent5>
      <a:accent6>
        <a:srgbClr val="CC0033"/>
      </a:accent6>
      <a:hlink>
        <a:srgbClr val="0079AD"/>
      </a:hlink>
      <a:folHlink>
        <a:srgbClr val="D8492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bu_cbm_template.thmx</Template>
  <TotalTime>1553</TotalTime>
  <Words>1951</Words>
  <Application>Microsoft Macintosh PowerPoint</Application>
  <PresentationFormat>On-screen Show (16:9)</PresentationFormat>
  <Paragraphs>456</Paragraphs>
  <Slides>35</Slides>
  <Notes>22</Notes>
  <HiddenSlides>0</HiddenSlides>
  <MMClips>0</MMClips>
  <ScaleCrop>false</ScaleCrop>
  <HeadingPairs>
    <vt:vector size="8" baseType="variant">
      <vt:variant>
        <vt:lpstr>Fonts Used</vt:lpstr>
      </vt:variant>
      <vt:variant>
        <vt:i4>11</vt:i4>
      </vt:variant>
      <vt:variant>
        <vt:lpstr>Theme</vt:lpstr>
      </vt:variant>
      <vt:variant>
        <vt:i4>4</vt:i4>
      </vt:variant>
      <vt:variant>
        <vt:lpstr>Embedded OLE Servers</vt:lpstr>
      </vt:variant>
      <vt:variant>
        <vt:i4>1</vt:i4>
      </vt:variant>
      <vt:variant>
        <vt:lpstr>Slide Titles</vt:lpstr>
      </vt:variant>
      <vt:variant>
        <vt:i4>35</vt:i4>
      </vt:variant>
    </vt:vector>
  </HeadingPairs>
  <TitlesOfParts>
    <vt:vector size="51" baseType="lpstr">
      <vt:lpstr>Arial</vt:lpstr>
      <vt:lpstr>Arial Narrow</vt:lpstr>
      <vt:lpstr>Avenir Heavy</vt:lpstr>
      <vt:lpstr>Avenir Next Condensed</vt:lpstr>
      <vt:lpstr>Calibri</vt:lpstr>
      <vt:lpstr>Helvetica</vt:lpstr>
      <vt:lpstr>Lato Light</vt:lpstr>
      <vt:lpstr>Lato Medium</vt:lpstr>
      <vt:lpstr>Times</vt:lpstr>
      <vt:lpstr>Times New Roman</vt:lpstr>
      <vt:lpstr>Wingdings</vt:lpstr>
      <vt:lpstr>bu_cbm_template</vt:lpstr>
      <vt:lpstr>Office Theme</vt:lpstr>
      <vt:lpstr>1_Office Theme</vt:lpstr>
      <vt:lpstr>3rd Lung Disease Summit</vt:lpstr>
      <vt:lpstr>think-cell Slide</vt:lpstr>
      <vt:lpstr>Transcriptomic biomarkers for lung cancer detection and intereception</vt:lpstr>
      <vt:lpstr>Financial Disclosures</vt:lpstr>
      <vt:lpstr>The “field effect” as an early detection approach for many cancer types</vt:lpstr>
      <vt:lpstr>There is more than one “field”: field cancerization vs. field of injury</vt:lpstr>
      <vt:lpstr> The airway ‘field of injury’/‘field cancerization’ in lung cancer</vt:lpstr>
      <vt:lpstr>Clinical opportunities for leveraging the “field” for intercepting lung cancer </vt:lpstr>
      <vt:lpstr>PowerPoint Presentation</vt:lpstr>
      <vt:lpstr>Lung cancer screening reduces mortality</vt:lpstr>
      <vt:lpstr>CT Scans of the Chest as a Lung Cancer Detection Tool:     the “nodule epidemic”</vt:lpstr>
      <vt:lpstr>Bronchial airway gene expression as a biomarker of smoking and lung disease</vt:lpstr>
      <vt:lpstr>The Bronchial Airway Genomic Biomarker was developed to address a specific clinical unmet need</vt:lpstr>
      <vt:lpstr>PowerPoint Presentation</vt:lpstr>
      <vt:lpstr>Potential clinical applications for a nasal biomarker</vt:lpstr>
      <vt:lpstr>Rationale for a nasal epithelium biomarker</vt:lpstr>
      <vt:lpstr>Development of a clinicogenomic biomarker in the AEGIS-1 nasal training set (n=375)</vt:lpstr>
      <vt:lpstr>Nasal Gene Expression is an Independent Predictor of Lung Cancer Status</vt:lpstr>
      <vt:lpstr>Nasal Gene Expression May Have Utility in Patients with Small Nodules</vt:lpstr>
      <vt:lpstr>PowerPoint Presentation</vt:lpstr>
      <vt:lpstr>Nasal epithelial gene expression signature associated with lung cancer diagnosis in the indeterminate nodule setting </vt:lpstr>
      <vt:lpstr>PowerPoint Presentation</vt:lpstr>
      <vt:lpstr>miRNAs &amp; Lung Gene Expression</vt:lpstr>
      <vt:lpstr>miRNA differentially expressed in nasal epithelium of patients with malignant vs benign pulmonary nodules</vt:lpstr>
      <vt:lpstr>miR-125b-5p targets are enriched among the genes with increased airway expression in cancer patients</vt:lpstr>
      <vt:lpstr>Potential clinical applications for a nasal biomarker</vt:lpstr>
      <vt:lpstr>PowerPoint Presentation</vt:lpstr>
      <vt:lpstr>Extending the “field” to premalignancy (PML):  Gene expression alterations associated with PML presence</vt:lpstr>
      <vt:lpstr> </vt:lpstr>
      <vt:lpstr>PowerPoint Presentation</vt:lpstr>
      <vt:lpstr>Immune-associated gene-expression module linked to progression in high-grade sqPML subtype</vt:lpstr>
      <vt:lpstr>Premalignancy biomarkers for assessing cancer risk</vt:lpstr>
      <vt:lpstr>PowerPoint Presentation</vt:lpstr>
      <vt:lpstr>Potential clinical applications for a nasal biomarker</vt:lpstr>
      <vt:lpstr>PowerPoint Presentation</vt:lpstr>
      <vt:lpstr>Summary</vt:lpstr>
      <vt:lpstr>Acknowledgments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Opportunities in the Spira-Lenburg Lab</dc:title>
  <dc:creator>Marc Lenburg</dc:creator>
  <cp:lastModifiedBy>Lenburg, Marc E</cp:lastModifiedBy>
  <cp:revision>87</cp:revision>
  <dcterms:created xsi:type="dcterms:W3CDTF">2014-09-22T14:50:25Z</dcterms:created>
  <dcterms:modified xsi:type="dcterms:W3CDTF">2019-09-10T10:47:45Z</dcterms:modified>
</cp:coreProperties>
</file>