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7"/>
  </p:notesMasterIdLst>
  <p:sldIdLst>
    <p:sldId id="256" r:id="rId2"/>
    <p:sldId id="280" r:id="rId3"/>
    <p:sldId id="1292" r:id="rId4"/>
    <p:sldId id="1299" r:id="rId5"/>
    <p:sldId id="1300" r:id="rId6"/>
    <p:sldId id="1297" r:id="rId7"/>
    <p:sldId id="259" r:id="rId8"/>
    <p:sldId id="261" r:id="rId9"/>
    <p:sldId id="1303" r:id="rId10"/>
    <p:sldId id="303" r:id="rId11"/>
    <p:sldId id="1295" r:id="rId12"/>
    <p:sldId id="1296" r:id="rId13"/>
    <p:sldId id="1298" r:id="rId14"/>
    <p:sldId id="263" r:id="rId15"/>
    <p:sldId id="323" r:id="rId16"/>
  </p:sldIdLst>
  <p:sldSz cx="12192000" cy="6858000"/>
  <p:notesSz cx="6858000" cy="914400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" panose="0204050305040603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ED32DE-CF33-4D5B-8CEF-3425D8231B97}">
  <a:tblStyle styleId="{C1ED32DE-CF33-4D5B-8CEF-3425D8231B9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tcBdr/>
        <a:fill>
          <a:solidFill>
            <a:srgbClr val="E7F3F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F3F4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62" d="100"/>
          <a:sy n="62" d="100"/>
        </p:scale>
        <p:origin x="34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institutions,</a:t>
            </a:r>
            <a:r>
              <a:rPr lang="en-US" baseline="0" dirty="0"/>
              <a:t> 6 BDLs, 2 CVCs, 2 BRLs.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C0B63C-B2CC-4493-848C-72C32E7EABD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14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092F-7580-4856-A4B5-A40D5772EE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37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code the colors the same or change the legend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502E-843F-478E-80CF-7083DA9F92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36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81CE6-3AC3-472B-9C30-195E604147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2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 descr="CBRG_cover2_al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0" y="3962400"/>
            <a:ext cx="1219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rgbClr val="003399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0" y="48768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i="1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11200" y="0"/>
            <a:ext cx="711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711200" y="1371600"/>
            <a:ext cx="10972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11200" y="0"/>
            <a:ext cx="711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11200" y="1371600"/>
            <a:ext cx="5384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6299200" y="1371600"/>
            <a:ext cx="5384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711200" y="0"/>
            <a:ext cx="711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3399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711200" y="0"/>
            <a:ext cx="711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 rot="5400000">
            <a:off x="3721100" y="-1638300"/>
            <a:ext cx="49530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title"/>
          </p:nvPr>
        </p:nvSpPr>
        <p:spPr>
          <a:xfrm rot="5400000">
            <a:off x="7150100" y="1790700"/>
            <a:ext cx="63246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 rot="5400000">
            <a:off x="1562100" y="-850900"/>
            <a:ext cx="63246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711200" y="0"/>
            <a:ext cx="10972800" cy="6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CBRG_inside2_alt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711200" y="0"/>
            <a:ext cx="711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711200" y="1371600"/>
            <a:ext cx="10972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339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339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00339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rgbClr val="00339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00339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rgbClr val="00339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jpeg"/><Relationship Id="rId18" Type="http://schemas.openxmlformats.org/officeDocument/2006/relationships/image" Target="../media/image37.png"/><Relationship Id="rId26" Type="http://schemas.openxmlformats.org/officeDocument/2006/relationships/image" Target="../media/image44.png"/><Relationship Id="rId3" Type="http://schemas.openxmlformats.org/officeDocument/2006/relationships/image" Target="../media/image22.png"/><Relationship Id="rId21" Type="http://schemas.openxmlformats.org/officeDocument/2006/relationships/hyperlink" Target="http://www.google.com/url?sa=i&amp;source=images&amp;cd=&amp;cad=rja&amp;docid=Tdq4XmVQBe6UOM&amp;tbnid=cB9E-y5FDS8WjM:&amp;ved=0CAgQjRwwAA&amp;url=http://www.mc.vanderbilt.edu/root/vumc.php?site=vmcpathology&amp;doc=23365&amp;ei=xCYwUbwQk7j2BKrsgJAH&amp;psig=AFQjCNG76HGVjraCvgVnrX4_lWqPa8VsGQ&amp;ust=1362196548038599" TargetMode="External"/><Relationship Id="rId34" Type="http://schemas.openxmlformats.org/officeDocument/2006/relationships/image" Target="../media/image5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17" Type="http://schemas.openxmlformats.org/officeDocument/2006/relationships/image" Target="../media/image36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.png"/><Relationship Id="rId20" Type="http://schemas.openxmlformats.org/officeDocument/2006/relationships/image" Target="../media/image39.jpeg"/><Relationship Id="rId29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10" Type="http://schemas.openxmlformats.org/officeDocument/2006/relationships/image" Target="../media/image29.png"/><Relationship Id="rId19" Type="http://schemas.openxmlformats.org/officeDocument/2006/relationships/image" Target="../media/image38.jpeg"/><Relationship Id="rId31" Type="http://schemas.openxmlformats.org/officeDocument/2006/relationships/image" Target="../media/image49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Relationship Id="rId22" Type="http://schemas.openxmlformats.org/officeDocument/2006/relationships/image" Target="../media/image40.jpe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ctrTitle"/>
          </p:nvPr>
        </p:nvSpPr>
        <p:spPr>
          <a:xfrm>
            <a:off x="1091935" y="3262313"/>
            <a:ext cx="1000812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Arial"/>
                <a:ea typeface="Arial"/>
                <a:cs typeface="Arial"/>
                <a:sym typeface="Arial"/>
              </a:rPr>
              <a:t>Lung collaborative group report</a:t>
            </a:r>
            <a:br>
              <a:rPr lang="en-US" sz="3200" b="1" dirty="0">
                <a:latin typeface="Arial"/>
                <a:ea typeface="Arial"/>
                <a:cs typeface="Arial"/>
                <a:sym typeface="Arial"/>
              </a:rPr>
            </a:br>
            <a:br>
              <a:rPr lang="en-US" sz="3200" b="1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dirty="0">
                <a:latin typeface="Arial"/>
                <a:ea typeface="Arial"/>
                <a:cs typeface="Arial"/>
                <a:sym typeface="Arial"/>
              </a:rPr>
              <a:t>Pierre P. Massion, MD</a:t>
            </a:r>
            <a:endParaRPr sz="24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1524000" y="487680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dirty="0"/>
              <a:t>Sept 11, 2019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dirty="0"/>
              <a:t>11</a:t>
            </a:r>
            <a:r>
              <a:rPr lang="en-US" baseline="30000" dirty="0"/>
              <a:t>th</a:t>
            </a:r>
            <a:r>
              <a:rPr lang="en-US" dirty="0"/>
              <a:t> EDRN workshop Bethesda, MD</a:t>
            </a:r>
            <a:endParaRPr dirty="0"/>
          </a:p>
        </p:txBody>
      </p:sp>
      <p:cxnSp>
        <p:nvCxnSpPr>
          <p:cNvPr id="64" name="Google Shape;64;p15"/>
          <p:cNvCxnSpPr/>
          <p:nvPr/>
        </p:nvCxnSpPr>
        <p:spPr>
          <a:xfrm>
            <a:off x="1524000" y="2667000"/>
            <a:ext cx="9144000" cy="0"/>
          </a:xfrm>
          <a:prstGeom prst="straightConnector1">
            <a:avLst/>
          </a:prstGeom>
          <a:noFill/>
          <a:ln w="38100" cap="flat" cmpd="sng">
            <a:solidFill>
              <a:srgbClr val="99003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Lung Collaborative Group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647950" y="1143000"/>
          <a:ext cx="7486650" cy="5471954"/>
        </p:xfrm>
        <a:graphic>
          <a:graphicData uri="http://schemas.openxmlformats.org/drawingml/2006/table">
            <a:tbl>
              <a:tblPr/>
              <a:tblGrid>
                <a:gridCol w="474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7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Biomarker Development Laboratories 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Avi Spira, Steve Dubinett, Marc Lenburg, Deni Aberle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BU,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UCLA and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Lahey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Clinic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Showe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Qihong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Huang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Wistar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Institute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Jim Herman, Jeff Wang, David Wilson, Brenda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Hoegaarde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 of Pittsburgh, Hopkins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Harvey Pass,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Haining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Yang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NYU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7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Biomarker Reference Laboratory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Sanford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Stass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Feng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Jiang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Maryland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7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Clinical Validation Centers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Pierre Massion, Kim Sandler, 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Eric Grogan, Steve Deppen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Vanderilt 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Bob Gillies, Matt Schabath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Moffitt CC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37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DMCC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Margaret Pepe, Jackie Dahlgren, Tracey Marsh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 Hutchinson CC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37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Program Officers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Lynn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Sorbara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NCI DCP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8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 Krueger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NCI DCP</a:t>
                      </a:r>
                    </a:p>
                  </a:txBody>
                  <a:tcPr marL="9606" marR="9606" marT="9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1" y="152401"/>
            <a:ext cx="533459" cy="53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59C4E8-1C53-4553-AEE0-2DDE4E654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collaborative group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1936B-3A6B-4857-A213-F5B285B89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What is the intended use</a:t>
            </a:r>
          </a:p>
          <a:p>
            <a:pPr lvl="1"/>
            <a:r>
              <a:rPr lang="en-US" sz="2400" dirty="0"/>
              <a:t>IPNs diagnosis of cancer, Screening for lung cancer, Mesothelioma diagnosis, </a:t>
            </a:r>
          </a:p>
          <a:p>
            <a:r>
              <a:rPr lang="en-US" sz="1800" dirty="0"/>
              <a:t>What is the type of biomarker panel. </a:t>
            </a:r>
          </a:p>
          <a:p>
            <a:pPr lvl="1"/>
            <a:r>
              <a:rPr lang="en-US" sz="2400" dirty="0"/>
              <a:t>Proteins, (mi-)</a:t>
            </a:r>
            <a:r>
              <a:rPr lang="en-US" sz="2400" dirty="0" err="1"/>
              <a:t>RNAseq</a:t>
            </a:r>
            <a:r>
              <a:rPr lang="en-US" sz="2400" dirty="0"/>
              <a:t>, DNA methylation  Imaging, autoantibodies, </a:t>
            </a:r>
            <a:r>
              <a:rPr lang="en-US" sz="2400" dirty="0" err="1"/>
              <a:t>ctDNA</a:t>
            </a:r>
            <a:r>
              <a:rPr lang="en-US" sz="2400" dirty="0"/>
              <a:t>, PET</a:t>
            </a:r>
          </a:p>
          <a:p>
            <a:r>
              <a:rPr lang="en-US" sz="1800" dirty="0"/>
              <a:t>What is the type of specimens. </a:t>
            </a:r>
          </a:p>
          <a:p>
            <a:pPr lvl="1"/>
            <a:r>
              <a:rPr lang="en-US" sz="2400" dirty="0"/>
              <a:t>Serum, plasma, buffy coat, nasal epithelium, urine, sputum, imaging</a:t>
            </a:r>
          </a:p>
          <a:p>
            <a:r>
              <a:rPr lang="en-US" sz="1800" dirty="0"/>
              <a:t>What is the added value?</a:t>
            </a:r>
          </a:p>
          <a:p>
            <a:pPr lvl="1"/>
            <a:r>
              <a:rPr lang="en-US" sz="2400" dirty="0"/>
              <a:t>Everyone attempts to demonstrate added value to current standards. </a:t>
            </a:r>
          </a:p>
          <a:p>
            <a:r>
              <a:rPr lang="en-US" sz="1800" dirty="0"/>
              <a:t>What the metrics of accuracy.</a:t>
            </a:r>
          </a:p>
          <a:p>
            <a:pPr lvl="1"/>
            <a:r>
              <a:rPr lang="en-US" sz="2400" dirty="0"/>
              <a:t>AUC, DLR, NRI </a:t>
            </a:r>
          </a:p>
        </p:txBody>
      </p:sp>
    </p:spTree>
    <p:extLst>
      <p:ext uri="{BB962C8B-B14F-4D97-AF65-F5344CB8AC3E}">
        <p14:creationId xmlns:p14="http://schemas.microsoft.com/office/powerpoint/2010/main" val="343899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EB61-E891-4EFC-9299-A7A7776B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Collaborative projects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05675-77F6-48EC-A137-341842D58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/>
              <a:t>Nashville Lung cancer screening trial (Massion, Aldrich)</a:t>
            </a:r>
          </a:p>
          <a:p>
            <a:pPr>
              <a:spcAft>
                <a:spcPts val="1800"/>
              </a:spcAft>
            </a:pPr>
            <a:r>
              <a:rPr lang="en-US" dirty="0"/>
              <a:t>LTP2 (entire Lung collaborative group)</a:t>
            </a:r>
          </a:p>
          <a:p>
            <a:pPr>
              <a:spcAft>
                <a:spcPts val="1800"/>
              </a:spcAft>
            </a:pPr>
            <a:r>
              <a:rPr lang="en-US" dirty="0"/>
              <a:t>Lung cancer screening in underserved population (Aldrich, Massion, Huerta)</a:t>
            </a:r>
          </a:p>
          <a:p>
            <a:pPr>
              <a:spcAft>
                <a:spcPts val="1800"/>
              </a:spcAft>
            </a:pPr>
            <a:r>
              <a:rPr lang="en-US" dirty="0"/>
              <a:t>Asbestosis related diseases biomarkers (Harvey Pass, </a:t>
            </a:r>
            <a:r>
              <a:rPr lang="en-US" dirty="0" err="1"/>
              <a:t>Haining</a:t>
            </a:r>
            <a:r>
              <a:rPr lang="en-US" dirty="0"/>
              <a:t> Yang)</a:t>
            </a:r>
          </a:p>
          <a:p>
            <a:pPr>
              <a:spcAft>
                <a:spcPts val="1800"/>
              </a:spcAft>
            </a:pPr>
            <a:r>
              <a:rPr lang="en-US" dirty="0"/>
              <a:t>Evaluation of fungal biomarkers for the management of IPNs in combination with serum cancer biomarker and radiomics. (Grogan, Deppen)</a:t>
            </a:r>
          </a:p>
          <a:p>
            <a:pPr>
              <a:spcAft>
                <a:spcPts val="1800"/>
              </a:spcAft>
            </a:pPr>
            <a:r>
              <a:rPr lang="en-US" dirty="0"/>
              <a:t>miRNA and LncRNA in sputum of patients at risk for lung cancer (Stass</a:t>
            </a:r>
            <a:r>
              <a:rPr lang="en-US"/>
              <a:t>, Jiang, Massion) </a:t>
            </a:r>
            <a:endParaRPr lang="en-US" dirty="0"/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Early detection of metastatic disease in US Veterans following surgery for early stage lung cancer (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Dubinett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, Keith, Massion)</a:t>
            </a:r>
            <a:endParaRPr lang="en-US" dirty="0">
              <a:solidFill>
                <a:schemeClr val="tx1"/>
              </a:solidFill>
            </a:endParaRPr>
          </a:p>
          <a:p>
            <a:pPr marL="114300" indent="0">
              <a:spcAft>
                <a:spcPts val="18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04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A4971-E198-428B-AFD7-BF9D02F3A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Nashville Lung Cancer Screening Trial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FD5FAB2-8C8C-4BAF-BB1D-877FB87BC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0" y="2384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D2CEFE-BEED-44AB-9BC3-CCE69F05EB49}"/>
              </a:ext>
            </a:extLst>
          </p:cNvPr>
          <p:cNvSpPr txBox="1"/>
          <p:nvPr/>
        </p:nvSpPr>
        <p:spPr>
          <a:xfrm>
            <a:off x="1708150" y="4280924"/>
            <a:ext cx="91122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Full Clinical annotation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Images 1.25 mm thin sections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Blood, sputum, urine, bronchial brushings, nasal brushings.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15 cancers detected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45B579-A3A7-41F3-9952-66403D77A5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746"/>
          <a:stretch/>
        </p:blipFill>
        <p:spPr>
          <a:xfrm>
            <a:off x="655202" y="1554726"/>
            <a:ext cx="11016245" cy="174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8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9565-0E91-448B-8B6E-7F1299FB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199" y="0"/>
            <a:ext cx="9775463" cy="1219200"/>
          </a:xfrm>
        </p:spPr>
        <p:txBody>
          <a:bodyPr/>
          <a:lstStyle/>
          <a:p>
            <a:r>
              <a:rPr lang="en-US" dirty="0"/>
              <a:t>LTP2: Validation of BM for Indeterminate Pulmonary nodules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FDEAA-093F-43CB-BF27-6A8F33BFA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4" y="1404551"/>
            <a:ext cx="3342151" cy="507244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B4555C-E145-4BC6-9C86-4BE467206F91}"/>
              </a:ext>
            </a:extLst>
          </p:cNvPr>
          <p:cNvGrpSpPr/>
          <p:nvPr/>
        </p:nvGrpSpPr>
        <p:grpSpPr>
          <a:xfrm>
            <a:off x="3452498" y="1404551"/>
            <a:ext cx="8706738" cy="2361983"/>
            <a:chOff x="1357448" y="4197178"/>
            <a:chExt cx="9477103" cy="257096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0C1144-DDD9-4A2E-9658-864CA37803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761"/>
            <a:stretch/>
          </p:blipFill>
          <p:spPr>
            <a:xfrm>
              <a:off x="1357448" y="5585956"/>
              <a:ext cx="9477103" cy="118219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333F046-16EE-4CFC-AEE1-8776A6D36E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78979"/>
            <a:stretch/>
          </p:blipFill>
          <p:spPr>
            <a:xfrm>
              <a:off x="1357448" y="4197178"/>
              <a:ext cx="9477103" cy="144162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74E23BE-41B8-464E-8BF5-032E7DFDB47B}"/>
              </a:ext>
            </a:extLst>
          </p:cNvPr>
          <p:cNvSpPr txBox="1"/>
          <p:nvPr/>
        </p:nvSpPr>
        <p:spPr>
          <a:xfrm>
            <a:off x="4098840" y="4300151"/>
            <a:ext cx="74140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Enrolled 64 patients in the last year and should meet goals of enrollment for 2020.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Curating lung nodules as malignant or benign over time.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Plan to Start sharing biospecimens and images 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5918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8"/>
          <p:cNvGrpSpPr/>
          <p:nvPr/>
        </p:nvGrpSpPr>
        <p:grpSpPr>
          <a:xfrm>
            <a:off x="2364960" y="1064896"/>
            <a:ext cx="7462078" cy="3560763"/>
            <a:chOff x="1013681" y="1211738"/>
            <a:chExt cx="7462078" cy="3560763"/>
          </a:xfrm>
        </p:grpSpPr>
        <p:pic>
          <p:nvPicPr>
            <p:cNvPr id="90" name="Google Shape;90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13681" y="1211738"/>
              <a:ext cx="4043363" cy="35607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80046" y="1211738"/>
              <a:ext cx="3795713" cy="3348037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92" name="Google Shape;92;p18"/>
          <p:cNvGraphicFramePr/>
          <p:nvPr>
            <p:extLst>
              <p:ext uri="{D42A27DB-BD31-4B8C-83A1-F6EECF244321}">
                <p14:modId xmlns:p14="http://schemas.microsoft.com/office/powerpoint/2010/main" val="2512147600"/>
              </p:ext>
            </p:extLst>
          </p:nvPr>
        </p:nvGraphicFramePr>
        <p:xfrm>
          <a:off x="3322316" y="4959033"/>
          <a:ext cx="5547325" cy="1546895"/>
        </p:xfrm>
        <a:graphic>
          <a:graphicData uri="http://schemas.openxmlformats.org/drawingml/2006/table">
            <a:tbl>
              <a:tblPr firstRow="1" firstCol="1">
                <a:noFill/>
                <a:tableStyleId>{C1ED32DE-CF33-4D5B-8CEF-3425D8231B97}</a:tableStyleId>
              </a:tblPr>
              <a:tblGrid>
                <a:gridCol w="79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6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Validation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Rule Out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Youden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Rule In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Rule Out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Youden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Rule In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0.15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0.64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0.80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0.15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0.64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0.80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PPV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0.70</a:t>
                      </a:r>
                      <a:endParaRPr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0.86</a:t>
                      </a:r>
                      <a:endParaRPr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0.92</a:t>
                      </a:r>
                      <a:endParaRPr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0.62</a:t>
                      </a:r>
                      <a:endParaRPr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0.88</a:t>
                      </a:r>
                      <a:endParaRPr dirty="0"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0.89</a:t>
                      </a:r>
                      <a:endParaRPr/>
                    </a:p>
                  </a:txBody>
                  <a:tcPr marL="7625" marR="7625" marT="7625" marB="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NPV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0.96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0.73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0.64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0.84</a:t>
                      </a:r>
                      <a:endParaRPr dirty="0"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0.78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DLR+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1.65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4.29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8.57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2.75</a:t>
                      </a:r>
                      <a:endParaRPr/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12.60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7625" marR="7625" marT="76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14.61</a:t>
                      </a:r>
                      <a:endParaRPr/>
                    </a:p>
                  </a:txBody>
                  <a:tcPr marL="7625" marR="7625" marT="76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DLR-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0" anchor="b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0.03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0.27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0.41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0.33</a:t>
                      </a:r>
                      <a:endParaRPr dirty="0">
                        <a:solidFill>
                          <a:srgbClr val="FFFF00"/>
                        </a:solidFill>
                      </a:endParaRPr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0.49</a:t>
                      </a:r>
                      <a:endParaRPr dirty="0"/>
                    </a:p>
                  </a:txBody>
                  <a:tcPr marL="7625" marR="7625" marT="7625" marB="0" anchor="ctr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Google Shape;98;p19">
            <a:extLst>
              <a:ext uri="{FF2B5EF4-FFF2-40B4-BE49-F238E27FC236}">
                <a16:creationId xmlns:a16="http://schemas.microsoft.com/office/drawing/2014/main" id="{CB48F4DE-6D8B-400D-9184-D4CBE844F0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78408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Cambria"/>
                <a:ea typeface="Cambria"/>
                <a:cs typeface="Cambria"/>
                <a:sym typeface="Cambria"/>
              </a:rPr>
              <a:t>The Combined Model Risk Reclassification</a:t>
            </a:r>
            <a:br>
              <a:rPr lang="en-US" sz="3600" dirty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3200" i="1" dirty="0">
                <a:latin typeface="Cambria"/>
                <a:ea typeface="Cambria"/>
                <a:cs typeface="Cambria"/>
                <a:sym typeface="Cambria"/>
              </a:rPr>
              <a:t>Clinical, Radiomics and CYFRA-21-1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648F31-5F63-4DC3-AADB-D89814E81ADA}"/>
              </a:ext>
            </a:extLst>
          </p:cNvPr>
          <p:cNvSpPr txBox="1"/>
          <p:nvPr/>
        </p:nvSpPr>
        <p:spPr>
          <a:xfrm>
            <a:off x="457200" y="2545492"/>
            <a:ext cx="1797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Vanderbilt</a:t>
            </a:r>
          </a:p>
          <a:p>
            <a:r>
              <a:rPr lang="en-US" sz="2400" dirty="0"/>
              <a:t>Moffitt</a:t>
            </a:r>
          </a:p>
          <a:p>
            <a:r>
              <a:rPr lang="en-US" sz="2400" dirty="0"/>
              <a:t>Pittsburgh</a:t>
            </a:r>
          </a:p>
          <a:p>
            <a:r>
              <a:rPr lang="en-US" sz="2400" dirty="0"/>
              <a:t>DECAMP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78408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Validation studies</a:t>
            </a: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NLST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DECAMP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EDRN LTP2</a:t>
            </a: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VA </a:t>
            </a:r>
            <a:endParaRPr dirty="0"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dirty="0"/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8048" y="945806"/>
            <a:ext cx="4121380" cy="17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9280" y="3238938"/>
            <a:ext cx="4090147" cy="1232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70217" y="4726666"/>
            <a:ext cx="3975778" cy="179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5FEE-28E9-4062-B2DD-183C7E5D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53" y="-10297"/>
            <a:ext cx="9396627" cy="1219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Early detection of metastatic disease in US Veterans following surgery for early stage lung cancer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A7DE0-3A9C-47DC-9BC2-D4FA448A8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1371600"/>
            <a:ext cx="11480800" cy="473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sz="2400" b="1" dirty="0"/>
              <a:t>Aim 1: Identify molecular and cellular profiles that predict aggressive disease resulting in lung cancer metastasis following surgery. </a:t>
            </a:r>
            <a:endParaRPr lang="en-US" sz="2400" dirty="0"/>
          </a:p>
          <a:p>
            <a:r>
              <a:rPr lang="en-US" sz="2000" b="1" dirty="0"/>
              <a:t>A</a:t>
            </a:r>
            <a:r>
              <a:rPr lang="en-US" sz="2000" dirty="0"/>
              <a:t>. Identify and characterize somatic mutations that differ between aggressive vs indolent lung cancers (WES). </a:t>
            </a:r>
          </a:p>
          <a:p>
            <a:r>
              <a:rPr lang="en-US" sz="2000" b="1" dirty="0"/>
              <a:t>B</a:t>
            </a:r>
            <a:r>
              <a:rPr lang="en-US" sz="2000" dirty="0"/>
              <a:t>. Develop tumor gene expression signatures associated with important driver mutations </a:t>
            </a:r>
          </a:p>
          <a:p>
            <a:r>
              <a:rPr lang="en-US" sz="2000" b="1" dirty="0"/>
              <a:t>C</a:t>
            </a:r>
            <a:r>
              <a:rPr lang="en-US" sz="2000" dirty="0"/>
              <a:t>. Characterize the immune cell phenotypes found within the TME  </a:t>
            </a:r>
            <a:endParaRPr lang="en-US" dirty="0"/>
          </a:p>
          <a:p>
            <a:pPr marL="114300" indent="0">
              <a:buNone/>
            </a:pPr>
            <a:r>
              <a:rPr lang="en-US" sz="2400" b="1" dirty="0"/>
              <a:t>Aim 2: Develop a novel highly sensitive approach for Minimal Residue Disease (MRD) and cancer recurrence detection </a:t>
            </a:r>
            <a:endParaRPr lang="en-US" sz="2400" dirty="0"/>
          </a:p>
          <a:p>
            <a:r>
              <a:rPr lang="en-US" sz="2000" b="1" dirty="0"/>
              <a:t>A</a:t>
            </a:r>
            <a:r>
              <a:rPr lang="en-US" sz="2000" dirty="0"/>
              <a:t>. Identify truncal mutations from pre-surgery plasma cell-free DNA (cfDNA) samples. </a:t>
            </a:r>
          </a:p>
          <a:p>
            <a:r>
              <a:rPr lang="en-US" sz="2000" b="1" dirty="0"/>
              <a:t>B</a:t>
            </a:r>
            <a:r>
              <a:rPr lang="en-US" sz="2000" dirty="0"/>
              <a:t>. Detect MRD/recurrence using post-surgery plasma cfDNA samples. </a:t>
            </a:r>
          </a:p>
          <a:p>
            <a:r>
              <a:rPr lang="en-US" sz="2000" b="1" dirty="0"/>
              <a:t>C</a:t>
            </a:r>
            <a:r>
              <a:rPr lang="en-US" sz="2000" dirty="0"/>
              <a:t>. Assess the statistical significance of the MRD predictive score in the determination of recurrence. 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11430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UCLA: Dubinett, Zhou		Colorado: Keith, Miller                    Vanderbilt: Massion, Grogan</a:t>
            </a:r>
          </a:p>
        </p:txBody>
      </p:sp>
    </p:spTree>
    <p:extLst>
      <p:ext uri="{BB962C8B-B14F-4D97-AF65-F5344CB8AC3E}">
        <p14:creationId xmlns:p14="http://schemas.microsoft.com/office/powerpoint/2010/main" val="273431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026764" y="5394541"/>
            <a:ext cx="3808428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Endemic Histoplasmosis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69D3D6-29A2-4803-B786-B774E1F19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460" y="2075469"/>
            <a:ext cx="5096435" cy="3278956"/>
          </a:xfrm>
          <a:prstGeom prst="rect">
            <a:avLst/>
          </a:prstGeom>
        </p:spPr>
      </p:pic>
      <p:pic>
        <p:nvPicPr>
          <p:cNvPr id="2050" name="Picture 2" descr="Histoplasma capsulatum: Areas of Endemic for Histoplasmos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" t="8436" r="581" b="1233"/>
          <a:stretch/>
        </p:blipFill>
        <p:spPr bwMode="auto">
          <a:xfrm>
            <a:off x="1734532" y="2011584"/>
            <a:ext cx="4741471" cy="319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6003" y="5394541"/>
            <a:ext cx="493807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Lung Cancer Mortality Rates- 2015</a:t>
            </a:r>
          </a:p>
        </p:txBody>
      </p:sp>
      <p:sp>
        <p:nvSpPr>
          <p:cNvPr id="10" name="Google Shape;106;p20">
            <a:extLst>
              <a:ext uri="{FF2B5EF4-FFF2-40B4-BE49-F238E27FC236}">
                <a16:creationId xmlns:a16="http://schemas.microsoft.com/office/drawing/2014/main" id="{B8C3DD57-F6FC-42FC-BD7C-614964DF790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78408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Problem: Histoplasmosis often mimics cancer – poor lab studies exist for IPNs and </a:t>
            </a:r>
            <a:r>
              <a:rPr lang="en-US" sz="3600" dirty="0" err="1">
                <a:solidFill>
                  <a:schemeClr val="bg1"/>
                </a:solidFill>
              </a:rPr>
              <a:t>Histo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88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8CD6-F773-412D-80EC-C51611742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0"/>
            <a:ext cx="8291398" cy="1219200"/>
          </a:xfrm>
        </p:spPr>
        <p:txBody>
          <a:bodyPr/>
          <a:lstStyle/>
          <a:p>
            <a:r>
              <a:rPr lang="en-US" dirty="0"/>
              <a:t>New sites added with supplement funding and recent core funds (</a:t>
            </a:r>
            <a:r>
              <a:rPr lang="en-US" dirty="0" err="1"/>
              <a:t>CanVFun</a:t>
            </a:r>
            <a:r>
              <a:rPr lang="en-US" dirty="0"/>
              <a:t> Consortium)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3F3AA4E-629A-4D77-A9BE-91E005F69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6555" y="1309894"/>
            <a:ext cx="8201457" cy="4924218"/>
          </a:xfrm>
          <a:prstGeom prst="rect">
            <a:avLst/>
          </a:prstGeom>
        </p:spPr>
      </p:pic>
      <p:sp>
        <p:nvSpPr>
          <p:cNvPr id="7" name="5-Point Star 5">
            <a:extLst>
              <a:ext uri="{FF2B5EF4-FFF2-40B4-BE49-F238E27FC236}">
                <a16:creationId xmlns:a16="http://schemas.microsoft.com/office/drawing/2014/main" id="{0D292E5E-BF88-4766-B445-2440E3DD3506}"/>
              </a:ext>
            </a:extLst>
          </p:cNvPr>
          <p:cNvSpPr/>
          <p:nvPr/>
        </p:nvSpPr>
        <p:spPr>
          <a:xfrm>
            <a:off x="8725519" y="2922511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5-Point Star 6">
            <a:extLst>
              <a:ext uri="{FF2B5EF4-FFF2-40B4-BE49-F238E27FC236}">
                <a16:creationId xmlns:a16="http://schemas.microsoft.com/office/drawing/2014/main" id="{C2BE9262-4CA6-47DA-82DA-5F8BEA2EC556}"/>
              </a:ext>
            </a:extLst>
          </p:cNvPr>
          <p:cNvSpPr/>
          <p:nvPr/>
        </p:nvSpPr>
        <p:spPr>
          <a:xfrm>
            <a:off x="9315943" y="2600047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5-Point Star 7">
            <a:extLst>
              <a:ext uri="{FF2B5EF4-FFF2-40B4-BE49-F238E27FC236}">
                <a16:creationId xmlns:a16="http://schemas.microsoft.com/office/drawing/2014/main" id="{51FA61E1-FCA8-40A9-8197-92E8E0E5A29C}"/>
              </a:ext>
            </a:extLst>
          </p:cNvPr>
          <p:cNvSpPr/>
          <p:nvPr/>
        </p:nvSpPr>
        <p:spPr>
          <a:xfrm>
            <a:off x="7956708" y="3434508"/>
            <a:ext cx="430822" cy="3388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D6C8A44C-9AAE-40EF-9327-B6C4517F1E04}"/>
              </a:ext>
            </a:extLst>
          </p:cNvPr>
          <p:cNvSpPr/>
          <p:nvPr/>
        </p:nvSpPr>
        <p:spPr>
          <a:xfrm>
            <a:off x="2815780" y="3753466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C75B24-5CD2-452E-8C9E-F4D52E1E79AB}"/>
              </a:ext>
            </a:extLst>
          </p:cNvPr>
          <p:cNvSpPr/>
          <p:nvPr/>
        </p:nvSpPr>
        <p:spPr>
          <a:xfrm>
            <a:off x="9625445" y="5001416"/>
            <a:ext cx="2031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Vanderbilt University Medical Center</a:t>
            </a:r>
          </a:p>
        </p:txBody>
      </p:sp>
      <p:sp>
        <p:nvSpPr>
          <p:cNvPr id="12" name="5-Point Star 7">
            <a:extLst>
              <a:ext uri="{FF2B5EF4-FFF2-40B4-BE49-F238E27FC236}">
                <a16:creationId xmlns:a16="http://schemas.microsoft.com/office/drawing/2014/main" id="{3121802A-287C-4DB0-BCBA-FD53CA28EACE}"/>
              </a:ext>
            </a:extLst>
          </p:cNvPr>
          <p:cNvSpPr/>
          <p:nvPr/>
        </p:nvSpPr>
        <p:spPr>
          <a:xfrm>
            <a:off x="7741297" y="3978566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5-Point Star 5">
            <a:extLst>
              <a:ext uri="{FF2B5EF4-FFF2-40B4-BE49-F238E27FC236}">
                <a16:creationId xmlns:a16="http://schemas.microsoft.com/office/drawing/2014/main" id="{98003F38-3ABF-4DD8-BD72-E1A6D0A6BC66}"/>
              </a:ext>
            </a:extLst>
          </p:cNvPr>
          <p:cNvSpPr/>
          <p:nvPr/>
        </p:nvSpPr>
        <p:spPr>
          <a:xfrm>
            <a:off x="7143264" y="3502763"/>
            <a:ext cx="430822" cy="3388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highlight>
                <a:srgbClr val="FF0000"/>
              </a:highlight>
            </a:endParaRPr>
          </a:p>
        </p:txBody>
      </p:sp>
      <p:sp>
        <p:nvSpPr>
          <p:cNvPr id="14" name="5-Point Star 6">
            <a:extLst>
              <a:ext uri="{FF2B5EF4-FFF2-40B4-BE49-F238E27FC236}">
                <a16:creationId xmlns:a16="http://schemas.microsoft.com/office/drawing/2014/main" id="{1A5195C1-A4F0-40DE-9225-FB3DD0C09446}"/>
              </a:ext>
            </a:extLst>
          </p:cNvPr>
          <p:cNvSpPr/>
          <p:nvPr/>
        </p:nvSpPr>
        <p:spPr>
          <a:xfrm>
            <a:off x="9567510" y="2430637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" name="5-Point Star 5">
            <a:extLst>
              <a:ext uri="{FF2B5EF4-FFF2-40B4-BE49-F238E27FC236}">
                <a16:creationId xmlns:a16="http://schemas.microsoft.com/office/drawing/2014/main" id="{91D029F7-D833-4EE1-A3A5-40DCB32E19DB}"/>
              </a:ext>
            </a:extLst>
          </p:cNvPr>
          <p:cNvSpPr/>
          <p:nvPr/>
        </p:nvSpPr>
        <p:spPr>
          <a:xfrm>
            <a:off x="5124151" y="3333353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5-Point Star 5">
            <a:extLst>
              <a:ext uri="{FF2B5EF4-FFF2-40B4-BE49-F238E27FC236}">
                <a16:creationId xmlns:a16="http://schemas.microsoft.com/office/drawing/2014/main" id="{5EFE4AD2-0930-47CA-B4B6-AC483FCA8088}"/>
              </a:ext>
            </a:extLst>
          </p:cNvPr>
          <p:cNvSpPr/>
          <p:nvPr/>
        </p:nvSpPr>
        <p:spPr>
          <a:xfrm>
            <a:off x="203680" y="4147976"/>
            <a:ext cx="430822" cy="3388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highlight>
                <a:srgbClr val="FF0000"/>
              </a:highlight>
            </a:endParaRPr>
          </a:p>
        </p:txBody>
      </p:sp>
      <p:sp>
        <p:nvSpPr>
          <p:cNvPr id="17" name="5-Point Star 9">
            <a:extLst>
              <a:ext uri="{FF2B5EF4-FFF2-40B4-BE49-F238E27FC236}">
                <a16:creationId xmlns:a16="http://schemas.microsoft.com/office/drawing/2014/main" id="{D0E88983-26B3-412C-838D-02FF3C7C8737}"/>
              </a:ext>
            </a:extLst>
          </p:cNvPr>
          <p:cNvSpPr/>
          <p:nvPr/>
        </p:nvSpPr>
        <p:spPr>
          <a:xfrm>
            <a:off x="203680" y="3538426"/>
            <a:ext cx="430822" cy="33882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41E8C0-E97B-4C49-B6BA-090C5A5518BA}"/>
              </a:ext>
            </a:extLst>
          </p:cNvPr>
          <p:cNvSpPr txBox="1"/>
          <p:nvPr/>
        </p:nvSpPr>
        <p:spPr>
          <a:xfrm>
            <a:off x="794104" y="350092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LTP2 sites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B65ECF-CA73-492A-88D6-B2AB4D5DC6F9}"/>
              </a:ext>
            </a:extLst>
          </p:cNvPr>
          <p:cNvSpPr txBox="1"/>
          <p:nvPr/>
        </p:nvSpPr>
        <p:spPr>
          <a:xfrm>
            <a:off x="733966" y="4147976"/>
            <a:ext cx="29466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New </a:t>
            </a:r>
            <a:r>
              <a:rPr lang="en-US" sz="2000" b="1" dirty="0" err="1"/>
              <a:t>CanVFun</a:t>
            </a:r>
            <a:endParaRPr lang="en-US" sz="2000" b="1" dirty="0"/>
          </a:p>
          <a:p>
            <a:r>
              <a:rPr lang="en-US" sz="2000" b="1" dirty="0"/>
              <a:t> sites </a:t>
            </a:r>
          </a:p>
          <a:p>
            <a:r>
              <a:rPr lang="en-US" sz="2000" b="1" dirty="0"/>
              <a:t>(Cincinnati in process)</a:t>
            </a:r>
          </a:p>
        </p:txBody>
      </p:sp>
      <p:sp>
        <p:nvSpPr>
          <p:cNvPr id="19" name="5-Point Star 5">
            <a:extLst>
              <a:ext uri="{FF2B5EF4-FFF2-40B4-BE49-F238E27FC236}">
                <a16:creationId xmlns:a16="http://schemas.microsoft.com/office/drawing/2014/main" id="{C9C3A259-DFDF-4F73-A691-6673B5A5E32E}"/>
              </a:ext>
            </a:extLst>
          </p:cNvPr>
          <p:cNvSpPr/>
          <p:nvPr/>
        </p:nvSpPr>
        <p:spPr>
          <a:xfrm>
            <a:off x="8275707" y="3174404"/>
            <a:ext cx="430822" cy="3388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1614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 of fungal biomarkers for the management of IPNs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BF0E1-D260-4C84-84F3-B8ACD8972EA1}"/>
              </a:ext>
            </a:extLst>
          </p:cNvPr>
          <p:cNvSpPr txBox="1"/>
          <p:nvPr/>
        </p:nvSpPr>
        <p:spPr>
          <a:xfrm>
            <a:off x="8204200" y="6479537"/>
            <a:ext cx="3434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Grogan, Deppen </a:t>
            </a:r>
            <a:r>
              <a:rPr lang="en-US" dirty="0" err="1"/>
              <a:t>Kammer</a:t>
            </a:r>
            <a:r>
              <a:rPr lang="en-US" dirty="0"/>
              <a:t>, Massion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41DA6F-B40B-44D5-8734-86155FC787B6}"/>
              </a:ext>
            </a:extLst>
          </p:cNvPr>
          <p:cNvSpPr txBox="1"/>
          <p:nvPr/>
        </p:nvSpPr>
        <p:spPr>
          <a:xfrm>
            <a:off x="5720422" y="4400489"/>
            <a:ext cx="4826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External validation ongoing </a:t>
            </a:r>
          </a:p>
          <a:p>
            <a:r>
              <a:rPr lang="en-US" sz="1800" dirty="0"/>
              <a:t>University of Pittsburgh (James Herman, MD)</a:t>
            </a:r>
          </a:p>
          <a:p>
            <a:r>
              <a:rPr lang="en-US" sz="1800" dirty="0"/>
              <a:t>University of Cincinnati (Sande Starnes, MD)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EB3E96A-B91B-4963-9EB6-8B47C4EAE6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0" t="3537" r="9682"/>
          <a:stretch/>
        </p:blipFill>
        <p:spPr>
          <a:xfrm>
            <a:off x="18345179" y="18287999"/>
            <a:ext cx="3649882" cy="3813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73FB4A-DFF1-430D-8AD7-9ED4301D9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1" y="1278670"/>
            <a:ext cx="4683586" cy="4911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7FF730-61A2-4E2B-BC2B-6F64AECDE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38" y="3970408"/>
            <a:ext cx="2747494" cy="13833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11E663-B2B5-43E4-8B3D-58AF63A8CC72}"/>
              </a:ext>
            </a:extLst>
          </p:cNvPr>
          <p:cNvSpPr txBox="1"/>
          <p:nvPr/>
        </p:nvSpPr>
        <p:spPr>
          <a:xfrm>
            <a:off x="3428783" y="3275111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N=183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9A543B-128B-46D5-8B1C-61B1DB994F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021" y="1595454"/>
            <a:ext cx="5241764" cy="18127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752A510-6DE7-42F9-A16E-B85C0ED39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4016" y="3331457"/>
            <a:ext cx="1851150" cy="40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8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9565-0E91-448B-8B6E-7F1299FB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199" y="0"/>
            <a:ext cx="9775463" cy="1219200"/>
          </a:xfrm>
        </p:spPr>
        <p:txBody>
          <a:bodyPr/>
          <a:lstStyle/>
          <a:p>
            <a:r>
              <a:rPr lang="en-US" dirty="0"/>
              <a:t>Evaluation of fungal biomarkers for the management of IPNs : Enrollment in </a:t>
            </a:r>
            <a:r>
              <a:rPr lang="en-US" dirty="0" err="1"/>
              <a:t>CanVFun</a:t>
            </a:r>
            <a:r>
              <a:rPr lang="en-US" dirty="0"/>
              <a:t> Consortium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6A510CD-81BB-4B08-AECC-D04A85E26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039175"/>
              </p:ext>
            </p:extLst>
          </p:nvPr>
        </p:nvGraphicFramePr>
        <p:xfrm>
          <a:off x="2356699" y="1716759"/>
          <a:ext cx="6927523" cy="3493041"/>
        </p:xfrm>
        <a:graphic>
          <a:graphicData uri="http://schemas.openxmlformats.org/drawingml/2006/table">
            <a:tbl>
              <a:tblPr/>
              <a:tblGrid>
                <a:gridCol w="2806535">
                  <a:extLst>
                    <a:ext uri="{9D8B030D-6E8A-4147-A177-3AD203B41FA5}">
                      <a16:colId xmlns:a16="http://schemas.microsoft.com/office/drawing/2014/main" val="2155873140"/>
                    </a:ext>
                  </a:extLst>
                </a:gridCol>
                <a:gridCol w="1492082">
                  <a:extLst>
                    <a:ext uri="{9D8B030D-6E8A-4147-A177-3AD203B41FA5}">
                      <a16:colId xmlns:a16="http://schemas.microsoft.com/office/drawing/2014/main" val="1054474202"/>
                    </a:ext>
                  </a:extLst>
                </a:gridCol>
                <a:gridCol w="1349979">
                  <a:extLst>
                    <a:ext uri="{9D8B030D-6E8A-4147-A177-3AD203B41FA5}">
                      <a16:colId xmlns:a16="http://schemas.microsoft.com/office/drawing/2014/main" val="1727643988"/>
                    </a:ext>
                  </a:extLst>
                </a:gridCol>
                <a:gridCol w="1278927">
                  <a:extLst>
                    <a:ext uri="{9D8B030D-6E8A-4147-A177-3AD203B41FA5}">
                      <a16:colId xmlns:a16="http://schemas.microsoft.com/office/drawing/2014/main" val="2584986671"/>
                    </a:ext>
                  </a:extLst>
                </a:gridCol>
              </a:tblGrid>
              <a:tr h="4570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Wash U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 of K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050245"/>
                  </a:ext>
                </a:extLst>
              </a:tr>
              <a:tr h="5094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of participants (Withdraw or exclude)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(2)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(1)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(1)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76676"/>
                  </a:ext>
                </a:extLst>
              </a:tr>
              <a:tr h="451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Mean Age*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234947"/>
                  </a:ext>
                </a:extLst>
              </a:tr>
              <a:tr h="451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Caucasian (%)*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(73)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(64)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(100)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950716"/>
                  </a:ext>
                </a:extLst>
              </a:tr>
              <a:tr h="6216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Diagnosed (result)*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CA</a:t>
                      </a:r>
                      <a:r>
                        <a:rPr lang="en-US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benign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466749"/>
                  </a:ext>
                </a:extLst>
              </a:tr>
              <a:tr h="451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Nodule Size mm (mean)*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206179"/>
                  </a:ext>
                </a:extLst>
              </a:tr>
              <a:tr h="451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Ever smoker*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88609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AAE621D-C3C2-40E8-9B77-36CA053343B3}"/>
              </a:ext>
            </a:extLst>
          </p:cNvPr>
          <p:cNvSpPr txBox="1"/>
          <p:nvPr/>
        </p:nvSpPr>
        <p:spPr>
          <a:xfrm>
            <a:off x="2356699" y="5376837"/>
            <a:ext cx="5633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  Statistics include only those not excluded or withdrawn</a:t>
            </a:r>
          </a:p>
          <a:p>
            <a:r>
              <a:rPr lang="en-US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A    </a:t>
            </a:r>
            <a:r>
              <a:rPr lang="en-US" dirty="0"/>
              <a:t>Stage IA adenocarcinoma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BB289-94B1-48BA-9695-C51745E299E7}"/>
              </a:ext>
            </a:extLst>
          </p:cNvPr>
          <p:cNvSpPr txBox="1"/>
          <p:nvPr/>
        </p:nvSpPr>
        <p:spPr>
          <a:xfrm>
            <a:off x="5241303" y="6023168"/>
            <a:ext cx="6814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Evaluating adding University of Cincinnati as additional site </a:t>
            </a:r>
          </a:p>
        </p:txBody>
      </p:sp>
    </p:spTree>
    <p:extLst>
      <p:ext uri="{BB962C8B-B14F-4D97-AF65-F5344CB8AC3E}">
        <p14:creationId xmlns:p14="http://schemas.microsoft.com/office/powerpoint/2010/main" val="15551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709753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Thoracic Imaging Repository </a:t>
            </a:r>
            <a:br>
              <a:rPr lang="en-US" sz="3600"/>
            </a:br>
            <a:r>
              <a:rPr lang="en-US" sz="3600"/>
              <a:t>2000 annotated IPNs</a:t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6211" y="1380642"/>
            <a:ext cx="9699577" cy="5249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1712938" y="1923541"/>
            <a:ext cx="4999312" cy="1379718"/>
            <a:chOff x="229509" y="1911308"/>
            <a:chExt cx="4999312" cy="13797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296" y="1911308"/>
              <a:ext cx="745405" cy="11181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1741" y="1911308"/>
              <a:ext cx="805038" cy="11181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52819" y="1911308"/>
              <a:ext cx="795355" cy="1118107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229509" y="3029416"/>
              <a:ext cx="112867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Avi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 </a:t>
              </a:r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Spira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 MD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04231" y="3029416"/>
              <a:ext cx="161516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Steve Dubinett, MD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14600" y="3029416"/>
              <a:ext cx="161516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Marc </a:t>
              </a:r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Lenburg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, PhD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850571" y="3029416"/>
              <a:ext cx="137825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Deni Aberle, MD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39000" y="317413"/>
            <a:ext cx="3218922" cy="1577816"/>
            <a:chOff x="5715000" y="317412"/>
            <a:chExt cx="3218922" cy="157781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0709" y="317412"/>
              <a:ext cx="832048" cy="104006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5715000" y="1464341"/>
              <a:ext cx="114338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rgbClr val="0C67A6"/>
                  </a:solidFill>
                  <a:latin typeface="+mj-lt"/>
                </a:rPr>
                <a:t>Jim Herman, </a:t>
              </a:r>
            </a:p>
            <a:p>
              <a:pPr algn="ctr"/>
              <a:r>
                <a:rPr lang="en-US" sz="1100" dirty="0">
                  <a:solidFill>
                    <a:srgbClr val="0C67A6"/>
                  </a:solidFill>
                  <a:latin typeface="+mj-lt"/>
                </a:rPr>
                <a:t>MD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09356" y="341611"/>
              <a:ext cx="748844" cy="104838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7467600" y="1452925"/>
              <a:ext cx="146632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rgbClr val="0C67A6"/>
                  </a:solidFill>
                  <a:latin typeface="+mj-lt"/>
                </a:rPr>
                <a:t>Brenda </a:t>
              </a:r>
              <a:r>
                <a:rPr lang="en-US" sz="1100" dirty="0" err="1">
                  <a:solidFill>
                    <a:srgbClr val="0C67A6"/>
                  </a:solidFill>
                  <a:latin typeface="+mj-lt"/>
                </a:rPr>
                <a:t>Diergaarde</a:t>
              </a:r>
              <a:r>
                <a:rPr lang="en-US" sz="1100" dirty="0">
                  <a:solidFill>
                    <a:srgbClr val="0C67A6"/>
                  </a:solidFill>
                  <a:latin typeface="+mj-lt"/>
                </a:rPr>
                <a:t>,</a:t>
              </a:r>
            </a:p>
            <a:p>
              <a:pPr algn="ctr"/>
              <a:r>
                <a:rPr lang="en-US" sz="1100" dirty="0">
                  <a:solidFill>
                    <a:srgbClr val="0C67A6"/>
                  </a:solidFill>
                  <a:latin typeface="+mj-lt"/>
                </a:rPr>
                <a:t> PhD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267761" y="1905001"/>
            <a:ext cx="3400241" cy="1386027"/>
            <a:chOff x="5743760" y="1905000"/>
            <a:chExt cx="3400241" cy="138602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43800" y="1905000"/>
              <a:ext cx="738917" cy="1111379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7315201" y="3019937"/>
              <a:ext cx="1828800" cy="2710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Haining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 Yang, MD, PhD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743760" y="3019937"/>
              <a:ext cx="1730042" cy="27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Harvey Pass, MD</a:t>
              </a:r>
            </a:p>
          </p:txBody>
        </p:sp>
        <p:pic>
          <p:nvPicPr>
            <p:cNvPr id="27" name="Picture 2" descr="https://www.ctsnet.org/sites/default/files/styles/user_photo_profile_d/public/contact_profile/11977.jpeg?itok=G0j-6aBt&amp;timestamp=137728920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007" y="1911308"/>
              <a:ext cx="781531" cy="1108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1598340" y="3625006"/>
            <a:ext cx="3202260" cy="1153356"/>
            <a:chOff x="74340" y="3625006"/>
            <a:chExt cx="3202260" cy="1153356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2400" y="3625006"/>
              <a:ext cx="1327829" cy="88521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87416" y="3625006"/>
              <a:ext cx="1327829" cy="885219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74340" y="4516752"/>
              <a:ext cx="1468198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Louise </a:t>
              </a:r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Showe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, PhD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59239" y="4495800"/>
              <a:ext cx="1817361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err="1">
                  <a:solidFill>
                    <a:srgbClr val="0C67A6"/>
                  </a:solidFill>
                  <a:latin typeface="FuturaNDBook"/>
                </a:rPr>
                <a:t>Qihong</a:t>
              </a:r>
              <a:r>
                <a:rPr lang="en-US" sz="1100" dirty="0">
                  <a:solidFill>
                    <a:srgbClr val="0C67A6"/>
                  </a:solidFill>
                  <a:latin typeface="FuturaNDBook"/>
                </a:rPr>
                <a:t> Huang, MD, PhD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222940" y="208733"/>
            <a:ext cx="3737522" cy="1447319"/>
            <a:chOff x="1063078" y="263875"/>
            <a:chExt cx="3737522" cy="1451397"/>
          </a:xfrm>
        </p:grpSpPr>
        <p:pic>
          <p:nvPicPr>
            <p:cNvPr id="4" name="Picture 6" descr="Researcher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89" y="263875"/>
              <a:ext cx="896877" cy="1118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0" descr="Image Place holder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632" y="266733"/>
              <a:ext cx="896877" cy="1118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063078" y="1452924"/>
              <a:ext cx="1953104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571500" algn="ctr"/>
                  <a:tab pos="2228850" algn="ctr"/>
                </a:tabLst>
              </a:pPr>
              <a:r>
                <a:rPr lang="en-US" sz="1100" dirty="0">
                  <a:solidFill>
                    <a:prstClr val="black"/>
                  </a:solidFill>
                </a:rPr>
                <a:t>	Matt Schabath, PhD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85300" y="1452925"/>
              <a:ext cx="1115300" cy="262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prstClr val="black"/>
                  </a:solidFill>
                </a:rPr>
                <a:t>Jae Lee, PhD</a:t>
              </a:r>
            </a:p>
          </p:txBody>
        </p:sp>
        <p:pic>
          <p:nvPicPr>
            <p:cNvPr id="10" name="Picture 4" descr="Image result for Robert J.  Gillies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9040" y="267107"/>
              <a:ext cx="895919" cy="1122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2289846" y="1452924"/>
              <a:ext cx="1295547" cy="26234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tabLst>
                  <a:tab pos="571500" algn="ctr"/>
                  <a:tab pos="2228850" algn="ctr"/>
                </a:tabLst>
              </a:pPr>
              <a:r>
                <a:rPr lang="en-US" sz="1100" dirty="0">
                  <a:solidFill>
                    <a:prstClr val="black"/>
                  </a:solidFill>
                </a:rPr>
                <a:t>	 Bob Gillies, PhD</a:t>
              </a:r>
            </a:p>
          </p:txBody>
        </p:sp>
      </p:grpSp>
      <p:pic>
        <p:nvPicPr>
          <p:cNvPr id="35" name="Picture 7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7"/>
          <a:stretch/>
        </p:blipFill>
        <p:spPr bwMode="auto">
          <a:xfrm>
            <a:off x="6560142" y="3496336"/>
            <a:ext cx="809489" cy="127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897" y="3496335"/>
            <a:ext cx="837518" cy="125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61" y="3496336"/>
            <a:ext cx="820175" cy="12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 descr="https://wag.mc.vanderbilt.edu/PhotoServices/api/image/sandlekl/Professional/190/264/Tru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578" y="3496336"/>
            <a:ext cx="923315" cy="128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5459698" y="4716913"/>
            <a:ext cx="1144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Pierre Massion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2004" y="4723991"/>
            <a:ext cx="924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Eric Grogan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527245" y="4748033"/>
            <a:ext cx="951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Kim Sandler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97135" y="4707227"/>
            <a:ext cx="896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Gary Smith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5937536" y="5107859"/>
            <a:ext cx="4678442" cy="1650087"/>
            <a:chOff x="4132004" y="3505200"/>
            <a:chExt cx="4678442" cy="1650087"/>
          </a:xfrm>
        </p:grpSpPr>
        <p:pic>
          <p:nvPicPr>
            <p:cNvPr id="33" name="Picture 32" descr="U:\Talks\SPORE\Lung SPORE\2013-06-14 SPORE seminar Massion\Heidi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5608" y="3505200"/>
              <a:ext cx="908867" cy="1211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U:\Lab pictures\2012\IMG_0132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09" t="13523" r="16705" b="34829"/>
            <a:stretch/>
          </p:blipFill>
          <p:spPr bwMode="auto">
            <a:xfrm>
              <a:off x="4132004" y="3505200"/>
              <a:ext cx="962353" cy="1209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2" descr="http://www.mc.vanderbilt.edu/documents/vmcpathology/images/Eisenberg.jpg">
              <a:hlinkClick r:id="rId21"/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2853" y="3505200"/>
              <a:ext cx="824259" cy="1238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972" y="3505200"/>
              <a:ext cx="793389" cy="1212122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4212239" y="4724400"/>
              <a:ext cx="8169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Sanja Antic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207600" y="4724400"/>
              <a:ext cx="1193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Rosana</a:t>
              </a:r>
              <a:r>
                <a:rPr lang="en-US" sz="1100" dirty="0"/>
                <a:t> Eisenberg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500649" y="4724400"/>
              <a:ext cx="8048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Heidi Chen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04686" y="4724400"/>
              <a:ext cx="120576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Bennett Landman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410612" y="317413"/>
            <a:ext cx="733388" cy="1052686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8288344" y="1447800"/>
            <a:ext cx="8556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0C67A6"/>
                </a:solidFill>
                <a:latin typeface="+mj-lt"/>
              </a:rPr>
              <a:t>Jeff Wang, PhD</a:t>
            </a:r>
          </a:p>
          <a:p>
            <a:pPr algn="ctr"/>
            <a:endParaRPr lang="en-US" sz="1100" dirty="0">
              <a:solidFill>
                <a:srgbClr val="0C67A6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637554" y="3481812"/>
            <a:ext cx="911141" cy="1275598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9559726" y="4748033"/>
            <a:ext cx="122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Steve Deppen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745611" y="3463094"/>
            <a:ext cx="864863" cy="1284939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0573694" y="4778362"/>
            <a:ext cx="1458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Chirayu Shah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7"/>
          <a:srcRect l="33266" r="30912" b="22551"/>
          <a:stretch/>
        </p:blipFill>
        <p:spPr>
          <a:xfrm>
            <a:off x="1877566" y="1923541"/>
            <a:ext cx="774753" cy="1118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9" t="33464"/>
          <a:stretch/>
        </p:blipFill>
        <p:spPr>
          <a:xfrm>
            <a:off x="5110681" y="5099611"/>
            <a:ext cx="1790506" cy="1218178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5110682" y="6329988"/>
            <a:ext cx="997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Sophie Jouan</a:t>
            </a:r>
          </a:p>
        </p:txBody>
      </p:sp>
      <p:pic>
        <p:nvPicPr>
          <p:cNvPr id="62" name="Picture 22" descr="http://www.mc.vanderbilt.edu/documents/thoracic/images/Aldrich_Melinda.jp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377" y="5091435"/>
            <a:ext cx="814462" cy="122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10457922" y="6298569"/>
            <a:ext cx="1215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Melinda Aldrich</a:t>
            </a:r>
          </a:p>
        </p:txBody>
      </p:sp>
      <p:pic>
        <p:nvPicPr>
          <p:cNvPr id="66" name="Picture 2" descr="http://www.biostat.washington.edu/sites/default/files/styles/person_medium_thumb/public/people/Pepe_2008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482" y="5091435"/>
            <a:ext cx="884770" cy="123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1301305" y="6338290"/>
            <a:ext cx="1527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Margaret Pepe, PhD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93380" y="3032885"/>
            <a:ext cx="13952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C67A6"/>
                </a:solidFill>
                <a:latin typeface="FuturaNDBook"/>
              </a:rPr>
              <a:t>Lynn </a:t>
            </a:r>
            <a:r>
              <a:rPr lang="en-US" sz="1100" dirty="0" err="1">
                <a:solidFill>
                  <a:srgbClr val="0C67A6"/>
                </a:solidFill>
                <a:latin typeface="FuturaNDBook"/>
              </a:rPr>
              <a:t>Sorbara</a:t>
            </a:r>
            <a:r>
              <a:rPr lang="en-US" sz="1100" dirty="0">
                <a:solidFill>
                  <a:srgbClr val="0C67A6"/>
                </a:solidFill>
                <a:latin typeface="FuturaNDBook"/>
              </a:rPr>
              <a:t>, PhD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7704" y="4506597"/>
            <a:ext cx="161050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C67A6"/>
                </a:solidFill>
                <a:latin typeface="FuturaNDBook"/>
              </a:rPr>
              <a:t>Karl Krueger, PhD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52674" y="1923540"/>
            <a:ext cx="790870" cy="109283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08747" y="3496335"/>
            <a:ext cx="728152" cy="1006174"/>
          </a:xfrm>
          <a:prstGeom prst="rect">
            <a:avLst/>
          </a:prstGeom>
        </p:spPr>
      </p:pic>
      <p:grpSp>
        <p:nvGrpSpPr>
          <p:cNvPr id="68" name="Group 67"/>
          <p:cNvGrpSpPr/>
          <p:nvPr/>
        </p:nvGrpSpPr>
        <p:grpSpPr>
          <a:xfrm>
            <a:off x="2358620" y="5054639"/>
            <a:ext cx="2622678" cy="1545261"/>
            <a:chOff x="2358620" y="5054639"/>
            <a:chExt cx="2622678" cy="1545261"/>
          </a:xfrm>
        </p:grpSpPr>
        <p:sp>
          <p:nvSpPr>
            <p:cNvPr id="59" name="TextBox 58"/>
            <p:cNvSpPr txBox="1"/>
            <p:nvPr/>
          </p:nvSpPr>
          <p:spPr>
            <a:xfrm>
              <a:off x="2358620" y="6330729"/>
              <a:ext cx="15275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Sandy Stass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453717" y="6338290"/>
              <a:ext cx="15275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Feng Jiang</a:t>
              </a: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609103" y="5058467"/>
              <a:ext cx="1004626" cy="12557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813485" y="5054639"/>
              <a:ext cx="1015900" cy="1269875"/>
            </a:xfrm>
            <a:prstGeom prst="rect">
              <a:avLst/>
            </a:prstGeom>
          </p:spPr>
        </p:pic>
      </p:grpSp>
      <p:sp>
        <p:nvSpPr>
          <p:cNvPr id="72" name="TextBox 71"/>
          <p:cNvSpPr txBox="1"/>
          <p:nvPr/>
        </p:nvSpPr>
        <p:spPr>
          <a:xfrm>
            <a:off x="118817" y="6319681"/>
            <a:ext cx="1527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Tracey Marsh, PhD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745611" y="3471291"/>
            <a:ext cx="942257" cy="131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4365"/>
      </p:ext>
    </p:extLst>
  </p:cSld>
  <p:clrMapOvr>
    <a:masterClrMapping/>
  </p:clrMapOvr>
</p:sld>
</file>

<file path=ppt/theme/theme1.xml><?xml version="1.0" encoding="utf-8"?>
<a:theme xmlns:a="http://schemas.openxmlformats.org/drawingml/2006/main" name="NCI_cbrg_1b_alt">
  <a:themeElements>
    <a:clrScheme name="NCI_cbrg_1b_a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923</Words>
  <Application>Microsoft Office PowerPoint</Application>
  <PresentationFormat>Widescreen</PresentationFormat>
  <Paragraphs>222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Cambria</vt:lpstr>
      <vt:lpstr>Arial</vt:lpstr>
      <vt:lpstr>FuturaNDBook</vt:lpstr>
      <vt:lpstr>Arial Black</vt:lpstr>
      <vt:lpstr>Calibri</vt:lpstr>
      <vt:lpstr>NCI_cbrg_1b_alt</vt:lpstr>
      <vt:lpstr>Lung collaborative group report  Pierre P. Massion, MD</vt:lpstr>
      <vt:lpstr>Lung Collaborative Group</vt:lpstr>
      <vt:lpstr>Lung collaborative group</vt:lpstr>
      <vt:lpstr>Lung Collaborative projects</vt:lpstr>
      <vt:lpstr>Nashville Lung Cancer Screening Trial</vt:lpstr>
      <vt:lpstr>LTP2: Validation of BM for Indeterminate Pulmonary nodules</vt:lpstr>
      <vt:lpstr>The Combined Model Risk Reclassification Clinical, Radiomics and CYFRA-21-1</vt:lpstr>
      <vt:lpstr>Validation studies</vt:lpstr>
      <vt:lpstr>Early detection of metastatic disease in US Veterans following surgery for early stage lung cancer </vt:lpstr>
      <vt:lpstr>PowerPoint Presentation</vt:lpstr>
      <vt:lpstr>New sites added with supplement funding and recent core funds (CanVFun Consortium)</vt:lpstr>
      <vt:lpstr>Evaluation of fungal biomarkers for the management of IPNs</vt:lpstr>
      <vt:lpstr>Evaluation of fungal biomarkers for the management of IPNs : Enrollment in CanVFun Consortium</vt:lpstr>
      <vt:lpstr>Thoracic Imaging Repository  2000 annotated IPNs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NCT report  Pierre Massion, John Semmes and Steve Skates</dc:title>
  <cp:lastModifiedBy>Massion, Pierre</cp:lastModifiedBy>
  <cp:revision>31</cp:revision>
  <dcterms:modified xsi:type="dcterms:W3CDTF">2019-09-11T13:27:25Z</dcterms:modified>
</cp:coreProperties>
</file>