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39" r:id="rId2"/>
    <p:sldMasterId id="2147483997" r:id="rId3"/>
  </p:sldMasterIdLst>
  <p:notesMasterIdLst>
    <p:notesMasterId r:id="rId44"/>
  </p:notesMasterIdLst>
  <p:sldIdLst>
    <p:sldId id="408" r:id="rId4"/>
    <p:sldId id="352" r:id="rId5"/>
    <p:sldId id="560" r:id="rId6"/>
    <p:sldId id="380" r:id="rId7"/>
    <p:sldId id="313" r:id="rId8"/>
    <p:sldId id="388" r:id="rId9"/>
    <p:sldId id="556" r:id="rId10"/>
    <p:sldId id="305" r:id="rId11"/>
    <p:sldId id="310" r:id="rId12"/>
    <p:sldId id="273" r:id="rId13"/>
    <p:sldId id="541" r:id="rId14"/>
    <p:sldId id="332" r:id="rId15"/>
    <p:sldId id="528" r:id="rId16"/>
    <p:sldId id="379" r:id="rId17"/>
    <p:sldId id="561" r:id="rId18"/>
    <p:sldId id="319" r:id="rId19"/>
    <p:sldId id="326" r:id="rId20"/>
    <p:sldId id="557" r:id="rId21"/>
    <p:sldId id="330" r:id="rId22"/>
    <p:sldId id="315" r:id="rId23"/>
    <p:sldId id="331" r:id="rId24"/>
    <p:sldId id="311" r:id="rId25"/>
    <p:sldId id="552" r:id="rId26"/>
    <p:sldId id="549" r:id="rId27"/>
    <p:sldId id="553" r:id="rId28"/>
    <p:sldId id="555" r:id="rId29"/>
    <p:sldId id="333" r:id="rId30"/>
    <p:sldId id="563" r:id="rId31"/>
    <p:sldId id="335" r:id="rId32"/>
    <p:sldId id="550" r:id="rId33"/>
    <p:sldId id="551" r:id="rId34"/>
    <p:sldId id="329" r:id="rId35"/>
    <p:sldId id="336" r:id="rId36"/>
    <p:sldId id="337" r:id="rId37"/>
    <p:sldId id="338" r:id="rId38"/>
    <p:sldId id="339" r:id="rId39"/>
    <p:sldId id="562" r:id="rId40"/>
    <p:sldId id="363" r:id="rId41"/>
    <p:sldId id="317" r:id="rId42"/>
    <p:sldId id="548" r:id="rId43"/>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hak, Anand" initials="PA" lastIdx="6" clrIdx="0">
    <p:extLst>
      <p:ext uri="{19B8F6BF-5375-455C-9EA6-DF929625EA0E}">
        <p15:presenceInfo xmlns:p15="http://schemas.microsoft.com/office/powerpoint/2012/main" xmlns="" userId="S-1-5-21-1078081533-606747145-839522115-305390" providerId="AD"/>
      </p:ext>
    </p:extLst>
  </p:cmAuthor>
  <p:cmAuthor id="2" name="Veeraraghavan, Janaki" initials="VJ" lastIdx="9" clrIdx="1">
    <p:extLst>
      <p:ext uri="{19B8F6BF-5375-455C-9EA6-DF929625EA0E}">
        <p15:presenceInfo xmlns:p15="http://schemas.microsoft.com/office/powerpoint/2012/main" xmlns="" userId="S-1-5-21-1078081533-606747145-839522115-278441" providerId="AD"/>
      </p:ext>
    </p:extLst>
  </p:cmAuthor>
  <p:cmAuthor id="3" name="Seidman, Jeffrey" initials="SJ" lastIdx="6" clrIdx="2">
    <p:extLst>
      <p:ext uri="{19B8F6BF-5375-455C-9EA6-DF929625EA0E}">
        <p15:presenceInfo xmlns:p15="http://schemas.microsoft.com/office/powerpoint/2012/main" xmlns="" userId="S-1-5-21-1078081533-606747145-839522115-2406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26" autoAdjust="0"/>
  </p:normalViewPr>
  <p:slideViewPr>
    <p:cSldViewPr>
      <p:cViewPr varScale="1">
        <p:scale>
          <a:sx n="55" d="100"/>
          <a:sy n="55" d="100"/>
        </p:scale>
        <p:origin x="-498" y="-78"/>
      </p:cViewPr>
      <p:guideLst>
        <p:guide orient="horz" pos="2160"/>
        <p:guide pos="2880"/>
      </p:guideLst>
    </p:cSldViewPr>
  </p:slideViewPr>
  <p:outlineViewPr>
    <p:cViewPr>
      <p:scale>
        <a:sx n="33" d="100"/>
        <a:sy n="33" d="100"/>
      </p:scale>
      <p:origin x="0" y="-28685"/>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0763" tIns="45382" rIns="90763" bIns="45382"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0763" tIns="45382" rIns="90763" bIns="45382" rtlCol="0"/>
          <a:lstStyle>
            <a:lvl1pPr algn="r" fontAlgn="auto">
              <a:spcBef>
                <a:spcPts val="0"/>
              </a:spcBef>
              <a:spcAft>
                <a:spcPts val="0"/>
              </a:spcAft>
              <a:defRPr sz="1200">
                <a:latin typeface="+mn-lt"/>
                <a:cs typeface="+mn-cs"/>
              </a:defRPr>
            </a:lvl1pPr>
          </a:lstStyle>
          <a:p>
            <a:pPr>
              <a:defRPr/>
            </a:pPr>
            <a:fld id="{8A2F25A1-1DDC-4770-833E-83EF1D34A181}" type="datetimeFigureOut">
              <a:rPr lang="en-US"/>
              <a:pPr>
                <a:defRPr/>
              </a:pPr>
              <a:t>9/9/2019</a:t>
            </a:fld>
            <a:endParaRPr lang="en-US"/>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63" tIns="45382" rIns="90763" bIns="45382" rtlCol="0" anchor="ctr"/>
          <a:lstStyle/>
          <a:p>
            <a:pPr lvl="0"/>
            <a:endParaRPr lang="en-US" noProof="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0763" tIns="45382" rIns="90763" bIns="4538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0763" tIns="45382" rIns="90763" bIns="45382"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0763" tIns="45382" rIns="90763" bIns="45382" rtlCol="0" anchor="b"/>
          <a:lstStyle>
            <a:lvl1pPr algn="r" fontAlgn="auto">
              <a:spcBef>
                <a:spcPts val="0"/>
              </a:spcBef>
              <a:spcAft>
                <a:spcPts val="0"/>
              </a:spcAft>
              <a:defRPr sz="1200">
                <a:latin typeface="+mn-lt"/>
                <a:cs typeface="+mn-cs"/>
              </a:defRPr>
            </a:lvl1pPr>
          </a:lstStyle>
          <a:p>
            <a:pPr>
              <a:defRPr/>
            </a:pPr>
            <a:fld id="{98F0F412-F981-4289-9284-F69BC603AC4C}" type="slidenum">
              <a:rPr lang="en-US"/>
              <a:pPr>
                <a:defRPr/>
              </a:pPr>
              <a:t>‹#›</a:t>
            </a:fld>
            <a:endParaRPr lang="en-US"/>
          </a:p>
        </p:txBody>
      </p:sp>
    </p:spTree>
    <p:extLst>
      <p:ext uri="{BB962C8B-B14F-4D97-AF65-F5344CB8AC3E}">
        <p14:creationId xmlns:p14="http://schemas.microsoft.com/office/powerpoint/2010/main" val="1398067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633">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a:t>
            </a:fld>
            <a:endParaRPr lang="en-US"/>
          </a:p>
        </p:txBody>
      </p:sp>
    </p:spTree>
    <p:extLst>
      <p:ext uri="{BB962C8B-B14F-4D97-AF65-F5344CB8AC3E}">
        <p14:creationId xmlns:p14="http://schemas.microsoft.com/office/powerpoint/2010/main" val="503845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a:t>
            </a:fld>
            <a:endParaRPr lang="en-US"/>
          </a:p>
        </p:txBody>
      </p:sp>
    </p:spTree>
    <p:extLst>
      <p:ext uri="{BB962C8B-B14F-4D97-AF65-F5344CB8AC3E}">
        <p14:creationId xmlns:p14="http://schemas.microsoft.com/office/powerpoint/2010/main" val="1665509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3</a:t>
            </a:fld>
            <a:endParaRPr lang="en-US"/>
          </a:p>
        </p:txBody>
      </p:sp>
    </p:spTree>
    <p:extLst>
      <p:ext uri="{BB962C8B-B14F-4D97-AF65-F5344CB8AC3E}">
        <p14:creationId xmlns:p14="http://schemas.microsoft.com/office/powerpoint/2010/main" val="3024831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4</a:t>
            </a:fld>
            <a:endParaRPr lang="en-US"/>
          </a:p>
        </p:txBody>
      </p:sp>
    </p:spTree>
    <p:extLst>
      <p:ext uri="{BB962C8B-B14F-4D97-AF65-F5344CB8AC3E}">
        <p14:creationId xmlns:p14="http://schemas.microsoft.com/office/powerpoint/2010/main" val="1052460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5</a:t>
            </a:fld>
            <a:endParaRPr lang="en-US"/>
          </a:p>
        </p:txBody>
      </p:sp>
    </p:spTree>
    <p:extLst>
      <p:ext uri="{BB962C8B-B14F-4D97-AF65-F5344CB8AC3E}">
        <p14:creationId xmlns:p14="http://schemas.microsoft.com/office/powerpoint/2010/main" val="1313505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1C533A-152A-46E5-B603-855FE54B1EA6}" type="slidenum">
              <a:rPr lang="en-US" altLang="en-US"/>
              <a:pPr/>
              <a:t>6</a:t>
            </a:fld>
            <a:endParaRPr lang="en-US" altLang="en-US" dirty="0"/>
          </a:p>
        </p:txBody>
      </p:sp>
      <p:sp>
        <p:nvSpPr>
          <p:cNvPr id="365570" name="Rectangle 2"/>
          <p:cNvSpPr>
            <a:spLocks noGrp="1" noRot="1" noChangeAspect="1" noChangeArrowheads="1" noTextEdit="1"/>
          </p:cNvSpPr>
          <p:nvPr>
            <p:ph type="sldImg"/>
          </p:nvPr>
        </p:nvSpPr>
        <p:spPr>
          <a:xfrm>
            <a:off x="1257300" y="720725"/>
            <a:ext cx="4800600" cy="3600450"/>
          </a:xfrm>
          <a:ln/>
        </p:spPr>
      </p:sp>
      <p:sp>
        <p:nvSpPr>
          <p:cNvPr id="365571" name="Rectangle 3"/>
          <p:cNvSpPr>
            <a:spLocks noGrp="1" noChangeArrowheads="1"/>
          </p:cNvSpPr>
          <p:nvPr>
            <p:ph type="body" idx="1"/>
          </p:nvPr>
        </p:nvSpPr>
        <p:spPr/>
        <p:txBody>
          <a:bodyPr/>
          <a:lstStyle/>
          <a:p>
            <a:pPr marL="0" indent="0">
              <a:buFont typeface="Arial" panose="020B0604020202020204" pitchFamily="34" charset="0"/>
              <a:buNone/>
            </a:pPr>
            <a:endParaRPr lang="en-US" altLang="en-US" sz="1400" dirty="0"/>
          </a:p>
        </p:txBody>
      </p:sp>
    </p:spTree>
    <p:extLst>
      <p:ext uri="{BB962C8B-B14F-4D97-AF65-F5344CB8AC3E}">
        <p14:creationId xmlns:p14="http://schemas.microsoft.com/office/powerpoint/2010/main" val="3799269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7</a:t>
            </a:fld>
            <a:endParaRPr lang="en-US"/>
          </a:p>
        </p:txBody>
      </p:sp>
    </p:spTree>
    <p:extLst>
      <p:ext uri="{BB962C8B-B14F-4D97-AF65-F5344CB8AC3E}">
        <p14:creationId xmlns:p14="http://schemas.microsoft.com/office/powerpoint/2010/main" val="2440401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endParaRPr lang="en-US" altLang="en-US" dirty="0"/>
          </a:p>
        </p:txBody>
      </p:sp>
      <p:sp>
        <p:nvSpPr>
          <p:cNvPr id="45060"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51494" indent="-289036" eaLnBrk="0" hangingPunct="0">
              <a:defRPr>
                <a:solidFill>
                  <a:schemeClr val="tx1"/>
                </a:solidFill>
                <a:latin typeface="Arial" charset="0"/>
                <a:cs typeface="Arial" charset="0"/>
              </a:defRPr>
            </a:lvl2pPr>
            <a:lvl3pPr marL="1156145" indent="-231229" eaLnBrk="0" hangingPunct="0">
              <a:defRPr>
                <a:solidFill>
                  <a:schemeClr val="tx1"/>
                </a:solidFill>
                <a:latin typeface="Arial" charset="0"/>
                <a:cs typeface="Arial" charset="0"/>
              </a:defRPr>
            </a:lvl3pPr>
            <a:lvl4pPr marL="1618602" indent="-231229" eaLnBrk="0" hangingPunct="0">
              <a:defRPr>
                <a:solidFill>
                  <a:schemeClr val="tx1"/>
                </a:solidFill>
                <a:latin typeface="Arial" charset="0"/>
                <a:cs typeface="Arial" charset="0"/>
              </a:defRPr>
            </a:lvl4pPr>
            <a:lvl5pPr marL="2081060" indent="-231229" eaLnBrk="0" hangingPunct="0">
              <a:defRPr>
                <a:solidFill>
                  <a:schemeClr val="tx1"/>
                </a:solidFill>
                <a:latin typeface="Arial" charset="0"/>
                <a:cs typeface="Arial" charset="0"/>
              </a:defRPr>
            </a:lvl5pPr>
            <a:lvl6pPr marL="2543518" indent="-231229" eaLnBrk="0" fontAlgn="base" hangingPunct="0">
              <a:spcBef>
                <a:spcPct val="0"/>
              </a:spcBef>
              <a:spcAft>
                <a:spcPct val="0"/>
              </a:spcAft>
              <a:defRPr>
                <a:solidFill>
                  <a:schemeClr val="tx1"/>
                </a:solidFill>
                <a:latin typeface="Arial" charset="0"/>
                <a:cs typeface="Arial" charset="0"/>
              </a:defRPr>
            </a:lvl6pPr>
            <a:lvl7pPr marL="3005976" indent="-231229" eaLnBrk="0" fontAlgn="base" hangingPunct="0">
              <a:spcBef>
                <a:spcPct val="0"/>
              </a:spcBef>
              <a:spcAft>
                <a:spcPct val="0"/>
              </a:spcAft>
              <a:defRPr>
                <a:solidFill>
                  <a:schemeClr val="tx1"/>
                </a:solidFill>
                <a:latin typeface="Arial" charset="0"/>
                <a:cs typeface="Arial" charset="0"/>
              </a:defRPr>
            </a:lvl7pPr>
            <a:lvl8pPr marL="3468434" indent="-231229" eaLnBrk="0" fontAlgn="base" hangingPunct="0">
              <a:spcBef>
                <a:spcPct val="0"/>
              </a:spcBef>
              <a:spcAft>
                <a:spcPct val="0"/>
              </a:spcAft>
              <a:defRPr>
                <a:solidFill>
                  <a:schemeClr val="tx1"/>
                </a:solidFill>
                <a:latin typeface="Arial" charset="0"/>
                <a:cs typeface="Arial" charset="0"/>
              </a:defRPr>
            </a:lvl8pPr>
            <a:lvl9pPr marL="3930891" indent="-231229" eaLnBrk="0" fontAlgn="base" hangingPunct="0">
              <a:spcBef>
                <a:spcPct val="0"/>
              </a:spcBef>
              <a:spcAft>
                <a:spcPct val="0"/>
              </a:spcAft>
              <a:defRPr>
                <a:solidFill>
                  <a:schemeClr val="tx1"/>
                </a:solidFill>
                <a:latin typeface="Arial" charset="0"/>
                <a:cs typeface="Arial" charset="0"/>
              </a:defRPr>
            </a:lvl9pPr>
          </a:lstStyle>
          <a:p>
            <a:pPr eaLnBrk="1" hangingPunct="1"/>
            <a:fld id="{BCB9F4A2-3BE6-42D4-AAC9-3FFB812A8AA0}" type="slidenum">
              <a:rPr lang="en-US" altLang="en-US" smtClean="0"/>
              <a:pPr eaLnBrk="1" hangingPunct="1"/>
              <a:t>8</a:t>
            </a:fld>
            <a:endParaRPr lang="en-US" altLang="en-US"/>
          </a:p>
        </p:txBody>
      </p:sp>
    </p:spTree>
    <p:extLst>
      <p:ext uri="{BB962C8B-B14F-4D97-AF65-F5344CB8AC3E}">
        <p14:creationId xmlns:p14="http://schemas.microsoft.com/office/powerpoint/2010/main" val="2174624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9</a:t>
            </a:fld>
            <a:endParaRPr lang="en-US"/>
          </a:p>
        </p:txBody>
      </p:sp>
    </p:spTree>
    <p:extLst>
      <p:ext uri="{BB962C8B-B14F-4D97-AF65-F5344CB8AC3E}">
        <p14:creationId xmlns:p14="http://schemas.microsoft.com/office/powerpoint/2010/main" val="4273358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10</a:t>
            </a:fld>
            <a:endParaRPr lang="en-US" dirty="0"/>
          </a:p>
        </p:txBody>
      </p:sp>
    </p:spTree>
    <p:extLst>
      <p:ext uri="{BB962C8B-B14F-4D97-AF65-F5344CB8AC3E}">
        <p14:creationId xmlns:p14="http://schemas.microsoft.com/office/powerpoint/2010/main" val="3902309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11</a:t>
            </a:fld>
            <a:endParaRPr lang="en-US"/>
          </a:p>
        </p:txBody>
      </p:sp>
    </p:spTree>
    <p:extLst>
      <p:ext uri="{BB962C8B-B14F-4D97-AF65-F5344CB8AC3E}">
        <p14:creationId xmlns:p14="http://schemas.microsoft.com/office/powerpoint/2010/main" val="3628869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633">
              <a:defRPr/>
            </a:pPr>
            <a:endParaRPr lang="en-US" dirty="0"/>
          </a:p>
          <a:p>
            <a:pPr defTabSz="907633">
              <a:defRPr/>
            </a:pPr>
            <a:r>
              <a:rPr lang="en-US" dirty="0"/>
              <a:t> </a:t>
            </a:r>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12</a:t>
            </a:fld>
            <a:endParaRPr lang="en-US"/>
          </a:p>
        </p:txBody>
      </p:sp>
    </p:spTree>
    <p:extLst>
      <p:ext uri="{BB962C8B-B14F-4D97-AF65-F5344CB8AC3E}">
        <p14:creationId xmlns:p14="http://schemas.microsoft.com/office/powerpoint/2010/main" val="2546936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633">
              <a:defRPr/>
            </a:pPr>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13</a:t>
            </a:fld>
            <a:endParaRPr lang="en-US"/>
          </a:p>
        </p:txBody>
      </p:sp>
    </p:spTree>
    <p:extLst>
      <p:ext uri="{BB962C8B-B14F-4D97-AF65-F5344CB8AC3E}">
        <p14:creationId xmlns:p14="http://schemas.microsoft.com/office/powerpoint/2010/main" val="3757412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14</a:t>
            </a:fld>
            <a:endParaRPr lang="en-US"/>
          </a:p>
        </p:txBody>
      </p:sp>
    </p:spTree>
    <p:extLst>
      <p:ext uri="{BB962C8B-B14F-4D97-AF65-F5344CB8AC3E}">
        <p14:creationId xmlns:p14="http://schemas.microsoft.com/office/powerpoint/2010/main" val="7777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15</a:t>
            </a:fld>
            <a:endParaRPr lang="en-US"/>
          </a:p>
        </p:txBody>
      </p:sp>
    </p:spTree>
    <p:extLst>
      <p:ext uri="{BB962C8B-B14F-4D97-AF65-F5344CB8AC3E}">
        <p14:creationId xmlns:p14="http://schemas.microsoft.com/office/powerpoint/2010/main" val="2163108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16</a:t>
            </a:fld>
            <a:endParaRPr lang="en-US"/>
          </a:p>
        </p:txBody>
      </p:sp>
    </p:spTree>
    <p:extLst>
      <p:ext uri="{BB962C8B-B14F-4D97-AF65-F5344CB8AC3E}">
        <p14:creationId xmlns:p14="http://schemas.microsoft.com/office/powerpoint/2010/main" val="4040560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17</a:t>
            </a:fld>
            <a:endParaRPr lang="en-US"/>
          </a:p>
        </p:txBody>
      </p:sp>
    </p:spTree>
    <p:extLst>
      <p:ext uri="{BB962C8B-B14F-4D97-AF65-F5344CB8AC3E}">
        <p14:creationId xmlns:p14="http://schemas.microsoft.com/office/powerpoint/2010/main" val="1866298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18</a:t>
            </a:fld>
            <a:endParaRPr lang="en-US"/>
          </a:p>
        </p:txBody>
      </p:sp>
    </p:spTree>
    <p:extLst>
      <p:ext uri="{BB962C8B-B14F-4D97-AF65-F5344CB8AC3E}">
        <p14:creationId xmlns:p14="http://schemas.microsoft.com/office/powerpoint/2010/main" val="742590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0592" indent="-283631" eaLnBrk="0" hangingPunct="0">
              <a:spcBef>
                <a:spcPct val="30000"/>
              </a:spcBef>
              <a:defRPr sz="1200">
                <a:solidFill>
                  <a:schemeClr val="tx1"/>
                </a:solidFill>
                <a:latin typeface="Calibri" pitchFamily="34" charset="0"/>
              </a:defRPr>
            </a:lvl2pPr>
            <a:lvl3pPr marL="1140827" indent="-226905" eaLnBrk="0" hangingPunct="0">
              <a:spcBef>
                <a:spcPct val="30000"/>
              </a:spcBef>
              <a:defRPr sz="1200">
                <a:solidFill>
                  <a:schemeClr val="tx1"/>
                </a:solidFill>
                <a:latin typeface="Calibri" pitchFamily="34" charset="0"/>
              </a:defRPr>
            </a:lvl3pPr>
            <a:lvl4pPr marL="1597789" indent="-226905" eaLnBrk="0" hangingPunct="0">
              <a:spcBef>
                <a:spcPct val="30000"/>
              </a:spcBef>
              <a:defRPr sz="1200">
                <a:solidFill>
                  <a:schemeClr val="tx1"/>
                </a:solidFill>
                <a:latin typeface="Calibri" pitchFamily="34" charset="0"/>
              </a:defRPr>
            </a:lvl4pPr>
            <a:lvl5pPr marL="2054750" indent="-226905" eaLnBrk="0" hangingPunct="0">
              <a:spcBef>
                <a:spcPct val="30000"/>
              </a:spcBef>
              <a:defRPr sz="1200">
                <a:solidFill>
                  <a:schemeClr val="tx1"/>
                </a:solidFill>
                <a:latin typeface="Calibri" pitchFamily="34" charset="0"/>
              </a:defRPr>
            </a:lvl5pPr>
            <a:lvl6pPr marL="2508559" indent="-226905" eaLnBrk="0" fontAlgn="base" hangingPunct="0">
              <a:spcBef>
                <a:spcPct val="30000"/>
              </a:spcBef>
              <a:spcAft>
                <a:spcPct val="0"/>
              </a:spcAft>
              <a:defRPr sz="1200">
                <a:solidFill>
                  <a:schemeClr val="tx1"/>
                </a:solidFill>
                <a:latin typeface="Calibri" pitchFamily="34" charset="0"/>
              </a:defRPr>
            </a:lvl6pPr>
            <a:lvl7pPr marL="2962370" indent="-226905" eaLnBrk="0" fontAlgn="base" hangingPunct="0">
              <a:spcBef>
                <a:spcPct val="30000"/>
              </a:spcBef>
              <a:spcAft>
                <a:spcPct val="0"/>
              </a:spcAft>
              <a:defRPr sz="1200">
                <a:solidFill>
                  <a:schemeClr val="tx1"/>
                </a:solidFill>
                <a:latin typeface="Calibri" pitchFamily="34" charset="0"/>
              </a:defRPr>
            </a:lvl7pPr>
            <a:lvl8pPr marL="3416179" indent="-226905" eaLnBrk="0" fontAlgn="base" hangingPunct="0">
              <a:spcBef>
                <a:spcPct val="30000"/>
              </a:spcBef>
              <a:spcAft>
                <a:spcPct val="0"/>
              </a:spcAft>
              <a:defRPr sz="1200">
                <a:solidFill>
                  <a:schemeClr val="tx1"/>
                </a:solidFill>
                <a:latin typeface="Calibri" pitchFamily="34" charset="0"/>
              </a:defRPr>
            </a:lvl8pPr>
            <a:lvl9pPr marL="3869990" indent="-226905"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B5A1AEC8-4C7E-43C1-A13A-A28350D73219}" type="slidenum">
              <a:rPr lang="en-US" altLang="en-US" smtClean="0">
                <a:cs typeface="Arial" charset="0"/>
              </a:rPr>
              <a:pPr eaLnBrk="1" fontAlgn="base" hangingPunct="1">
                <a:spcBef>
                  <a:spcPct val="0"/>
                </a:spcBef>
                <a:spcAft>
                  <a:spcPct val="0"/>
                </a:spcAft>
              </a:pPr>
              <a:t>19</a:t>
            </a:fld>
            <a:endParaRPr lang="en-US" altLang="en-US">
              <a:cs typeface="Arial" charset="0"/>
            </a:endParaRPr>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20</a:t>
            </a:fld>
            <a:endParaRPr lang="en-US"/>
          </a:p>
        </p:txBody>
      </p:sp>
    </p:spTree>
    <p:extLst>
      <p:ext uri="{BB962C8B-B14F-4D97-AF65-F5344CB8AC3E}">
        <p14:creationId xmlns:p14="http://schemas.microsoft.com/office/powerpoint/2010/main" val="1258433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21</a:t>
            </a:fld>
            <a:endParaRPr lang="en-US"/>
          </a:p>
        </p:txBody>
      </p:sp>
    </p:spTree>
    <p:extLst>
      <p:ext uri="{BB962C8B-B14F-4D97-AF65-F5344CB8AC3E}">
        <p14:creationId xmlns:p14="http://schemas.microsoft.com/office/powerpoint/2010/main" val="3529224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22</a:t>
            </a:fld>
            <a:endParaRPr lang="en-US"/>
          </a:p>
        </p:txBody>
      </p:sp>
    </p:spTree>
    <p:extLst>
      <p:ext uri="{BB962C8B-B14F-4D97-AF65-F5344CB8AC3E}">
        <p14:creationId xmlns:p14="http://schemas.microsoft.com/office/powerpoint/2010/main" val="186563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23</a:t>
            </a:fld>
            <a:endParaRPr lang="en-US"/>
          </a:p>
        </p:txBody>
      </p:sp>
    </p:spTree>
    <p:extLst>
      <p:ext uri="{BB962C8B-B14F-4D97-AF65-F5344CB8AC3E}">
        <p14:creationId xmlns:p14="http://schemas.microsoft.com/office/powerpoint/2010/main" val="1690875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24</a:t>
            </a:fld>
            <a:endParaRPr lang="en-US"/>
          </a:p>
        </p:txBody>
      </p:sp>
    </p:spTree>
    <p:extLst>
      <p:ext uri="{BB962C8B-B14F-4D97-AF65-F5344CB8AC3E}">
        <p14:creationId xmlns:p14="http://schemas.microsoft.com/office/powerpoint/2010/main" val="92634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25</a:t>
            </a:fld>
            <a:endParaRPr lang="en-US"/>
          </a:p>
        </p:txBody>
      </p:sp>
    </p:spTree>
    <p:extLst>
      <p:ext uri="{BB962C8B-B14F-4D97-AF65-F5344CB8AC3E}">
        <p14:creationId xmlns:p14="http://schemas.microsoft.com/office/powerpoint/2010/main" val="3917134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26</a:t>
            </a:fld>
            <a:endParaRPr lang="en-US"/>
          </a:p>
        </p:txBody>
      </p:sp>
    </p:spTree>
    <p:extLst>
      <p:ext uri="{BB962C8B-B14F-4D97-AF65-F5344CB8AC3E}">
        <p14:creationId xmlns:p14="http://schemas.microsoft.com/office/powerpoint/2010/main" val="25990949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27</a:t>
            </a:fld>
            <a:endParaRPr lang="en-US"/>
          </a:p>
        </p:txBody>
      </p:sp>
    </p:spTree>
    <p:extLst>
      <p:ext uri="{BB962C8B-B14F-4D97-AF65-F5344CB8AC3E}">
        <p14:creationId xmlns:p14="http://schemas.microsoft.com/office/powerpoint/2010/main" val="629483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28</a:t>
            </a:fld>
            <a:endParaRPr lang="en-US"/>
          </a:p>
        </p:txBody>
      </p:sp>
    </p:spTree>
    <p:extLst>
      <p:ext uri="{BB962C8B-B14F-4D97-AF65-F5344CB8AC3E}">
        <p14:creationId xmlns:p14="http://schemas.microsoft.com/office/powerpoint/2010/main" val="1981533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29</a:t>
            </a:fld>
            <a:endParaRPr lang="en-US"/>
          </a:p>
        </p:txBody>
      </p:sp>
    </p:spTree>
    <p:extLst>
      <p:ext uri="{BB962C8B-B14F-4D97-AF65-F5344CB8AC3E}">
        <p14:creationId xmlns:p14="http://schemas.microsoft.com/office/powerpoint/2010/main" val="1769240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30</a:t>
            </a:fld>
            <a:endParaRPr lang="en-US"/>
          </a:p>
        </p:txBody>
      </p:sp>
    </p:spTree>
    <p:extLst>
      <p:ext uri="{BB962C8B-B14F-4D97-AF65-F5344CB8AC3E}">
        <p14:creationId xmlns:p14="http://schemas.microsoft.com/office/powerpoint/2010/main" val="1037861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31</a:t>
            </a:fld>
            <a:endParaRPr lang="en-US"/>
          </a:p>
        </p:txBody>
      </p:sp>
    </p:spTree>
    <p:extLst>
      <p:ext uri="{BB962C8B-B14F-4D97-AF65-F5344CB8AC3E}">
        <p14:creationId xmlns:p14="http://schemas.microsoft.com/office/powerpoint/2010/main" val="4096287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endParaRPr lang="en-US" sz="1200" dirty="0">
              <a:solidFill>
                <a:srgbClr val="0000FF"/>
              </a:solidFill>
            </a:endParaRPr>
          </a:p>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32</a:t>
            </a:fld>
            <a:endParaRPr lang="en-US"/>
          </a:p>
        </p:txBody>
      </p:sp>
    </p:spTree>
    <p:extLst>
      <p:ext uri="{BB962C8B-B14F-4D97-AF65-F5344CB8AC3E}">
        <p14:creationId xmlns:p14="http://schemas.microsoft.com/office/powerpoint/2010/main" val="1929895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33</a:t>
            </a:fld>
            <a:endParaRPr lang="en-US"/>
          </a:p>
        </p:txBody>
      </p:sp>
    </p:spTree>
    <p:extLst>
      <p:ext uri="{BB962C8B-B14F-4D97-AF65-F5344CB8AC3E}">
        <p14:creationId xmlns:p14="http://schemas.microsoft.com/office/powerpoint/2010/main" val="1497374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34</a:t>
            </a:fld>
            <a:endParaRPr lang="en-US"/>
          </a:p>
        </p:txBody>
      </p:sp>
    </p:spTree>
    <p:extLst>
      <p:ext uri="{BB962C8B-B14F-4D97-AF65-F5344CB8AC3E}">
        <p14:creationId xmlns:p14="http://schemas.microsoft.com/office/powerpoint/2010/main" val="26536096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35</a:t>
            </a:fld>
            <a:endParaRPr lang="en-US"/>
          </a:p>
        </p:txBody>
      </p:sp>
    </p:spTree>
    <p:extLst>
      <p:ext uri="{BB962C8B-B14F-4D97-AF65-F5344CB8AC3E}">
        <p14:creationId xmlns:p14="http://schemas.microsoft.com/office/powerpoint/2010/main" val="34752178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0F412-F981-4289-9284-F69BC603AC4C}" type="slidenum">
              <a:rPr lang="en-US" smtClean="0"/>
              <a:pPr>
                <a:defRPr/>
              </a:pPr>
              <a:t>36</a:t>
            </a:fld>
            <a:endParaRPr lang="en-US"/>
          </a:p>
        </p:txBody>
      </p:sp>
    </p:spTree>
    <p:extLst>
      <p:ext uri="{BB962C8B-B14F-4D97-AF65-F5344CB8AC3E}">
        <p14:creationId xmlns:p14="http://schemas.microsoft.com/office/powerpoint/2010/main" val="1768621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37</a:t>
            </a:fld>
            <a:endParaRPr lang="en-US"/>
          </a:p>
        </p:txBody>
      </p:sp>
    </p:spTree>
    <p:extLst>
      <p:ext uri="{BB962C8B-B14F-4D97-AF65-F5344CB8AC3E}">
        <p14:creationId xmlns:p14="http://schemas.microsoft.com/office/powerpoint/2010/main" val="7091583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a:defRPr/>
            </a:pPr>
            <a:fld id="{98F0F412-F981-4289-9284-F69BC603AC4C}" type="slidenum">
              <a:rPr lang="en-US" smtClean="0"/>
              <a:pPr>
                <a:defRPr/>
              </a:pPr>
              <a:t>38</a:t>
            </a:fld>
            <a:endParaRPr lang="en-US"/>
          </a:p>
        </p:txBody>
      </p:sp>
    </p:spTree>
    <p:extLst>
      <p:ext uri="{BB962C8B-B14F-4D97-AF65-F5344CB8AC3E}">
        <p14:creationId xmlns:p14="http://schemas.microsoft.com/office/powerpoint/2010/main" val="4149017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3263"/>
            <a:ext cx="4694237" cy="3522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39</a:t>
            </a:fld>
            <a:endParaRPr lang="en-US" dirty="0"/>
          </a:p>
        </p:txBody>
      </p:sp>
    </p:spTree>
    <p:extLst>
      <p:ext uri="{BB962C8B-B14F-4D97-AF65-F5344CB8AC3E}">
        <p14:creationId xmlns:p14="http://schemas.microsoft.com/office/powerpoint/2010/main" val="18298376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5075" y="703263"/>
            <a:ext cx="4695825" cy="3522662"/>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300" dirty="0"/>
          </a:p>
        </p:txBody>
      </p:sp>
      <p:sp>
        <p:nvSpPr>
          <p:cNvPr id="4" name="Slide Number Placeholder 3"/>
          <p:cNvSpPr>
            <a:spLocks noGrp="1"/>
          </p:cNvSpPr>
          <p:nvPr>
            <p:ph type="sldNum" sz="quarter" idx="10"/>
          </p:nvPr>
        </p:nvSpPr>
        <p:spPr/>
        <p:txBody>
          <a:bodyPr/>
          <a:lstStyle/>
          <a:p>
            <a:fld id="{70488F4B-C8AB-4DED-82A3-6F6C06D43A36}" type="slidenum">
              <a:rPr lang="en-US" smtClean="0"/>
              <a:t>40</a:t>
            </a:fld>
            <a:endParaRPr lang="en-US" dirty="0"/>
          </a:p>
        </p:txBody>
      </p:sp>
    </p:spTree>
    <p:extLst>
      <p:ext uri="{BB962C8B-B14F-4D97-AF65-F5344CB8AC3E}">
        <p14:creationId xmlns:p14="http://schemas.microsoft.com/office/powerpoint/2010/main" val="3161839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629DD1D-1256-4250-8E5F-30B878E7A1D0}" type="datetimeFigureOut">
              <a:rPr lang="en-US"/>
              <a:pPr>
                <a:defRPr/>
              </a:pPr>
              <a:t>9/9/2019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0C54EF-79F7-4AA3-BB82-64E7E8403BF9}" type="slidenum">
              <a:rPr lang="en-US"/>
              <a:pPr>
                <a:defRPr/>
              </a:pPr>
              <a:t>‹#›</a:t>
            </a:fld>
            <a:endParaRPr lang="en-US"/>
          </a:p>
        </p:txBody>
      </p:sp>
    </p:spTree>
    <p:extLst>
      <p:ext uri="{BB962C8B-B14F-4D97-AF65-F5344CB8AC3E}">
        <p14:creationId xmlns:p14="http://schemas.microsoft.com/office/powerpoint/2010/main" val="154144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0A25073-B818-449E-899D-92AD0C6A894B}" type="datetimeFigureOut">
              <a:rPr lang="en-US"/>
              <a:pPr>
                <a:defRPr/>
              </a:pPr>
              <a:t>9/9/2019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5E5A02-9438-42E2-9BFC-357142AF8C79}" type="slidenum">
              <a:rPr lang="en-US"/>
              <a:pPr>
                <a:defRPr/>
              </a:pPr>
              <a:t>‹#›</a:t>
            </a:fld>
            <a:endParaRPr lang="en-US"/>
          </a:p>
        </p:txBody>
      </p:sp>
    </p:spTree>
    <p:extLst>
      <p:ext uri="{BB962C8B-B14F-4D97-AF65-F5344CB8AC3E}">
        <p14:creationId xmlns:p14="http://schemas.microsoft.com/office/powerpoint/2010/main" val="1315103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80EDEC6-FB10-49D4-94D5-417E3DABAB3F}" type="datetimeFigureOut">
              <a:rPr lang="en-US"/>
              <a:pPr>
                <a:defRPr/>
              </a:pPr>
              <a:t>9/9/2019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23B534-774B-4177-AFAF-7097B06F6F44}" type="slidenum">
              <a:rPr lang="en-US"/>
              <a:pPr>
                <a:defRPr/>
              </a:pPr>
              <a:t>‹#›</a:t>
            </a:fld>
            <a:endParaRPr lang="en-US"/>
          </a:p>
        </p:txBody>
      </p:sp>
    </p:spTree>
    <p:extLst>
      <p:ext uri="{BB962C8B-B14F-4D97-AF65-F5344CB8AC3E}">
        <p14:creationId xmlns:p14="http://schemas.microsoft.com/office/powerpoint/2010/main" val="3003675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16C568B-303F-483B-9F0C-C3C2DAC14BAC}" type="datetimeFigureOut">
              <a:rPr lang="en-US"/>
              <a:pPr>
                <a:defRPr/>
              </a:pPr>
              <a:t>9/9/2019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917104-C31B-425A-B270-3545DB9F5F05}" type="slidenum">
              <a:rPr lang="en-US"/>
              <a:pPr>
                <a:defRPr/>
              </a:pPr>
              <a:t>‹#›</a:t>
            </a:fld>
            <a:endParaRPr lang="en-US"/>
          </a:p>
        </p:txBody>
      </p:sp>
    </p:spTree>
    <p:extLst>
      <p:ext uri="{BB962C8B-B14F-4D97-AF65-F5344CB8AC3E}">
        <p14:creationId xmlns:p14="http://schemas.microsoft.com/office/powerpoint/2010/main" val="3577986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4FDB54F-3F1A-46B3-B49D-76FEC99F08BF}" type="datetimeFigureOut">
              <a:rPr lang="en-US"/>
              <a:pPr>
                <a:defRPr/>
              </a:pPr>
              <a:t>9/9/2019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9083103-A380-4EAC-9096-D1C31FAA8424}" type="slidenum">
              <a:rPr lang="en-US"/>
              <a:pPr>
                <a:defRPr/>
              </a:pPr>
              <a:t>‹#›</a:t>
            </a:fld>
            <a:endParaRPr lang="en-US"/>
          </a:p>
        </p:txBody>
      </p:sp>
    </p:spTree>
    <p:extLst>
      <p:ext uri="{BB962C8B-B14F-4D97-AF65-F5344CB8AC3E}">
        <p14:creationId xmlns:p14="http://schemas.microsoft.com/office/powerpoint/2010/main" val="436263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6537231-D444-44B8-9DFF-49431A609764}" type="datetimeFigureOut">
              <a:rPr lang="en-US"/>
              <a:pPr>
                <a:defRPr/>
              </a:pPr>
              <a:t>9/9/2019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77E6A0D-571E-4AEB-B696-E14095C68638}" type="slidenum">
              <a:rPr lang="en-US"/>
              <a:pPr>
                <a:defRPr/>
              </a:pPr>
              <a:t>‹#›</a:t>
            </a:fld>
            <a:endParaRPr lang="en-US"/>
          </a:p>
        </p:txBody>
      </p:sp>
    </p:spTree>
    <p:extLst>
      <p:ext uri="{BB962C8B-B14F-4D97-AF65-F5344CB8AC3E}">
        <p14:creationId xmlns:p14="http://schemas.microsoft.com/office/powerpoint/2010/main" val="1812618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0541BE-0BF6-461D-A5D4-94FB2C998FBC}" type="datetimeFigureOut">
              <a:rPr lang="en-US"/>
              <a:pPr>
                <a:defRPr/>
              </a:pPr>
              <a:t>9/9/2019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6328C79-32F6-4C1A-A46C-D56FD7895C7D}" type="slidenum">
              <a:rPr lang="en-US"/>
              <a:pPr>
                <a:defRPr/>
              </a:pPr>
              <a:t>‹#›</a:t>
            </a:fld>
            <a:endParaRPr lang="en-US"/>
          </a:p>
        </p:txBody>
      </p:sp>
    </p:spTree>
    <p:extLst>
      <p:ext uri="{BB962C8B-B14F-4D97-AF65-F5344CB8AC3E}">
        <p14:creationId xmlns:p14="http://schemas.microsoft.com/office/powerpoint/2010/main" val="1165722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9FA1E6-19AB-4EB6-BB4A-DA7DC51C2F42}" type="datetimeFigureOut">
              <a:rPr lang="en-US"/>
              <a:pPr>
                <a:defRPr/>
              </a:pPr>
              <a:t>9/9/2019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A94FEE2-EB70-4A96-A1AB-B3E2AFE6D37B}" type="slidenum">
              <a:rPr lang="en-US"/>
              <a:pPr>
                <a:defRPr/>
              </a:pPr>
              <a:t>‹#›</a:t>
            </a:fld>
            <a:endParaRPr lang="en-US"/>
          </a:p>
        </p:txBody>
      </p:sp>
    </p:spTree>
    <p:extLst>
      <p:ext uri="{BB962C8B-B14F-4D97-AF65-F5344CB8AC3E}">
        <p14:creationId xmlns:p14="http://schemas.microsoft.com/office/powerpoint/2010/main" val="395405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BFCA9F1-27F5-4335-8F51-90B17E108540}" type="datetimeFigureOut">
              <a:rPr lang="en-US"/>
              <a:pPr>
                <a:defRPr/>
              </a:pPr>
              <a:t>9/9/2019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16B0DA-DA49-45DF-B042-3955E03DA7B1}" type="slidenum">
              <a:rPr lang="en-US"/>
              <a:pPr>
                <a:defRPr/>
              </a:pPr>
              <a:t>‹#›</a:t>
            </a:fld>
            <a:endParaRPr lang="en-US"/>
          </a:p>
        </p:txBody>
      </p:sp>
    </p:spTree>
    <p:extLst>
      <p:ext uri="{BB962C8B-B14F-4D97-AF65-F5344CB8AC3E}">
        <p14:creationId xmlns:p14="http://schemas.microsoft.com/office/powerpoint/2010/main" val="2530605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273F958-AD5C-4949-9B5F-B9D6A8344ADC}" type="datetimeFigureOut">
              <a:rPr lang="en-US"/>
              <a:pPr>
                <a:defRPr/>
              </a:pPr>
              <a:t>9/9/2019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83FB5A1-BDB3-4071-8C7A-377001515BF2}" type="slidenum">
              <a:rPr lang="en-US"/>
              <a:pPr>
                <a:defRPr/>
              </a:pPr>
              <a:t>‹#›</a:t>
            </a:fld>
            <a:endParaRPr lang="en-US"/>
          </a:p>
        </p:txBody>
      </p:sp>
    </p:spTree>
    <p:extLst>
      <p:ext uri="{BB962C8B-B14F-4D97-AF65-F5344CB8AC3E}">
        <p14:creationId xmlns:p14="http://schemas.microsoft.com/office/powerpoint/2010/main" val="2099293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FD1E152-ABE4-413C-87D0-F15A2F7EE436}" type="datetimeFigureOut">
              <a:rPr lang="en-US"/>
              <a:pPr>
                <a:defRPr/>
              </a:pPr>
              <a:t>9/9/2019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C52807-30BB-4B06-824F-7140EB772639}" type="slidenum">
              <a:rPr lang="en-US"/>
              <a:pPr>
                <a:defRPr/>
              </a:pPr>
              <a:t>‹#›</a:t>
            </a:fld>
            <a:endParaRPr lang="en-US"/>
          </a:p>
        </p:txBody>
      </p:sp>
    </p:spTree>
    <p:extLst>
      <p:ext uri="{BB962C8B-B14F-4D97-AF65-F5344CB8AC3E}">
        <p14:creationId xmlns:p14="http://schemas.microsoft.com/office/powerpoint/2010/main" val="3920996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773606" y="6355260"/>
            <a:ext cx="2133600" cy="365125"/>
          </a:xfrm>
        </p:spPr>
        <p:txBody>
          <a:bodyPr/>
          <a:lstStyle/>
          <a:p>
            <a:fld id="{A349544A-F1CD-3844-BFB3-6D230A0137DD}" type="datetimeFigureOut">
              <a:rPr lang="en-US" smtClean="0">
                <a:solidFill>
                  <a:prstClr val="black">
                    <a:tint val="75000"/>
                  </a:prstClr>
                </a:solidFill>
              </a:rPr>
              <a:pPr/>
              <a:t>9/9/2019</a:t>
            </a:fld>
            <a:endParaRPr lang="en-US" dirty="0">
              <a:solidFill>
                <a:prstClr val="black">
                  <a:tint val="75000"/>
                </a:prstClr>
              </a:solidFill>
            </a:endParaRPr>
          </a:p>
        </p:txBody>
      </p:sp>
      <p:pic>
        <p:nvPicPr>
          <p:cNvPr id="8" name="Picture 7" descr="FDA_B&amp;W_Primary_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947" y="261425"/>
            <a:ext cx="2703422" cy="563312"/>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Tree>
    <p:extLst>
      <p:ext uri="{BB962C8B-B14F-4D97-AF65-F5344CB8AC3E}">
        <p14:creationId xmlns:p14="http://schemas.microsoft.com/office/powerpoint/2010/main" val="99194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49" y="1023679"/>
            <a:ext cx="8509103" cy="926020"/>
          </a:xfrm>
        </p:spPr>
        <p:txBody>
          <a:bodyPr/>
          <a:lstStyle/>
          <a:p>
            <a:r>
              <a:rPr lang="en-US"/>
              <a:t>Click to edit Master title style</a:t>
            </a:r>
          </a:p>
        </p:txBody>
      </p:sp>
      <p:sp>
        <p:nvSpPr>
          <p:cNvPr id="3" name="Content Placeholder 2"/>
          <p:cNvSpPr>
            <a:spLocks noGrp="1"/>
          </p:cNvSpPr>
          <p:nvPr>
            <p:ph idx="1"/>
          </p:nvPr>
        </p:nvSpPr>
        <p:spPr>
          <a:xfrm>
            <a:off x="323850" y="2009775"/>
            <a:ext cx="8509103" cy="42860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3676650" y="6375400"/>
            <a:ext cx="2133600" cy="365125"/>
          </a:xfrm>
        </p:spPr>
        <p:txBody>
          <a:bodyPr/>
          <a:lstStyle>
            <a:lvl1pPr algn="ctr">
              <a:defRPr/>
            </a:lvl1pPr>
          </a:lstStyle>
          <a:p>
            <a:fld id="{A349544A-F1CD-3844-BFB3-6D230A0137DD}" type="datetimeFigureOut">
              <a:rPr lang="en-US" smtClean="0">
                <a:solidFill>
                  <a:prstClr val="black">
                    <a:tint val="75000"/>
                  </a:prstClr>
                </a:solidFill>
              </a:rPr>
              <a:pPr/>
              <a:t>9/9/2019</a:t>
            </a:fld>
            <a:endParaRPr lang="en-US" dirty="0">
              <a:solidFill>
                <a:prstClr val="black">
                  <a:tint val="75000"/>
                </a:prstClr>
              </a:solidFill>
            </a:endParaRPr>
          </a:p>
        </p:txBody>
      </p:sp>
      <p:sp>
        <p:nvSpPr>
          <p:cNvPr id="5" name="Footer Placeholder 4"/>
          <p:cNvSpPr>
            <a:spLocks noGrp="1"/>
          </p:cNvSpPr>
          <p:nvPr>
            <p:ph type="ftr" sz="quarter" idx="11"/>
          </p:nvPr>
        </p:nvSpPr>
        <p:spPr>
          <a:xfrm>
            <a:off x="24765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TextBox 8"/>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3725718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762375" y="6334125"/>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sp>
        <p:nvSpPr>
          <p:cNvPr id="6"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Tree>
    <p:extLst>
      <p:ext uri="{BB962C8B-B14F-4D97-AF65-F5344CB8AC3E}">
        <p14:creationId xmlns:p14="http://schemas.microsoft.com/office/powerpoint/2010/main" val="1870879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609834" y="6349336"/>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0" y="269796"/>
            <a:ext cx="620543" cy="743080"/>
          </a:xfrm>
          <a:prstGeom prst="rect">
            <a:avLst/>
          </a:prstGeom>
        </p:spPr>
      </p:pic>
      <p:sp>
        <p:nvSpPr>
          <p:cNvPr id="8"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
        <p:nvSpPr>
          <p:cNvPr id="10" name="TextBox 9"/>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3409297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514307" y="6380336"/>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545521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886200" y="6384925"/>
            <a:ext cx="2133600" cy="365125"/>
          </a:xfrm>
        </p:spPr>
        <p:txBody>
          <a:bodyPr/>
          <a:lstStyle/>
          <a:p>
            <a:fld id="{A349544A-F1CD-3844-BFB3-6D230A0137DD}" type="datetimeFigureOut">
              <a:rPr lang="en-US" smtClean="0">
                <a:solidFill>
                  <a:prstClr val="black">
                    <a:tint val="75000"/>
                  </a:prstClr>
                </a:solidFill>
              </a:rPr>
              <a:pPr/>
              <a:t>9/9/2019</a:t>
            </a:fld>
            <a:endParaRPr lang="en-US" dirty="0">
              <a:solidFill>
                <a:prstClr val="black">
                  <a:tint val="75000"/>
                </a:prstClr>
              </a:solidFill>
            </a:endParaRPr>
          </a:p>
        </p:txBody>
      </p:sp>
      <p:pic>
        <p:nvPicPr>
          <p:cNvPr id="10" name="Picture 9"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11"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
        <p:nvSpPr>
          <p:cNvPr id="13" name="TextBox 12"/>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4247532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96185" y="6391749"/>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pic>
        <p:nvPicPr>
          <p:cNvPr id="6" name="Picture 5"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
        <p:nvSpPr>
          <p:cNvPr id="9" name="TextBox 8"/>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270330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65513" y="6349337"/>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2174872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719014" y="6384925"/>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795365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55241" y="6356350"/>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231470" y="5291167"/>
            <a:ext cx="620543" cy="743080"/>
          </a:xfrm>
          <a:prstGeom prst="rect">
            <a:avLst/>
          </a:prstGeom>
        </p:spPr>
      </p:pic>
      <p:sp>
        <p:nvSpPr>
          <p:cNvPr id="9" name="Footer Placeholder 4"/>
          <p:cNvSpPr>
            <a:spLocks noGrp="1"/>
          </p:cNvSpPr>
          <p:nvPr>
            <p:ph type="ftr" sz="quarter" idx="11"/>
          </p:nvPr>
        </p:nvSpPr>
        <p:spPr>
          <a:xfrm rot="5400000">
            <a:off x="-1161972" y="1451193"/>
            <a:ext cx="2895600" cy="365125"/>
          </a:xfrm>
        </p:spPr>
        <p:txBody>
          <a:bodyPr/>
          <a:lstStyle/>
          <a:p>
            <a:pPr algn="l"/>
            <a:r>
              <a:rPr lang="en-US" b="1" dirty="0">
                <a:solidFill>
                  <a:srgbClr val="1F497D">
                    <a:lumMod val="60000"/>
                    <a:lumOff val="40000"/>
                  </a:srgbClr>
                </a:solidFill>
                <a:latin typeface="Helvetica"/>
                <a:cs typeface="Helvetica"/>
              </a:rPr>
              <a:t>www.fda.gov</a:t>
            </a:r>
          </a:p>
        </p:txBody>
      </p:sp>
      <p:sp>
        <p:nvSpPr>
          <p:cNvPr id="8" name="TextBox 7"/>
          <p:cNvSpPr txBox="1"/>
          <p:nvPr userDrawn="1"/>
        </p:nvSpPr>
        <p:spPr>
          <a:xfrm rot="5400000">
            <a:off x="117044" y="6376216"/>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235693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00650" y="6354123"/>
            <a:ext cx="2133600" cy="365125"/>
          </a:xfrm>
        </p:spPr>
        <p:txBody>
          <a:bodyPr/>
          <a:lstStyle/>
          <a:p>
            <a:fld id="{A349544A-F1CD-3844-BFB3-6D230A0137DD}" type="datetimeFigureOut">
              <a:rPr lang="en-US" smtClean="0">
                <a:solidFill>
                  <a:prstClr val="black">
                    <a:tint val="75000"/>
                  </a:prstClr>
                </a:solidFill>
              </a:rPr>
              <a:pPr/>
              <a:t>9/9/2019</a:t>
            </a:fld>
            <a:endParaRPr lang="en-US">
              <a:solidFill>
                <a:prstClr val="black">
                  <a:tint val="75000"/>
                </a:prstClr>
              </a:solidFill>
            </a:endParaRPr>
          </a:p>
        </p:txBody>
      </p:sp>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rgbClr val="1F497D">
                    <a:lumMod val="60000"/>
                    <a:lumOff val="40000"/>
                  </a:srgbClr>
                </a:solidFill>
                <a:latin typeface="Helvetica"/>
                <a:cs typeface="Helvetica"/>
              </a:rPr>
              <a:t>www.fda.gov</a:t>
            </a:r>
          </a:p>
        </p:txBody>
      </p:sp>
      <p:pic>
        <p:nvPicPr>
          <p:cNvPr id="9" name="Picture 8"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218888" y="5307876"/>
            <a:ext cx="620543" cy="743080"/>
          </a:xfrm>
          <a:prstGeom prst="rect">
            <a:avLst/>
          </a:prstGeom>
        </p:spPr>
      </p:pic>
      <p:sp>
        <p:nvSpPr>
          <p:cNvPr id="10" name="TextBox 9"/>
          <p:cNvSpPr txBox="1"/>
          <p:nvPr userDrawn="1"/>
        </p:nvSpPr>
        <p:spPr>
          <a:xfrm>
            <a:off x="8547979" y="6409772"/>
            <a:ext cx="372218" cy="276999"/>
          </a:xfrm>
          <a:prstGeom prst="rect">
            <a:avLst/>
          </a:prstGeom>
          <a:noFill/>
        </p:spPr>
        <p:txBody>
          <a:bodyPr wrap="none" rtlCol="0">
            <a:spAutoFit/>
          </a:bodyPr>
          <a:lstStyle/>
          <a:p>
            <a:pPr algn="r" defTabSz="457200" fontAlgn="auto">
              <a:spcBef>
                <a:spcPts val="0"/>
              </a:spcBef>
              <a:spcAft>
                <a:spcPts val="0"/>
              </a:spcAft>
            </a:pPr>
            <a:fld id="{42D067E6-6582-4AD4-8521-F7089C370E58}" type="slidenum">
              <a:rPr lang="en-US" sz="1200">
                <a:solidFill>
                  <a:srgbClr val="1F497D">
                    <a:lumMod val="60000"/>
                    <a:lumOff val="40000"/>
                  </a:srgbClr>
                </a:solidFill>
                <a:latin typeface="Helvetica"/>
                <a:cs typeface="Helvetica"/>
              </a:rPr>
              <a:pPr algn="r" defTabSz="457200" fontAlgn="auto">
                <a:spcBef>
                  <a:spcPts val="0"/>
                </a:spcBef>
                <a:spcAft>
                  <a:spcPts val="0"/>
                </a:spcAft>
              </a:pPr>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3580718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54236" y="2648601"/>
            <a:ext cx="4198518" cy="874845"/>
          </a:xfrm>
          <a:prstGeom prst="rect">
            <a:avLst/>
          </a:prstGeom>
        </p:spPr>
      </p:pic>
    </p:spTree>
    <p:extLst>
      <p:ext uri="{BB962C8B-B14F-4D97-AF65-F5344CB8AC3E}">
        <p14:creationId xmlns:p14="http://schemas.microsoft.com/office/powerpoint/2010/main" val="3155305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773606" y="6355262"/>
            <a:ext cx="2133600" cy="365125"/>
          </a:xfrm>
        </p:spPr>
        <p:txBody>
          <a:bodyPr/>
          <a:lstStyle/>
          <a:p>
            <a:fld id="{DCA4AC99-0963-417A-9D24-8A183797C0A0}" type="datetimeFigureOut">
              <a:rPr lang="en-US" smtClean="0"/>
              <a:t>9/9/2019</a:t>
            </a:fld>
            <a:endParaRPr lang="en-US"/>
          </a:p>
        </p:txBody>
      </p:sp>
      <p:pic>
        <p:nvPicPr>
          <p:cNvPr id="8" name="Picture 7" descr="FDA_B&amp;W_Primary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0948" y="261425"/>
            <a:ext cx="2703422" cy="563312"/>
          </a:xfrm>
          <a:prstGeom prst="rect">
            <a:avLst/>
          </a:prstGeom>
        </p:spPr>
      </p:pic>
      <p:sp>
        <p:nvSpPr>
          <p:cNvPr id="9" name="Footer Placeholder 4"/>
          <p:cNvSpPr>
            <a:spLocks noGrp="1"/>
          </p:cNvSpPr>
          <p:nvPr>
            <p:ph type="ftr" sz="quarter" idx="11"/>
          </p:nvPr>
        </p:nvSpPr>
        <p:spPr>
          <a:xfrm>
            <a:off x="304800" y="6384927"/>
            <a:ext cx="2895600" cy="365125"/>
          </a:xfrm>
        </p:spPr>
        <p:txBody>
          <a:bodyPr/>
          <a:lstStyle/>
          <a:p>
            <a:endParaRPr lang="en-US"/>
          </a:p>
        </p:txBody>
      </p:sp>
    </p:spTree>
    <p:extLst>
      <p:ext uri="{BB962C8B-B14F-4D97-AF65-F5344CB8AC3E}">
        <p14:creationId xmlns:p14="http://schemas.microsoft.com/office/powerpoint/2010/main" val="785095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50" y="1023679"/>
            <a:ext cx="8509103" cy="926020"/>
          </a:xfrm>
        </p:spPr>
        <p:txBody>
          <a:bodyPr/>
          <a:lstStyle/>
          <a:p>
            <a:r>
              <a:rPr lang="en-US"/>
              <a:t>Click to edit Master title style</a:t>
            </a:r>
          </a:p>
        </p:txBody>
      </p:sp>
      <p:sp>
        <p:nvSpPr>
          <p:cNvPr id="3" name="Content Placeholder 2"/>
          <p:cNvSpPr>
            <a:spLocks noGrp="1"/>
          </p:cNvSpPr>
          <p:nvPr>
            <p:ph idx="1"/>
          </p:nvPr>
        </p:nvSpPr>
        <p:spPr>
          <a:xfrm>
            <a:off x="323851" y="2009777"/>
            <a:ext cx="8509103" cy="42860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676650" y="6375402"/>
            <a:ext cx="2133600" cy="365125"/>
          </a:xfrm>
        </p:spPr>
        <p:txBody>
          <a:bodyPr/>
          <a:lstStyle>
            <a:lvl1pPr algn="ctr">
              <a:defRPr/>
            </a:lvl1pPr>
          </a:lstStyle>
          <a:p>
            <a:fld id="{DCA4AC99-0963-417A-9D24-8A183797C0A0}" type="datetimeFigureOut">
              <a:rPr lang="en-US" smtClean="0"/>
              <a:t>9/9/2019</a:t>
            </a:fld>
            <a:endParaRPr lang="en-US"/>
          </a:p>
        </p:txBody>
      </p:sp>
      <p:sp>
        <p:nvSpPr>
          <p:cNvPr id="5" name="Footer Placeholder 4"/>
          <p:cNvSpPr>
            <a:spLocks noGrp="1"/>
          </p:cNvSpPr>
          <p:nvPr>
            <p:ph type="ftr" sz="quarter" idx="11"/>
          </p:nvPr>
        </p:nvSpPr>
        <p:spPr>
          <a:xfrm>
            <a:off x="247650" y="6384927"/>
            <a:ext cx="2895600" cy="365125"/>
          </a:xfrm>
        </p:spPr>
        <p:txBody>
          <a:bodyPr/>
          <a:lstStyle/>
          <a:p>
            <a:endParaRPr lang="en-US"/>
          </a:p>
        </p:txBody>
      </p:sp>
      <p:pic>
        <p:nvPicPr>
          <p:cNvPr id="7" name="Picture 6"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1" y="242500"/>
            <a:ext cx="620543" cy="743080"/>
          </a:xfrm>
          <a:prstGeom prst="rect">
            <a:avLst/>
          </a:prstGeom>
        </p:spPr>
      </p:pic>
      <p:sp>
        <p:nvSpPr>
          <p:cNvPr id="9" name="TextBox 8"/>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7900972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762375" y="6334127"/>
            <a:ext cx="2133600" cy="365125"/>
          </a:xfrm>
        </p:spPr>
        <p:txBody>
          <a:bodyPr/>
          <a:lstStyle/>
          <a:p>
            <a:fld id="{DCA4AC99-0963-417A-9D24-8A183797C0A0}" type="datetimeFigureOut">
              <a:rPr lang="en-US" smtClean="0"/>
              <a:t>9/9/2019</a:t>
            </a:fld>
            <a:endParaRPr lang="en-US"/>
          </a:p>
        </p:txBody>
      </p:sp>
      <p:sp>
        <p:nvSpPr>
          <p:cNvPr id="6" name="Footer Placeholder 4"/>
          <p:cNvSpPr>
            <a:spLocks noGrp="1"/>
          </p:cNvSpPr>
          <p:nvPr>
            <p:ph type="ftr" sz="quarter" idx="11"/>
          </p:nvPr>
        </p:nvSpPr>
        <p:spPr>
          <a:xfrm>
            <a:off x="304800" y="6384927"/>
            <a:ext cx="2895600" cy="365125"/>
          </a:xfrm>
        </p:spPr>
        <p:txBody>
          <a:bodyPr/>
          <a:lstStyle/>
          <a:p>
            <a:endParaRPr lang="en-US"/>
          </a:p>
        </p:txBody>
      </p:sp>
    </p:spTree>
    <p:extLst>
      <p:ext uri="{BB962C8B-B14F-4D97-AF65-F5344CB8AC3E}">
        <p14:creationId xmlns:p14="http://schemas.microsoft.com/office/powerpoint/2010/main" val="34049535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609834" y="6349338"/>
            <a:ext cx="2133600" cy="365125"/>
          </a:xfrm>
        </p:spPr>
        <p:txBody>
          <a:bodyPr/>
          <a:lstStyle/>
          <a:p>
            <a:fld id="{DCA4AC99-0963-417A-9D24-8A183797C0A0}" type="datetimeFigureOut">
              <a:rPr lang="en-US" smtClean="0"/>
              <a:t>9/9/2019</a:t>
            </a:fld>
            <a:endParaRPr lang="en-US"/>
          </a:p>
        </p:txBody>
      </p:sp>
      <p:pic>
        <p:nvPicPr>
          <p:cNvPr id="7" name="Picture 6"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1" y="269796"/>
            <a:ext cx="620543" cy="743080"/>
          </a:xfrm>
          <a:prstGeom prst="rect">
            <a:avLst/>
          </a:prstGeom>
        </p:spPr>
      </p:pic>
      <p:sp>
        <p:nvSpPr>
          <p:cNvPr id="8" name="Footer Placeholder 4"/>
          <p:cNvSpPr>
            <a:spLocks noGrp="1"/>
          </p:cNvSpPr>
          <p:nvPr>
            <p:ph type="ftr" sz="quarter" idx="11"/>
          </p:nvPr>
        </p:nvSpPr>
        <p:spPr>
          <a:xfrm>
            <a:off x="304800" y="6384927"/>
            <a:ext cx="2895600" cy="365125"/>
          </a:xfrm>
        </p:spPr>
        <p:txBody>
          <a:bodyPr/>
          <a:lstStyle/>
          <a:p>
            <a:endParaRPr lang="en-US"/>
          </a:p>
        </p:txBody>
      </p:sp>
      <p:sp>
        <p:nvSpPr>
          <p:cNvPr id="10" name="TextBox 9"/>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950222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514307" y="6380338"/>
            <a:ext cx="2133600" cy="365125"/>
          </a:xfrm>
        </p:spPr>
        <p:txBody>
          <a:bodyPr/>
          <a:lstStyle/>
          <a:p>
            <a:fld id="{DCA4AC99-0963-417A-9D24-8A183797C0A0}" type="datetimeFigureOut">
              <a:rPr lang="en-US" smtClean="0"/>
              <a:t>9/9/2019</a:t>
            </a:fld>
            <a:endParaRPr lang="en-US"/>
          </a:p>
        </p:txBody>
      </p:sp>
      <p:pic>
        <p:nvPicPr>
          <p:cNvPr id="8" name="Picture 7"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1" y="242500"/>
            <a:ext cx="620543" cy="743080"/>
          </a:xfrm>
          <a:prstGeom prst="rect">
            <a:avLst/>
          </a:prstGeom>
        </p:spPr>
      </p:pic>
      <p:sp>
        <p:nvSpPr>
          <p:cNvPr id="9" name="Footer Placeholder 4"/>
          <p:cNvSpPr>
            <a:spLocks noGrp="1"/>
          </p:cNvSpPr>
          <p:nvPr>
            <p:ph type="ftr" sz="quarter" idx="11"/>
          </p:nvPr>
        </p:nvSpPr>
        <p:spPr>
          <a:xfrm>
            <a:off x="304800" y="6384927"/>
            <a:ext cx="2895600" cy="365125"/>
          </a:xfrm>
        </p:spPr>
        <p:txBody>
          <a:bodyPr/>
          <a:lstStyle/>
          <a:p>
            <a:endParaRPr lang="en-US"/>
          </a:p>
        </p:txBody>
      </p:sp>
      <p:sp>
        <p:nvSpPr>
          <p:cNvPr id="11" name="TextBox 10"/>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6501959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886200" y="6384927"/>
            <a:ext cx="2133600" cy="365125"/>
          </a:xfrm>
        </p:spPr>
        <p:txBody>
          <a:bodyPr/>
          <a:lstStyle/>
          <a:p>
            <a:fld id="{DCA4AC99-0963-417A-9D24-8A183797C0A0}" type="datetimeFigureOut">
              <a:rPr lang="en-US" smtClean="0"/>
              <a:t>9/9/2019</a:t>
            </a:fld>
            <a:endParaRPr lang="en-US"/>
          </a:p>
        </p:txBody>
      </p:sp>
      <p:pic>
        <p:nvPicPr>
          <p:cNvPr id="10" name="Picture 9"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1" y="242500"/>
            <a:ext cx="620543" cy="743080"/>
          </a:xfrm>
          <a:prstGeom prst="rect">
            <a:avLst/>
          </a:prstGeom>
        </p:spPr>
      </p:pic>
      <p:sp>
        <p:nvSpPr>
          <p:cNvPr id="11" name="Footer Placeholder 4"/>
          <p:cNvSpPr>
            <a:spLocks noGrp="1"/>
          </p:cNvSpPr>
          <p:nvPr>
            <p:ph type="ftr" sz="quarter" idx="11"/>
          </p:nvPr>
        </p:nvSpPr>
        <p:spPr>
          <a:xfrm>
            <a:off x="304800" y="6384927"/>
            <a:ext cx="2895600" cy="365125"/>
          </a:xfrm>
        </p:spPr>
        <p:txBody>
          <a:bodyPr/>
          <a:lstStyle/>
          <a:p>
            <a:endParaRPr lang="en-US"/>
          </a:p>
        </p:txBody>
      </p:sp>
      <p:sp>
        <p:nvSpPr>
          <p:cNvPr id="13" name="TextBox 12"/>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3227118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96185" y="6391751"/>
            <a:ext cx="2133600" cy="365125"/>
          </a:xfrm>
        </p:spPr>
        <p:txBody>
          <a:bodyPr/>
          <a:lstStyle/>
          <a:p>
            <a:fld id="{DCA4AC99-0963-417A-9D24-8A183797C0A0}" type="datetimeFigureOut">
              <a:rPr lang="en-US" smtClean="0"/>
              <a:t>9/9/2019</a:t>
            </a:fld>
            <a:endParaRPr lang="en-US"/>
          </a:p>
        </p:txBody>
      </p:sp>
      <p:pic>
        <p:nvPicPr>
          <p:cNvPr id="6" name="Picture 5"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1" y="242500"/>
            <a:ext cx="620543" cy="743080"/>
          </a:xfrm>
          <a:prstGeom prst="rect">
            <a:avLst/>
          </a:prstGeom>
        </p:spPr>
      </p:pic>
      <p:sp>
        <p:nvSpPr>
          <p:cNvPr id="7" name="Footer Placeholder 4"/>
          <p:cNvSpPr>
            <a:spLocks noGrp="1"/>
          </p:cNvSpPr>
          <p:nvPr>
            <p:ph type="ftr" sz="quarter" idx="11"/>
          </p:nvPr>
        </p:nvSpPr>
        <p:spPr>
          <a:xfrm>
            <a:off x="304800" y="6384927"/>
            <a:ext cx="2895600" cy="365125"/>
          </a:xfrm>
        </p:spPr>
        <p:txBody>
          <a:bodyPr/>
          <a:lstStyle/>
          <a:p>
            <a:endParaRPr lang="en-US"/>
          </a:p>
        </p:txBody>
      </p:sp>
      <p:sp>
        <p:nvSpPr>
          <p:cNvPr id="9" name="TextBox 8"/>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9084765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65513" y="6349339"/>
            <a:ext cx="2133600" cy="365125"/>
          </a:xfrm>
        </p:spPr>
        <p:txBody>
          <a:bodyPr/>
          <a:lstStyle/>
          <a:p>
            <a:fld id="{DCA4AC99-0963-417A-9D24-8A183797C0A0}" type="datetimeFigureOut">
              <a:rPr lang="en-US" smtClean="0"/>
              <a:t>9/9/2019</a:t>
            </a:fld>
            <a:endParaRPr lang="en-US"/>
          </a:p>
        </p:txBody>
      </p:sp>
      <p:pic>
        <p:nvPicPr>
          <p:cNvPr id="8" name="Picture 7"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1" y="242500"/>
            <a:ext cx="620543" cy="743080"/>
          </a:xfrm>
          <a:prstGeom prst="rect">
            <a:avLst/>
          </a:prstGeom>
        </p:spPr>
      </p:pic>
      <p:sp>
        <p:nvSpPr>
          <p:cNvPr id="9" name="Footer Placeholder 4"/>
          <p:cNvSpPr>
            <a:spLocks noGrp="1"/>
          </p:cNvSpPr>
          <p:nvPr>
            <p:ph type="ftr" sz="quarter" idx="11"/>
          </p:nvPr>
        </p:nvSpPr>
        <p:spPr>
          <a:xfrm>
            <a:off x="304800" y="6384927"/>
            <a:ext cx="2895600" cy="365125"/>
          </a:xfrm>
        </p:spPr>
        <p:txBody>
          <a:bodyPr/>
          <a:lstStyle/>
          <a:p>
            <a:endParaRPr lang="en-US"/>
          </a:p>
        </p:txBody>
      </p:sp>
      <p:sp>
        <p:nvSpPr>
          <p:cNvPr id="11" name="TextBox 10"/>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8307626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719014" y="6384927"/>
            <a:ext cx="2133600" cy="365125"/>
          </a:xfrm>
        </p:spPr>
        <p:txBody>
          <a:bodyPr/>
          <a:lstStyle/>
          <a:p>
            <a:fld id="{DCA4AC99-0963-417A-9D24-8A183797C0A0}" type="datetimeFigureOut">
              <a:rPr lang="en-US" smtClean="0"/>
              <a:t>9/9/2019</a:t>
            </a:fld>
            <a:endParaRPr lang="en-US"/>
          </a:p>
        </p:txBody>
      </p:sp>
      <p:pic>
        <p:nvPicPr>
          <p:cNvPr id="8" name="Picture 7"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1" y="242500"/>
            <a:ext cx="620543" cy="743080"/>
          </a:xfrm>
          <a:prstGeom prst="rect">
            <a:avLst/>
          </a:prstGeom>
        </p:spPr>
      </p:pic>
      <p:sp>
        <p:nvSpPr>
          <p:cNvPr id="9" name="Footer Placeholder 4"/>
          <p:cNvSpPr>
            <a:spLocks noGrp="1"/>
          </p:cNvSpPr>
          <p:nvPr>
            <p:ph type="ftr" sz="quarter" idx="11"/>
          </p:nvPr>
        </p:nvSpPr>
        <p:spPr>
          <a:xfrm>
            <a:off x="304800" y="6384927"/>
            <a:ext cx="2895600" cy="365125"/>
          </a:xfrm>
        </p:spPr>
        <p:txBody>
          <a:bodyPr/>
          <a:lstStyle/>
          <a:p>
            <a:endParaRPr lang="en-US"/>
          </a:p>
        </p:txBody>
      </p:sp>
      <p:sp>
        <p:nvSpPr>
          <p:cNvPr id="11" name="TextBox 10"/>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7511106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55241" y="6356352"/>
            <a:ext cx="2133600" cy="365125"/>
          </a:xfrm>
        </p:spPr>
        <p:txBody>
          <a:bodyPr/>
          <a:lstStyle/>
          <a:p>
            <a:fld id="{DCA4AC99-0963-417A-9D24-8A183797C0A0}" type="datetimeFigureOut">
              <a:rPr lang="en-US" smtClean="0"/>
              <a:t>9/9/2019</a:t>
            </a:fld>
            <a:endParaRPr lang="en-US"/>
          </a:p>
        </p:txBody>
      </p:sp>
      <p:pic>
        <p:nvPicPr>
          <p:cNvPr id="7" name="Picture 6"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231471" y="5291168"/>
            <a:ext cx="620543" cy="743080"/>
          </a:xfrm>
          <a:prstGeom prst="rect">
            <a:avLst/>
          </a:prstGeom>
        </p:spPr>
      </p:pic>
      <p:sp>
        <p:nvSpPr>
          <p:cNvPr id="9" name="Footer Placeholder 4"/>
          <p:cNvSpPr>
            <a:spLocks noGrp="1"/>
          </p:cNvSpPr>
          <p:nvPr>
            <p:ph type="ftr" sz="quarter" idx="11"/>
          </p:nvPr>
        </p:nvSpPr>
        <p:spPr>
          <a:xfrm rot="5400000">
            <a:off x="-1161972" y="1451195"/>
            <a:ext cx="2895600" cy="365125"/>
          </a:xfrm>
        </p:spPr>
        <p:txBody>
          <a:bodyPr/>
          <a:lstStyle/>
          <a:p>
            <a:endParaRPr lang="en-US"/>
          </a:p>
        </p:txBody>
      </p:sp>
      <p:sp>
        <p:nvSpPr>
          <p:cNvPr id="8" name="TextBox 7"/>
          <p:cNvSpPr txBox="1"/>
          <p:nvPr/>
        </p:nvSpPr>
        <p:spPr>
          <a:xfrm rot="5400000">
            <a:off x="140288" y="6399299"/>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1672738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00650" y="6354125"/>
            <a:ext cx="2133600" cy="365125"/>
          </a:xfrm>
        </p:spPr>
        <p:txBody>
          <a:bodyPr/>
          <a:lstStyle/>
          <a:p>
            <a:fld id="{DCA4AC99-0963-417A-9D24-8A183797C0A0}" type="datetimeFigureOut">
              <a:rPr lang="en-US" smtClean="0"/>
              <a:t>9/9/2019</a:t>
            </a:fld>
            <a:endParaRPr lang="en-US"/>
          </a:p>
        </p:txBody>
      </p:sp>
      <p:sp>
        <p:nvSpPr>
          <p:cNvPr id="7" name="Footer Placeholder 4"/>
          <p:cNvSpPr>
            <a:spLocks noGrp="1"/>
          </p:cNvSpPr>
          <p:nvPr>
            <p:ph type="ftr" sz="quarter" idx="11"/>
          </p:nvPr>
        </p:nvSpPr>
        <p:spPr>
          <a:xfrm>
            <a:off x="304800" y="6384927"/>
            <a:ext cx="2895600" cy="365125"/>
          </a:xfrm>
        </p:spPr>
        <p:txBody>
          <a:bodyPr/>
          <a:lstStyle/>
          <a:p>
            <a:endParaRPr lang="en-US"/>
          </a:p>
        </p:txBody>
      </p:sp>
      <p:pic>
        <p:nvPicPr>
          <p:cNvPr id="9" name="Picture 8"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218889" y="5307877"/>
            <a:ext cx="620543" cy="743080"/>
          </a:xfrm>
          <a:prstGeom prst="rect">
            <a:avLst/>
          </a:prstGeom>
        </p:spPr>
      </p:pic>
      <p:sp>
        <p:nvSpPr>
          <p:cNvPr id="10" name="TextBox 9"/>
          <p:cNvSpPr txBox="1"/>
          <p:nvPr/>
        </p:nvSpPr>
        <p:spPr>
          <a:xfrm>
            <a:off x="8594467" y="6409773"/>
            <a:ext cx="325730" cy="230832"/>
          </a:xfrm>
          <a:prstGeom prst="rect">
            <a:avLst/>
          </a:prstGeom>
          <a:noFill/>
        </p:spPr>
        <p:txBody>
          <a:bodyPr wrap="none" rtlCol="0">
            <a:spAutoFit/>
          </a:bodyPr>
          <a:lstStyle/>
          <a:p>
            <a:pPr algn="r"/>
            <a:fld id="{42D067E6-6582-4AD4-8521-F7089C370E58}" type="slidenum">
              <a:rPr lang="en-US" sz="900" smtClean="0">
                <a:solidFill>
                  <a:schemeClr val="tx2">
                    <a:lumMod val="60000"/>
                    <a:lumOff val="40000"/>
                  </a:schemeClr>
                </a:solidFill>
                <a:latin typeface="Helvetica"/>
                <a:cs typeface="Helvetica"/>
              </a:rPr>
              <a:t>‹#›</a:t>
            </a:fld>
            <a:endParaRPr lang="en-US" sz="9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1344340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4236" y="2648603"/>
            <a:ext cx="4198518" cy="874845"/>
          </a:xfrm>
          <a:prstGeom prst="rect">
            <a:avLst/>
          </a:prstGeom>
        </p:spPr>
      </p:pic>
    </p:spTree>
    <p:extLst>
      <p:ext uri="{BB962C8B-B14F-4D97-AF65-F5344CB8AC3E}">
        <p14:creationId xmlns:p14="http://schemas.microsoft.com/office/powerpoint/2010/main" val="33831132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715962"/>
          </a:xfrm>
        </p:spPr>
        <p:txBody>
          <a:bodyPr/>
          <a:lstStyle/>
          <a:p>
            <a:r>
              <a:rPr lang="en-US"/>
              <a:t>Click to edit Master title style</a:t>
            </a:r>
          </a:p>
        </p:txBody>
      </p:sp>
      <p:sp>
        <p:nvSpPr>
          <p:cNvPr id="3" name="SmartArt Placeholder 2"/>
          <p:cNvSpPr>
            <a:spLocks noGrp="1"/>
          </p:cNvSpPr>
          <p:nvPr>
            <p:ph type="dgm" idx="1"/>
          </p:nvPr>
        </p:nvSpPr>
        <p:spPr>
          <a:xfrm>
            <a:off x="1468439" y="1593850"/>
            <a:ext cx="7261225" cy="4826000"/>
          </a:xfrm>
        </p:spPr>
        <p:txBody>
          <a:bodyPr/>
          <a:lstStyle/>
          <a:p>
            <a:r>
              <a:rPr lang="en-US"/>
              <a:t>Click icon to add SmartArt graphic</a:t>
            </a:r>
            <a:endParaRPr lang="en-US" dirty="0"/>
          </a:p>
        </p:txBody>
      </p:sp>
      <p:sp>
        <p:nvSpPr>
          <p:cNvPr id="4" name="Slide Number Placeholder 3"/>
          <p:cNvSpPr>
            <a:spLocks noGrp="1"/>
          </p:cNvSpPr>
          <p:nvPr>
            <p:ph type="sldNum" sz="quarter" idx="10"/>
          </p:nvPr>
        </p:nvSpPr>
        <p:spPr>
          <a:xfrm>
            <a:off x="6553200" y="6245225"/>
            <a:ext cx="2133600" cy="476250"/>
          </a:xfrm>
        </p:spPr>
        <p:txBody>
          <a:bodyPr/>
          <a:lstStyle>
            <a:lvl1pPr>
              <a:defRPr/>
            </a:lvl1pPr>
          </a:lstStyle>
          <a:p>
            <a:fld id="{19843FEE-BF64-47AA-8FA7-A5089A0CBB65}" type="slidenum">
              <a:rPr lang="en-US" smtClean="0"/>
              <a:t>‹#›</a:t>
            </a:fld>
            <a:endParaRPr lang="en-US"/>
          </a:p>
        </p:txBody>
      </p:sp>
    </p:spTree>
    <p:extLst>
      <p:ext uri="{BB962C8B-B14F-4D97-AF65-F5344CB8AC3E}">
        <p14:creationId xmlns:p14="http://schemas.microsoft.com/office/powerpoint/2010/main" val="1599945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C1FBD36-E0DE-4D95-89F9-28B65C939735}" type="datetimeFigureOut">
              <a:rPr lang="en-US"/>
              <a:pPr>
                <a:defRPr/>
              </a:pPr>
              <a:t>9/9/2019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5D086DC-4308-40E3-BEAB-1BE06A5A3D7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349544A-F1CD-3844-BFB3-6D230A0137DD}" type="datetimeFigureOut">
              <a:rPr lang="en-US" smtClean="0">
                <a:solidFill>
                  <a:prstClr val="black">
                    <a:tint val="75000"/>
                  </a:prstClr>
                </a:solidFill>
                <a:latin typeface="Calibri"/>
                <a:cs typeface="+mn-cs"/>
              </a:rPr>
              <a:pPr defTabSz="457200" fontAlgn="auto">
                <a:spcBef>
                  <a:spcPts val="0"/>
                </a:spcBef>
                <a:spcAft>
                  <a:spcPts val="0"/>
                </a:spcAft>
              </a:pPr>
              <a:t>9/9/2019</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7D871F5F-C8AF-484B-B19A-A0CBCE8C7764}" type="slidenum">
              <a:rPr lang="en-US" smtClean="0">
                <a:solidFill>
                  <a:prstClr val="black">
                    <a:tint val="75000"/>
                  </a:prstClr>
                </a:solidFill>
                <a:latin typeface="Calibri"/>
                <a:cs typeface="+mn-cs"/>
              </a:rPr>
              <a:pPr defTabSz="457200"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43690211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CA4AC99-0963-417A-9D24-8A183797C0A0}" type="datetimeFigureOut">
              <a:rPr lang="en-US" smtClean="0"/>
              <a:t>9/9/2019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843FEE-BF64-47AA-8FA7-A5089A0CBB65}" type="slidenum">
              <a:rPr lang="en-US" smtClean="0"/>
              <a:t>‹#›</a:t>
            </a:fld>
            <a:endParaRPr lang="en-US"/>
          </a:p>
        </p:txBody>
      </p:sp>
    </p:spTree>
    <p:extLst>
      <p:ext uri="{BB962C8B-B14F-4D97-AF65-F5344CB8AC3E}">
        <p14:creationId xmlns:p14="http://schemas.microsoft.com/office/powerpoint/2010/main" val="3903316542"/>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5.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5.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5.xml"/><Relationship Id="rId1" Type="http://schemas.openxmlformats.org/officeDocument/2006/relationships/tags" Target="../tags/tag4.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s://www.cancer.gov/publications/dictionaries/cancer-terms/def/biomarker"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fda.gov/downloads/MedicalDevices/DeviceRegulationandGuidance/GuidanceDocuments/ucm071230.pdf" TargetMode="External"/><Relationship Id="rId7" Type="http://schemas.openxmlformats.org/officeDocument/2006/relationships/hyperlink" Target="https://www.fda.gov/downloads/AboutFDA/ReportsManualsForms/Forms/UCM080872.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s://www.fda.gov/MedicalDevices/DeviceRegulationandGuidance/HowtoMarketYourDevice/ucm370879.htm" TargetMode="External"/><Relationship Id="rId5" Type="http://schemas.openxmlformats.org/officeDocument/2006/relationships/hyperlink" Target="https://www.fda.gov/media/114034/download" TargetMode="External"/><Relationship Id="rId4" Type="http://schemas.openxmlformats.org/officeDocument/2006/relationships/hyperlink" Target="https://www.accessdata.fda.gov/cdrh_docs/pdf13/P130017b.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71771"/>
            <a:ext cx="9144000" cy="1200329"/>
          </a:xfrm>
          <a:prstGeom prst="rect">
            <a:avLst/>
          </a:prstGeom>
        </p:spPr>
        <p:txBody>
          <a:bodyPr wrap="square">
            <a:spAutoFit/>
          </a:bodyPr>
          <a:lstStyle/>
          <a:p>
            <a:pPr algn="ctr"/>
            <a:r>
              <a:rPr lang="en-US" sz="3600" b="1" dirty="0">
                <a:solidFill>
                  <a:srgbClr val="0000FF"/>
                </a:solidFill>
                <a:effectLst>
                  <a:outerShdw blurRad="38100" dist="38100" dir="2700000" algn="tl">
                    <a:srgbClr val="000000">
                      <a:alpha val="43137"/>
                    </a:srgbClr>
                  </a:outerShdw>
                </a:effectLst>
                <a:latin typeface="+mj-lt"/>
                <a:cs typeface="Arial" panose="020B0604020202020204" pitchFamily="34" charset="0"/>
              </a:rPr>
              <a:t>FDA Regulatory Requirements for Successful Biomarker Applications</a:t>
            </a:r>
          </a:p>
        </p:txBody>
      </p:sp>
      <p:sp>
        <p:nvSpPr>
          <p:cNvPr id="5" name="Rectangle 4"/>
          <p:cNvSpPr/>
          <p:nvPr/>
        </p:nvSpPr>
        <p:spPr>
          <a:xfrm>
            <a:off x="228600" y="3048000"/>
            <a:ext cx="8686800" cy="34163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2400" dirty="0">
                <a:solidFill>
                  <a:srgbClr val="FF0000"/>
                </a:solidFill>
                <a:cs typeface="Arial" panose="020B0604020202020204" pitchFamily="34" charset="0"/>
              </a:rPr>
              <a:t>Early Detection Research Network</a:t>
            </a:r>
          </a:p>
          <a:p>
            <a:pPr algn="ctr"/>
            <a:endParaRPr lang="en-US" sz="2400" dirty="0">
              <a:solidFill>
                <a:srgbClr val="002060"/>
              </a:solidFill>
              <a:cs typeface="Arial" panose="020B0604020202020204" pitchFamily="34" charset="0"/>
            </a:endParaRPr>
          </a:p>
          <a:p>
            <a:pPr algn="ctr"/>
            <a:r>
              <a:rPr lang="en-US" sz="2400" dirty="0">
                <a:solidFill>
                  <a:srgbClr val="002060"/>
                </a:solidFill>
                <a:cs typeface="Arial" panose="020B0604020202020204" pitchFamily="34" charset="0"/>
              </a:rPr>
              <a:t>September 9, 2019</a:t>
            </a:r>
          </a:p>
          <a:p>
            <a:pPr algn="ctr"/>
            <a:endParaRPr lang="en-US" sz="2400" dirty="0">
              <a:solidFill>
                <a:srgbClr val="0000FF"/>
              </a:solidFill>
              <a:cs typeface="Arial" panose="020B0604020202020204" pitchFamily="34" charset="0"/>
            </a:endParaRPr>
          </a:p>
          <a:p>
            <a:pPr algn="ctr"/>
            <a:endParaRPr lang="en-US" sz="2400" dirty="0">
              <a:solidFill>
                <a:srgbClr val="0000FF"/>
              </a:solidFill>
              <a:cs typeface="Arial" panose="020B0604020202020204" pitchFamily="34" charset="0"/>
            </a:endParaRPr>
          </a:p>
          <a:p>
            <a:pPr algn="ctr"/>
            <a:r>
              <a:rPr lang="en-US" sz="2400" dirty="0">
                <a:solidFill>
                  <a:srgbClr val="0000FF"/>
                </a:solidFill>
                <a:cs typeface="Arial" panose="020B0604020202020204" pitchFamily="34" charset="0"/>
              </a:rPr>
              <a:t>Anand Pathak, M.D., Ph.D., M.P.H.</a:t>
            </a:r>
          </a:p>
          <a:p>
            <a:pPr algn="ctr"/>
            <a:r>
              <a:rPr lang="en-US" sz="2400" dirty="0">
                <a:solidFill>
                  <a:srgbClr val="0000FF"/>
                </a:solidFill>
                <a:cs typeface="Arial" panose="020B0604020202020204" pitchFamily="34" charset="0"/>
              </a:rPr>
              <a:t>Division of Molecular Genetics and Pathology</a:t>
            </a:r>
          </a:p>
          <a:p>
            <a:pPr algn="ctr"/>
            <a:r>
              <a:rPr lang="en-US" sz="2400" dirty="0">
                <a:solidFill>
                  <a:srgbClr val="0000FF"/>
                </a:solidFill>
                <a:cs typeface="Arial" panose="020B0604020202020204" pitchFamily="34" charset="0"/>
              </a:rPr>
              <a:t>Molecular Genetics Branch</a:t>
            </a:r>
          </a:p>
          <a:p>
            <a:pPr algn="ctr"/>
            <a:r>
              <a:rPr lang="en-US" sz="2400" dirty="0">
                <a:solidFill>
                  <a:srgbClr val="0000FF"/>
                </a:solidFill>
                <a:cs typeface="Arial" panose="020B0604020202020204" pitchFamily="34" charset="0"/>
              </a:rPr>
              <a:t>OHT7(OIR)/CDRH/FDA</a:t>
            </a:r>
          </a:p>
        </p:txBody>
      </p:sp>
      <p:pic>
        <p:nvPicPr>
          <p:cNvPr id="6" name="Picture 2" descr="C:\Users\DZR\AppData\Local\Microsoft\Windows\Temporary Internet Files\Content.IE5\VVASEW7J\MC900439590[1].png">
            <a:extLst>
              <a:ext uri="{FF2B5EF4-FFF2-40B4-BE49-F238E27FC236}">
                <a16:creationId xmlns:a16="http://schemas.microsoft.com/office/drawing/2014/main" xmlns="" id="{28D85A7F-2A33-4478-A9FC-2FE52E6B83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1898" y="1941620"/>
            <a:ext cx="1320204" cy="1150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348837"/>
      </p:ext>
    </p:extLst>
  </p:cSld>
  <p:clrMapOvr>
    <a:masterClrMapping/>
  </p:clrMapOvr>
  <mc:AlternateContent xmlns:mc="http://schemas.openxmlformats.org/markup-compatibility/2006" xmlns:p14="http://schemas.microsoft.com/office/powerpoint/2010/main">
    <mc:Choice Requires="p14">
      <p:transition spd="slow" p14:dur="2000" advTm="2393"/>
    </mc:Choice>
    <mc:Fallback xmlns="">
      <p:transition spd="slow" advTm="239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solidFill>
                  <a:srgbClr val="0000FF"/>
                </a:solidFill>
                <a:cs typeface="Arial" panose="020B0604020202020204" pitchFamily="34" charset="0"/>
              </a:rPr>
              <a:t>No financial relationship to disclose.</a:t>
            </a:r>
          </a:p>
          <a:p>
            <a:pPr marL="0" indent="0">
              <a:buNone/>
            </a:pPr>
            <a:endParaRPr lang="en-US" dirty="0">
              <a:solidFill>
                <a:srgbClr val="0000FF"/>
              </a:solidFill>
              <a:cs typeface="Arial" panose="020B0604020202020204" pitchFamily="34" charset="0"/>
            </a:endParaRPr>
          </a:p>
          <a:p>
            <a:r>
              <a:rPr lang="en-US" dirty="0">
                <a:solidFill>
                  <a:srgbClr val="0000FF"/>
                </a:solidFill>
                <a:cs typeface="Arial" panose="020B0604020202020204" pitchFamily="34" charset="0"/>
              </a:rPr>
              <a:t>The views expressed during this presentation are preliminary and do not reflect the final policy or position of the US FDA or the US government. </a:t>
            </a:r>
          </a:p>
          <a:p>
            <a:endParaRPr lang="en-US" dirty="0">
              <a:cs typeface="Arial" panose="020B0604020202020204" pitchFamily="34" charset="0"/>
            </a:endParaRPr>
          </a:p>
          <a:p>
            <a:pPr marL="0" indent="0">
              <a:buNone/>
            </a:pPr>
            <a:endParaRPr lang="en-US" dirty="0">
              <a:cs typeface="Arial" panose="020B0604020202020204" pitchFamily="34" charset="0"/>
            </a:endParaRPr>
          </a:p>
        </p:txBody>
      </p:sp>
      <p:sp>
        <p:nvSpPr>
          <p:cNvPr id="4" name="Title 3">
            <a:extLst>
              <a:ext uri="{FF2B5EF4-FFF2-40B4-BE49-F238E27FC236}">
                <a16:creationId xmlns:a16="http://schemas.microsoft.com/office/drawing/2014/main" xmlns="" id="{5A887188-84C1-4FCB-9F28-A1C11CE17485}"/>
              </a:ext>
            </a:extLst>
          </p:cNvPr>
          <p:cNvSpPr txBox="1">
            <a:spLocks/>
          </p:cNvSpPr>
          <p:nvPr/>
        </p:nvSpPr>
        <p:spPr bwMode="auto">
          <a:xfrm>
            <a:off x="463602" y="5418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altLang="en-US" sz="3600" b="1" dirty="0">
                <a:effectLst>
                  <a:outerShdw blurRad="38100" dist="38100" dir="2700000" algn="tl">
                    <a:srgbClr val="000000">
                      <a:alpha val="43137"/>
                    </a:srgbClr>
                  </a:outerShdw>
                </a:effectLst>
                <a:cs typeface="Arial" panose="020B0604020202020204" pitchFamily="34" charset="0"/>
              </a:rPr>
              <a:t>Disclosures and Disclaimers</a:t>
            </a:r>
          </a:p>
        </p:txBody>
      </p:sp>
    </p:spTree>
    <p:extLst>
      <p:ext uri="{BB962C8B-B14F-4D97-AF65-F5344CB8AC3E}">
        <p14:creationId xmlns:p14="http://schemas.microsoft.com/office/powerpoint/2010/main" val="1048461936"/>
      </p:ext>
    </p:extLst>
  </p:cSld>
  <p:clrMapOvr>
    <a:masterClrMapping/>
  </p:clrMapOvr>
  <mc:AlternateContent xmlns:mc="http://schemas.openxmlformats.org/markup-compatibility/2006" xmlns:p14="http://schemas.microsoft.com/office/powerpoint/2010/main">
    <mc:Choice Requires="p14">
      <p:transition spd="slow" p14:dur="2000" advTm="854"/>
    </mc:Choice>
    <mc:Fallback xmlns="">
      <p:transition spd="slow" advTm="85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a:xfrm>
            <a:off x="539750" y="17060"/>
            <a:ext cx="8229600" cy="1143000"/>
          </a:xfrm>
        </p:spPr>
        <p:txBody>
          <a:bodyPr>
            <a:normAutofit/>
          </a:bodyPr>
          <a:lstStyle/>
          <a:p>
            <a:pPr eaLnBrk="1" hangingPunct="1"/>
            <a:r>
              <a:rPr lang="en-US" altLang="en-US" sz="3600" b="1" dirty="0">
                <a:effectLst>
                  <a:outerShdw blurRad="38100" dist="38100" dir="2700000" algn="tl">
                    <a:srgbClr val="000000">
                      <a:alpha val="43137"/>
                    </a:srgbClr>
                  </a:outerShdw>
                </a:effectLst>
                <a:cs typeface="Arial" panose="020B0604020202020204" pitchFamily="34" charset="0"/>
              </a:rPr>
              <a:t>Outline</a:t>
            </a:r>
          </a:p>
        </p:txBody>
      </p:sp>
      <p:sp>
        <p:nvSpPr>
          <p:cNvPr id="4099" name="Content Placeholder 4"/>
          <p:cNvSpPr>
            <a:spLocks noGrp="1"/>
          </p:cNvSpPr>
          <p:nvPr>
            <p:ph idx="1"/>
          </p:nvPr>
        </p:nvSpPr>
        <p:spPr>
          <a:xfrm>
            <a:off x="457200" y="1070524"/>
            <a:ext cx="8229600" cy="5101676"/>
          </a:xfrm>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Brief Overview of Diagnostic Regulations</a:t>
            </a:r>
          </a:p>
          <a:p>
            <a:pPr eaLnBrk="1" hangingPunct="1">
              <a:buFont typeface="Wingdings" panose="05000000000000000000" pitchFamily="2" charset="2"/>
              <a:buChar char="§"/>
            </a:pPr>
            <a:endParaRPr lang="en-US" altLang="en-US" sz="2800" dirty="0">
              <a:solidFill>
                <a:srgbClr val="0000FF"/>
              </a:solidFill>
              <a:cs typeface="Arial" panose="020B0604020202020204" pitchFamily="34" charset="0"/>
            </a:endParaRPr>
          </a:p>
          <a:p>
            <a:pPr>
              <a:buFont typeface="Wingdings" panose="05000000000000000000" pitchFamily="2" charset="2"/>
              <a:buChar char="§"/>
            </a:pPr>
            <a:r>
              <a:rPr lang="en-US" altLang="en-US" sz="2800" dirty="0">
                <a:solidFill>
                  <a:srgbClr val="0000FF"/>
                </a:solidFill>
                <a:cs typeface="Arial" panose="020B0604020202020204" pitchFamily="34" charset="0"/>
              </a:rPr>
              <a:t>Biomarkers and In Vitro Diagnostics</a:t>
            </a:r>
          </a:p>
          <a:p>
            <a:pPr marL="0" indent="0">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Case Example: Cologuard</a:t>
            </a:r>
          </a:p>
          <a:p>
            <a:pPr lvl="2">
              <a:buFont typeface="Wingdings" panose="05000000000000000000" pitchFamily="2" charset="2"/>
              <a:buChar char="§"/>
            </a:pPr>
            <a:r>
              <a:rPr lang="en-US" altLang="en-US" sz="2200" dirty="0">
                <a:solidFill>
                  <a:srgbClr val="0000FF"/>
                </a:solidFill>
                <a:cs typeface="Arial" panose="020B0604020202020204" pitchFamily="34" charset="0"/>
              </a:rPr>
              <a:t>Clinical Validation Study</a:t>
            </a:r>
          </a:p>
          <a:p>
            <a:pPr lvl="2">
              <a:buFont typeface="Wingdings" panose="05000000000000000000" pitchFamily="2" charset="2"/>
              <a:buChar char="§"/>
            </a:pPr>
            <a:r>
              <a:rPr lang="en-US" altLang="en-US" sz="2200" dirty="0">
                <a:solidFill>
                  <a:srgbClr val="0000FF"/>
                </a:solidFill>
                <a:cs typeface="Arial" panose="020B0604020202020204" pitchFamily="34" charset="0"/>
              </a:rPr>
              <a:t>Analytical Studies</a:t>
            </a:r>
          </a:p>
          <a:p>
            <a:pPr marL="914400" lvl="2" indent="0">
              <a:buNone/>
            </a:pPr>
            <a:endParaRPr lang="en-US" altLang="en-US" sz="22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Conclusions</a:t>
            </a:r>
          </a:p>
          <a:p>
            <a:pPr eaLnBrk="1" hangingPunct="1">
              <a:buFont typeface="Wingdings" panose="05000000000000000000" pitchFamily="2" charset="2"/>
              <a:buChar char="§"/>
            </a:pPr>
            <a:endParaRPr lang="en-US" altLang="en-US" sz="2800" dirty="0">
              <a:solidFill>
                <a:srgbClr val="0000FF"/>
              </a:solidFill>
              <a:cs typeface="Arial" panose="020B0604020202020204" pitchFamily="34" charset="0"/>
            </a:endParaRPr>
          </a:p>
          <a:p>
            <a:pPr marL="400050" lvl="1" indent="0" eaLnBrk="1" hangingPunct="1">
              <a:buNone/>
            </a:pPr>
            <a:endParaRPr lang="en-US" altLang="en-US" dirty="0">
              <a:cs typeface="Arial" panose="020B0604020202020204" pitchFamily="34" charset="0"/>
            </a:endParaRPr>
          </a:p>
          <a:p>
            <a:pPr eaLnBrk="1" hangingPunct="1">
              <a:buFont typeface="Wingdings" panose="05000000000000000000" pitchFamily="2" charset="2"/>
              <a:buChar char="§"/>
            </a:pPr>
            <a:endParaRPr lang="en-US" altLang="en-US" sz="2800" dirty="0">
              <a:cs typeface="Arial" panose="020B0604020202020204" pitchFamily="34" charset="0"/>
            </a:endParaRPr>
          </a:p>
          <a:p>
            <a:pPr eaLnBrk="1" hangingPunct="1">
              <a:buFont typeface="Wingdings" panose="05000000000000000000" pitchFamily="2" charset="2"/>
              <a:buChar char="§"/>
            </a:pPr>
            <a:endParaRPr lang="en-US" altLang="en-US" sz="2800" dirty="0">
              <a:cs typeface="Arial" panose="020B0604020202020204" pitchFamily="34" charset="0"/>
            </a:endParaRPr>
          </a:p>
          <a:p>
            <a:pPr lvl="1" eaLnBrk="1" hangingPunct="1">
              <a:buFont typeface="Wingdings" panose="05000000000000000000" pitchFamily="2" charset="2"/>
              <a:buChar char="§"/>
            </a:pPr>
            <a:endParaRPr lang="en-US" altLang="en-US" dirty="0">
              <a:cs typeface="Arial" panose="020B0604020202020204" pitchFamily="34" charset="0"/>
            </a:endParaRPr>
          </a:p>
          <a:p>
            <a:pPr eaLnBrk="1" hangingPunct="1">
              <a:buFont typeface="Wingdings" panose="05000000000000000000" pitchFamily="2" charset="2"/>
              <a:buChar char="§"/>
            </a:pPr>
            <a:endParaRPr lang="en-US" altLang="en-US" sz="2800" dirty="0">
              <a:cs typeface="Arial" panose="020B0604020202020204" pitchFamily="34" charset="0"/>
            </a:endParaRPr>
          </a:p>
        </p:txBody>
      </p:sp>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2996" y="152401"/>
            <a:ext cx="616354"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079579104"/>
      </p:ext>
    </p:extLst>
  </p:cSld>
  <p:clrMapOvr>
    <a:masterClrMapping/>
  </p:clrMapOvr>
  <mc:AlternateContent xmlns:mc="http://schemas.openxmlformats.org/markup-compatibility/2006" xmlns:p14="http://schemas.microsoft.com/office/powerpoint/2010/main">
    <mc:Choice Requires="p14">
      <p:transition spd="slow" p14:dur="2000" advTm="1516"/>
    </mc:Choice>
    <mc:Fallback xmlns="">
      <p:transition spd="slow" advTm="15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4099">
                                            <p:txEl>
                                              <p:pRg st="1" end="1"/>
                                            </p:txEl>
                                          </p:spTgt>
                                        </p:tgtEl>
                                        <p:attrNameLst>
                                          <p:attrName>style.color</p:attrName>
                                        </p:attrNameLst>
                                      </p:cBhvr>
                                      <p:to>
                                        <a:schemeClr val="accent2"/>
                                      </p:to>
                                    </p:animClr>
                                    <p:animClr clrSpc="rgb" dir="cw">
                                      <p:cBhvr>
                                        <p:cTn id="7" dur="500" fill="hold"/>
                                        <p:tgtEl>
                                          <p:spTgt spid="4099">
                                            <p:txEl>
                                              <p:pRg st="1" end="1"/>
                                            </p:txEl>
                                          </p:spTgt>
                                        </p:tgtEl>
                                        <p:attrNameLst>
                                          <p:attrName>fillcolor</p:attrName>
                                        </p:attrNameLst>
                                      </p:cBhvr>
                                      <p:to>
                                        <a:schemeClr val="accent2"/>
                                      </p:to>
                                    </p:animClr>
                                    <p:set>
                                      <p:cBhvr>
                                        <p:cTn id="8" dur="500" fill="hold"/>
                                        <p:tgtEl>
                                          <p:spTgt spid="4099">
                                            <p:txEl>
                                              <p:pRg st="1" end="1"/>
                                            </p:txEl>
                                          </p:spTgt>
                                        </p:tgtEl>
                                        <p:attrNameLst>
                                          <p:attrName>fill.type</p:attrName>
                                        </p:attrNameLst>
                                      </p:cBhvr>
                                      <p:to>
                                        <p:strVal val="solid"/>
                                      </p:to>
                                    </p:set>
                                    <p:set>
                                      <p:cBhvr>
                                        <p:cTn id="9" dur="500" fill="hold"/>
                                        <p:tgtEl>
                                          <p:spTgt spid="4099">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5"/>
          <p:cNvSpPr>
            <a:spLocks noChangeArrowheads="1"/>
          </p:cNvSpPr>
          <p:nvPr/>
        </p:nvSpPr>
        <p:spPr bwMode="auto">
          <a:xfrm>
            <a:off x="914400" y="2076495"/>
            <a:ext cx="2209800" cy="1143000"/>
          </a:xfrm>
          <a:prstGeom prst="flowChartAlternateProcess">
            <a:avLst/>
          </a:prstGeom>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2">
            <a:schemeClr val="accent5"/>
          </a:fillRef>
          <a:effectRef idx="1">
            <a:schemeClr val="accent5"/>
          </a:effectRef>
          <a:fontRef idx="minor">
            <a:schemeClr val="dk1"/>
          </a:fontRef>
        </p:style>
        <p:txBody>
          <a:bodyPr wrap="none" anchor="ctr"/>
          <a:lstStyle/>
          <a:p>
            <a:pPr algn="ctr"/>
            <a:r>
              <a:rPr lang="en-US" altLang="en-US" b="1" dirty="0">
                <a:cs typeface="Arial" panose="020B0604020202020204" pitchFamily="34" charset="0"/>
              </a:rPr>
              <a:t>Class I</a:t>
            </a:r>
          </a:p>
          <a:p>
            <a:pPr algn="ctr"/>
            <a:r>
              <a:rPr lang="en-US" altLang="en-US" b="1" dirty="0">
                <a:cs typeface="Arial" panose="020B0604020202020204" pitchFamily="34" charset="0"/>
              </a:rPr>
              <a:t>Low Risk</a:t>
            </a:r>
            <a:endParaRPr lang="en-US" altLang="en-US" dirty="0">
              <a:cs typeface="Arial" panose="020B0604020202020204" pitchFamily="34" charset="0"/>
            </a:endParaRPr>
          </a:p>
        </p:txBody>
      </p:sp>
      <p:sp>
        <p:nvSpPr>
          <p:cNvPr id="4" name="AutoShape 26"/>
          <p:cNvSpPr>
            <a:spLocks noChangeArrowheads="1"/>
          </p:cNvSpPr>
          <p:nvPr/>
        </p:nvSpPr>
        <p:spPr bwMode="auto">
          <a:xfrm>
            <a:off x="3378200" y="2076495"/>
            <a:ext cx="2209800" cy="1143000"/>
          </a:xfrm>
          <a:prstGeom prst="flowChartAlternateProcess">
            <a:avLst/>
          </a:prstGeom>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lt1"/>
          </a:lnRef>
          <a:fillRef idx="1">
            <a:schemeClr val="accent5"/>
          </a:fillRef>
          <a:effectRef idx="1">
            <a:schemeClr val="accent5"/>
          </a:effectRef>
          <a:fontRef idx="minor">
            <a:schemeClr val="lt1"/>
          </a:fontRef>
        </p:style>
        <p:txBody>
          <a:bodyPr wrap="none" anchor="ctr"/>
          <a:lstStyle/>
          <a:p>
            <a:pPr algn="ctr"/>
            <a:r>
              <a:rPr lang="en-US" altLang="en-US" b="1" dirty="0">
                <a:cs typeface="Arial" panose="020B0604020202020204" pitchFamily="34" charset="0"/>
              </a:rPr>
              <a:t>Class II</a:t>
            </a:r>
          </a:p>
          <a:p>
            <a:pPr algn="ctr"/>
            <a:r>
              <a:rPr lang="en-US" altLang="en-US" b="1" dirty="0">
                <a:cs typeface="Arial" panose="020B0604020202020204" pitchFamily="34" charset="0"/>
              </a:rPr>
              <a:t>Moderate Risk</a:t>
            </a:r>
            <a:endParaRPr lang="en-US" altLang="en-US" dirty="0">
              <a:cs typeface="Arial" panose="020B0604020202020204" pitchFamily="34" charset="0"/>
            </a:endParaRPr>
          </a:p>
        </p:txBody>
      </p:sp>
      <p:sp>
        <p:nvSpPr>
          <p:cNvPr id="5" name="AutoShape 27"/>
          <p:cNvSpPr>
            <a:spLocks noChangeArrowheads="1"/>
          </p:cNvSpPr>
          <p:nvPr/>
        </p:nvSpPr>
        <p:spPr bwMode="auto">
          <a:xfrm>
            <a:off x="5867400" y="2076495"/>
            <a:ext cx="2209800" cy="1143000"/>
          </a:xfrm>
          <a:prstGeom prst="flowChartAlternateProcess">
            <a:avLst/>
          </a:prstGeom>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5"/>
          </a:lnRef>
          <a:fillRef idx="3">
            <a:schemeClr val="accent5"/>
          </a:fillRef>
          <a:effectRef idx="3">
            <a:schemeClr val="accent5"/>
          </a:effectRef>
          <a:fontRef idx="minor">
            <a:schemeClr val="lt1"/>
          </a:fontRef>
        </p:style>
        <p:txBody>
          <a:bodyPr wrap="none" anchor="ctr"/>
          <a:lstStyle/>
          <a:p>
            <a:pPr algn="ctr"/>
            <a:r>
              <a:rPr lang="en-US" altLang="en-US" b="1" dirty="0">
                <a:cs typeface="Arial" panose="020B0604020202020204" pitchFamily="34" charset="0"/>
              </a:rPr>
              <a:t>Class III</a:t>
            </a:r>
          </a:p>
          <a:p>
            <a:pPr algn="ctr"/>
            <a:r>
              <a:rPr lang="en-US" altLang="en-US" b="1" dirty="0">
                <a:cs typeface="Arial" panose="020B0604020202020204" pitchFamily="34" charset="0"/>
              </a:rPr>
              <a:t>High Risk</a:t>
            </a:r>
            <a:endParaRPr lang="en-US" altLang="en-US" dirty="0">
              <a:cs typeface="Arial" panose="020B0604020202020204" pitchFamily="34" charset="0"/>
            </a:endParaRPr>
          </a:p>
        </p:txBody>
      </p:sp>
      <p:sp>
        <p:nvSpPr>
          <p:cNvPr id="7" name="Title 1"/>
          <p:cNvSpPr txBox="1">
            <a:spLocks/>
          </p:cNvSpPr>
          <p:nvPr/>
        </p:nvSpPr>
        <p:spPr>
          <a:xfrm>
            <a:off x="0" y="381000"/>
            <a:ext cx="9067800" cy="158623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3600" b="1" dirty="0">
                <a:cs typeface="Arial" panose="020B0604020202020204" pitchFamily="34" charset="0"/>
              </a:rPr>
              <a:t>Risk-Based IVD Classification</a:t>
            </a:r>
          </a:p>
        </p:txBody>
      </p:sp>
      <p:sp>
        <p:nvSpPr>
          <p:cNvPr id="8" name="TextBox 7"/>
          <p:cNvSpPr txBox="1"/>
          <p:nvPr/>
        </p:nvSpPr>
        <p:spPr>
          <a:xfrm>
            <a:off x="1210580" y="3886586"/>
            <a:ext cx="6491136" cy="1877437"/>
          </a:xfrm>
          <a:prstGeom prst="rect">
            <a:avLst/>
          </a:prstGeom>
          <a:noFill/>
        </p:spPr>
        <p:txBody>
          <a:bodyPr wrap="none" rtlCol="0">
            <a:spAutoFit/>
          </a:bodyPr>
          <a:lstStyle/>
          <a:p>
            <a:pPr marL="342891" indent="-342891">
              <a:spcBef>
                <a:spcPts val="1200"/>
              </a:spcBef>
              <a:buFont typeface="Wingdings" panose="05000000000000000000" pitchFamily="2" charset="2"/>
              <a:buChar char="§"/>
            </a:pPr>
            <a:r>
              <a:rPr lang="en-US" sz="3200" dirty="0">
                <a:solidFill>
                  <a:srgbClr val="0000FF"/>
                </a:solidFill>
                <a:latin typeface="+mn-lt"/>
                <a:cs typeface="Arial" panose="020B0604020202020204" pitchFamily="34" charset="0"/>
              </a:rPr>
              <a:t>Dependent upon the Intended Use</a:t>
            </a:r>
          </a:p>
          <a:p>
            <a:pPr marL="342891" indent="-342891">
              <a:spcBef>
                <a:spcPts val="1200"/>
              </a:spcBef>
              <a:buFont typeface="Wingdings" panose="05000000000000000000" pitchFamily="2" charset="2"/>
              <a:buChar char="§"/>
            </a:pPr>
            <a:r>
              <a:rPr lang="en-US" sz="3200" dirty="0">
                <a:solidFill>
                  <a:srgbClr val="0000FF"/>
                </a:solidFill>
                <a:latin typeface="+mn-lt"/>
                <a:cs typeface="Arial" panose="020B0604020202020204" pitchFamily="34" charset="0"/>
              </a:rPr>
              <a:t>Associated with risks of false results</a:t>
            </a:r>
          </a:p>
          <a:p>
            <a:pPr marL="342891" indent="-342891">
              <a:spcBef>
                <a:spcPts val="1200"/>
              </a:spcBef>
              <a:buFont typeface="Wingdings" panose="05000000000000000000" pitchFamily="2" charset="2"/>
              <a:buChar char="§"/>
            </a:pPr>
            <a:r>
              <a:rPr lang="en-US" sz="3200" dirty="0">
                <a:solidFill>
                  <a:srgbClr val="0000FF"/>
                </a:solidFill>
                <a:latin typeface="+mn-lt"/>
                <a:cs typeface="Arial" panose="020B0604020202020204" pitchFamily="34" charset="0"/>
              </a:rPr>
              <a:t>Not based on technology</a:t>
            </a:r>
          </a:p>
        </p:txBody>
      </p:sp>
    </p:spTree>
    <p:extLst>
      <p:ext uri="{BB962C8B-B14F-4D97-AF65-F5344CB8AC3E}">
        <p14:creationId xmlns:p14="http://schemas.microsoft.com/office/powerpoint/2010/main" val="3790501065"/>
      </p:ext>
    </p:extLst>
  </p:cSld>
  <p:clrMapOvr>
    <a:masterClrMapping/>
  </p:clrMapOvr>
  <mc:AlternateContent xmlns:mc="http://schemas.openxmlformats.org/markup-compatibility/2006" xmlns:p14="http://schemas.microsoft.com/office/powerpoint/2010/main">
    <mc:Choice Requires="p14">
      <p:transition spd="slow" p14:dur="2000" advTm="570"/>
    </mc:Choice>
    <mc:Fallback xmlns="">
      <p:transition spd="slow" advTm="57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762000" y="1143758"/>
            <a:ext cx="7010400" cy="4418842"/>
            <a:chOff x="228600" y="1115680"/>
            <a:chExt cx="7780283" cy="4904120"/>
          </a:xfrm>
        </p:grpSpPr>
        <p:sp>
          <p:nvSpPr>
            <p:cNvPr id="7" name="AutoShape 4"/>
            <p:cNvSpPr>
              <a:spLocks noChangeArrowheads="1"/>
            </p:cNvSpPr>
            <p:nvPr/>
          </p:nvSpPr>
          <p:spPr bwMode="auto">
            <a:xfrm>
              <a:off x="1028700" y="1115680"/>
              <a:ext cx="1752600" cy="838200"/>
            </a:xfrm>
            <a:prstGeom prst="roundRect">
              <a:avLst>
                <a:gd name="adj" fmla="val 16667"/>
              </a:avLst>
            </a:prstGeom>
            <a:ln/>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2">
              <a:schemeClr val="accent5"/>
            </a:fillRef>
            <a:effectRef idx="1">
              <a:schemeClr val="accent5"/>
            </a:effectRef>
            <a:fontRef idx="minor">
              <a:schemeClr val="dk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1600" b="1" dirty="0">
                  <a:latin typeface="+mn-lt"/>
                </a:rPr>
                <a:t>Class II</a:t>
              </a:r>
            </a:p>
            <a:p>
              <a:pPr algn="ctr" eaLnBrk="1" hangingPunct="1">
                <a:spcBef>
                  <a:spcPct val="0"/>
                </a:spcBef>
                <a:buFontTx/>
                <a:buNone/>
              </a:pPr>
              <a:r>
                <a:rPr lang="en-US" altLang="en-US" sz="1600" b="1" dirty="0">
                  <a:latin typeface="+mn-lt"/>
                </a:rPr>
                <a:t>(moderate risk)</a:t>
              </a:r>
            </a:p>
          </p:txBody>
        </p:sp>
        <p:sp>
          <p:nvSpPr>
            <p:cNvPr id="8" name="AutoShape 5"/>
            <p:cNvSpPr>
              <a:spLocks noChangeArrowheads="1"/>
            </p:cNvSpPr>
            <p:nvPr/>
          </p:nvSpPr>
          <p:spPr bwMode="auto">
            <a:xfrm>
              <a:off x="228600" y="2420605"/>
              <a:ext cx="1676400" cy="876300"/>
            </a:xfrm>
            <a:prstGeom prst="roundRect">
              <a:avLst>
                <a:gd name="adj" fmla="val 16667"/>
              </a:avLst>
            </a:prstGeom>
            <a:ln/>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3">
              <a:schemeClr val="accent5"/>
            </a:fillRef>
            <a:effectRef idx="2">
              <a:schemeClr val="accent5"/>
            </a:effectRef>
            <a:fontRef idx="minor">
              <a:schemeClr val="lt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1600" b="1" dirty="0">
                  <a:solidFill>
                    <a:schemeClr val="bg1"/>
                  </a:solidFill>
                  <a:latin typeface="+mn-lt"/>
                </a:rPr>
                <a:t>Traditional </a:t>
              </a:r>
            </a:p>
            <a:p>
              <a:pPr algn="ctr" eaLnBrk="1" hangingPunct="1">
                <a:spcBef>
                  <a:spcPct val="0"/>
                </a:spcBef>
                <a:buFontTx/>
                <a:buNone/>
              </a:pPr>
              <a:r>
                <a:rPr lang="en-US" altLang="en-US" sz="1600" b="1" dirty="0">
                  <a:solidFill>
                    <a:schemeClr val="bg1"/>
                  </a:solidFill>
                  <a:latin typeface="+mn-lt"/>
                </a:rPr>
                <a:t>510(k)</a:t>
              </a:r>
            </a:p>
          </p:txBody>
        </p:sp>
        <p:sp>
          <p:nvSpPr>
            <p:cNvPr id="9" name="AutoShape 8"/>
            <p:cNvSpPr>
              <a:spLocks noChangeArrowheads="1"/>
            </p:cNvSpPr>
            <p:nvPr/>
          </p:nvSpPr>
          <p:spPr bwMode="auto">
            <a:xfrm>
              <a:off x="5722883" y="2404839"/>
              <a:ext cx="2286000" cy="876300"/>
            </a:xfrm>
            <a:prstGeom prst="roundRect">
              <a:avLst>
                <a:gd name="adj" fmla="val 16667"/>
              </a:avLst>
            </a:prstGeom>
            <a:ln/>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3">
              <a:schemeClr val="accent5"/>
            </a:fillRef>
            <a:effectRef idx="2">
              <a:schemeClr val="accent5"/>
            </a:effectRef>
            <a:fontRef idx="minor">
              <a:schemeClr val="lt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1600" b="1" dirty="0">
                  <a:solidFill>
                    <a:schemeClr val="bg1"/>
                  </a:solidFill>
                  <a:latin typeface="+mn-lt"/>
                </a:rPr>
                <a:t>Pre-market </a:t>
              </a:r>
            </a:p>
            <a:p>
              <a:pPr algn="ctr" eaLnBrk="1" hangingPunct="1">
                <a:spcBef>
                  <a:spcPct val="0"/>
                </a:spcBef>
                <a:buFontTx/>
                <a:buNone/>
              </a:pPr>
              <a:r>
                <a:rPr lang="en-US" altLang="en-US" sz="1600" b="1" dirty="0">
                  <a:solidFill>
                    <a:schemeClr val="bg1"/>
                  </a:solidFill>
                  <a:latin typeface="+mn-lt"/>
                </a:rPr>
                <a:t>Application </a:t>
              </a:r>
            </a:p>
            <a:p>
              <a:pPr algn="ctr" eaLnBrk="1" hangingPunct="1">
                <a:spcBef>
                  <a:spcPct val="0"/>
                </a:spcBef>
                <a:buFontTx/>
                <a:buNone/>
              </a:pPr>
              <a:r>
                <a:rPr lang="en-US" altLang="en-US" sz="1600" b="1" dirty="0">
                  <a:solidFill>
                    <a:schemeClr val="bg1"/>
                  </a:solidFill>
                  <a:latin typeface="+mn-lt"/>
                </a:rPr>
                <a:t>(PMA)</a:t>
              </a:r>
            </a:p>
          </p:txBody>
        </p:sp>
        <p:sp>
          <p:nvSpPr>
            <p:cNvPr id="11" name="AutoShape 12"/>
            <p:cNvSpPr>
              <a:spLocks noChangeArrowheads="1"/>
            </p:cNvSpPr>
            <p:nvPr/>
          </p:nvSpPr>
          <p:spPr bwMode="auto">
            <a:xfrm>
              <a:off x="5981700" y="1115680"/>
              <a:ext cx="1752600" cy="838200"/>
            </a:xfrm>
            <a:prstGeom prst="roundRect">
              <a:avLst>
                <a:gd name="adj" fmla="val 16667"/>
              </a:avLst>
            </a:prstGeom>
            <a:ln/>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2">
              <a:schemeClr val="accent5"/>
            </a:fillRef>
            <a:effectRef idx="1">
              <a:schemeClr val="accent5"/>
            </a:effectRef>
            <a:fontRef idx="minor">
              <a:schemeClr val="dk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1600" b="1" dirty="0">
                  <a:latin typeface="+mn-lt"/>
                </a:rPr>
                <a:t>Class III</a:t>
              </a:r>
            </a:p>
            <a:p>
              <a:pPr algn="ctr" eaLnBrk="1" hangingPunct="1">
                <a:spcBef>
                  <a:spcPct val="0"/>
                </a:spcBef>
                <a:buFontTx/>
                <a:buNone/>
              </a:pPr>
              <a:r>
                <a:rPr lang="en-US" altLang="en-US" sz="1600" b="1" dirty="0">
                  <a:latin typeface="+mn-lt"/>
                </a:rPr>
                <a:t>(high risk)</a:t>
              </a:r>
            </a:p>
          </p:txBody>
        </p:sp>
        <p:sp>
          <p:nvSpPr>
            <p:cNvPr id="12" name="AutoShape 16"/>
            <p:cNvSpPr>
              <a:spLocks noChangeArrowheads="1"/>
            </p:cNvSpPr>
            <p:nvPr/>
          </p:nvSpPr>
          <p:spPr bwMode="auto">
            <a:xfrm>
              <a:off x="990600" y="3352798"/>
              <a:ext cx="304800" cy="381000"/>
            </a:xfrm>
            <a:prstGeom prst="downArrow">
              <a:avLst>
                <a:gd name="adj1" fmla="val 50000"/>
                <a:gd name="adj2" fmla="val 3125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US" altLang="en-US" sz="1600"/>
            </a:p>
          </p:txBody>
        </p:sp>
        <p:sp>
          <p:nvSpPr>
            <p:cNvPr id="13" name="AutoShape 17"/>
            <p:cNvSpPr>
              <a:spLocks noChangeArrowheads="1"/>
            </p:cNvSpPr>
            <p:nvPr/>
          </p:nvSpPr>
          <p:spPr bwMode="auto">
            <a:xfrm>
              <a:off x="6705600" y="3352798"/>
              <a:ext cx="304800" cy="381000"/>
            </a:xfrm>
            <a:prstGeom prst="downArrow">
              <a:avLst>
                <a:gd name="adj1" fmla="val 50000"/>
                <a:gd name="adj2" fmla="val 3125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US" altLang="en-US" sz="1600"/>
            </a:p>
          </p:txBody>
        </p:sp>
        <p:sp>
          <p:nvSpPr>
            <p:cNvPr id="16" name="AutoShape 16"/>
            <p:cNvSpPr>
              <a:spLocks noChangeArrowheads="1"/>
            </p:cNvSpPr>
            <p:nvPr/>
          </p:nvSpPr>
          <p:spPr bwMode="auto">
            <a:xfrm>
              <a:off x="990600" y="1943099"/>
              <a:ext cx="304800" cy="381000"/>
            </a:xfrm>
            <a:prstGeom prst="downArrow">
              <a:avLst>
                <a:gd name="adj1" fmla="val 50000"/>
                <a:gd name="adj2" fmla="val 3125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US" altLang="en-US" sz="1600"/>
            </a:p>
          </p:txBody>
        </p:sp>
        <p:sp>
          <p:nvSpPr>
            <p:cNvPr id="17" name="AutoShape 17"/>
            <p:cNvSpPr>
              <a:spLocks noChangeArrowheads="1"/>
            </p:cNvSpPr>
            <p:nvPr/>
          </p:nvSpPr>
          <p:spPr bwMode="auto">
            <a:xfrm>
              <a:off x="6705600" y="2016228"/>
              <a:ext cx="304800" cy="381000"/>
            </a:xfrm>
            <a:prstGeom prst="downArrow">
              <a:avLst>
                <a:gd name="adj1" fmla="val 50000"/>
                <a:gd name="adj2" fmla="val 3125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US" altLang="en-US" sz="1600"/>
            </a:p>
          </p:txBody>
        </p:sp>
        <p:sp>
          <p:nvSpPr>
            <p:cNvPr id="18" name="AutoShape 5"/>
            <p:cNvSpPr>
              <a:spLocks noChangeArrowheads="1"/>
            </p:cNvSpPr>
            <p:nvPr/>
          </p:nvSpPr>
          <p:spPr bwMode="auto">
            <a:xfrm>
              <a:off x="2057400" y="2400299"/>
              <a:ext cx="1676400" cy="876300"/>
            </a:xfrm>
            <a:prstGeom prst="roundRect">
              <a:avLst>
                <a:gd name="adj" fmla="val 16667"/>
              </a:avLst>
            </a:prstGeom>
            <a:ln/>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3">
              <a:schemeClr val="accent5"/>
            </a:fillRef>
            <a:effectRef idx="2">
              <a:schemeClr val="accent5"/>
            </a:effectRef>
            <a:fontRef idx="minor">
              <a:schemeClr val="lt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1600" b="1" dirty="0">
                  <a:solidFill>
                    <a:schemeClr val="bg1"/>
                  </a:solidFill>
                  <a:latin typeface="+mn-lt"/>
                </a:rPr>
                <a:t>De novo 510(k)</a:t>
              </a:r>
            </a:p>
            <a:p>
              <a:pPr algn="ctr" eaLnBrk="1" hangingPunct="1">
                <a:spcBef>
                  <a:spcPct val="0"/>
                </a:spcBef>
                <a:buFontTx/>
                <a:buNone/>
              </a:pPr>
              <a:r>
                <a:rPr lang="en-US" altLang="en-US" sz="1600" b="1" dirty="0">
                  <a:solidFill>
                    <a:schemeClr val="bg1"/>
                  </a:solidFill>
                  <a:latin typeface="+mn-lt"/>
                </a:rPr>
                <a:t>(no predicate)</a:t>
              </a:r>
            </a:p>
          </p:txBody>
        </p:sp>
        <p:sp>
          <p:nvSpPr>
            <p:cNvPr id="19" name="AutoShape 16"/>
            <p:cNvSpPr>
              <a:spLocks noChangeArrowheads="1"/>
            </p:cNvSpPr>
            <p:nvPr/>
          </p:nvSpPr>
          <p:spPr bwMode="auto">
            <a:xfrm>
              <a:off x="2590800" y="1943099"/>
              <a:ext cx="304800" cy="381000"/>
            </a:xfrm>
            <a:prstGeom prst="downArrow">
              <a:avLst>
                <a:gd name="adj1" fmla="val 50000"/>
                <a:gd name="adj2" fmla="val 3125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US" altLang="en-US" sz="1600"/>
            </a:p>
          </p:txBody>
        </p:sp>
        <p:sp>
          <p:nvSpPr>
            <p:cNvPr id="20" name="AutoShape 5"/>
            <p:cNvSpPr>
              <a:spLocks noChangeArrowheads="1"/>
            </p:cNvSpPr>
            <p:nvPr/>
          </p:nvSpPr>
          <p:spPr bwMode="auto">
            <a:xfrm>
              <a:off x="228600" y="3733797"/>
              <a:ext cx="1676400" cy="2247901"/>
            </a:xfrm>
            <a:prstGeom prst="roundRect">
              <a:avLst>
                <a:gd name="adj" fmla="val 16667"/>
              </a:avLst>
            </a:prstGeom>
            <a:ln/>
            <a:extLst/>
          </p:spPr>
          <p:style>
            <a:lnRef idx="0">
              <a:schemeClr val="accent1"/>
            </a:lnRef>
            <a:fillRef idx="3">
              <a:schemeClr val="accent1"/>
            </a:fillRef>
            <a:effectRef idx="3">
              <a:schemeClr val="accent1"/>
            </a:effectRef>
            <a:fontRef idx="minor">
              <a:schemeClr val="lt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None/>
              </a:pPr>
              <a:r>
                <a:rPr lang="en-US" altLang="en-US" sz="1600" b="1" dirty="0">
                  <a:solidFill>
                    <a:schemeClr val="bg1"/>
                  </a:solidFill>
                  <a:latin typeface="+mn-lt"/>
                </a:rPr>
                <a:t>FDA Clearance</a:t>
              </a:r>
            </a:p>
            <a:p>
              <a:pPr algn="ctr" eaLnBrk="1" hangingPunct="1">
                <a:spcBef>
                  <a:spcPct val="0"/>
                </a:spcBef>
                <a:buNone/>
              </a:pPr>
              <a:r>
                <a:rPr lang="en-US" sz="1600" b="1" dirty="0">
                  <a:solidFill>
                    <a:schemeClr val="bg1"/>
                  </a:solidFill>
                  <a:latin typeface="+mn-lt"/>
                </a:rPr>
                <a:t>Device shows </a:t>
              </a:r>
            </a:p>
            <a:p>
              <a:pPr algn="ctr" eaLnBrk="1" hangingPunct="1">
                <a:spcBef>
                  <a:spcPct val="0"/>
                </a:spcBef>
                <a:buNone/>
              </a:pPr>
              <a:r>
                <a:rPr lang="en-US" sz="1600" b="1" dirty="0">
                  <a:solidFill>
                    <a:schemeClr val="bg1"/>
                  </a:solidFill>
                  <a:latin typeface="+mn-lt"/>
                </a:rPr>
                <a:t>substantial </a:t>
              </a:r>
            </a:p>
            <a:p>
              <a:pPr algn="ctr" eaLnBrk="1" hangingPunct="1">
                <a:spcBef>
                  <a:spcPct val="0"/>
                </a:spcBef>
                <a:buNone/>
              </a:pPr>
              <a:r>
                <a:rPr lang="en-US" sz="1600" b="1" dirty="0">
                  <a:solidFill>
                    <a:schemeClr val="bg1"/>
                  </a:solidFill>
                  <a:latin typeface="+mn-lt"/>
                </a:rPr>
                <a:t>equivalence</a:t>
              </a:r>
            </a:p>
            <a:p>
              <a:pPr algn="ctr" eaLnBrk="1" hangingPunct="1">
                <a:spcBef>
                  <a:spcPct val="0"/>
                </a:spcBef>
                <a:buNone/>
              </a:pPr>
              <a:r>
                <a:rPr lang="en-US" sz="1600" b="1" dirty="0">
                  <a:solidFill>
                    <a:schemeClr val="bg1"/>
                  </a:solidFill>
                  <a:latin typeface="+mn-lt"/>
                </a:rPr>
                <a:t>to a legally </a:t>
              </a:r>
            </a:p>
            <a:p>
              <a:pPr algn="ctr" eaLnBrk="1" hangingPunct="1">
                <a:spcBef>
                  <a:spcPct val="0"/>
                </a:spcBef>
                <a:buNone/>
              </a:pPr>
              <a:r>
                <a:rPr lang="en-US" sz="1600" b="1" dirty="0">
                  <a:solidFill>
                    <a:schemeClr val="bg1"/>
                  </a:solidFill>
                  <a:latin typeface="+mn-lt"/>
                </a:rPr>
                <a:t>marketed </a:t>
              </a:r>
            </a:p>
            <a:p>
              <a:pPr algn="ctr" eaLnBrk="1" hangingPunct="1">
                <a:spcBef>
                  <a:spcPct val="0"/>
                </a:spcBef>
                <a:buNone/>
              </a:pPr>
              <a:r>
                <a:rPr lang="en-US" sz="1600" b="1" dirty="0">
                  <a:solidFill>
                    <a:schemeClr val="bg1"/>
                  </a:solidFill>
                  <a:latin typeface="+mn-lt"/>
                </a:rPr>
                <a:t>predicate</a:t>
              </a:r>
            </a:p>
          </p:txBody>
        </p:sp>
        <p:sp>
          <p:nvSpPr>
            <p:cNvPr id="21" name="AutoShape 5"/>
            <p:cNvSpPr>
              <a:spLocks noChangeArrowheads="1"/>
            </p:cNvSpPr>
            <p:nvPr/>
          </p:nvSpPr>
          <p:spPr bwMode="auto">
            <a:xfrm>
              <a:off x="2057400" y="3771899"/>
              <a:ext cx="1676400" cy="2247901"/>
            </a:xfrm>
            <a:prstGeom prst="roundRect">
              <a:avLst>
                <a:gd name="adj" fmla="val 16667"/>
              </a:avLst>
            </a:prstGeom>
            <a:ln/>
            <a:extLst/>
          </p:spPr>
          <p:style>
            <a:lnRef idx="0">
              <a:schemeClr val="accent1"/>
            </a:lnRef>
            <a:fillRef idx="3">
              <a:schemeClr val="accent1"/>
            </a:fillRef>
            <a:effectRef idx="3">
              <a:schemeClr val="accent1"/>
            </a:effectRef>
            <a:fontRef idx="minor">
              <a:schemeClr val="lt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None/>
              </a:pPr>
              <a:r>
                <a:rPr lang="en-US" sz="1600" b="1" dirty="0">
                  <a:solidFill>
                    <a:schemeClr val="bg1"/>
                  </a:solidFill>
                  <a:latin typeface="+mn-lt"/>
                </a:rPr>
                <a:t>FDA</a:t>
              </a:r>
            </a:p>
            <a:p>
              <a:pPr algn="ctr" eaLnBrk="1" hangingPunct="1">
                <a:spcBef>
                  <a:spcPct val="0"/>
                </a:spcBef>
                <a:buNone/>
              </a:pPr>
              <a:r>
                <a:rPr lang="en-US" sz="1600" b="1" dirty="0">
                  <a:solidFill>
                    <a:schemeClr val="bg1"/>
                  </a:solidFill>
                  <a:latin typeface="+mn-lt"/>
                </a:rPr>
                <a:t>Classification </a:t>
              </a:r>
            </a:p>
            <a:p>
              <a:pPr algn="ctr" eaLnBrk="1" hangingPunct="1">
                <a:spcBef>
                  <a:spcPct val="0"/>
                </a:spcBef>
                <a:buNone/>
              </a:pPr>
              <a:r>
                <a:rPr lang="en-US" sz="1600" b="1" dirty="0">
                  <a:solidFill>
                    <a:schemeClr val="bg1"/>
                  </a:solidFill>
                  <a:latin typeface="+mn-lt"/>
                </a:rPr>
                <a:t>Device</a:t>
              </a:r>
            </a:p>
            <a:p>
              <a:pPr algn="ctr" eaLnBrk="1" hangingPunct="1">
                <a:spcBef>
                  <a:spcPct val="0"/>
                </a:spcBef>
                <a:buNone/>
              </a:pPr>
              <a:r>
                <a:rPr lang="en-US" sz="1600" b="1" dirty="0">
                  <a:solidFill>
                    <a:schemeClr val="bg1"/>
                  </a:solidFill>
                  <a:latin typeface="+mn-lt"/>
                </a:rPr>
                <a:t>Demonstrates</a:t>
              </a:r>
            </a:p>
            <a:p>
              <a:pPr algn="ctr" eaLnBrk="1" hangingPunct="1">
                <a:spcBef>
                  <a:spcPct val="0"/>
                </a:spcBef>
                <a:buNone/>
              </a:pPr>
              <a:r>
                <a:rPr lang="en-US" sz="1600" b="1" dirty="0">
                  <a:solidFill>
                    <a:schemeClr val="bg1"/>
                  </a:solidFill>
                  <a:latin typeface="+mn-lt"/>
                </a:rPr>
                <a:t>Safety and</a:t>
              </a:r>
            </a:p>
            <a:p>
              <a:pPr algn="ctr" eaLnBrk="1" hangingPunct="1">
                <a:spcBef>
                  <a:spcPct val="0"/>
                </a:spcBef>
                <a:buNone/>
              </a:pPr>
              <a:r>
                <a:rPr lang="en-US" sz="1600" b="1" dirty="0">
                  <a:solidFill>
                    <a:schemeClr val="bg1"/>
                  </a:solidFill>
                  <a:latin typeface="+mn-lt"/>
                </a:rPr>
                <a:t>Effectiveness</a:t>
              </a:r>
            </a:p>
            <a:p>
              <a:pPr algn="ctr" eaLnBrk="1" hangingPunct="1">
                <a:spcBef>
                  <a:spcPct val="0"/>
                </a:spcBef>
                <a:buNone/>
              </a:pPr>
              <a:r>
                <a:rPr lang="en-US" sz="1600" b="1" dirty="0">
                  <a:solidFill>
                    <a:schemeClr val="bg1"/>
                  </a:solidFill>
                  <a:latin typeface="+mn-lt"/>
                </a:rPr>
                <a:t>With Special</a:t>
              </a:r>
            </a:p>
            <a:p>
              <a:pPr algn="ctr" eaLnBrk="1" hangingPunct="1">
                <a:spcBef>
                  <a:spcPct val="0"/>
                </a:spcBef>
                <a:buNone/>
              </a:pPr>
              <a:r>
                <a:rPr lang="en-US" sz="1600" b="1" dirty="0">
                  <a:solidFill>
                    <a:schemeClr val="bg1"/>
                  </a:solidFill>
                  <a:latin typeface="+mn-lt"/>
                </a:rPr>
                <a:t>Controls </a:t>
              </a:r>
            </a:p>
          </p:txBody>
        </p:sp>
        <p:sp>
          <p:nvSpPr>
            <p:cNvPr id="22" name="AutoShape 16"/>
            <p:cNvSpPr>
              <a:spLocks noChangeArrowheads="1"/>
            </p:cNvSpPr>
            <p:nvPr/>
          </p:nvSpPr>
          <p:spPr bwMode="auto">
            <a:xfrm>
              <a:off x="2667000" y="3390899"/>
              <a:ext cx="304800" cy="381000"/>
            </a:xfrm>
            <a:prstGeom prst="downArrow">
              <a:avLst>
                <a:gd name="adj1" fmla="val 50000"/>
                <a:gd name="adj2" fmla="val 3125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US" altLang="en-US" sz="1600"/>
            </a:p>
          </p:txBody>
        </p:sp>
        <p:sp>
          <p:nvSpPr>
            <p:cNvPr id="24" name="AutoShape 5"/>
            <p:cNvSpPr>
              <a:spLocks noChangeArrowheads="1"/>
            </p:cNvSpPr>
            <p:nvPr/>
          </p:nvSpPr>
          <p:spPr bwMode="auto">
            <a:xfrm>
              <a:off x="5722883" y="3733798"/>
              <a:ext cx="2286000" cy="2247901"/>
            </a:xfrm>
            <a:prstGeom prst="roundRect">
              <a:avLst>
                <a:gd name="adj" fmla="val 16667"/>
              </a:avLst>
            </a:prstGeom>
            <a:ln/>
            <a:extLst/>
          </p:spPr>
          <p:style>
            <a:lnRef idx="0">
              <a:schemeClr val="accent1"/>
            </a:lnRef>
            <a:fillRef idx="3">
              <a:schemeClr val="accent1"/>
            </a:fillRef>
            <a:effectRef idx="3">
              <a:schemeClr val="accent1"/>
            </a:effectRef>
            <a:fontRef idx="minor">
              <a:schemeClr val="lt1"/>
            </a:fontRef>
          </p:style>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None/>
              </a:pPr>
              <a:r>
                <a:rPr lang="en-US" sz="1800" b="1" dirty="0">
                  <a:solidFill>
                    <a:schemeClr val="bg1"/>
                  </a:solidFill>
                  <a:latin typeface="+mn-lt"/>
                </a:rPr>
                <a:t>FDA Approval</a:t>
              </a:r>
            </a:p>
            <a:p>
              <a:pPr algn="ctr" eaLnBrk="1" hangingPunct="1">
                <a:spcBef>
                  <a:spcPct val="0"/>
                </a:spcBef>
                <a:buNone/>
              </a:pPr>
              <a:r>
                <a:rPr lang="en-US" sz="1800" b="1" dirty="0">
                  <a:solidFill>
                    <a:schemeClr val="bg1"/>
                  </a:solidFill>
                  <a:latin typeface="+mn-lt"/>
                </a:rPr>
                <a:t>Device Demonstrates</a:t>
              </a:r>
            </a:p>
            <a:p>
              <a:pPr algn="ctr" eaLnBrk="1" hangingPunct="1">
                <a:spcBef>
                  <a:spcPct val="0"/>
                </a:spcBef>
                <a:buNone/>
              </a:pPr>
              <a:r>
                <a:rPr lang="en-US" sz="1800" b="1" dirty="0">
                  <a:solidFill>
                    <a:schemeClr val="bg1"/>
                  </a:solidFill>
                  <a:latin typeface="+mn-lt"/>
                </a:rPr>
                <a:t>Safety And </a:t>
              </a:r>
            </a:p>
            <a:p>
              <a:pPr algn="ctr" eaLnBrk="1" hangingPunct="1">
                <a:spcBef>
                  <a:spcPct val="0"/>
                </a:spcBef>
                <a:buNone/>
              </a:pPr>
              <a:r>
                <a:rPr lang="en-US" sz="1800" b="1" dirty="0">
                  <a:solidFill>
                    <a:schemeClr val="bg1"/>
                  </a:solidFill>
                  <a:latin typeface="+mn-lt"/>
                </a:rPr>
                <a:t>Effectiveness</a:t>
              </a:r>
            </a:p>
          </p:txBody>
        </p:sp>
      </p:grpSp>
      <p:sp>
        <p:nvSpPr>
          <p:cNvPr id="25" name="TextBox 24"/>
          <p:cNvSpPr txBox="1"/>
          <p:nvPr/>
        </p:nvSpPr>
        <p:spPr>
          <a:xfrm>
            <a:off x="304800" y="0"/>
            <a:ext cx="7772400" cy="1200329"/>
          </a:xfrm>
          <a:prstGeom prst="rect">
            <a:avLst/>
          </a:prstGeom>
          <a:noFill/>
        </p:spPr>
        <p:txBody>
          <a:bodyPr wrap="square" rtlCol="0">
            <a:spAutoFit/>
          </a:bodyPr>
          <a:lstStyle/>
          <a:p>
            <a:pPr algn="ctr"/>
            <a:r>
              <a:rPr lang="en-US" sz="3600" b="1" dirty="0">
                <a:latin typeface="+mj-lt"/>
              </a:rPr>
              <a:t>Intended Use (not test complexity) determines device classification</a:t>
            </a:r>
          </a:p>
        </p:txBody>
      </p:sp>
    </p:spTree>
    <p:extLst>
      <p:ext uri="{BB962C8B-B14F-4D97-AF65-F5344CB8AC3E}">
        <p14:creationId xmlns:p14="http://schemas.microsoft.com/office/powerpoint/2010/main" val="1679423560"/>
      </p:ext>
    </p:extLst>
  </p:cSld>
  <p:clrMapOvr>
    <a:masterClrMapping/>
  </p:clrMapOvr>
  <mc:AlternateContent xmlns:mc="http://schemas.openxmlformats.org/markup-compatibility/2006" xmlns:p14="http://schemas.microsoft.com/office/powerpoint/2010/main">
    <mc:Choice Requires="p14">
      <p:transition spd="slow" p14:dur="2000" advTm="889"/>
    </mc:Choice>
    <mc:Fallback xmlns="">
      <p:transition spd="slow" advTm="88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033" y="247573"/>
            <a:ext cx="7241884" cy="1164492"/>
          </a:xfrm>
        </p:spPr>
        <p:txBody>
          <a:bodyPr>
            <a:normAutofit/>
          </a:bodyPr>
          <a:lstStyle/>
          <a:p>
            <a:r>
              <a:rPr lang="en-US" altLang="en-US" sz="3600" b="1" dirty="0">
                <a:cs typeface="Arial" panose="020B0604020202020204" pitchFamily="34" charset="0"/>
              </a:rPr>
              <a:t>Premarket Risk Based Regulation</a:t>
            </a:r>
            <a:endParaRPr lang="en-US" sz="3600" b="1" dirty="0">
              <a:cs typeface="Arial" panose="020B0604020202020204" pitchFamily="34" charset="0"/>
            </a:endParaRPr>
          </a:p>
        </p:txBody>
      </p:sp>
      <p:sp>
        <p:nvSpPr>
          <p:cNvPr id="13" name="Rectangle 2"/>
          <p:cNvSpPr>
            <a:spLocks noChangeArrowheads="1"/>
          </p:cNvSpPr>
          <p:nvPr/>
        </p:nvSpPr>
        <p:spPr bwMode="auto">
          <a:xfrm>
            <a:off x="616790" y="1625129"/>
            <a:ext cx="8024813" cy="3627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142971" lvl="2" indent="-228594" defTabSz="914377">
              <a:lnSpc>
                <a:spcPct val="80000"/>
              </a:lnSpc>
              <a:spcBef>
                <a:spcPct val="20000"/>
              </a:spcBef>
              <a:buClr>
                <a:prstClr val="black"/>
              </a:buClr>
              <a:buFontTx/>
              <a:buChar char="•"/>
              <a:defRPr/>
            </a:pPr>
            <a:endParaRPr lang="en-US" sz="700" kern="0" dirty="0">
              <a:solidFill>
                <a:prstClr val="black"/>
              </a:solidFill>
              <a:latin typeface="+mn-lt"/>
            </a:endParaRPr>
          </a:p>
          <a:p>
            <a:pPr marL="342891" indent="-342891" defTabSz="914377">
              <a:lnSpc>
                <a:spcPct val="80000"/>
              </a:lnSpc>
              <a:spcBef>
                <a:spcPct val="20000"/>
              </a:spcBef>
              <a:buClr>
                <a:prstClr val="black"/>
              </a:buClr>
              <a:buFontTx/>
              <a:buChar char="•"/>
              <a:defRPr/>
            </a:pPr>
            <a:r>
              <a:rPr lang="en-US" sz="2000" b="1" kern="0" dirty="0">
                <a:solidFill>
                  <a:prstClr val="black"/>
                </a:solidFill>
                <a:latin typeface="+mn-lt"/>
                <a:cs typeface="Arial" panose="020B0604020202020204" pitchFamily="34" charset="0"/>
              </a:rPr>
              <a:t>Class I: low risk devices</a:t>
            </a:r>
          </a:p>
          <a:p>
            <a:pPr marL="800080" lvl="1" indent="-342891" defTabSz="914377">
              <a:lnSpc>
                <a:spcPct val="80000"/>
              </a:lnSpc>
              <a:spcBef>
                <a:spcPct val="20000"/>
              </a:spcBef>
              <a:buClr>
                <a:prstClr val="black"/>
              </a:buClr>
              <a:buFontTx/>
              <a:buChar char="•"/>
              <a:defRPr/>
            </a:pPr>
            <a:r>
              <a:rPr lang="en-US" sz="2000" kern="0" dirty="0">
                <a:solidFill>
                  <a:srgbClr val="071EC5"/>
                </a:solidFill>
                <a:latin typeface="+mn-lt"/>
                <a:cs typeface="Arial" panose="020B0604020202020204" pitchFamily="34" charset="0"/>
              </a:rPr>
              <a:t>Differentiation markers such as keratin, that are used as adjunctive tests to subclassify tumors </a:t>
            </a:r>
          </a:p>
          <a:p>
            <a:pPr marL="1142971" lvl="2" indent="-228594" defTabSz="914377">
              <a:lnSpc>
                <a:spcPct val="80000"/>
              </a:lnSpc>
              <a:spcBef>
                <a:spcPct val="20000"/>
              </a:spcBef>
              <a:buClr>
                <a:prstClr val="black"/>
              </a:buClr>
              <a:buFontTx/>
              <a:buChar char="•"/>
              <a:defRPr/>
            </a:pPr>
            <a:r>
              <a:rPr lang="en-US" sz="2000" i="1" kern="0" dirty="0">
                <a:solidFill>
                  <a:prstClr val="black"/>
                </a:solidFill>
                <a:latin typeface="+mn-lt"/>
                <a:cs typeface="Arial" panose="020B0604020202020204" pitchFamily="34" charset="0"/>
              </a:rPr>
              <a:t>Most exempt from premarket submission</a:t>
            </a:r>
          </a:p>
          <a:p>
            <a:pPr marL="1142971" lvl="2" indent="-228594" defTabSz="914377">
              <a:lnSpc>
                <a:spcPct val="80000"/>
              </a:lnSpc>
              <a:spcBef>
                <a:spcPct val="20000"/>
              </a:spcBef>
              <a:buClr>
                <a:prstClr val="black"/>
              </a:buClr>
              <a:buFontTx/>
              <a:buChar char="•"/>
              <a:defRPr/>
            </a:pPr>
            <a:r>
              <a:rPr lang="en-US" sz="2000" i="1" kern="0" dirty="0">
                <a:solidFill>
                  <a:prstClr val="black"/>
                </a:solidFill>
                <a:latin typeface="+mn-lt"/>
                <a:cs typeface="Arial" panose="020B0604020202020204" pitchFamily="34" charset="0"/>
              </a:rPr>
              <a:t>General controls</a:t>
            </a:r>
          </a:p>
          <a:p>
            <a:pPr marL="1142971" lvl="2" indent="-228594" defTabSz="914377">
              <a:lnSpc>
                <a:spcPct val="80000"/>
              </a:lnSpc>
              <a:spcBef>
                <a:spcPct val="20000"/>
              </a:spcBef>
              <a:buClr>
                <a:prstClr val="black"/>
              </a:buClr>
              <a:buFontTx/>
              <a:buChar char="•"/>
              <a:defRPr/>
            </a:pPr>
            <a:endParaRPr lang="en-US" sz="700" i="1" kern="0" dirty="0">
              <a:solidFill>
                <a:prstClr val="black"/>
              </a:solidFill>
              <a:latin typeface="+mn-lt"/>
              <a:cs typeface="Arial" panose="020B0604020202020204" pitchFamily="34" charset="0"/>
            </a:endParaRPr>
          </a:p>
          <a:p>
            <a:pPr marL="342891" indent="-342891" defTabSz="914377">
              <a:lnSpc>
                <a:spcPct val="80000"/>
              </a:lnSpc>
              <a:spcBef>
                <a:spcPct val="20000"/>
              </a:spcBef>
              <a:buClr>
                <a:prstClr val="black"/>
              </a:buClr>
              <a:buFontTx/>
              <a:buChar char="•"/>
              <a:defRPr/>
            </a:pPr>
            <a:r>
              <a:rPr lang="en-US" sz="2000" b="1" kern="0" dirty="0">
                <a:solidFill>
                  <a:prstClr val="black"/>
                </a:solidFill>
                <a:latin typeface="+mn-lt"/>
                <a:cs typeface="Arial" panose="020B0604020202020204" pitchFamily="34" charset="0"/>
              </a:rPr>
              <a:t>Class II: moderate risk</a:t>
            </a:r>
          </a:p>
          <a:p>
            <a:pPr marL="742932" lvl="1" indent="-285744" defTabSz="914377">
              <a:lnSpc>
                <a:spcPct val="80000"/>
              </a:lnSpc>
              <a:spcBef>
                <a:spcPct val="20000"/>
              </a:spcBef>
              <a:buClr>
                <a:prstClr val="black"/>
              </a:buClr>
              <a:buFontTx/>
              <a:buChar char="•"/>
              <a:defRPr/>
            </a:pPr>
            <a:r>
              <a:rPr lang="en-US" sz="2000" kern="0" dirty="0">
                <a:solidFill>
                  <a:srgbClr val="071EC5"/>
                </a:solidFill>
                <a:latin typeface="+mn-lt"/>
                <a:cs typeface="Arial" panose="020B0604020202020204" pitchFamily="34" charset="0"/>
              </a:rPr>
              <a:t>prognosis, monitoring in patients already diagnosed with cancer </a:t>
            </a:r>
          </a:p>
          <a:p>
            <a:pPr marL="1142971" lvl="2" indent="-228594" defTabSz="914377">
              <a:lnSpc>
                <a:spcPct val="80000"/>
              </a:lnSpc>
              <a:spcBef>
                <a:spcPct val="20000"/>
              </a:spcBef>
              <a:buClr>
                <a:prstClr val="black"/>
              </a:buClr>
              <a:buFontTx/>
              <a:buChar char="•"/>
              <a:defRPr/>
            </a:pPr>
            <a:r>
              <a:rPr lang="en-US" sz="2000" i="1" kern="0" dirty="0">
                <a:solidFill>
                  <a:prstClr val="black"/>
                </a:solidFill>
                <a:latin typeface="+mn-lt"/>
                <a:cs typeface="Arial" panose="020B0604020202020204" pitchFamily="34" charset="0"/>
              </a:rPr>
              <a:t>De Novo or Premarket Notification [510(k)]</a:t>
            </a:r>
          </a:p>
          <a:p>
            <a:pPr marL="1142971" lvl="2" indent="-228594" defTabSz="914377">
              <a:lnSpc>
                <a:spcPct val="80000"/>
              </a:lnSpc>
              <a:spcBef>
                <a:spcPct val="20000"/>
              </a:spcBef>
              <a:buClr>
                <a:prstClr val="black"/>
              </a:buClr>
              <a:buFontTx/>
              <a:buChar char="•"/>
              <a:defRPr/>
            </a:pPr>
            <a:r>
              <a:rPr lang="en-US" sz="2000" i="1" kern="0" dirty="0">
                <a:solidFill>
                  <a:prstClr val="black"/>
                </a:solidFill>
                <a:latin typeface="+mn-lt"/>
                <a:cs typeface="Arial" panose="020B0604020202020204" pitchFamily="34" charset="0"/>
              </a:rPr>
              <a:t> General &amp; Special controls</a:t>
            </a:r>
          </a:p>
          <a:p>
            <a:pPr marL="1142971" lvl="2" indent="-228594" defTabSz="914377">
              <a:lnSpc>
                <a:spcPct val="80000"/>
              </a:lnSpc>
              <a:spcBef>
                <a:spcPct val="20000"/>
              </a:spcBef>
              <a:buClr>
                <a:prstClr val="black"/>
              </a:buClr>
              <a:buFontTx/>
              <a:buChar char="•"/>
              <a:defRPr/>
            </a:pPr>
            <a:endParaRPr lang="en-US" sz="700" i="1" kern="0" dirty="0">
              <a:solidFill>
                <a:prstClr val="black"/>
              </a:solidFill>
              <a:latin typeface="+mn-lt"/>
              <a:cs typeface="Arial" panose="020B0604020202020204" pitchFamily="34" charset="0"/>
            </a:endParaRPr>
          </a:p>
          <a:p>
            <a:pPr marL="342891" indent="-342891" defTabSz="914377">
              <a:lnSpc>
                <a:spcPct val="80000"/>
              </a:lnSpc>
              <a:spcBef>
                <a:spcPct val="20000"/>
              </a:spcBef>
              <a:buClr>
                <a:prstClr val="black"/>
              </a:buClr>
              <a:buFontTx/>
              <a:buChar char="•"/>
              <a:defRPr/>
            </a:pPr>
            <a:r>
              <a:rPr lang="en-US" sz="2000" b="1" kern="0" dirty="0">
                <a:solidFill>
                  <a:prstClr val="black"/>
                </a:solidFill>
                <a:latin typeface="+mn-lt"/>
                <a:cs typeface="Arial" panose="020B0604020202020204" pitchFamily="34" charset="0"/>
              </a:rPr>
              <a:t>Class III: high risk</a:t>
            </a:r>
          </a:p>
          <a:p>
            <a:pPr marL="742932" lvl="1" indent="-285744" defTabSz="914377">
              <a:lnSpc>
                <a:spcPct val="80000"/>
              </a:lnSpc>
              <a:spcBef>
                <a:spcPct val="20000"/>
              </a:spcBef>
              <a:buClr>
                <a:prstClr val="black"/>
              </a:buClr>
              <a:buFontTx/>
              <a:buChar char="•"/>
              <a:defRPr/>
            </a:pPr>
            <a:r>
              <a:rPr lang="en-US" sz="2000" kern="0" dirty="0">
                <a:solidFill>
                  <a:srgbClr val="071EC5"/>
                </a:solidFill>
                <a:latin typeface="+mn-lt"/>
                <a:cs typeface="Arial" panose="020B0604020202020204" pitchFamily="34" charset="0"/>
              </a:rPr>
              <a:t>cancer screening (e.g. Cologuard), cancer diagnostics</a:t>
            </a:r>
          </a:p>
          <a:p>
            <a:pPr marL="1142971" lvl="2" indent="-228594" defTabSz="914377">
              <a:lnSpc>
                <a:spcPct val="80000"/>
              </a:lnSpc>
              <a:spcBef>
                <a:spcPct val="20000"/>
              </a:spcBef>
              <a:buClr>
                <a:prstClr val="black"/>
              </a:buClr>
              <a:buFontTx/>
              <a:buChar char="•"/>
              <a:defRPr/>
            </a:pPr>
            <a:r>
              <a:rPr lang="en-US" sz="2000" i="1" kern="0" dirty="0">
                <a:solidFill>
                  <a:prstClr val="black"/>
                </a:solidFill>
                <a:latin typeface="+mn-lt"/>
                <a:cs typeface="Arial" panose="020B0604020202020204" pitchFamily="34" charset="0"/>
              </a:rPr>
              <a:t>Premarket Application [PMA]</a:t>
            </a:r>
          </a:p>
          <a:p>
            <a:pPr marL="914377" lvl="2" defTabSz="914377">
              <a:lnSpc>
                <a:spcPct val="80000"/>
              </a:lnSpc>
              <a:spcBef>
                <a:spcPct val="20000"/>
              </a:spcBef>
              <a:buClr>
                <a:prstClr val="black"/>
              </a:buClr>
              <a:defRPr/>
            </a:pPr>
            <a:endParaRPr lang="en-US" sz="2000" i="1" kern="0" dirty="0">
              <a:solidFill>
                <a:prstClr val="black"/>
              </a:solidFill>
              <a:latin typeface="+mn-lt"/>
            </a:endParaRPr>
          </a:p>
          <a:p>
            <a:pPr lvl="2" defTabSz="914377">
              <a:lnSpc>
                <a:spcPct val="80000"/>
              </a:lnSpc>
              <a:spcBef>
                <a:spcPct val="20000"/>
              </a:spcBef>
              <a:buClr>
                <a:prstClr val="black"/>
              </a:buClr>
              <a:defRPr/>
            </a:pPr>
            <a:endParaRPr lang="en-US" sz="700" i="1" kern="0" dirty="0">
              <a:solidFill>
                <a:prstClr val="black"/>
              </a:solidFill>
              <a:latin typeface="+mn-lt"/>
            </a:endParaRPr>
          </a:p>
          <a:p>
            <a:pPr marL="342891" indent="-342891" defTabSz="914377">
              <a:lnSpc>
                <a:spcPct val="80000"/>
              </a:lnSpc>
              <a:spcBef>
                <a:spcPct val="20000"/>
              </a:spcBef>
              <a:buClr>
                <a:prstClr val="black"/>
              </a:buClr>
              <a:buFontTx/>
              <a:buChar char="•"/>
              <a:defRPr/>
            </a:pPr>
            <a:endParaRPr lang="en-US" sz="2000" i="1" kern="0" dirty="0">
              <a:solidFill>
                <a:prstClr val="black"/>
              </a:solidFill>
              <a:latin typeface="+mn-lt"/>
            </a:endParaRPr>
          </a:p>
        </p:txBody>
      </p:sp>
    </p:spTree>
    <p:extLst>
      <p:ext uri="{BB962C8B-B14F-4D97-AF65-F5344CB8AC3E}">
        <p14:creationId xmlns:p14="http://schemas.microsoft.com/office/powerpoint/2010/main" val="292242942"/>
      </p:ext>
    </p:extLst>
  </p:cSld>
  <p:clrMapOvr>
    <a:masterClrMapping/>
  </p:clrMapOvr>
  <mc:AlternateContent xmlns:mc="http://schemas.openxmlformats.org/markup-compatibility/2006" xmlns:p14="http://schemas.microsoft.com/office/powerpoint/2010/main">
    <mc:Choice Requires="p14">
      <p:transition spd="slow" p14:dur="2000" advTm="1239"/>
    </mc:Choice>
    <mc:Fallback xmlns="">
      <p:transition spd="slow" advTm="123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1" descr="MP900405416[1]">
            <a:extLst>
              <a:ext uri="{FF2B5EF4-FFF2-40B4-BE49-F238E27FC236}">
                <a16:creationId xmlns:a16="http://schemas.microsoft.com/office/drawing/2014/main" xmlns="" id="{C498DF3B-A185-4FED-8570-55533D422F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 y="1991896"/>
            <a:ext cx="286258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6FCD182C-74A4-4729-9A95-39348545FAE0}"/>
              </a:ext>
            </a:extLst>
          </p:cNvPr>
          <p:cNvSpPr>
            <a:spLocks noGrp="1"/>
          </p:cNvSpPr>
          <p:nvPr>
            <p:ph type="title"/>
          </p:nvPr>
        </p:nvSpPr>
        <p:spPr>
          <a:xfrm>
            <a:off x="0" y="228600"/>
            <a:ext cx="9113520" cy="1066800"/>
          </a:xfrm>
        </p:spPr>
        <p:txBody>
          <a:bodyPr>
            <a:noAutofit/>
          </a:bodyPr>
          <a:lstStyle/>
          <a:p>
            <a:r>
              <a:rPr lang="en-US" sz="3600" b="1" dirty="0"/>
              <a:t>Key Components of FDA</a:t>
            </a:r>
            <a:br>
              <a:rPr lang="en-US" sz="3600" b="1" dirty="0"/>
            </a:br>
            <a:r>
              <a:rPr lang="en-US" sz="3600" b="1" dirty="0"/>
              <a:t> Evaluation of Tests</a:t>
            </a:r>
          </a:p>
        </p:txBody>
      </p:sp>
      <p:sp>
        <p:nvSpPr>
          <p:cNvPr id="3" name="Rectangle 2">
            <a:extLst>
              <a:ext uri="{FF2B5EF4-FFF2-40B4-BE49-F238E27FC236}">
                <a16:creationId xmlns:a16="http://schemas.microsoft.com/office/drawing/2014/main" xmlns="" id="{EFC9225F-F218-4FC6-9194-27B26E98F761}"/>
              </a:ext>
            </a:extLst>
          </p:cNvPr>
          <p:cNvSpPr/>
          <p:nvPr/>
        </p:nvSpPr>
        <p:spPr>
          <a:xfrm>
            <a:off x="2551769" y="1961952"/>
            <a:ext cx="6172200" cy="3046988"/>
          </a:xfrm>
          <a:prstGeom prst="rect">
            <a:avLst/>
          </a:prstGeom>
        </p:spPr>
        <p:txBody>
          <a:bodyPr wrap="square">
            <a:spAutoFit/>
          </a:bodyPr>
          <a:lstStyle/>
          <a:p>
            <a:pPr eaLnBrk="1" hangingPunct="1">
              <a:buFont typeface="Wingdings" pitchFamily="2" charset="2"/>
              <a:buNone/>
              <a:defRPr/>
            </a:pPr>
            <a:r>
              <a:rPr lang="en-US" altLang="en-US" sz="2400" kern="0" dirty="0">
                <a:solidFill>
                  <a:srgbClr val="0000FF"/>
                </a:solidFill>
                <a:ea typeface="Tahoma" panose="020B0604030504040204" pitchFamily="34" charset="0"/>
                <a:cs typeface="Sakkal Majalla" panose="02000000000000000000" pitchFamily="2" charset="-78"/>
              </a:rPr>
              <a:t>Tests should demonstrate:</a:t>
            </a:r>
          </a:p>
          <a:p>
            <a:pPr lvl="1" eaLnBrk="1" hangingPunct="1">
              <a:defRPr/>
            </a:pPr>
            <a:r>
              <a:rPr lang="en-US" altLang="en-US" sz="2400" kern="0" dirty="0">
                <a:solidFill>
                  <a:srgbClr val="0000FF"/>
                </a:solidFill>
                <a:ea typeface="Tahoma" panose="020B0604030504040204" pitchFamily="34" charset="0"/>
                <a:cs typeface="Sakkal Majalla" panose="02000000000000000000" pitchFamily="2" charset="-78"/>
              </a:rPr>
              <a:t>Analytical validity </a:t>
            </a:r>
            <a:r>
              <a:rPr lang="en-US" altLang="en-US" sz="2400" kern="0" dirty="0">
                <a:ea typeface="Tahoma" panose="020B0604030504040204" pitchFamily="34" charset="0"/>
                <a:cs typeface="Sakkal Majalla" panose="02000000000000000000" pitchFamily="2" charset="-78"/>
              </a:rPr>
              <a:t>– does the test detect and measure what it claims to detect correctly and reliably?</a:t>
            </a:r>
          </a:p>
          <a:p>
            <a:pPr lvl="1" eaLnBrk="1" hangingPunct="1">
              <a:defRPr/>
            </a:pPr>
            <a:r>
              <a:rPr lang="en-US" altLang="en-US" sz="2400" kern="0" dirty="0">
                <a:solidFill>
                  <a:srgbClr val="0000FF"/>
                </a:solidFill>
                <a:ea typeface="Tahoma" panose="020B0604030504040204" pitchFamily="34" charset="0"/>
                <a:cs typeface="Sakkal Majalla" panose="02000000000000000000" pitchFamily="2" charset="-78"/>
              </a:rPr>
              <a:t>Clinical validity </a:t>
            </a:r>
            <a:r>
              <a:rPr lang="en-US" altLang="en-US" sz="2400" kern="0" dirty="0">
                <a:ea typeface="Tahoma" panose="020B0604030504040204" pitchFamily="34" charset="0"/>
                <a:cs typeface="Sakkal Majalla" panose="02000000000000000000" pitchFamily="2" charset="-78"/>
              </a:rPr>
              <a:t>– </a:t>
            </a:r>
            <a:r>
              <a:rPr lang="en-US" altLang="en-US" sz="2400" dirty="0"/>
              <a:t>does the test result correlate with the target condition of interest in a clinically meaningful way? </a:t>
            </a:r>
            <a:endParaRPr lang="en-US" altLang="en-US" sz="2400" kern="0" dirty="0">
              <a:ea typeface="Tahoma" panose="020B0604030504040204" pitchFamily="34" charset="0"/>
              <a:cs typeface="Sakkal Majalla" panose="02000000000000000000" pitchFamily="2" charset="-78"/>
            </a:endParaRPr>
          </a:p>
          <a:p>
            <a:pPr lvl="1" eaLnBrk="1" hangingPunct="1">
              <a:defRPr/>
            </a:pPr>
            <a:r>
              <a:rPr lang="en-US" altLang="en-US" sz="2400" kern="0" dirty="0">
                <a:solidFill>
                  <a:srgbClr val="0000FF"/>
                </a:solidFill>
                <a:ea typeface="Tahoma" panose="020B0604030504040204" pitchFamily="34" charset="0"/>
                <a:cs typeface="Sakkal Majalla" panose="02000000000000000000" pitchFamily="2" charset="-78"/>
              </a:rPr>
              <a:t>Do the benefits outweigh the risks?</a:t>
            </a:r>
          </a:p>
        </p:txBody>
      </p:sp>
    </p:spTree>
    <p:extLst>
      <p:ext uri="{BB962C8B-B14F-4D97-AF65-F5344CB8AC3E}">
        <p14:creationId xmlns:p14="http://schemas.microsoft.com/office/powerpoint/2010/main" val="564391089"/>
      </p:ext>
    </p:extLst>
  </p:cSld>
  <p:clrMapOvr>
    <a:masterClrMapping/>
  </p:clrMapOvr>
  <mc:AlternateContent xmlns:mc="http://schemas.openxmlformats.org/markup-compatibility/2006" xmlns:p14="http://schemas.microsoft.com/office/powerpoint/2010/main">
    <mc:Choice Requires="p14">
      <p:transition spd="slow" p14:dur="2000" advTm="3356"/>
    </mc:Choice>
    <mc:Fallback xmlns="">
      <p:transition spd="slow" advTm="335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3"/>
          <p:cNvSpPr>
            <a:spLocks noGrp="1" noChangeArrowheads="1"/>
          </p:cNvSpPr>
          <p:nvPr>
            <p:ph type="body" idx="1"/>
          </p:nvPr>
        </p:nvSpPr>
        <p:spPr>
          <a:xfrm>
            <a:off x="3886200" y="1016000"/>
            <a:ext cx="4648200" cy="2362200"/>
          </a:xfrm>
        </p:spPr>
        <p:txBody>
          <a:bodyPr/>
          <a:lstStyle/>
          <a:p>
            <a:pPr eaLnBrk="1" hangingPunct="1">
              <a:buFont typeface="Wingdings" pitchFamily="2" charset="2"/>
              <a:buNone/>
            </a:pPr>
            <a:endParaRPr lang="en-US" altLang="en-US" sz="2400" b="1" dirty="0">
              <a:latin typeface="Garamond" pitchFamily="18" charset="0"/>
            </a:endParaRPr>
          </a:p>
          <a:p>
            <a:pPr eaLnBrk="1" hangingPunct="1">
              <a:buFont typeface="Wingdings" pitchFamily="2" charset="2"/>
              <a:buNone/>
            </a:pPr>
            <a:endParaRPr lang="en-US" altLang="en-US" sz="2400" b="1" dirty="0">
              <a:latin typeface="Garamond" pitchFamily="18" charset="0"/>
            </a:endParaRPr>
          </a:p>
          <a:p>
            <a:pPr eaLnBrk="1" hangingPunct="1">
              <a:buFont typeface="Wingdings" pitchFamily="2" charset="2"/>
              <a:buNone/>
            </a:pPr>
            <a:endParaRPr lang="en-US" altLang="en-US" dirty="0"/>
          </a:p>
        </p:txBody>
      </p:sp>
      <p:sp>
        <p:nvSpPr>
          <p:cNvPr id="5125" name="Rectangle 52"/>
          <p:cNvSpPr>
            <a:spLocks noChangeArrowheads="1"/>
          </p:cNvSpPr>
          <p:nvPr/>
        </p:nvSpPr>
        <p:spPr bwMode="auto">
          <a:xfrm>
            <a:off x="3581400" y="1828800"/>
            <a:ext cx="5410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Clr>
                <a:schemeClr val="bg2"/>
              </a:buClr>
              <a:buSzPct val="75000"/>
              <a:buFont typeface="Wingdings" pitchFamily="2" charset="2"/>
              <a:buNone/>
            </a:pPr>
            <a:r>
              <a:rPr lang="en-US" altLang="en-US" sz="2400" dirty="0">
                <a:solidFill>
                  <a:srgbClr val="0000FF"/>
                </a:solidFill>
                <a:latin typeface="+mn-lt"/>
              </a:rPr>
              <a:t>Patients and Physicians should know:</a:t>
            </a:r>
          </a:p>
          <a:p>
            <a:pPr eaLnBrk="1" hangingPunct="1">
              <a:spcBef>
                <a:spcPct val="20000"/>
              </a:spcBef>
              <a:buClr>
                <a:schemeClr val="bg2"/>
              </a:buClr>
              <a:buSzPct val="75000"/>
              <a:buFont typeface="Wingdings" pitchFamily="2" charset="2"/>
              <a:buChar char="n"/>
            </a:pPr>
            <a:r>
              <a:rPr lang="en-US" altLang="en-US" sz="2400" dirty="0">
                <a:solidFill>
                  <a:srgbClr val="0000FF"/>
                </a:solidFill>
                <a:latin typeface="+mn-lt"/>
              </a:rPr>
              <a:t>How to interpret the information</a:t>
            </a:r>
          </a:p>
          <a:p>
            <a:pPr eaLnBrk="1" hangingPunct="1">
              <a:spcBef>
                <a:spcPct val="20000"/>
              </a:spcBef>
              <a:buClr>
                <a:schemeClr val="bg2"/>
              </a:buClr>
              <a:buSzPct val="75000"/>
              <a:buFont typeface="Wingdings" pitchFamily="2" charset="2"/>
              <a:buChar char="n"/>
            </a:pPr>
            <a:r>
              <a:rPr lang="en-US" altLang="en-US" sz="2400" dirty="0">
                <a:solidFill>
                  <a:srgbClr val="0000FF"/>
                </a:solidFill>
                <a:latin typeface="+mn-lt"/>
              </a:rPr>
              <a:t>Clinical value of the information</a:t>
            </a:r>
          </a:p>
          <a:p>
            <a:pPr eaLnBrk="1" hangingPunct="1">
              <a:spcBef>
                <a:spcPct val="20000"/>
              </a:spcBef>
              <a:buClr>
                <a:schemeClr val="bg2"/>
              </a:buClr>
              <a:buSzPct val="75000"/>
              <a:buFont typeface="Wingdings" pitchFamily="2" charset="2"/>
              <a:buChar char="n"/>
            </a:pPr>
            <a:r>
              <a:rPr lang="en-US" altLang="en-US" sz="2400" dirty="0">
                <a:solidFill>
                  <a:srgbClr val="0000FF"/>
                </a:solidFill>
                <a:latin typeface="+mn-lt"/>
              </a:rPr>
              <a:t>Limitations of the information</a:t>
            </a:r>
          </a:p>
          <a:p>
            <a:pPr eaLnBrk="1" hangingPunct="1">
              <a:spcBef>
                <a:spcPct val="20000"/>
              </a:spcBef>
              <a:buClr>
                <a:schemeClr val="bg2"/>
              </a:buClr>
              <a:buSzPct val="75000"/>
              <a:buFont typeface="Wingdings" pitchFamily="2" charset="2"/>
              <a:buChar char="n"/>
            </a:pPr>
            <a:endParaRPr lang="en-US" altLang="en-US" sz="2400" b="1" dirty="0">
              <a:latin typeface="Garamond" pitchFamily="18" charset="0"/>
            </a:endParaRPr>
          </a:p>
          <a:p>
            <a:pPr eaLnBrk="1" hangingPunct="1">
              <a:spcBef>
                <a:spcPct val="20000"/>
              </a:spcBef>
              <a:buClr>
                <a:schemeClr val="bg2"/>
              </a:buClr>
              <a:buSzPct val="75000"/>
              <a:buFont typeface="Wingdings" pitchFamily="2" charset="2"/>
              <a:buChar char="n"/>
            </a:pPr>
            <a:endParaRPr lang="en-US" altLang="en-US" sz="2400" b="1" dirty="0">
              <a:latin typeface="Garamond" pitchFamily="18" charset="0"/>
            </a:endParaRPr>
          </a:p>
          <a:p>
            <a:pPr eaLnBrk="1" hangingPunct="1">
              <a:spcBef>
                <a:spcPct val="20000"/>
              </a:spcBef>
              <a:buClr>
                <a:schemeClr val="bg2"/>
              </a:buClr>
              <a:buSzPct val="75000"/>
              <a:buFont typeface="Wingdings" pitchFamily="2" charset="2"/>
              <a:buNone/>
            </a:pPr>
            <a:endParaRPr lang="en-US" altLang="en-US" sz="2400" b="1" dirty="0">
              <a:latin typeface="Garamond" pitchFamily="18" charset="0"/>
            </a:endParaRPr>
          </a:p>
          <a:p>
            <a:pPr eaLnBrk="1" hangingPunct="1">
              <a:spcBef>
                <a:spcPct val="20000"/>
              </a:spcBef>
              <a:buClr>
                <a:schemeClr val="bg2"/>
              </a:buClr>
              <a:buSzPct val="75000"/>
              <a:buFont typeface="Wingdings" pitchFamily="2" charset="2"/>
              <a:buNone/>
            </a:pPr>
            <a:endParaRPr lang="en-US" altLang="en-US" sz="3200" dirty="0"/>
          </a:p>
        </p:txBody>
      </p:sp>
      <p:pic>
        <p:nvPicPr>
          <p:cNvPr id="5126" name="Picture 53" descr="MP91022108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12" y="2377441"/>
            <a:ext cx="23891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C8D198ED-3781-4D9E-AE05-DBB82EE8BFEF}"/>
              </a:ext>
            </a:extLst>
          </p:cNvPr>
          <p:cNvSpPr/>
          <p:nvPr/>
        </p:nvSpPr>
        <p:spPr>
          <a:xfrm>
            <a:off x="754380" y="381000"/>
            <a:ext cx="7635240" cy="954107"/>
          </a:xfrm>
          <a:prstGeom prst="rect">
            <a:avLst/>
          </a:prstGeom>
        </p:spPr>
        <p:txBody>
          <a:bodyPr wrap="square">
            <a:spAutoFit/>
          </a:bodyPr>
          <a:lstStyle/>
          <a:p>
            <a:pPr algn="ctr" eaLnBrk="1" hangingPunct="1">
              <a:buClr>
                <a:schemeClr val="bg2"/>
              </a:buClr>
              <a:buSzPct val="75000"/>
              <a:buFont typeface="Wingdings" panose="05000000000000000000" pitchFamily="2" charset="2"/>
              <a:buNone/>
              <a:defRPr/>
            </a:pPr>
            <a:r>
              <a:rPr lang="en-US" altLang="en-US" sz="2800" b="1" dirty="0">
                <a:cs typeface="Tahoma" panose="020B0604030504040204" pitchFamily="34" charset="0"/>
              </a:rPr>
              <a:t>Labeling/Instructions for Use/Package Inserts Provide Key Information</a:t>
            </a:r>
          </a:p>
        </p:txBody>
      </p:sp>
    </p:spTree>
    <p:extLst>
      <p:ext uri="{BB962C8B-B14F-4D97-AF65-F5344CB8AC3E}">
        <p14:creationId xmlns:p14="http://schemas.microsoft.com/office/powerpoint/2010/main" val="3194984203"/>
      </p:ext>
    </p:extLst>
  </p:cSld>
  <p:clrMapOvr>
    <a:masterClrMapping/>
  </p:clrMapOvr>
  <mc:AlternateContent xmlns:mc="http://schemas.openxmlformats.org/markup-compatibility/2006" xmlns:p14="http://schemas.microsoft.com/office/powerpoint/2010/main">
    <mc:Choice Requires="p14">
      <p:transition spd="slow" p14:dur="2000" advTm="24165"/>
    </mc:Choice>
    <mc:Fallback xmlns="">
      <p:transition spd="slow" advTm="2416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560669"/>
            <a:ext cx="8509103" cy="926020"/>
          </a:xfrm>
        </p:spPr>
        <p:txBody>
          <a:bodyPr>
            <a:normAutofit/>
          </a:bodyPr>
          <a:lstStyle/>
          <a:p>
            <a:r>
              <a:rPr lang="en-US" sz="3600" b="1" dirty="0"/>
              <a:t>Q-submissions</a:t>
            </a:r>
            <a:endParaRPr lang="en-US" sz="3600" dirty="0"/>
          </a:p>
        </p:txBody>
      </p:sp>
      <p:sp>
        <p:nvSpPr>
          <p:cNvPr id="4" name="Content Placeholder 2"/>
          <p:cNvSpPr>
            <a:spLocks noGrp="1"/>
          </p:cNvSpPr>
          <p:nvPr>
            <p:ph idx="1"/>
          </p:nvPr>
        </p:nvSpPr>
        <p:spPr>
          <a:xfrm>
            <a:off x="174381" y="2209219"/>
            <a:ext cx="8509103" cy="1467300"/>
          </a:xfrm>
        </p:spPr>
        <p:txBody>
          <a:bodyPr>
            <a:noAutofit/>
          </a:bodyPr>
          <a:lstStyle/>
          <a:p>
            <a:pPr marL="0" indent="0" algn="ctr">
              <a:buNone/>
            </a:pPr>
            <a:r>
              <a:rPr lang="en-US" altLang="en-US" sz="2800" dirty="0">
                <a:solidFill>
                  <a:srgbClr val="0000FF"/>
                </a:solidFill>
              </a:rPr>
              <a:t>A Q-submission is a formal way for your to interact with FDA early in your test development, </a:t>
            </a:r>
            <a:r>
              <a:rPr lang="en-US" altLang="en-US" sz="2800" dirty="0">
                <a:solidFill>
                  <a:srgbClr val="FF0000"/>
                </a:solidFill>
              </a:rPr>
              <a:t>ask us questions about  your assay</a:t>
            </a:r>
            <a:r>
              <a:rPr lang="en-US" altLang="en-US" sz="2800" dirty="0">
                <a:solidFill>
                  <a:srgbClr val="0000FF"/>
                </a:solidFill>
              </a:rPr>
              <a:t>, and </a:t>
            </a:r>
            <a:r>
              <a:rPr lang="en-US" altLang="en-US" sz="2800" dirty="0">
                <a:solidFill>
                  <a:srgbClr val="FF0000"/>
                </a:solidFill>
              </a:rPr>
              <a:t>help shape your analytical and clinical validation studies </a:t>
            </a:r>
            <a:r>
              <a:rPr lang="en-US" altLang="en-US" sz="2800" dirty="0">
                <a:solidFill>
                  <a:srgbClr val="0000FF"/>
                </a:solidFill>
              </a:rPr>
              <a:t>in a way that facilitates clearance or approval. FDA feedback is provided by day 70. It is free!</a:t>
            </a:r>
          </a:p>
        </p:txBody>
      </p:sp>
    </p:spTree>
    <p:custDataLst>
      <p:tags r:id="rId1"/>
    </p:custDataLst>
    <p:extLst>
      <p:ext uri="{BB962C8B-B14F-4D97-AF65-F5344CB8AC3E}">
        <p14:creationId xmlns:p14="http://schemas.microsoft.com/office/powerpoint/2010/main" val="2987624359"/>
      </p:ext>
    </p:extLst>
  </p:cSld>
  <p:clrMapOvr>
    <a:masterClrMapping/>
  </p:clrMapOvr>
  <mc:AlternateContent xmlns:mc="http://schemas.openxmlformats.org/markup-compatibility/2006" xmlns:p14="http://schemas.microsoft.com/office/powerpoint/2010/main">
    <mc:Choice Requires="p14">
      <p:transition spd="slow" p14:dur="2000" advTm="27416"/>
    </mc:Choice>
    <mc:Fallback xmlns="">
      <p:transition spd="slow" advTm="2741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537327"/>
            <a:ext cx="7868044" cy="1091860"/>
          </a:xfrm>
        </p:spPr>
        <p:txBody>
          <a:bodyPr>
            <a:normAutofit/>
          </a:bodyPr>
          <a:lstStyle/>
          <a:p>
            <a:pPr algn="l"/>
            <a:r>
              <a:rPr lang="en-US" sz="3600" b="1" dirty="0">
                <a:solidFill>
                  <a:srgbClr val="000000"/>
                </a:solidFill>
              </a:rPr>
              <a:t>Q-submissions</a:t>
            </a:r>
            <a:r>
              <a:rPr lang="en-US" b="1" dirty="0">
                <a:solidFill>
                  <a:srgbClr val="0000FF"/>
                </a:solidFill>
              </a:rPr>
              <a:t/>
            </a:r>
            <a:br>
              <a:rPr lang="en-US" b="1" dirty="0">
                <a:solidFill>
                  <a:srgbClr val="0000FF"/>
                </a:solidFill>
              </a:rPr>
            </a:br>
            <a:r>
              <a:rPr lang="en-US" sz="2000" b="1" dirty="0">
                <a:solidFill>
                  <a:srgbClr val="0000FF"/>
                </a:solidFill>
              </a:rPr>
              <a:t>Early Interaction to Reduce Sponsor Uncertainty</a:t>
            </a:r>
          </a:p>
        </p:txBody>
      </p:sp>
      <p:sp>
        <p:nvSpPr>
          <p:cNvPr id="3" name="Content Placeholder 2"/>
          <p:cNvSpPr>
            <a:spLocks noGrp="1"/>
          </p:cNvSpPr>
          <p:nvPr>
            <p:ph idx="1"/>
          </p:nvPr>
        </p:nvSpPr>
        <p:spPr>
          <a:xfrm>
            <a:off x="124692" y="1791093"/>
            <a:ext cx="8859982" cy="4504725"/>
          </a:xfrm>
        </p:spPr>
        <p:txBody>
          <a:bodyPr>
            <a:normAutofit/>
          </a:bodyPr>
          <a:lstStyle/>
          <a:p>
            <a:r>
              <a:rPr lang="en-US" dirty="0">
                <a:solidFill>
                  <a:srgbClr val="0000FF"/>
                </a:solidFill>
              </a:rPr>
              <a:t>Can address many types of sponsor questions, the more specific the better</a:t>
            </a:r>
          </a:p>
          <a:p>
            <a:pPr lvl="1"/>
            <a:r>
              <a:rPr lang="en-US" altLang="en-US" dirty="0">
                <a:solidFill>
                  <a:srgbClr val="FF0000"/>
                </a:solidFill>
              </a:rPr>
              <a:t>Solicit comments and feedback on features of upcoming submissions, such as analytical studies, clinical study design, intended use, statistical analysis approaches and regulatory path</a:t>
            </a:r>
            <a:endParaRPr lang="en-US" dirty="0">
              <a:solidFill>
                <a:srgbClr val="FF0000"/>
              </a:solidFill>
            </a:endParaRPr>
          </a:p>
          <a:p>
            <a:r>
              <a:rPr lang="en-US" dirty="0">
                <a:solidFill>
                  <a:srgbClr val="0000FF"/>
                </a:solidFill>
              </a:rPr>
              <a:t>Early interaction can be very valuable.  Work towards a win/win.</a:t>
            </a:r>
          </a:p>
          <a:p>
            <a:r>
              <a:rPr lang="en-US" dirty="0">
                <a:solidFill>
                  <a:srgbClr val="0000FF"/>
                </a:solidFill>
              </a:rPr>
              <a:t>Can be useful at different stages of development.</a:t>
            </a:r>
          </a:p>
          <a:p>
            <a:r>
              <a:rPr lang="en-US" dirty="0">
                <a:solidFill>
                  <a:srgbClr val="0000FF"/>
                </a:solidFill>
              </a:rPr>
              <a:t>Future submission can be a PMA, 510(k), De Novo, or IDE</a:t>
            </a:r>
          </a:p>
          <a:p>
            <a:r>
              <a:rPr lang="en-US" altLang="en-US" dirty="0">
                <a:solidFill>
                  <a:srgbClr val="0000FF"/>
                </a:solidFill>
              </a:rPr>
              <a:t>Interaction with the FDA is voluntary</a:t>
            </a:r>
          </a:p>
          <a:p>
            <a:endParaRPr lang="en-US" altLang="en-US" dirty="0"/>
          </a:p>
          <a:p>
            <a:endParaRPr lang="en-US" dirty="0"/>
          </a:p>
          <a:p>
            <a:endParaRPr lang="en-US" dirty="0"/>
          </a:p>
        </p:txBody>
      </p:sp>
      <p:sp>
        <p:nvSpPr>
          <p:cNvPr id="4" name="Footer Placeholder 3"/>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custDataLst>
      <p:tags r:id="rId1"/>
    </p:custDataLst>
    <p:extLst>
      <p:ext uri="{BB962C8B-B14F-4D97-AF65-F5344CB8AC3E}">
        <p14:creationId xmlns:p14="http://schemas.microsoft.com/office/powerpoint/2010/main" val="3111768866"/>
      </p:ext>
    </p:extLst>
  </p:cSld>
  <p:clrMapOvr>
    <a:masterClrMapping/>
  </p:clrMapOvr>
  <mc:AlternateContent xmlns:mc="http://schemas.openxmlformats.org/markup-compatibility/2006" xmlns:p14="http://schemas.microsoft.com/office/powerpoint/2010/main">
    <mc:Choice Requires="p14">
      <p:transition spd="slow" p14:dur="2000" advTm="42368"/>
    </mc:Choice>
    <mc:Fallback xmlns="">
      <p:transition spd="slow" advTm="4236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a:xfrm>
            <a:off x="539750" y="17060"/>
            <a:ext cx="8229600" cy="1143000"/>
          </a:xfrm>
        </p:spPr>
        <p:txBody>
          <a:bodyPr>
            <a:normAutofit/>
          </a:bodyPr>
          <a:lstStyle/>
          <a:p>
            <a:pPr eaLnBrk="1" hangingPunct="1"/>
            <a:r>
              <a:rPr lang="en-US" altLang="en-US" sz="3600" b="1" dirty="0">
                <a:effectLst>
                  <a:outerShdw blurRad="38100" dist="38100" dir="2700000" algn="tl">
                    <a:srgbClr val="000000">
                      <a:alpha val="43137"/>
                    </a:srgbClr>
                  </a:outerShdw>
                </a:effectLst>
                <a:cs typeface="Arial" panose="020B0604020202020204" pitchFamily="34" charset="0"/>
              </a:rPr>
              <a:t>Outline</a:t>
            </a:r>
          </a:p>
        </p:txBody>
      </p:sp>
      <p:sp>
        <p:nvSpPr>
          <p:cNvPr id="4099" name="Content Placeholder 4"/>
          <p:cNvSpPr>
            <a:spLocks noGrp="1"/>
          </p:cNvSpPr>
          <p:nvPr>
            <p:ph idx="1"/>
          </p:nvPr>
        </p:nvSpPr>
        <p:spPr>
          <a:xfrm>
            <a:off x="457200" y="1070524"/>
            <a:ext cx="8229600" cy="5101676"/>
          </a:xfrm>
        </p:spPr>
        <p:style>
          <a:lnRef idx="2">
            <a:schemeClr val="accent2"/>
          </a:lnRef>
          <a:fillRef idx="1">
            <a:schemeClr val="lt1"/>
          </a:fillRef>
          <a:effectRef idx="0">
            <a:schemeClr val="accent2"/>
          </a:effectRef>
          <a:fontRef idx="minor">
            <a:schemeClr val="dk1"/>
          </a:fontRef>
        </p:style>
        <p:txBody>
          <a:bodyPr>
            <a:normAutofit/>
          </a:bodyPr>
          <a:lstStyle/>
          <a:p>
            <a:pPr marL="0" indent="0" eaLnBrk="1" hangingPunct="1">
              <a:buNone/>
            </a:pPr>
            <a:endParaRPr lang="en-US" altLang="en-US" sz="2800" dirty="0">
              <a:solidFill>
                <a:srgbClr val="0000FF"/>
              </a:solidFill>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Brief Overview of Diagnostic Regulations</a:t>
            </a:r>
          </a:p>
          <a:p>
            <a:pPr eaLnBrk="1" hangingPunct="1">
              <a:buFont typeface="Wingdings" panose="05000000000000000000" pitchFamily="2" charset="2"/>
              <a:buChar char="§"/>
            </a:pPr>
            <a:endParaRPr lang="en-US" altLang="en-US" sz="2800" dirty="0">
              <a:solidFill>
                <a:srgbClr val="0000FF"/>
              </a:solidFill>
              <a:cs typeface="Arial" panose="020B0604020202020204" pitchFamily="34" charset="0"/>
            </a:endParaRPr>
          </a:p>
          <a:p>
            <a:pPr>
              <a:buFont typeface="Wingdings" panose="05000000000000000000" pitchFamily="2" charset="2"/>
              <a:buChar char="§"/>
            </a:pPr>
            <a:r>
              <a:rPr lang="en-US" altLang="en-US" sz="2800" dirty="0">
                <a:solidFill>
                  <a:srgbClr val="0000FF"/>
                </a:solidFill>
                <a:cs typeface="Arial" panose="020B0604020202020204" pitchFamily="34" charset="0"/>
              </a:rPr>
              <a:t>Biomarkers and In Vitro Diagnostics</a:t>
            </a:r>
          </a:p>
          <a:p>
            <a:pPr marL="0" indent="0">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Case Example: Cologuard</a:t>
            </a:r>
          </a:p>
          <a:p>
            <a:pPr lvl="2">
              <a:buFont typeface="Wingdings" panose="05000000000000000000" pitchFamily="2" charset="2"/>
              <a:buChar char="§"/>
            </a:pPr>
            <a:r>
              <a:rPr lang="en-US" altLang="en-US" sz="2200" dirty="0">
                <a:solidFill>
                  <a:srgbClr val="0000FF"/>
                </a:solidFill>
                <a:cs typeface="Arial" panose="020B0604020202020204" pitchFamily="34" charset="0"/>
              </a:rPr>
              <a:t>Clinical Validation Study</a:t>
            </a:r>
          </a:p>
          <a:p>
            <a:pPr lvl="2">
              <a:buFont typeface="Wingdings" panose="05000000000000000000" pitchFamily="2" charset="2"/>
              <a:buChar char="§"/>
            </a:pPr>
            <a:r>
              <a:rPr lang="en-US" altLang="en-US" sz="2200" dirty="0">
                <a:solidFill>
                  <a:srgbClr val="0000FF"/>
                </a:solidFill>
                <a:cs typeface="Arial" panose="020B0604020202020204" pitchFamily="34" charset="0"/>
              </a:rPr>
              <a:t>Analytical Studies</a:t>
            </a:r>
          </a:p>
          <a:p>
            <a:pPr marL="685800" lvl="2" indent="0">
              <a:buNone/>
            </a:pPr>
            <a:endParaRPr lang="en-US" altLang="en-US" sz="2200" dirty="0">
              <a:solidFill>
                <a:srgbClr val="0000FF"/>
              </a:solidFill>
              <a:cs typeface="Arial" panose="020B0604020202020204" pitchFamily="34" charset="0"/>
            </a:endParaRPr>
          </a:p>
          <a:p>
            <a:pPr>
              <a:buFont typeface="Wingdings" panose="05000000000000000000" pitchFamily="2" charset="2"/>
              <a:buChar char="§"/>
            </a:pPr>
            <a:r>
              <a:rPr lang="en-US" altLang="en-US" sz="2800" dirty="0">
                <a:solidFill>
                  <a:srgbClr val="0000FF"/>
                </a:solidFill>
                <a:cs typeface="Arial" panose="020B0604020202020204" pitchFamily="34" charset="0"/>
              </a:rPr>
              <a:t>Conclusions</a:t>
            </a:r>
          </a:p>
          <a:p>
            <a:pPr eaLnBrk="1" hangingPunct="1">
              <a:buFont typeface="Wingdings" panose="05000000000000000000" pitchFamily="2" charset="2"/>
              <a:buChar char="§"/>
            </a:pPr>
            <a:endParaRPr lang="en-US" altLang="en-US" sz="2800" dirty="0">
              <a:solidFill>
                <a:srgbClr val="0000FF"/>
              </a:solidFill>
              <a:latin typeface="Arial" panose="020B0604020202020204" pitchFamily="34" charset="0"/>
              <a:cs typeface="Arial" panose="020B0604020202020204" pitchFamily="34" charset="0"/>
            </a:endParaRPr>
          </a:p>
          <a:p>
            <a:pPr marL="400050" lvl="1" indent="0" eaLnBrk="1" hangingPunct="1">
              <a:buNone/>
            </a:pPr>
            <a:endParaRPr lang="en-US" altLang="en-US"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endParaRPr lang="en-US" altLang="en-US" sz="2800"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endParaRPr lang="en-US" altLang="en-US" sz="2800" dirty="0">
              <a:latin typeface="Arial" panose="020B0604020202020204" pitchFamily="34" charset="0"/>
              <a:cs typeface="Arial" panose="020B0604020202020204" pitchFamily="34" charset="0"/>
            </a:endParaRPr>
          </a:p>
          <a:p>
            <a:pPr lvl="1" eaLnBrk="1" hangingPunct="1">
              <a:buFont typeface="Wingdings" panose="05000000000000000000" pitchFamily="2" charset="2"/>
              <a:buChar char="§"/>
            </a:pPr>
            <a:endParaRPr lang="en-US" altLang="en-US"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endParaRPr lang="en-US" altLang="en-US" sz="2800" dirty="0">
              <a:latin typeface="Arial" panose="020B0604020202020204" pitchFamily="34" charset="0"/>
              <a:cs typeface="Arial" panose="020B0604020202020204" pitchFamily="34" charset="0"/>
            </a:endParaRPr>
          </a:p>
        </p:txBody>
      </p:sp>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2996" y="152401"/>
            <a:ext cx="616354"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679275985"/>
      </p:ext>
    </p:extLst>
  </p:cSld>
  <p:clrMapOvr>
    <a:masterClrMapping/>
  </p:clrMapOvr>
  <mc:AlternateContent xmlns:mc="http://schemas.openxmlformats.org/markup-compatibility/2006" xmlns:p14="http://schemas.microsoft.com/office/powerpoint/2010/main">
    <mc:Choice Requires="p14">
      <p:transition spd="slow" p14:dur="2000" advTm="5143"/>
    </mc:Choice>
    <mc:Fallback xmlns="">
      <p:transition spd="slow" advTm="51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4099">
                                            <p:txEl>
                                              <p:pRg st="3" end="3"/>
                                            </p:txEl>
                                          </p:spTgt>
                                        </p:tgtEl>
                                        <p:attrNameLst>
                                          <p:attrName>style.color</p:attrName>
                                        </p:attrNameLst>
                                      </p:cBhvr>
                                      <p:to>
                                        <a:schemeClr val="accent2"/>
                                      </p:to>
                                    </p:animClr>
                                    <p:animClr clrSpc="rgb" dir="cw">
                                      <p:cBhvr>
                                        <p:cTn id="7" dur="500" fill="hold"/>
                                        <p:tgtEl>
                                          <p:spTgt spid="4099">
                                            <p:txEl>
                                              <p:pRg st="3" end="3"/>
                                            </p:txEl>
                                          </p:spTgt>
                                        </p:tgtEl>
                                        <p:attrNameLst>
                                          <p:attrName>fillcolor</p:attrName>
                                        </p:attrNameLst>
                                      </p:cBhvr>
                                      <p:to>
                                        <a:schemeClr val="accent2"/>
                                      </p:to>
                                    </p:animClr>
                                    <p:set>
                                      <p:cBhvr>
                                        <p:cTn id="8" dur="500" fill="hold"/>
                                        <p:tgtEl>
                                          <p:spTgt spid="4099">
                                            <p:txEl>
                                              <p:pRg st="3" end="3"/>
                                            </p:txEl>
                                          </p:spTgt>
                                        </p:tgtEl>
                                        <p:attrNameLst>
                                          <p:attrName>fill.type</p:attrName>
                                        </p:attrNameLst>
                                      </p:cBhvr>
                                      <p:to>
                                        <p:strVal val="solid"/>
                                      </p:to>
                                    </p:set>
                                    <p:set>
                                      <p:cBhvr>
                                        <p:cTn id="9" dur="500" fill="hold"/>
                                        <p:tgtEl>
                                          <p:spTgt spid="4099">
                                            <p:txEl>
                                              <p:pRg st="3" end="3"/>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73100" y="1284288"/>
            <a:ext cx="7924800" cy="2286000"/>
          </a:xfrm>
          <a:prstGeom prst="roundRect">
            <a:avLst/>
          </a:prstGeom>
          <a:ln/>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en-US" dirty="0"/>
          </a:p>
        </p:txBody>
      </p:sp>
      <p:sp>
        <p:nvSpPr>
          <p:cNvPr id="8195" name="Content Placeholder 2"/>
          <p:cNvSpPr txBox="1">
            <a:spLocks/>
          </p:cNvSpPr>
          <p:nvPr/>
        </p:nvSpPr>
        <p:spPr bwMode="auto">
          <a:xfrm>
            <a:off x="838200" y="1421928"/>
            <a:ext cx="6780213" cy="519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685800" indent="-22860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US" altLang="en-US" sz="2200" b="1" u="sng" dirty="0">
                <a:solidFill>
                  <a:srgbClr val="0000FF"/>
                </a:solidFill>
                <a:latin typeface="Arial" charset="0"/>
                <a:ea typeface="Verdana" pitchFamily="34" charset="0"/>
              </a:rPr>
              <a:t>Definition</a:t>
            </a:r>
            <a:r>
              <a:rPr lang="en-US" altLang="en-US" sz="2200" b="1" dirty="0">
                <a:solidFill>
                  <a:srgbClr val="0000FF"/>
                </a:solidFill>
                <a:latin typeface="Arial" charset="0"/>
                <a:ea typeface="Verdana" pitchFamily="34" charset="0"/>
              </a:rPr>
              <a:t>:</a:t>
            </a:r>
            <a:r>
              <a:rPr lang="en-US" altLang="en-US" sz="2200" dirty="0">
                <a:solidFill>
                  <a:srgbClr val="0000FF"/>
                </a:solidFill>
                <a:latin typeface="Arial" charset="0"/>
                <a:ea typeface="Verdana" pitchFamily="34" charset="0"/>
              </a:rPr>
              <a:t>  </a:t>
            </a:r>
            <a:r>
              <a:rPr lang="en-US" sz="2200" dirty="0">
                <a:solidFill>
                  <a:srgbClr val="FF0000"/>
                </a:solidFill>
              </a:rPr>
              <a:t>A biological molecule found in blood, other body fluids, or tissues that is a sign of a normal or abnormal process, or of a condition or disease. </a:t>
            </a:r>
            <a:r>
              <a:rPr lang="en-US" sz="2200" dirty="0">
                <a:solidFill>
                  <a:srgbClr val="0000FF"/>
                </a:solidFill>
              </a:rPr>
              <a:t>A biomarker may be used to see how well the body responds to a treatment for a disease or condition. Also called molecular marker and signature molecule. </a:t>
            </a:r>
          </a:p>
          <a:p>
            <a:pPr eaLnBrk="1" hangingPunct="1">
              <a:buFont typeface="Arial" charset="0"/>
              <a:buNone/>
            </a:pPr>
            <a:endParaRPr lang="en-US" altLang="en-US" sz="2000" dirty="0">
              <a:solidFill>
                <a:schemeClr val="bg1"/>
              </a:solidFill>
              <a:ea typeface="Verdana" pitchFamily="34" charset="0"/>
            </a:endParaRPr>
          </a:p>
          <a:p>
            <a:pPr eaLnBrk="1" hangingPunct="1">
              <a:lnSpc>
                <a:spcPct val="90000"/>
              </a:lnSpc>
              <a:spcBef>
                <a:spcPts val="1000"/>
              </a:spcBef>
              <a:buNone/>
            </a:pPr>
            <a:r>
              <a:rPr lang="en-US" altLang="en-US" sz="1800" dirty="0">
                <a:latin typeface="+mn-lt"/>
                <a:ea typeface="Verdana" pitchFamily="34" charset="0"/>
              </a:rPr>
              <a:t>Source: NCI Dictionary of Cancer Terms</a:t>
            </a:r>
          </a:p>
          <a:p>
            <a:pPr eaLnBrk="1" hangingPunct="1">
              <a:lnSpc>
                <a:spcPct val="90000"/>
              </a:lnSpc>
              <a:spcBef>
                <a:spcPts val="1000"/>
              </a:spcBef>
              <a:buNone/>
            </a:pPr>
            <a:r>
              <a:rPr lang="en-US" altLang="en-US" sz="1200" dirty="0">
                <a:latin typeface="+mn-lt"/>
                <a:ea typeface="Verdana" pitchFamily="34" charset="0"/>
                <a:hlinkClick r:id="rId3"/>
              </a:rPr>
              <a:t>https://www.cancer.gov/publications/dictionaries/cancer-terms/def/biomarker</a:t>
            </a:r>
            <a:endParaRPr lang="en-US" altLang="en-US" sz="1200" dirty="0">
              <a:latin typeface="+mn-lt"/>
              <a:ea typeface="Verdana" pitchFamily="34" charset="0"/>
            </a:endParaRPr>
          </a:p>
          <a:p>
            <a:pPr eaLnBrk="1" hangingPunct="1">
              <a:lnSpc>
                <a:spcPct val="90000"/>
              </a:lnSpc>
              <a:spcBef>
                <a:spcPts val="1000"/>
              </a:spcBef>
              <a:buNone/>
            </a:pPr>
            <a:endParaRPr lang="en-US" altLang="en-US" sz="1800" dirty="0">
              <a:latin typeface="Arial" charset="0"/>
              <a:ea typeface="Verdana" pitchFamily="34" charset="0"/>
            </a:endParaRPr>
          </a:p>
          <a:p>
            <a:pPr eaLnBrk="1" hangingPunct="1">
              <a:lnSpc>
                <a:spcPct val="90000"/>
              </a:lnSpc>
              <a:spcBef>
                <a:spcPts val="1000"/>
              </a:spcBef>
              <a:buNone/>
            </a:pPr>
            <a:endParaRPr lang="en-US" altLang="en-US" sz="1800" dirty="0">
              <a:latin typeface="Arial" charset="0"/>
              <a:ea typeface="Verdana" pitchFamily="34" charset="0"/>
            </a:endParaRPr>
          </a:p>
        </p:txBody>
      </p:sp>
      <p:sp>
        <p:nvSpPr>
          <p:cNvPr id="8197" name="Title 1"/>
          <p:cNvSpPr>
            <a:spLocks noGrp="1"/>
          </p:cNvSpPr>
          <p:nvPr>
            <p:ph type="title"/>
          </p:nvPr>
        </p:nvSpPr>
        <p:spPr>
          <a:xfrm>
            <a:off x="457200" y="0"/>
            <a:ext cx="8229600" cy="1143000"/>
          </a:xfrm>
        </p:spPr>
        <p:txBody>
          <a:bodyPr/>
          <a:lstStyle/>
          <a:p>
            <a:r>
              <a:rPr lang="en-US" altLang="en-US" sz="3600" b="1" dirty="0">
                <a:effectLst>
                  <a:outerShdw blurRad="38100" dist="38100" dir="2700000" algn="tl">
                    <a:srgbClr val="000000">
                      <a:alpha val="43137"/>
                    </a:srgbClr>
                  </a:outerShdw>
                </a:effectLst>
                <a:cs typeface="Arial" panose="020B0604020202020204" pitchFamily="34" charset="0"/>
              </a:rPr>
              <a:t>Biomarker</a:t>
            </a:r>
          </a:p>
        </p:txBody>
      </p:sp>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228600"/>
            <a:ext cx="6223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MP900409552[1]">
            <a:extLst>
              <a:ext uri="{FF2B5EF4-FFF2-40B4-BE49-F238E27FC236}">
                <a16:creationId xmlns:a16="http://schemas.microsoft.com/office/drawing/2014/main" xmlns="" id="{E4072CDC-8A44-4599-B9CA-624CDE9B82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551" y="123862"/>
            <a:ext cx="1705767" cy="113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26306"/>
    </mc:Choice>
    <mc:Fallback xmlns="">
      <p:transition spd="slow" advTm="2630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4C714E-7A75-401F-818F-4C5C0E08BB32}"/>
              </a:ext>
            </a:extLst>
          </p:cNvPr>
          <p:cNvSpPr>
            <a:spLocks noGrp="1"/>
          </p:cNvSpPr>
          <p:nvPr>
            <p:ph type="title"/>
          </p:nvPr>
        </p:nvSpPr>
        <p:spPr/>
        <p:txBody>
          <a:bodyPr/>
          <a:lstStyle/>
          <a:p>
            <a:r>
              <a:rPr lang="en-US" alt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Defining a Biomarker</a:t>
            </a:r>
            <a:br>
              <a:rPr lang="en-US" alt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xmlns="" id="{7D2795EA-1745-4977-BB02-675ACF1ACB53}"/>
              </a:ext>
            </a:extLst>
          </p:cNvPr>
          <p:cNvSpPr>
            <a:spLocks noGrp="1"/>
          </p:cNvSpPr>
          <p:nvPr>
            <p:ph idx="1"/>
          </p:nvPr>
        </p:nvSpPr>
        <p:spPr>
          <a:xfrm>
            <a:off x="457200" y="1905000"/>
            <a:ext cx="8229600" cy="3763963"/>
          </a:xfrm>
        </p:spPr>
        <p:txBody>
          <a:bodyPr/>
          <a:lstStyle/>
          <a:p>
            <a:r>
              <a:rPr lang="en-US" sz="2000" dirty="0"/>
              <a:t>What is the Biomarker/Analyte?</a:t>
            </a:r>
          </a:p>
          <a:p>
            <a:pPr lvl="1"/>
            <a:r>
              <a:rPr lang="en-US" sz="1600" dirty="0">
                <a:solidFill>
                  <a:srgbClr val="FF0000"/>
                </a:solidFill>
              </a:rPr>
              <a:t>DNA</a:t>
            </a:r>
          </a:p>
          <a:p>
            <a:pPr lvl="2"/>
            <a:r>
              <a:rPr lang="en-US" sz="1600" dirty="0">
                <a:solidFill>
                  <a:srgbClr val="0000FF"/>
                </a:solidFill>
              </a:rPr>
              <a:t>E.g.: Mutations (FFPE-SNVs, Indels), CNV, Fusions, Methylation</a:t>
            </a:r>
          </a:p>
          <a:p>
            <a:pPr lvl="2"/>
            <a:r>
              <a:rPr lang="en-US" sz="1600" dirty="0">
                <a:solidFill>
                  <a:srgbClr val="0000FF"/>
                </a:solidFill>
              </a:rPr>
              <a:t>(Blood)  </a:t>
            </a:r>
            <a:r>
              <a:rPr lang="en-US" sz="1600" dirty="0" err="1">
                <a:solidFill>
                  <a:srgbClr val="0000FF"/>
                </a:solidFill>
              </a:rPr>
              <a:t>ctDNA</a:t>
            </a:r>
            <a:r>
              <a:rPr lang="en-US" sz="1600" dirty="0">
                <a:solidFill>
                  <a:srgbClr val="0000FF"/>
                </a:solidFill>
              </a:rPr>
              <a:t> (SNVs, indels, fusions, CNVs)</a:t>
            </a:r>
          </a:p>
          <a:p>
            <a:pPr lvl="1"/>
            <a:endParaRPr lang="en-US" sz="1600" dirty="0">
              <a:solidFill>
                <a:srgbClr val="FF0000"/>
              </a:solidFill>
            </a:endParaRPr>
          </a:p>
          <a:p>
            <a:pPr lvl="1"/>
            <a:r>
              <a:rPr lang="en-US" sz="1600" dirty="0">
                <a:solidFill>
                  <a:srgbClr val="FF0000"/>
                </a:solidFill>
              </a:rPr>
              <a:t>RNA</a:t>
            </a:r>
          </a:p>
          <a:p>
            <a:pPr lvl="2"/>
            <a:r>
              <a:rPr lang="en-US" sz="1600" dirty="0">
                <a:solidFill>
                  <a:srgbClr val="0000FF"/>
                </a:solidFill>
              </a:rPr>
              <a:t>Gene expression Profiles </a:t>
            </a:r>
          </a:p>
          <a:p>
            <a:pPr lvl="1"/>
            <a:endParaRPr lang="en-US" sz="1600" dirty="0">
              <a:solidFill>
                <a:srgbClr val="FF0000"/>
              </a:solidFill>
            </a:endParaRPr>
          </a:p>
          <a:p>
            <a:pPr lvl="1"/>
            <a:r>
              <a:rPr lang="en-US" sz="1600" dirty="0">
                <a:solidFill>
                  <a:srgbClr val="FF0000"/>
                </a:solidFill>
              </a:rPr>
              <a:t>Protein Levels</a:t>
            </a:r>
          </a:p>
          <a:p>
            <a:pPr lvl="1"/>
            <a:endParaRPr lang="en-US" sz="1600" dirty="0">
              <a:solidFill>
                <a:srgbClr val="FF0000"/>
              </a:solidFill>
            </a:endParaRPr>
          </a:p>
          <a:p>
            <a:pPr lvl="1"/>
            <a:r>
              <a:rPr lang="en-US" sz="1600" dirty="0">
                <a:solidFill>
                  <a:srgbClr val="FF0000"/>
                </a:solidFill>
              </a:rPr>
              <a:t>Immunohistochemistry/Immunofluorescences</a:t>
            </a:r>
          </a:p>
          <a:p>
            <a:pPr lvl="2"/>
            <a:r>
              <a:rPr lang="en-US" sz="1600" dirty="0">
                <a:solidFill>
                  <a:srgbClr val="0000FF"/>
                </a:solidFill>
              </a:rPr>
              <a:t>E.g.: PD-L1 staining, Multiplex Immunofluorescence</a:t>
            </a:r>
          </a:p>
          <a:p>
            <a:pPr lvl="2"/>
            <a:endParaRPr lang="en-US" sz="1600" dirty="0">
              <a:solidFill>
                <a:srgbClr val="FF0000"/>
              </a:solidFill>
            </a:endParaRPr>
          </a:p>
          <a:p>
            <a:pPr lvl="1"/>
            <a:r>
              <a:rPr lang="en-US" sz="1600" dirty="0">
                <a:solidFill>
                  <a:srgbClr val="FF0000"/>
                </a:solidFill>
              </a:rPr>
              <a:t>Molecular Signatures</a:t>
            </a:r>
          </a:p>
          <a:p>
            <a:pPr lvl="2"/>
            <a:r>
              <a:rPr lang="en-US" sz="1600" dirty="0">
                <a:solidFill>
                  <a:srgbClr val="0000FF"/>
                </a:solidFill>
              </a:rPr>
              <a:t>E.g.: MSI/MMR, TMB</a:t>
            </a:r>
          </a:p>
          <a:p>
            <a:pPr lvl="2"/>
            <a:endParaRPr lang="en-US" sz="2000" dirty="0">
              <a:solidFill>
                <a:srgbClr val="0000FF"/>
              </a:solidFill>
            </a:endParaRPr>
          </a:p>
          <a:p>
            <a:pPr lvl="1"/>
            <a:endParaRPr lang="en-US" sz="1600" dirty="0">
              <a:solidFill>
                <a:srgbClr val="FF0000"/>
              </a:solidFill>
            </a:endParaRPr>
          </a:p>
          <a:p>
            <a:pPr marL="914400" lvl="2" indent="0">
              <a:buNone/>
            </a:pPr>
            <a:r>
              <a:rPr lang="en-US" sz="1600" dirty="0">
                <a:solidFill>
                  <a:srgbClr val="0000FF"/>
                </a:solidFill>
              </a:rPr>
              <a:t> </a:t>
            </a:r>
          </a:p>
          <a:p>
            <a:pPr lvl="2"/>
            <a:endParaRPr lang="en-US" sz="1600" dirty="0">
              <a:solidFill>
                <a:srgbClr val="0000FF"/>
              </a:solidFill>
            </a:endParaRPr>
          </a:p>
          <a:p>
            <a:endParaRPr lang="en-US" dirty="0"/>
          </a:p>
        </p:txBody>
      </p:sp>
      <p:pic>
        <p:nvPicPr>
          <p:cNvPr id="4" name="Picture 3" descr="MC900436915[1]">
            <a:extLst>
              <a:ext uri="{FF2B5EF4-FFF2-40B4-BE49-F238E27FC236}">
                <a16:creationId xmlns:a16="http://schemas.microsoft.com/office/drawing/2014/main" xmlns="" id="{463C7E41-9DCE-41CB-AD35-50A937745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650875"/>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369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435640"/>
            <a:ext cx="9829800" cy="1188905"/>
          </a:xfrm>
        </p:spPr>
        <p:txBody>
          <a:bodyPr>
            <a:noAutofit/>
          </a:bodyPr>
          <a:lstStyle/>
          <a:p>
            <a:r>
              <a:rPr lang="en-US" altLang="en-US" sz="3600" b="1" dirty="0"/>
              <a:t>In Vitro Diagnostic Device (IVD) </a:t>
            </a:r>
            <a:br>
              <a:rPr lang="en-US" altLang="en-US" sz="3600" b="1" dirty="0"/>
            </a:br>
            <a:r>
              <a:rPr lang="en-US" altLang="en-US" sz="3600" b="1" dirty="0"/>
              <a:t>Definition</a:t>
            </a:r>
          </a:p>
        </p:txBody>
      </p:sp>
      <p:sp>
        <p:nvSpPr>
          <p:cNvPr id="5" name="Content Placeholder 2"/>
          <p:cNvSpPr>
            <a:spLocks noGrp="1"/>
          </p:cNvSpPr>
          <p:nvPr>
            <p:ph idx="1"/>
          </p:nvPr>
        </p:nvSpPr>
        <p:spPr>
          <a:xfrm>
            <a:off x="754926" y="2109858"/>
            <a:ext cx="7925343" cy="4057164"/>
          </a:xfrm>
        </p:spPr>
        <p:txBody>
          <a:bodyPr>
            <a:normAutofit/>
          </a:bodyPr>
          <a:lstStyle/>
          <a:p>
            <a:pPr marL="0" indent="0">
              <a:buNone/>
            </a:pPr>
            <a:r>
              <a:rPr lang="en-US" altLang="en-US" sz="2667" dirty="0">
                <a:solidFill>
                  <a:srgbClr val="0000FF"/>
                </a:solidFill>
              </a:rPr>
              <a:t>In vitro diagnostic products are those </a:t>
            </a:r>
            <a:r>
              <a:rPr lang="en-US" altLang="en-US" sz="2667" u="sng" dirty="0">
                <a:solidFill>
                  <a:srgbClr val="FF0000"/>
                </a:solidFill>
              </a:rPr>
              <a:t>reagents, instruments, and systems intended for use in diagnosis of disease or other conditions</a:t>
            </a:r>
            <a:r>
              <a:rPr lang="en-US" altLang="en-US" sz="2667" dirty="0">
                <a:solidFill>
                  <a:srgbClr val="FF0000"/>
                </a:solidFill>
              </a:rPr>
              <a:t>, </a:t>
            </a:r>
            <a:r>
              <a:rPr lang="en-US" altLang="en-US" sz="2667" dirty="0">
                <a:solidFill>
                  <a:srgbClr val="0000FF"/>
                </a:solidFill>
              </a:rPr>
              <a:t>including a determination of the state of health, in order to cure, mitigate, treat, or prevent disease or its sequelae. Such products are intended for use in the collection, preparation, and examination of</a:t>
            </a:r>
            <a:r>
              <a:rPr lang="en-US" altLang="en-US" sz="2667" dirty="0"/>
              <a:t> </a:t>
            </a:r>
            <a:r>
              <a:rPr lang="en-US" altLang="en-US" sz="2667" u="sng" dirty="0">
                <a:solidFill>
                  <a:srgbClr val="FF0000"/>
                </a:solidFill>
              </a:rPr>
              <a:t>specimens taken from the human body</a:t>
            </a:r>
            <a:r>
              <a:rPr lang="en-US" altLang="en-US" sz="2667" dirty="0">
                <a:solidFill>
                  <a:srgbClr val="FF0000"/>
                </a:solidFill>
              </a:rPr>
              <a:t>. </a:t>
            </a:r>
            <a:r>
              <a:rPr lang="en-US" altLang="en-US" sz="2667" dirty="0"/>
              <a:t>[21 CFR§809.3]</a:t>
            </a:r>
          </a:p>
        </p:txBody>
      </p:sp>
    </p:spTree>
    <p:extLst>
      <p:ext uri="{BB962C8B-B14F-4D97-AF65-F5344CB8AC3E}">
        <p14:creationId xmlns:p14="http://schemas.microsoft.com/office/powerpoint/2010/main" val="2305878345"/>
      </p:ext>
    </p:extLst>
  </p:cSld>
  <p:clrMapOvr>
    <a:masterClrMapping/>
  </p:clrMapOvr>
  <mc:AlternateContent xmlns:mc="http://schemas.openxmlformats.org/markup-compatibility/2006" xmlns:p14="http://schemas.microsoft.com/office/powerpoint/2010/main">
    <mc:Choice Requires="p14">
      <p:transition spd="slow" p14:dur="2000" advTm="1281"/>
    </mc:Choice>
    <mc:Fallback xmlns="">
      <p:transition spd="slow" advTm="128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a:xfrm>
            <a:off x="539750" y="17060"/>
            <a:ext cx="8229600" cy="1143000"/>
          </a:xfrm>
        </p:spPr>
        <p:txBody>
          <a:bodyPr/>
          <a:lstStyle/>
          <a:p>
            <a:pPr eaLnBrk="1" hangingPunct="1"/>
            <a:r>
              <a:rPr lang="en-US" altLang="en-US" sz="3600" dirty="0">
                <a:effectLst>
                  <a:outerShdw blurRad="38100" dist="38100" dir="2700000" algn="tl">
                    <a:srgbClr val="000000">
                      <a:alpha val="43137"/>
                    </a:srgbClr>
                  </a:outerShdw>
                </a:effectLst>
                <a:cs typeface="Arial" panose="020B0604020202020204" pitchFamily="34" charset="0"/>
              </a:rPr>
              <a:t>Outline</a:t>
            </a:r>
          </a:p>
        </p:txBody>
      </p:sp>
      <p:sp>
        <p:nvSpPr>
          <p:cNvPr id="4099" name="Content Placeholder 4"/>
          <p:cNvSpPr>
            <a:spLocks noGrp="1"/>
          </p:cNvSpPr>
          <p:nvPr>
            <p:ph idx="1"/>
          </p:nvPr>
        </p:nvSpPr>
        <p:spPr>
          <a:xfrm>
            <a:off x="457200" y="1070524"/>
            <a:ext cx="8229600" cy="5101676"/>
          </a:xfrm>
        </p:spPr>
        <p:style>
          <a:lnRef idx="2">
            <a:schemeClr val="accent2"/>
          </a:lnRef>
          <a:fillRef idx="1">
            <a:schemeClr val="lt1"/>
          </a:fillRef>
          <a:effectRef idx="0">
            <a:schemeClr val="accent2"/>
          </a:effectRef>
          <a:fontRef idx="minor">
            <a:schemeClr val="dk1"/>
          </a:fontRef>
        </p:style>
        <p:txBody>
          <a:bodyPr>
            <a:noAutofit/>
          </a:bodyPr>
          <a:lstStyle/>
          <a:p>
            <a:pPr marL="0" indent="0">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Brief Overview of Diagnostic Regulations</a:t>
            </a:r>
          </a:p>
          <a:p>
            <a:pPr eaLnBrk="1" hangingPunct="1">
              <a:buFont typeface="Wingdings" panose="05000000000000000000" pitchFamily="2" charset="2"/>
              <a:buChar char="§"/>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Biomarkers and In Vitro Diagnostics</a:t>
            </a:r>
          </a:p>
          <a:p>
            <a:pPr marL="0" indent="0" eaLnBrk="1" hangingPunct="1">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Case Example: Cologuard</a:t>
            </a:r>
          </a:p>
          <a:p>
            <a:pPr lvl="2">
              <a:buFont typeface="Wingdings" panose="05000000000000000000" pitchFamily="2" charset="2"/>
              <a:buChar char="§"/>
            </a:pPr>
            <a:r>
              <a:rPr lang="en-US" altLang="en-US" sz="2800" dirty="0">
                <a:solidFill>
                  <a:srgbClr val="0000FF"/>
                </a:solidFill>
                <a:cs typeface="Arial" panose="020B0604020202020204" pitchFamily="34" charset="0"/>
              </a:rPr>
              <a:t>Clinical Validation Study</a:t>
            </a:r>
          </a:p>
          <a:p>
            <a:pPr lvl="2">
              <a:buFont typeface="Wingdings" panose="05000000000000000000" pitchFamily="2" charset="2"/>
              <a:buChar char="§"/>
            </a:pPr>
            <a:r>
              <a:rPr lang="en-US" altLang="en-US" sz="2800" dirty="0">
                <a:solidFill>
                  <a:srgbClr val="0000FF"/>
                </a:solidFill>
                <a:cs typeface="Arial" panose="020B0604020202020204" pitchFamily="34" charset="0"/>
              </a:rPr>
              <a:t>Analytical Studies</a:t>
            </a:r>
          </a:p>
          <a:p>
            <a:pPr marL="914400" lvl="2" indent="0">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Conclusions</a:t>
            </a:r>
          </a:p>
          <a:p>
            <a:pPr eaLnBrk="1" hangingPunct="1">
              <a:buFont typeface="Wingdings" panose="05000000000000000000" pitchFamily="2" charset="2"/>
              <a:buChar char="§"/>
            </a:pPr>
            <a:endParaRPr lang="en-US" altLang="en-US" sz="2800" dirty="0">
              <a:solidFill>
                <a:srgbClr val="0000FF"/>
              </a:solidFill>
              <a:cs typeface="Arial" panose="020B0604020202020204" pitchFamily="34" charset="0"/>
            </a:endParaRPr>
          </a:p>
          <a:p>
            <a:pPr marL="400050" lvl="1" indent="0" eaLnBrk="1" hangingPunct="1">
              <a:buNone/>
            </a:pPr>
            <a:endParaRPr lang="en-US" altLang="en-US" dirty="0">
              <a:cs typeface="Arial" panose="020B0604020202020204" pitchFamily="34" charset="0"/>
            </a:endParaRPr>
          </a:p>
          <a:p>
            <a:pPr eaLnBrk="1" hangingPunct="1">
              <a:buFont typeface="Wingdings" panose="05000000000000000000" pitchFamily="2" charset="2"/>
              <a:buChar char="§"/>
            </a:pPr>
            <a:endParaRPr lang="en-US" altLang="en-US" sz="2800" dirty="0">
              <a:cs typeface="Arial" panose="020B0604020202020204" pitchFamily="34" charset="0"/>
            </a:endParaRPr>
          </a:p>
          <a:p>
            <a:pPr eaLnBrk="1" hangingPunct="1">
              <a:buFont typeface="Wingdings" panose="05000000000000000000" pitchFamily="2" charset="2"/>
              <a:buChar char="§"/>
            </a:pPr>
            <a:endParaRPr lang="en-US" altLang="en-US" sz="2800" dirty="0">
              <a:cs typeface="Arial" panose="020B0604020202020204" pitchFamily="34" charset="0"/>
            </a:endParaRPr>
          </a:p>
          <a:p>
            <a:pPr lvl="1" eaLnBrk="1" hangingPunct="1">
              <a:buFont typeface="Wingdings" panose="05000000000000000000" pitchFamily="2" charset="2"/>
              <a:buChar char="§"/>
            </a:pPr>
            <a:endParaRPr lang="en-US" altLang="en-US" dirty="0">
              <a:cs typeface="Arial" panose="020B0604020202020204" pitchFamily="34" charset="0"/>
            </a:endParaRPr>
          </a:p>
          <a:p>
            <a:pPr eaLnBrk="1" hangingPunct="1">
              <a:buFont typeface="Wingdings" panose="05000000000000000000" pitchFamily="2" charset="2"/>
              <a:buChar char="§"/>
            </a:pPr>
            <a:endParaRPr lang="en-US" altLang="en-US" sz="2800" dirty="0">
              <a:cs typeface="Arial" panose="020B0604020202020204" pitchFamily="34" charset="0"/>
            </a:endParaRPr>
          </a:p>
        </p:txBody>
      </p:sp>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2996" y="152401"/>
            <a:ext cx="616354"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64517412"/>
      </p:ext>
    </p:extLst>
  </p:cSld>
  <p:clrMapOvr>
    <a:masterClrMapping/>
  </p:clrMapOvr>
  <mc:AlternateContent xmlns:mc="http://schemas.openxmlformats.org/markup-compatibility/2006" xmlns:p14="http://schemas.microsoft.com/office/powerpoint/2010/main">
    <mc:Choice Requires="p14">
      <p:transition spd="slow" p14:dur="2000" advTm="1567"/>
    </mc:Choice>
    <mc:Fallback xmlns="">
      <p:transition spd="slow" advTm="15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4099">
                                            <p:txEl>
                                              <p:pRg st="5" end="5"/>
                                            </p:txEl>
                                          </p:spTgt>
                                        </p:tgtEl>
                                        <p:attrNameLst>
                                          <p:attrName>style.color</p:attrName>
                                        </p:attrNameLst>
                                      </p:cBhvr>
                                      <p:to>
                                        <a:schemeClr val="accent2"/>
                                      </p:to>
                                    </p:animClr>
                                    <p:animClr clrSpc="rgb" dir="cw">
                                      <p:cBhvr>
                                        <p:cTn id="7" dur="500" fill="hold"/>
                                        <p:tgtEl>
                                          <p:spTgt spid="4099">
                                            <p:txEl>
                                              <p:pRg st="5" end="5"/>
                                            </p:txEl>
                                          </p:spTgt>
                                        </p:tgtEl>
                                        <p:attrNameLst>
                                          <p:attrName>fillcolor</p:attrName>
                                        </p:attrNameLst>
                                      </p:cBhvr>
                                      <p:to>
                                        <a:schemeClr val="accent2"/>
                                      </p:to>
                                    </p:animClr>
                                    <p:set>
                                      <p:cBhvr>
                                        <p:cTn id="8" dur="500" fill="hold"/>
                                        <p:tgtEl>
                                          <p:spTgt spid="4099">
                                            <p:txEl>
                                              <p:pRg st="5" end="5"/>
                                            </p:txEl>
                                          </p:spTgt>
                                        </p:tgtEl>
                                        <p:attrNameLst>
                                          <p:attrName>fill.type</p:attrName>
                                        </p:attrNameLst>
                                      </p:cBhvr>
                                      <p:to>
                                        <p:strVal val="solid"/>
                                      </p:to>
                                    </p:set>
                                    <p:set>
                                      <p:cBhvr>
                                        <p:cTn id="9" dur="500" fill="hold"/>
                                        <p:tgtEl>
                                          <p:spTgt spid="4099">
                                            <p:txEl>
                                              <p:pRg st="5" end="5"/>
                                            </p:txEl>
                                          </p:spTgt>
                                        </p:tgtEl>
                                        <p:attrNameLst>
                                          <p:attrName>fill.on</p:attrName>
                                        </p:attrNameLst>
                                      </p:cBhvr>
                                      <p:to>
                                        <p:strVal val="true"/>
                                      </p:to>
                                    </p:set>
                                  </p:childTnLst>
                                </p:cTn>
                              </p:par>
                              <p:par>
                                <p:cTn id="10" presetID="19" presetClass="emph" presetSubtype="0" fill="hold" nodeType="withEffect">
                                  <p:stCondLst>
                                    <p:cond delay="0"/>
                                  </p:stCondLst>
                                  <p:childTnLst>
                                    <p:animClr clrSpc="rgb" dir="cw">
                                      <p:cBhvr override="childStyle">
                                        <p:cTn id="11" dur="500" fill="hold"/>
                                        <p:tgtEl>
                                          <p:spTgt spid="4099">
                                            <p:txEl>
                                              <p:pRg st="6" end="6"/>
                                            </p:txEl>
                                          </p:spTgt>
                                        </p:tgtEl>
                                        <p:attrNameLst>
                                          <p:attrName>style.color</p:attrName>
                                        </p:attrNameLst>
                                      </p:cBhvr>
                                      <p:to>
                                        <a:schemeClr val="accent2"/>
                                      </p:to>
                                    </p:animClr>
                                    <p:animClr clrSpc="rgb" dir="cw">
                                      <p:cBhvr>
                                        <p:cTn id="12" dur="500" fill="hold"/>
                                        <p:tgtEl>
                                          <p:spTgt spid="4099">
                                            <p:txEl>
                                              <p:pRg st="6" end="6"/>
                                            </p:txEl>
                                          </p:spTgt>
                                        </p:tgtEl>
                                        <p:attrNameLst>
                                          <p:attrName>fillcolor</p:attrName>
                                        </p:attrNameLst>
                                      </p:cBhvr>
                                      <p:to>
                                        <a:schemeClr val="accent2"/>
                                      </p:to>
                                    </p:animClr>
                                    <p:set>
                                      <p:cBhvr>
                                        <p:cTn id="13" dur="500" fill="hold"/>
                                        <p:tgtEl>
                                          <p:spTgt spid="4099">
                                            <p:txEl>
                                              <p:pRg st="6" end="6"/>
                                            </p:txEl>
                                          </p:spTgt>
                                        </p:tgtEl>
                                        <p:attrNameLst>
                                          <p:attrName>fill.type</p:attrName>
                                        </p:attrNameLst>
                                      </p:cBhvr>
                                      <p:to>
                                        <p:strVal val="solid"/>
                                      </p:to>
                                    </p:set>
                                    <p:set>
                                      <p:cBhvr>
                                        <p:cTn id="14" dur="500" fill="hold"/>
                                        <p:tgtEl>
                                          <p:spTgt spid="4099">
                                            <p:txEl>
                                              <p:pRg st="6" end="6"/>
                                            </p:txEl>
                                          </p:spTgt>
                                        </p:tgtEl>
                                        <p:attrNameLst>
                                          <p:attrName>fill.on</p:attrName>
                                        </p:attrNameLst>
                                      </p:cBhvr>
                                      <p:to>
                                        <p:strVal val="true"/>
                                      </p:to>
                                    </p:set>
                                  </p:childTnLst>
                                </p:cTn>
                              </p:par>
                              <p:par>
                                <p:cTn id="15" presetID="19" presetClass="emph" presetSubtype="0" fill="hold" nodeType="withEffect">
                                  <p:stCondLst>
                                    <p:cond delay="0"/>
                                  </p:stCondLst>
                                  <p:childTnLst>
                                    <p:animClr clrSpc="rgb" dir="cw">
                                      <p:cBhvr override="childStyle">
                                        <p:cTn id="16" dur="500" fill="hold"/>
                                        <p:tgtEl>
                                          <p:spTgt spid="4099">
                                            <p:txEl>
                                              <p:pRg st="7" end="7"/>
                                            </p:txEl>
                                          </p:spTgt>
                                        </p:tgtEl>
                                        <p:attrNameLst>
                                          <p:attrName>style.color</p:attrName>
                                        </p:attrNameLst>
                                      </p:cBhvr>
                                      <p:to>
                                        <a:schemeClr val="accent2"/>
                                      </p:to>
                                    </p:animClr>
                                    <p:animClr clrSpc="rgb" dir="cw">
                                      <p:cBhvr>
                                        <p:cTn id="17" dur="500" fill="hold"/>
                                        <p:tgtEl>
                                          <p:spTgt spid="4099">
                                            <p:txEl>
                                              <p:pRg st="7" end="7"/>
                                            </p:txEl>
                                          </p:spTgt>
                                        </p:tgtEl>
                                        <p:attrNameLst>
                                          <p:attrName>fillcolor</p:attrName>
                                        </p:attrNameLst>
                                      </p:cBhvr>
                                      <p:to>
                                        <a:schemeClr val="accent2"/>
                                      </p:to>
                                    </p:animClr>
                                    <p:set>
                                      <p:cBhvr>
                                        <p:cTn id="18" dur="500" fill="hold"/>
                                        <p:tgtEl>
                                          <p:spTgt spid="4099">
                                            <p:txEl>
                                              <p:pRg st="7" end="7"/>
                                            </p:txEl>
                                          </p:spTgt>
                                        </p:tgtEl>
                                        <p:attrNameLst>
                                          <p:attrName>fill.type</p:attrName>
                                        </p:attrNameLst>
                                      </p:cBhvr>
                                      <p:to>
                                        <p:strVal val="solid"/>
                                      </p:to>
                                    </p:set>
                                    <p:set>
                                      <p:cBhvr>
                                        <p:cTn id="19" dur="500" fill="hold"/>
                                        <p:tgtEl>
                                          <p:spTgt spid="4099">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Cologuard</a:t>
            </a:r>
            <a:r>
              <a:rPr lang="en-US" dirty="0"/>
              <a:t> ®</a:t>
            </a:r>
          </a:p>
        </p:txBody>
      </p:sp>
      <p:sp>
        <p:nvSpPr>
          <p:cNvPr id="3" name="Subtitle 2"/>
          <p:cNvSpPr>
            <a:spLocks noGrp="1"/>
          </p:cNvSpPr>
          <p:nvPr>
            <p:ph type="subTitle" idx="1"/>
          </p:nvPr>
        </p:nvSpPr>
        <p:spPr>
          <a:xfrm>
            <a:off x="1371600" y="3886200"/>
            <a:ext cx="6400800" cy="2209800"/>
          </a:xfrm>
        </p:spPr>
        <p:txBody>
          <a:bodyPr>
            <a:normAutofit fontScale="77500" lnSpcReduction="20000"/>
          </a:bodyPr>
          <a:lstStyle/>
          <a:p>
            <a:r>
              <a:rPr lang="en-US" dirty="0">
                <a:solidFill>
                  <a:srgbClr val="0000FF"/>
                </a:solidFill>
              </a:rPr>
              <a:t>Example of FDA Approved Colorectal Cancer Screening Test</a:t>
            </a:r>
          </a:p>
          <a:p>
            <a:endParaRPr lang="en-US" dirty="0">
              <a:solidFill>
                <a:srgbClr val="0000FF"/>
              </a:solidFill>
            </a:endParaRPr>
          </a:p>
          <a:p>
            <a:r>
              <a:rPr lang="en-US" dirty="0">
                <a:solidFill>
                  <a:srgbClr val="0000FF"/>
                </a:solidFill>
              </a:rPr>
              <a:t>Summary of Safety and Effectiveness</a:t>
            </a:r>
          </a:p>
          <a:p>
            <a:r>
              <a:rPr lang="en-US" dirty="0">
                <a:solidFill>
                  <a:srgbClr val="0000FF"/>
                </a:solidFill>
              </a:rPr>
              <a:t>https://www.accessdata.fda.gov/cdrh_docs/pdf13/P130017b.pdf</a:t>
            </a:r>
          </a:p>
        </p:txBody>
      </p:sp>
    </p:spTree>
    <p:extLst>
      <p:ext uri="{BB962C8B-B14F-4D97-AF65-F5344CB8AC3E}">
        <p14:creationId xmlns:p14="http://schemas.microsoft.com/office/powerpoint/2010/main" val="52673484"/>
      </p:ext>
    </p:extLst>
  </p:cSld>
  <p:clrMapOvr>
    <a:masterClrMapping/>
  </p:clrMapOvr>
  <mc:AlternateContent xmlns:mc="http://schemas.openxmlformats.org/markup-compatibility/2006" xmlns:p14="http://schemas.microsoft.com/office/powerpoint/2010/main">
    <mc:Choice Requires="p14">
      <p:transition spd="slow" p14:dur="2000" advTm="804"/>
    </mc:Choice>
    <mc:Fallback xmlns="">
      <p:transition spd="slow" advTm="80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09103" cy="926020"/>
          </a:xfrm>
        </p:spPr>
        <p:txBody>
          <a:bodyPr>
            <a:normAutofit/>
          </a:bodyPr>
          <a:lstStyle/>
          <a:p>
            <a:r>
              <a:rPr lang="en-US" sz="3600" b="1" i="1" dirty="0"/>
              <a:t>Cologuard</a:t>
            </a:r>
            <a:r>
              <a:rPr lang="en-US" sz="3600" i="1" dirty="0"/>
              <a:t> </a:t>
            </a:r>
          </a:p>
        </p:txBody>
      </p:sp>
      <p:sp>
        <p:nvSpPr>
          <p:cNvPr id="3" name="Content Placeholder 2"/>
          <p:cNvSpPr>
            <a:spLocks noGrp="1"/>
          </p:cNvSpPr>
          <p:nvPr>
            <p:ph idx="1"/>
          </p:nvPr>
        </p:nvSpPr>
        <p:spPr>
          <a:xfrm>
            <a:off x="330097" y="914401"/>
            <a:ext cx="8509103" cy="5381418"/>
          </a:xfrm>
        </p:spPr>
        <p:txBody>
          <a:bodyPr>
            <a:normAutofit fontScale="70000" lnSpcReduction="20000"/>
          </a:bodyPr>
          <a:lstStyle/>
          <a:p>
            <a:endParaRPr lang="en-US" dirty="0"/>
          </a:p>
          <a:p>
            <a:pPr marL="0" indent="0">
              <a:buNone/>
            </a:pPr>
            <a:r>
              <a:rPr lang="en-US" b="1" u="sng" dirty="0"/>
              <a:t>Intended Use:</a:t>
            </a:r>
          </a:p>
          <a:p>
            <a:pPr marL="0" indent="0">
              <a:buNone/>
            </a:pPr>
            <a:r>
              <a:rPr lang="en-US" i="1" dirty="0" err="1">
                <a:solidFill>
                  <a:srgbClr val="0000FF"/>
                </a:solidFill>
              </a:rPr>
              <a:t>Cologuard</a:t>
            </a:r>
            <a:r>
              <a:rPr lang="en-US" i="1" dirty="0">
                <a:solidFill>
                  <a:srgbClr val="0000FF"/>
                </a:solidFill>
              </a:rPr>
              <a:t> </a:t>
            </a:r>
            <a:r>
              <a:rPr lang="en-US" dirty="0">
                <a:solidFill>
                  <a:srgbClr val="0000FF"/>
                </a:solidFill>
              </a:rPr>
              <a:t>is intended for the qualitative detection of colorectal neoplasia associated DNA markers and for the presence of occult hemoglobin in human stool. </a:t>
            </a:r>
            <a:r>
              <a:rPr lang="en-US" i="1" dirty="0" err="1"/>
              <a:t>Cologuard</a:t>
            </a:r>
            <a:r>
              <a:rPr lang="en-US" i="1" dirty="0"/>
              <a:t> </a:t>
            </a:r>
            <a:r>
              <a:rPr lang="en-US" dirty="0"/>
              <a:t>is for use with the </a:t>
            </a:r>
            <a:r>
              <a:rPr lang="en-US" i="1" dirty="0" err="1"/>
              <a:t>Cologuard</a:t>
            </a:r>
            <a:r>
              <a:rPr lang="en-US" i="1" dirty="0"/>
              <a:t> </a:t>
            </a:r>
            <a:r>
              <a:rPr lang="en-US" dirty="0"/>
              <a:t>collection kit and the following instruments: </a:t>
            </a:r>
            <a:r>
              <a:rPr lang="en-US" dirty="0" err="1"/>
              <a:t>BioTek</a:t>
            </a:r>
            <a:r>
              <a:rPr lang="en-US" dirty="0"/>
              <a:t> ELx808 Absorbance Microplate Reader; Applied Biosystems® 7500 Fast </a:t>
            </a:r>
            <a:r>
              <a:rPr lang="en-US" dirty="0" err="1"/>
              <a:t>Dx</a:t>
            </a:r>
            <a:r>
              <a:rPr lang="en-US" dirty="0"/>
              <a:t> Real-Time PCR; Hamilton </a:t>
            </a:r>
            <a:r>
              <a:rPr lang="en-US" dirty="0" err="1"/>
              <a:t>Microlab</a:t>
            </a:r>
            <a:r>
              <a:rPr lang="en-US" dirty="0"/>
              <a:t>® </a:t>
            </a:r>
            <a:r>
              <a:rPr lang="en-US" dirty="0" err="1"/>
              <a:t>STARlet</a:t>
            </a:r>
            <a:r>
              <a:rPr lang="en-US" dirty="0"/>
              <a:t>; and the Exact Sciences System Software with </a:t>
            </a:r>
            <a:r>
              <a:rPr lang="en-US" i="1" dirty="0" err="1"/>
              <a:t>Cologuard</a:t>
            </a:r>
            <a:r>
              <a:rPr lang="en-US" i="1" dirty="0"/>
              <a:t> </a:t>
            </a:r>
            <a:r>
              <a:rPr lang="en-US" dirty="0"/>
              <a:t>Test Definition. </a:t>
            </a:r>
          </a:p>
          <a:p>
            <a:pPr marL="0" indent="0">
              <a:buNone/>
            </a:pPr>
            <a:r>
              <a:rPr lang="en-US" b="1" u="sng" dirty="0"/>
              <a:t>Indications for Use:  </a:t>
            </a:r>
          </a:p>
          <a:p>
            <a:pPr marL="0" indent="0">
              <a:buNone/>
            </a:pPr>
            <a:r>
              <a:rPr lang="en-US" b="1" i="1" dirty="0">
                <a:solidFill>
                  <a:srgbClr val="0000FF"/>
                </a:solidFill>
              </a:rPr>
              <a:t>Cologuard </a:t>
            </a:r>
            <a:r>
              <a:rPr lang="en-US" b="1" dirty="0">
                <a:solidFill>
                  <a:srgbClr val="0000FF"/>
                </a:solidFill>
              </a:rPr>
              <a:t>is intended for the qualitative detection of colorectal neoplasia associated DNA markers and for the presence of occult hemoglobin in human stool. </a:t>
            </a:r>
            <a:r>
              <a:rPr lang="en-US" dirty="0"/>
              <a:t>A positive result may indicate the presence of </a:t>
            </a:r>
            <a:r>
              <a:rPr lang="en-US" dirty="0">
                <a:solidFill>
                  <a:srgbClr val="FF0000"/>
                </a:solidFill>
              </a:rPr>
              <a:t>colorectal cancer (CRC) or advanced adenoma (AA) </a:t>
            </a:r>
            <a:r>
              <a:rPr lang="en-US" dirty="0"/>
              <a:t>and should be followed by diagnostic colonoscopy. </a:t>
            </a:r>
            <a:r>
              <a:rPr lang="en-US" i="1" dirty="0" err="1"/>
              <a:t>Cologuard</a:t>
            </a:r>
            <a:r>
              <a:rPr lang="en-US" i="1" dirty="0"/>
              <a:t> </a:t>
            </a:r>
            <a:r>
              <a:rPr lang="en-US" dirty="0"/>
              <a:t>is indicated to screen </a:t>
            </a:r>
            <a:r>
              <a:rPr lang="en-US" dirty="0">
                <a:solidFill>
                  <a:srgbClr val="FF0000"/>
                </a:solidFill>
              </a:rPr>
              <a:t>adults of either sex, 50 years or older, who are at typical average-risk for CRC. </a:t>
            </a:r>
            <a:r>
              <a:rPr lang="en-US" i="1" dirty="0" err="1"/>
              <a:t>Cologuard</a:t>
            </a:r>
            <a:r>
              <a:rPr lang="en-US" i="1" dirty="0"/>
              <a:t> </a:t>
            </a:r>
            <a:r>
              <a:rPr lang="en-US" dirty="0"/>
              <a:t>is not a replacement for diagnostic colonoscopy or surveillance colonoscopy in high risk individuals.</a:t>
            </a:r>
          </a:p>
        </p:txBody>
      </p:sp>
    </p:spTree>
    <p:extLst>
      <p:ext uri="{BB962C8B-B14F-4D97-AF65-F5344CB8AC3E}">
        <p14:creationId xmlns:p14="http://schemas.microsoft.com/office/powerpoint/2010/main" val="4291552008"/>
      </p:ext>
    </p:extLst>
  </p:cSld>
  <p:clrMapOvr>
    <a:masterClrMapping/>
  </p:clrMapOvr>
  <mc:AlternateContent xmlns:mc="http://schemas.openxmlformats.org/markup-compatibility/2006" xmlns:p14="http://schemas.microsoft.com/office/powerpoint/2010/main">
    <mc:Choice Requires="p14">
      <p:transition spd="slow" p14:dur="2000" advTm="297"/>
    </mc:Choice>
    <mc:Fallback xmlns="">
      <p:transition spd="slow" advTm="29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B63708-9D3F-48C0-B5BA-8737FD3202E8}"/>
              </a:ext>
            </a:extLst>
          </p:cNvPr>
          <p:cNvSpPr>
            <a:spLocks noGrp="1"/>
          </p:cNvSpPr>
          <p:nvPr>
            <p:ph type="title"/>
          </p:nvPr>
        </p:nvSpPr>
        <p:spPr/>
        <p:txBody>
          <a:bodyPr/>
          <a:lstStyle/>
          <a:p>
            <a:r>
              <a:rPr lang="en-US" sz="3600" b="1" dirty="0"/>
              <a:t>Contraindications</a:t>
            </a:r>
          </a:p>
        </p:txBody>
      </p:sp>
      <p:sp>
        <p:nvSpPr>
          <p:cNvPr id="3" name="Content Placeholder 2">
            <a:extLst>
              <a:ext uri="{FF2B5EF4-FFF2-40B4-BE49-F238E27FC236}">
                <a16:creationId xmlns:a16="http://schemas.microsoft.com/office/drawing/2014/main" xmlns="" id="{BE26184A-D954-47AE-8A92-C0E9E4723C67}"/>
              </a:ext>
            </a:extLst>
          </p:cNvPr>
          <p:cNvSpPr>
            <a:spLocks noGrp="1"/>
          </p:cNvSpPr>
          <p:nvPr>
            <p:ph idx="1"/>
          </p:nvPr>
        </p:nvSpPr>
        <p:spPr>
          <a:xfrm>
            <a:off x="457200" y="1295400"/>
            <a:ext cx="8229600" cy="4525963"/>
          </a:xfrm>
        </p:spPr>
        <p:txBody>
          <a:bodyPr/>
          <a:lstStyle/>
          <a:p>
            <a:pPr marL="0" indent="0">
              <a:buNone/>
            </a:pPr>
            <a:r>
              <a:rPr lang="en-US" sz="1600" b="1" dirty="0"/>
              <a:t>CONTRAINDICATIONS </a:t>
            </a:r>
            <a:endParaRPr lang="en-US" sz="1600" dirty="0"/>
          </a:p>
          <a:p>
            <a:pPr marL="0" indent="0">
              <a:buNone/>
            </a:pPr>
            <a:r>
              <a:rPr lang="en-US" sz="1600" i="1" dirty="0"/>
              <a:t>Cologuard </a:t>
            </a:r>
            <a:r>
              <a:rPr lang="en-US" sz="1600" dirty="0"/>
              <a:t>is intended for use with patients, age 50 years and older, at average risk who are typical candidates for CRC screening. </a:t>
            </a:r>
            <a:r>
              <a:rPr lang="en-US" sz="1600" i="1" dirty="0"/>
              <a:t>Cologuard </a:t>
            </a:r>
            <a:r>
              <a:rPr lang="en-US" sz="1600" dirty="0"/>
              <a:t>was not clinically evaluated for the following types of patients: </a:t>
            </a:r>
          </a:p>
          <a:p>
            <a:pPr marL="0" indent="0">
              <a:buNone/>
            </a:pPr>
            <a:r>
              <a:rPr lang="en-US" sz="1600" dirty="0">
                <a:solidFill>
                  <a:srgbClr val="0000FF"/>
                </a:solidFill>
              </a:rPr>
              <a:t>• Patients with a history of colorectal cancer, adenomas, or other related cancers. </a:t>
            </a:r>
          </a:p>
          <a:p>
            <a:pPr marL="0" indent="0">
              <a:buNone/>
            </a:pPr>
            <a:r>
              <a:rPr lang="en-US" sz="1600" dirty="0">
                <a:solidFill>
                  <a:srgbClr val="0000FF"/>
                </a:solidFill>
              </a:rPr>
              <a:t>• Patients who have had a positive result from another colorectal cancer screening method within the last 6 months. </a:t>
            </a:r>
          </a:p>
          <a:p>
            <a:pPr marL="0" indent="0">
              <a:buNone/>
            </a:pPr>
            <a:r>
              <a:rPr lang="en-US" sz="1600" dirty="0">
                <a:solidFill>
                  <a:srgbClr val="0000FF"/>
                </a:solidFill>
              </a:rPr>
              <a:t>• Patients who have been diagnosed with a condition that is associated with high risk for colorectal cancer. These include but are not limited to:</a:t>
            </a:r>
          </a:p>
          <a:p>
            <a:pPr marL="0" indent="0">
              <a:buNone/>
            </a:pPr>
            <a:r>
              <a:rPr lang="en-US" sz="1600" dirty="0"/>
              <a:t>	</a:t>
            </a:r>
            <a:r>
              <a:rPr lang="en-US" sz="1600" dirty="0">
                <a:solidFill>
                  <a:srgbClr val="FF0000"/>
                </a:solidFill>
              </a:rPr>
              <a:t>•</a:t>
            </a:r>
            <a:r>
              <a:rPr lang="en-US" sz="1600" dirty="0"/>
              <a:t> </a:t>
            </a:r>
            <a:r>
              <a:rPr lang="en-US" sz="1600" dirty="0">
                <a:solidFill>
                  <a:srgbClr val="FF0000"/>
                </a:solidFill>
              </a:rPr>
              <a:t>Inflammatory Bowel Disease (IBD) </a:t>
            </a:r>
          </a:p>
          <a:p>
            <a:pPr marL="0" indent="0">
              <a:buNone/>
            </a:pPr>
            <a:r>
              <a:rPr lang="en-US" sz="1600" dirty="0">
                <a:solidFill>
                  <a:srgbClr val="FF0000"/>
                </a:solidFill>
              </a:rPr>
              <a:t>	• Chronic ulcerative colitis (CUC) </a:t>
            </a:r>
          </a:p>
          <a:p>
            <a:pPr marL="0" indent="0">
              <a:buNone/>
            </a:pPr>
            <a:r>
              <a:rPr lang="en-US" sz="1600" dirty="0">
                <a:solidFill>
                  <a:srgbClr val="FF0000"/>
                </a:solidFill>
              </a:rPr>
              <a:t>	• Crohn’s disease </a:t>
            </a:r>
          </a:p>
          <a:p>
            <a:pPr marL="0" indent="0">
              <a:buNone/>
            </a:pPr>
            <a:r>
              <a:rPr lang="en-US" sz="1600" dirty="0">
                <a:solidFill>
                  <a:srgbClr val="FF0000"/>
                </a:solidFill>
              </a:rPr>
              <a:t>	• Familial adenomatous polyposis (FAP) </a:t>
            </a:r>
          </a:p>
          <a:p>
            <a:pPr marL="0" indent="0">
              <a:buNone/>
            </a:pPr>
            <a:r>
              <a:rPr lang="en-US" sz="1600" dirty="0">
                <a:solidFill>
                  <a:srgbClr val="FF0000"/>
                </a:solidFill>
              </a:rPr>
              <a:t>	• Family history of colorectal cancer </a:t>
            </a:r>
          </a:p>
          <a:p>
            <a:pPr marL="0" indent="0">
              <a:buNone/>
            </a:pPr>
            <a:r>
              <a:rPr lang="en-US" sz="1600" dirty="0"/>
              <a:t>• </a:t>
            </a:r>
            <a:r>
              <a:rPr lang="en-US" sz="1600" dirty="0">
                <a:solidFill>
                  <a:srgbClr val="0000FF"/>
                </a:solidFill>
              </a:rPr>
              <a:t>Patients who have been diagnosed with a relevant familial (hereditary) cancer syndrome</a:t>
            </a:r>
            <a:r>
              <a:rPr lang="en-US" sz="1600" dirty="0"/>
              <a:t>, such as Hereditary non-polyposis colorectal cancer syndrome (HNPCCC or Lynch Syndrome), </a:t>
            </a:r>
            <a:r>
              <a:rPr lang="en-US" sz="1600" dirty="0" err="1"/>
              <a:t>Peutz-Jeghers</a:t>
            </a:r>
            <a:r>
              <a:rPr lang="en-US" sz="1600" dirty="0"/>
              <a:t> Syndrome, MYH-Associated Polyposis (MAP), Gardner’s syndrome, Turcot’s (or Crail’s) syndrome, Cowden’s syndrome, Juvenile Polyposis, </a:t>
            </a:r>
            <a:r>
              <a:rPr lang="en-US" sz="1600" dirty="0" err="1"/>
              <a:t>Cronkhite</a:t>
            </a:r>
            <a:r>
              <a:rPr lang="en-US" sz="1600" dirty="0"/>
              <a:t>-Canada syndrome, Neurofibromatosis, or Familial Hyperplastic Polyposis. </a:t>
            </a:r>
          </a:p>
          <a:p>
            <a:pPr marL="0" indent="0">
              <a:buNone/>
            </a:pPr>
            <a:endParaRPr lang="en-US" sz="1600" dirty="0"/>
          </a:p>
        </p:txBody>
      </p:sp>
    </p:spTree>
    <p:extLst>
      <p:ext uri="{BB962C8B-B14F-4D97-AF65-F5344CB8AC3E}">
        <p14:creationId xmlns:p14="http://schemas.microsoft.com/office/powerpoint/2010/main" val="42963408"/>
      </p:ext>
    </p:extLst>
  </p:cSld>
  <p:clrMapOvr>
    <a:masterClrMapping/>
  </p:clrMapOvr>
  <mc:AlternateContent xmlns:mc="http://schemas.openxmlformats.org/markup-compatibility/2006" xmlns:p14="http://schemas.microsoft.com/office/powerpoint/2010/main">
    <mc:Choice Requires="p14">
      <p:transition spd="slow" p14:dur="2000" advTm="473"/>
    </mc:Choice>
    <mc:Fallback xmlns="">
      <p:transition spd="slow" advTm="47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ChangeArrowheads="1"/>
          </p:cNvSpPr>
          <p:nvPr/>
        </p:nvSpPr>
        <p:spPr bwMode="auto">
          <a:xfrm>
            <a:off x="152400" y="1143000"/>
            <a:ext cx="88392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Aft>
                <a:spcPct val="10000"/>
              </a:spcAft>
            </a:pPr>
            <a:r>
              <a:rPr lang="en-US" altLang="en-US" sz="2400" dirty="0">
                <a:solidFill>
                  <a:srgbClr val="0000FF"/>
                </a:solidFill>
                <a:latin typeface="+mn-lt"/>
                <a:cs typeface="Times New Roman" pitchFamily="18" charset="0"/>
              </a:rPr>
              <a:t>Stool based test in which patient collects stool into preservatives and mails the specimen to test lab.</a:t>
            </a:r>
          </a:p>
          <a:p>
            <a:pPr eaLnBrk="1" hangingPunct="1">
              <a:spcAft>
                <a:spcPct val="10000"/>
              </a:spcAft>
            </a:pPr>
            <a:r>
              <a:rPr lang="en-US" altLang="en-US" sz="2400" dirty="0">
                <a:solidFill>
                  <a:srgbClr val="0000FF"/>
                </a:solidFill>
                <a:latin typeface="+mn-lt"/>
                <a:cs typeface="Times New Roman" pitchFamily="18" charset="0"/>
              </a:rPr>
              <a:t>Laboratory measures the following:</a:t>
            </a:r>
          </a:p>
          <a:p>
            <a:pPr lvl="1" eaLnBrk="1" hangingPunct="1">
              <a:spcAft>
                <a:spcPct val="10000"/>
              </a:spcAft>
            </a:pPr>
            <a:r>
              <a:rPr lang="en-US" altLang="en-US" sz="2400" dirty="0">
                <a:solidFill>
                  <a:srgbClr val="0000FF"/>
                </a:solidFill>
                <a:latin typeface="+mn-lt"/>
                <a:cs typeface="Times New Roman" pitchFamily="18" charset="0"/>
              </a:rPr>
              <a:t>DNA analytes:</a:t>
            </a:r>
          </a:p>
          <a:p>
            <a:pPr lvl="2" eaLnBrk="1" hangingPunct="1">
              <a:spcAft>
                <a:spcPct val="10000"/>
              </a:spcAft>
            </a:pPr>
            <a:r>
              <a:rPr lang="en-US" altLang="en-US" sz="1800" dirty="0">
                <a:solidFill>
                  <a:srgbClr val="FF0000"/>
                </a:solidFill>
                <a:latin typeface="+mn-lt"/>
                <a:cs typeface="Times New Roman" pitchFamily="18" charset="0"/>
              </a:rPr>
              <a:t>Methylated DNA (</a:t>
            </a:r>
            <a:r>
              <a:rPr lang="en-US" altLang="en-US" sz="1800" i="1" dirty="0">
                <a:solidFill>
                  <a:srgbClr val="FF0000"/>
                </a:solidFill>
                <a:latin typeface="+mn-lt"/>
                <a:cs typeface="Times New Roman" pitchFamily="18" charset="0"/>
              </a:rPr>
              <a:t>NDRG4, BMP3</a:t>
            </a:r>
            <a:r>
              <a:rPr lang="en-US" altLang="en-US" sz="1800" dirty="0">
                <a:solidFill>
                  <a:srgbClr val="FF0000"/>
                </a:solidFill>
                <a:latin typeface="+mn-lt"/>
                <a:cs typeface="Times New Roman" pitchFamily="18" charset="0"/>
              </a:rPr>
              <a:t>)</a:t>
            </a:r>
          </a:p>
          <a:p>
            <a:pPr lvl="2" eaLnBrk="1" hangingPunct="1">
              <a:spcAft>
                <a:spcPct val="10000"/>
              </a:spcAft>
            </a:pPr>
            <a:r>
              <a:rPr lang="en-US" altLang="en-US" sz="1800" dirty="0">
                <a:solidFill>
                  <a:srgbClr val="FF0000"/>
                </a:solidFill>
                <a:latin typeface="+mn-lt"/>
                <a:cs typeface="Times New Roman" pitchFamily="18" charset="0"/>
              </a:rPr>
              <a:t>Specific DNA mutations (</a:t>
            </a:r>
            <a:r>
              <a:rPr lang="en-US" altLang="en-US" sz="1800" i="1" dirty="0">
                <a:solidFill>
                  <a:srgbClr val="FF0000"/>
                </a:solidFill>
                <a:latin typeface="+mn-lt"/>
                <a:cs typeface="Times New Roman" pitchFamily="18" charset="0"/>
              </a:rPr>
              <a:t>KRAS</a:t>
            </a:r>
            <a:r>
              <a:rPr lang="en-US" altLang="en-US" sz="1800" dirty="0">
                <a:solidFill>
                  <a:srgbClr val="FF0000"/>
                </a:solidFill>
                <a:latin typeface="+mn-lt"/>
                <a:cs typeface="Times New Roman" pitchFamily="18" charset="0"/>
              </a:rPr>
              <a:t>)</a:t>
            </a:r>
          </a:p>
          <a:p>
            <a:pPr lvl="2" eaLnBrk="1" hangingPunct="1">
              <a:spcAft>
                <a:spcPct val="10000"/>
              </a:spcAft>
            </a:pPr>
            <a:r>
              <a:rPr lang="en-US" altLang="en-US" sz="1800" dirty="0">
                <a:solidFill>
                  <a:srgbClr val="FF0000"/>
                </a:solidFill>
                <a:latin typeface="+mn-lt"/>
                <a:cs typeface="Times New Roman" pitchFamily="18" charset="0"/>
              </a:rPr>
              <a:t>Total human DNA (</a:t>
            </a:r>
            <a:r>
              <a:rPr lang="en-US" altLang="en-US" sz="1800" i="1" dirty="0">
                <a:solidFill>
                  <a:srgbClr val="FF0000"/>
                </a:solidFill>
                <a:latin typeface="+mn-lt"/>
                <a:cs typeface="Times New Roman" pitchFamily="18" charset="0"/>
              </a:rPr>
              <a:t>ACTB</a:t>
            </a:r>
            <a:r>
              <a:rPr lang="en-US" altLang="en-US" sz="1800" dirty="0">
                <a:solidFill>
                  <a:srgbClr val="FF0000"/>
                </a:solidFill>
                <a:latin typeface="+mn-lt"/>
                <a:cs typeface="Times New Roman" pitchFamily="18" charset="0"/>
              </a:rPr>
              <a:t>)</a:t>
            </a:r>
          </a:p>
          <a:p>
            <a:pPr lvl="1" eaLnBrk="1" hangingPunct="1">
              <a:spcAft>
                <a:spcPct val="10000"/>
              </a:spcAft>
            </a:pPr>
            <a:r>
              <a:rPr lang="en-US" altLang="en-US" sz="2400" dirty="0">
                <a:solidFill>
                  <a:srgbClr val="0000FF"/>
                </a:solidFill>
                <a:latin typeface="+mn-lt"/>
                <a:cs typeface="Times New Roman" pitchFamily="18" charset="0"/>
              </a:rPr>
              <a:t>Protein analyte:</a:t>
            </a:r>
          </a:p>
          <a:p>
            <a:pPr lvl="2" eaLnBrk="1" hangingPunct="1">
              <a:spcAft>
                <a:spcPct val="10000"/>
              </a:spcAft>
            </a:pPr>
            <a:r>
              <a:rPr lang="en-US" altLang="en-US" sz="1800" dirty="0">
                <a:solidFill>
                  <a:srgbClr val="FF0000"/>
                </a:solidFill>
                <a:latin typeface="+mn-lt"/>
                <a:cs typeface="Times New Roman" pitchFamily="18" charset="0"/>
              </a:rPr>
              <a:t>Hemoglobin</a:t>
            </a:r>
          </a:p>
          <a:p>
            <a:pPr eaLnBrk="1" hangingPunct="1">
              <a:spcAft>
                <a:spcPct val="10000"/>
              </a:spcAft>
            </a:pPr>
            <a:r>
              <a:rPr lang="en-US" altLang="en-US" sz="2400" dirty="0">
                <a:solidFill>
                  <a:srgbClr val="0000FF"/>
                </a:solidFill>
                <a:latin typeface="+mn-lt"/>
                <a:cs typeface="Times New Roman" pitchFamily="18" charset="0"/>
              </a:rPr>
              <a:t>Aggregate of these individually weighted markers determines the composite score (0-1000).  </a:t>
            </a:r>
          </a:p>
          <a:p>
            <a:pPr lvl="1" eaLnBrk="1" hangingPunct="1">
              <a:spcAft>
                <a:spcPct val="10000"/>
              </a:spcAft>
            </a:pPr>
            <a:r>
              <a:rPr lang="en-US" altLang="en-US" sz="2000" dirty="0">
                <a:solidFill>
                  <a:srgbClr val="FF0000"/>
                </a:solidFill>
                <a:latin typeface="+mn-lt"/>
                <a:cs typeface="Times New Roman" pitchFamily="18" charset="0"/>
              </a:rPr>
              <a:t>If composite score ≤ 183, then negative. Only the qualitative result is included in the final report.</a:t>
            </a:r>
          </a:p>
        </p:txBody>
      </p:sp>
      <p:sp>
        <p:nvSpPr>
          <p:cNvPr id="5" name="Title 1"/>
          <p:cNvSpPr>
            <a:spLocks noGrp="1"/>
          </p:cNvSpPr>
          <p:nvPr>
            <p:ph type="title"/>
          </p:nvPr>
        </p:nvSpPr>
        <p:spPr>
          <a:xfrm>
            <a:off x="228600" y="152400"/>
            <a:ext cx="8229600" cy="1143000"/>
          </a:xfrm>
        </p:spPr>
        <p:txBody>
          <a:bodyPr>
            <a:normAutofit/>
          </a:bodyPr>
          <a:lstStyle/>
          <a:p>
            <a:r>
              <a:rPr lang="en-US" sz="3600" b="1" dirty="0"/>
              <a:t>Device Description</a:t>
            </a:r>
          </a:p>
        </p:txBody>
      </p:sp>
    </p:spTree>
    <p:extLst>
      <p:ext uri="{BB962C8B-B14F-4D97-AF65-F5344CB8AC3E}">
        <p14:creationId xmlns:p14="http://schemas.microsoft.com/office/powerpoint/2010/main" val="419860473"/>
      </p:ext>
    </p:extLst>
  </p:cSld>
  <p:clrMapOvr>
    <a:masterClrMapping/>
  </p:clrMapOvr>
  <mc:AlternateContent xmlns:mc="http://schemas.openxmlformats.org/markup-compatibility/2006" xmlns:p14="http://schemas.microsoft.com/office/powerpoint/2010/main">
    <mc:Choice Requires="p14">
      <p:transition spd="slow" p14:dur="2000" advTm="288"/>
    </mc:Choice>
    <mc:Fallback xmlns="">
      <p:transition spd="slow" advTm="28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86766" y="1768032"/>
            <a:ext cx="1980234" cy="100217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Methylated NDRG4</a:t>
            </a:r>
          </a:p>
        </p:txBody>
      </p:sp>
      <p:sp>
        <p:nvSpPr>
          <p:cNvPr id="12" name="Cube 11"/>
          <p:cNvSpPr/>
          <p:nvPr/>
        </p:nvSpPr>
        <p:spPr>
          <a:xfrm>
            <a:off x="3276600" y="2884024"/>
            <a:ext cx="2438400" cy="1905000"/>
          </a:xfrm>
          <a:prstGeom prst="cube">
            <a:avLst/>
          </a:prstGeom>
          <a:gradFill>
            <a:gsLst>
              <a:gs pos="0">
                <a:srgbClr val="000000"/>
              </a:gs>
              <a:gs pos="39999">
                <a:schemeClr val="tx1">
                  <a:lumMod val="85000"/>
                  <a:lumOff val="15000"/>
                </a:schemeClr>
              </a:gs>
              <a:gs pos="70000">
                <a:schemeClr val="tx1">
                  <a:lumMod val="50000"/>
                  <a:lumOff val="50000"/>
                </a:schemeClr>
              </a:gs>
              <a:gs pos="88000">
                <a:schemeClr val="bg1">
                  <a:lumMod val="50000"/>
                </a:schemeClr>
              </a:gs>
              <a:gs pos="100000">
                <a:schemeClr val="bg1">
                  <a:lumMod val="50000"/>
                </a:schemeClr>
              </a:gs>
            </a:gsLst>
            <a:lin ang="16200000" scaled="0"/>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Algorithm</a:t>
            </a:r>
          </a:p>
        </p:txBody>
      </p:sp>
      <p:sp>
        <p:nvSpPr>
          <p:cNvPr id="13" name="Right Arrow 12"/>
          <p:cNvSpPr/>
          <p:nvPr/>
        </p:nvSpPr>
        <p:spPr>
          <a:xfrm rot="3360000">
            <a:off x="3697363" y="2269120"/>
            <a:ext cx="762000" cy="501088"/>
          </a:xfrm>
          <a:prstGeom prst="rightArrow">
            <a:avLst/>
          </a:prstGeom>
          <a:gradFill>
            <a:gsLst>
              <a:gs pos="0">
                <a:schemeClr val="bg1">
                  <a:lumMod val="50000"/>
                </a:schemeClr>
              </a:gs>
              <a:gs pos="100000">
                <a:schemeClr val="bg1">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rot="1560000">
            <a:off x="2590800" y="2590800"/>
            <a:ext cx="762000" cy="501088"/>
          </a:xfrm>
          <a:prstGeom prst="rightArrow">
            <a:avLst/>
          </a:prstGeom>
          <a:gradFill>
            <a:gsLst>
              <a:gs pos="0">
                <a:schemeClr val="bg1">
                  <a:lumMod val="50000"/>
                </a:schemeClr>
              </a:gs>
              <a:gs pos="100000">
                <a:schemeClr val="bg1">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a:off x="2133600" y="3232712"/>
            <a:ext cx="762000" cy="501088"/>
          </a:xfrm>
          <a:prstGeom prst="rightArrow">
            <a:avLst/>
          </a:prstGeom>
          <a:gradFill>
            <a:gsLst>
              <a:gs pos="0">
                <a:schemeClr val="bg1">
                  <a:lumMod val="50000"/>
                </a:schemeClr>
              </a:gs>
              <a:gs pos="100000">
                <a:schemeClr val="bg1">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a:off x="2133600" y="4114800"/>
            <a:ext cx="762000" cy="501088"/>
          </a:xfrm>
          <a:prstGeom prst="rightArrow">
            <a:avLst/>
          </a:prstGeom>
          <a:gradFill>
            <a:gsLst>
              <a:gs pos="0">
                <a:schemeClr val="bg1">
                  <a:lumMod val="50000"/>
                </a:schemeClr>
              </a:gs>
              <a:gs pos="100000">
                <a:schemeClr val="bg1">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Arrow 17"/>
          <p:cNvSpPr/>
          <p:nvPr/>
        </p:nvSpPr>
        <p:spPr>
          <a:xfrm rot="20040000" flipV="1">
            <a:off x="2662072" y="4942263"/>
            <a:ext cx="762000" cy="501088"/>
          </a:xfrm>
          <a:prstGeom prst="rightArrow">
            <a:avLst/>
          </a:prstGeom>
          <a:gradFill>
            <a:gsLst>
              <a:gs pos="0">
                <a:schemeClr val="bg1">
                  <a:lumMod val="50000"/>
                </a:schemeClr>
              </a:gs>
              <a:gs pos="100000">
                <a:schemeClr val="bg1">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ight Arrow 19"/>
          <p:cNvSpPr/>
          <p:nvPr/>
        </p:nvSpPr>
        <p:spPr>
          <a:xfrm rot="18240000" flipV="1">
            <a:off x="5830963" y="2567622"/>
            <a:ext cx="762000" cy="501088"/>
          </a:xfrm>
          <a:prstGeom prst="rightArrow">
            <a:avLst/>
          </a:prstGeom>
          <a:gradFill>
            <a:gsLst>
              <a:gs pos="0">
                <a:srgbClr val="FF0000"/>
              </a:gs>
              <a:gs pos="100000">
                <a:srgbClr val="EC9492"/>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ight Arrow 20"/>
          <p:cNvSpPr/>
          <p:nvPr/>
        </p:nvSpPr>
        <p:spPr>
          <a:xfrm rot="3360000">
            <a:off x="5827637" y="4322690"/>
            <a:ext cx="762000" cy="501088"/>
          </a:xfrm>
          <a:prstGeom prst="rightArrow">
            <a:avLst/>
          </a:prstGeom>
          <a:gradFill>
            <a:gsLst>
              <a:gs pos="0">
                <a:srgbClr val="00B050"/>
              </a:gs>
              <a:gs pos="100000">
                <a:srgbClr val="92D05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Bevel 22"/>
          <p:cNvSpPr/>
          <p:nvPr/>
        </p:nvSpPr>
        <p:spPr>
          <a:xfrm>
            <a:off x="6857035" y="1768032"/>
            <a:ext cx="1600200" cy="1356168"/>
          </a:xfrm>
          <a:prstGeom prst="bevel">
            <a:avLst/>
          </a:prstGeom>
          <a:gradFill>
            <a:gsLst>
              <a:gs pos="0">
                <a:srgbClr val="FF0000"/>
              </a:gs>
              <a:gs pos="100000">
                <a:schemeClr val="accent2">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Test Positive</a:t>
            </a:r>
          </a:p>
        </p:txBody>
      </p:sp>
      <p:sp>
        <p:nvSpPr>
          <p:cNvPr id="25" name="Bevel 24"/>
          <p:cNvSpPr/>
          <p:nvPr/>
        </p:nvSpPr>
        <p:spPr>
          <a:xfrm>
            <a:off x="6857035" y="4314944"/>
            <a:ext cx="1600200" cy="1356168"/>
          </a:xfrm>
          <a:prstGeom prst="bevel">
            <a:avLst/>
          </a:prstGeom>
          <a:gradFill>
            <a:gsLst>
              <a:gs pos="0">
                <a:srgbClr val="00B050"/>
              </a:gs>
              <a:gs pos="100000">
                <a:srgbClr val="92D05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Test Negative</a:t>
            </a:r>
          </a:p>
        </p:txBody>
      </p:sp>
      <p:sp>
        <p:nvSpPr>
          <p:cNvPr id="2" name="Rectangle 1">
            <a:extLst>
              <a:ext uri="{FF2B5EF4-FFF2-40B4-BE49-F238E27FC236}">
                <a16:creationId xmlns:a16="http://schemas.microsoft.com/office/drawing/2014/main" xmlns="" id="{4FB88247-FCE8-4D65-A6A9-C97E772FBDFF}"/>
              </a:ext>
            </a:extLst>
          </p:cNvPr>
          <p:cNvSpPr/>
          <p:nvPr/>
        </p:nvSpPr>
        <p:spPr>
          <a:xfrm>
            <a:off x="76200" y="245224"/>
            <a:ext cx="8991600" cy="646331"/>
          </a:xfrm>
          <a:prstGeom prst="rect">
            <a:avLst/>
          </a:prstGeom>
        </p:spPr>
        <p:txBody>
          <a:bodyPr wrap="square">
            <a:spAutoFit/>
          </a:bodyPr>
          <a:lstStyle/>
          <a:p>
            <a:pPr algn="ctr"/>
            <a:r>
              <a:rPr lang="en-US" sz="3600" b="1" i="1" dirty="0"/>
              <a:t>Cologuard</a:t>
            </a:r>
            <a:r>
              <a:rPr lang="en-US" i="1" dirty="0"/>
              <a:t> </a:t>
            </a:r>
            <a:endParaRPr lang="en-US" dirty="0"/>
          </a:p>
        </p:txBody>
      </p:sp>
      <p:sp>
        <p:nvSpPr>
          <p:cNvPr id="22" name="Oval 21">
            <a:extLst>
              <a:ext uri="{FF2B5EF4-FFF2-40B4-BE49-F238E27FC236}">
                <a16:creationId xmlns:a16="http://schemas.microsoft.com/office/drawing/2014/main" xmlns="" id="{BBFF3249-7F96-45E2-A898-53E7432F31A8}"/>
              </a:ext>
            </a:extLst>
          </p:cNvPr>
          <p:cNvSpPr/>
          <p:nvPr/>
        </p:nvSpPr>
        <p:spPr>
          <a:xfrm>
            <a:off x="2743683" y="1025205"/>
            <a:ext cx="1980234" cy="100217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Hemoglobin</a:t>
            </a:r>
          </a:p>
        </p:txBody>
      </p:sp>
      <p:sp>
        <p:nvSpPr>
          <p:cNvPr id="24" name="Oval 23">
            <a:extLst>
              <a:ext uri="{FF2B5EF4-FFF2-40B4-BE49-F238E27FC236}">
                <a16:creationId xmlns:a16="http://schemas.microsoft.com/office/drawing/2014/main" xmlns="" id="{E4975706-A27E-4876-8358-469432DD6BED}"/>
              </a:ext>
            </a:extLst>
          </p:cNvPr>
          <p:cNvSpPr/>
          <p:nvPr/>
        </p:nvSpPr>
        <p:spPr>
          <a:xfrm>
            <a:off x="103290" y="2927592"/>
            <a:ext cx="1980234" cy="100217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Methylated BMP3</a:t>
            </a:r>
          </a:p>
        </p:txBody>
      </p:sp>
      <p:sp>
        <p:nvSpPr>
          <p:cNvPr id="26" name="Oval 25">
            <a:extLst>
              <a:ext uri="{FF2B5EF4-FFF2-40B4-BE49-F238E27FC236}">
                <a16:creationId xmlns:a16="http://schemas.microsoft.com/office/drawing/2014/main" xmlns="" id="{F442A37A-4927-4589-BE67-0D4AEE50E8E5}"/>
              </a:ext>
            </a:extLst>
          </p:cNvPr>
          <p:cNvSpPr/>
          <p:nvPr/>
        </p:nvSpPr>
        <p:spPr>
          <a:xfrm>
            <a:off x="49996" y="4009020"/>
            <a:ext cx="1980234" cy="100217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KRAS Mutations</a:t>
            </a:r>
          </a:p>
        </p:txBody>
      </p:sp>
      <p:sp>
        <p:nvSpPr>
          <p:cNvPr id="27" name="Oval 26">
            <a:extLst>
              <a:ext uri="{FF2B5EF4-FFF2-40B4-BE49-F238E27FC236}">
                <a16:creationId xmlns:a16="http://schemas.microsoft.com/office/drawing/2014/main" xmlns="" id="{4C47A4A9-C211-4B10-A9EB-B273AF5DCF08}"/>
              </a:ext>
            </a:extLst>
          </p:cNvPr>
          <p:cNvSpPr/>
          <p:nvPr/>
        </p:nvSpPr>
        <p:spPr>
          <a:xfrm>
            <a:off x="679269" y="5261313"/>
            <a:ext cx="1980234" cy="100217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Total Human DNA (ACTB)</a:t>
            </a:r>
          </a:p>
        </p:txBody>
      </p:sp>
    </p:spTree>
    <p:extLst>
      <p:ext uri="{BB962C8B-B14F-4D97-AF65-F5344CB8AC3E}">
        <p14:creationId xmlns:p14="http://schemas.microsoft.com/office/powerpoint/2010/main" val="283291625"/>
      </p:ext>
    </p:extLst>
  </p:cSld>
  <p:clrMapOvr>
    <a:masterClrMapping/>
  </p:clrMapOvr>
  <mc:AlternateContent xmlns:mc="http://schemas.openxmlformats.org/markup-compatibility/2006" xmlns:p14="http://schemas.microsoft.com/office/powerpoint/2010/main">
    <mc:Choice Requires="p14">
      <p:transition spd="slow" p14:dur="2000" advTm="1791"/>
    </mc:Choice>
    <mc:Fallback xmlns="">
      <p:transition spd="slow" advTm="179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9380"/>
            <a:ext cx="8509103" cy="926020"/>
          </a:xfrm>
        </p:spPr>
        <p:txBody>
          <a:bodyPr>
            <a:normAutofit fontScale="90000"/>
          </a:bodyPr>
          <a:lstStyle/>
          <a:p>
            <a:r>
              <a:rPr lang="en-US" dirty="0"/>
              <a:t>Algorithm Development and </a:t>
            </a:r>
            <a:br>
              <a:rPr lang="en-US" dirty="0"/>
            </a:br>
            <a:r>
              <a:rPr lang="en-US" dirty="0"/>
              <a:t>Cut-off Determination</a:t>
            </a:r>
          </a:p>
        </p:txBody>
      </p:sp>
      <p:sp>
        <p:nvSpPr>
          <p:cNvPr id="3" name="Content Placeholder 2"/>
          <p:cNvSpPr>
            <a:spLocks noGrp="1"/>
          </p:cNvSpPr>
          <p:nvPr>
            <p:ph idx="1"/>
          </p:nvPr>
        </p:nvSpPr>
        <p:spPr>
          <a:xfrm>
            <a:off x="323850" y="1628982"/>
            <a:ext cx="8509103" cy="4848018"/>
          </a:xfrm>
        </p:spPr>
        <p:txBody>
          <a:bodyPr/>
          <a:lstStyle/>
          <a:p>
            <a:r>
              <a:rPr lang="en-US" dirty="0">
                <a:solidFill>
                  <a:srgbClr val="0000FF"/>
                </a:solidFill>
              </a:rPr>
              <a:t>Algorithm development included 953 samples including 794 normal samples, 73 advanced adenomas and 86 cancers.</a:t>
            </a:r>
          </a:p>
          <a:p>
            <a:r>
              <a:rPr lang="en-US" dirty="0">
                <a:solidFill>
                  <a:srgbClr val="0000FF"/>
                </a:solidFill>
              </a:rPr>
              <a:t>Derived sensitivity for the training set was 98% for cancer and 57% for advanced adenoma, respectively.</a:t>
            </a:r>
          </a:p>
        </p:txBody>
      </p:sp>
    </p:spTree>
    <p:extLst>
      <p:ext uri="{BB962C8B-B14F-4D97-AF65-F5344CB8AC3E}">
        <p14:creationId xmlns:p14="http://schemas.microsoft.com/office/powerpoint/2010/main" val="2787567325"/>
      </p:ext>
    </p:extLst>
  </p:cSld>
  <p:clrMapOvr>
    <a:masterClrMapping/>
  </p:clrMapOvr>
  <mc:AlternateContent xmlns:mc="http://schemas.openxmlformats.org/markup-compatibility/2006" xmlns:p14="http://schemas.microsoft.com/office/powerpoint/2010/main">
    <mc:Choice Requires="p14">
      <p:transition spd="slow" p14:dur="2000" advTm="538"/>
    </mc:Choice>
    <mc:Fallback xmlns="">
      <p:transition spd="slow" advTm="53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Review Challenges</a:t>
            </a:r>
          </a:p>
        </p:txBody>
      </p:sp>
      <p:sp>
        <p:nvSpPr>
          <p:cNvPr id="4" name="TextBox 3"/>
          <p:cNvSpPr txBox="1"/>
          <p:nvPr/>
        </p:nvSpPr>
        <p:spPr>
          <a:xfrm>
            <a:off x="304800" y="1219200"/>
            <a:ext cx="8686800" cy="830997"/>
          </a:xfrm>
          <a:prstGeom prst="rect">
            <a:avLst/>
          </a:prstGeom>
          <a:noFill/>
        </p:spPr>
        <p:txBody>
          <a:bodyPr wrap="square" rtlCol="0">
            <a:spAutoFit/>
          </a:bodyPr>
          <a:lstStyle/>
          <a:p>
            <a:r>
              <a:rPr lang="en-US" sz="2400" b="1" dirty="0">
                <a:solidFill>
                  <a:srgbClr val="0000FF"/>
                </a:solidFill>
              </a:rPr>
              <a:t>1.  Lock down your assay before you begin your analytical and clinical validation studies</a:t>
            </a:r>
          </a:p>
        </p:txBody>
      </p:sp>
      <p:sp>
        <p:nvSpPr>
          <p:cNvPr id="5" name="TextBox 4"/>
          <p:cNvSpPr txBox="1"/>
          <p:nvPr/>
        </p:nvSpPr>
        <p:spPr>
          <a:xfrm>
            <a:off x="304800" y="2057400"/>
            <a:ext cx="8686800" cy="461665"/>
          </a:xfrm>
          <a:prstGeom prst="rect">
            <a:avLst/>
          </a:prstGeom>
          <a:noFill/>
        </p:spPr>
        <p:txBody>
          <a:bodyPr wrap="square" rtlCol="0">
            <a:spAutoFit/>
          </a:bodyPr>
          <a:lstStyle/>
          <a:p>
            <a:endParaRPr lang="en-US" sz="2400" b="1" dirty="0">
              <a:solidFill>
                <a:srgbClr val="FF0000"/>
              </a:solidFill>
            </a:endParaRPr>
          </a:p>
        </p:txBody>
      </p:sp>
      <p:sp>
        <p:nvSpPr>
          <p:cNvPr id="6" name="TextBox 5"/>
          <p:cNvSpPr txBox="1"/>
          <p:nvPr/>
        </p:nvSpPr>
        <p:spPr>
          <a:xfrm>
            <a:off x="228600" y="2228671"/>
            <a:ext cx="9144000" cy="830997"/>
          </a:xfrm>
          <a:prstGeom prst="rect">
            <a:avLst/>
          </a:prstGeom>
          <a:noFill/>
        </p:spPr>
        <p:txBody>
          <a:bodyPr wrap="square" rtlCol="0">
            <a:spAutoFit/>
          </a:bodyPr>
          <a:lstStyle/>
          <a:p>
            <a:r>
              <a:rPr lang="en-US" sz="2400" b="1" dirty="0">
                <a:solidFill>
                  <a:srgbClr val="0000FF"/>
                </a:solidFill>
              </a:rPr>
              <a:t>2.  Lock down includes </a:t>
            </a:r>
            <a:r>
              <a:rPr lang="en-US" sz="2400" b="1" u="sng" dirty="0">
                <a:solidFill>
                  <a:srgbClr val="0000FF"/>
                </a:solidFill>
              </a:rPr>
              <a:t>EVERYTHING</a:t>
            </a:r>
            <a:r>
              <a:rPr lang="en-US" sz="2400" b="1" dirty="0">
                <a:solidFill>
                  <a:srgbClr val="0000FF"/>
                </a:solidFill>
              </a:rPr>
              <a:t> from how analytes are measured to the algorithm, to biomarker status (Biomarker (+) vs (-) cutoffs).</a:t>
            </a:r>
          </a:p>
        </p:txBody>
      </p:sp>
      <p:sp>
        <p:nvSpPr>
          <p:cNvPr id="7" name="TextBox 6"/>
          <p:cNvSpPr txBox="1"/>
          <p:nvPr/>
        </p:nvSpPr>
        <p:spPr>
          <a:xfrm>
            <a:off x="418699" y="3230939"/>
            <a:ext cx="8459002"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a:t>Clinical trial specimens/patients are precious.</a:t>
            </a:r>
          </a:p>
          <a:p>
            <a:endParaRPr lang="en-US" sz="2000" dirty="0"/>
          </a:p>
          <a:p>
            <a:pPr marL="285750" indent="-285750">
              <a:buFont typeface="Arial" panose="020B0604020202020204" pitchFamily="34" charset="0"/>
              <a:buChar char="•"/>
            </a:pPr>
            <a:r>
              <a:rPr lang="en-US" sz="2000" dirty="0"/>
              <a:t>Patients whose samples were used for assay development can’t be included in your final pivotal study.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Making modifications to an assay after testing specimens of patients from your pivotal studies could result in all of them being considered exploratory.</a:t>
            </a:r>
          </a:p>
          <a:p>
            <a:endParaRPr lang="en-US" sz="2000" dirty="0"/>
          </a:p>
          <a:p>
            <a:pPr marL="285750" indent="-285750">
              <a:buFont typeface="Arial" panose="020B0604020202020204" pitchFamily="34" charset="0"/>
              <a:buChar char="•"/>
            </a:pPr>
            <a:r>
              <a:rPr lang="en-US" sz="2000" dirty="0"/>
              <a:t>Some changes are unavoidable (i.e. clinical trial assay versus final assay), and may require bridging studies.  Details should be discussed before testing.</a:t>
            </a:r>
          </a:p>
        </p:txBody>
      </p:sp>
    </p:spTree>
    <p:custDataLst>
      <p:tags r:id="rId1"/>
    </p:custDataLst>
    <p:extLst>
      <p:ext uri="{BB962C8B-B14F-4D97-AF65-F5344CB8AC3E}">
        <p14:creationId xmlns:p14="http://schemas.microsoft.com/office/powerpoint/2010/main" val="10702616"/>
      </p:ext>
    </p:extLst>
  </p:cSld>
  <p:clrMapOvr>
    <a:masterClrMapping/>
  </p:clrMapOvr>
  <mc:AlternateContent xmlns:mc="http://schemas.openxmlformats.org/markup-compatibility/2006" xmlns:p14="http://schemas.microsoft.com/office/powerpoint/2010/main">
    <mc:Choice Requires="p14">
      <p:transition spd="slow" p14:dur="2000" advTm="1989"/>
    </mc:Choice>
    <mc:Fallback xmlns="">
      <p:transition spd="slow" advTm="19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FB1950-4320-4BE7-A08D-5FB8CF416498}"/>
              </a:ext>
            </a:extLst>
          </p:cNvPr>
          <p:cNvSpPr>
            <a:spLocks noGrp="1"/>
          </p:cNvSpPr>
          <p:nvPr>
            <p:ph type="title"/>
          </p:nvPr>
        </p:nvSpPr>
        <p:spPr>
          <a:xfrm>
            <a:off x="0" y="274638"/>
            <a:ext cx="9144000" cy="1143000"/>
          </a:xfrm>
        </p:spPr>
        <p:txBody>
          <a:bodyPr/>
          <a:lstStyle/>
          <a:p>
            <a:r>
              <a:rPr lang="en-US" sz="3600" b="1" dirty="0">
                <a:solidFill>
                  <a:prstClr val="black"/>
                </a:solidFill>
              </a:rPr>
              <a:t>Clinical Validation Study: </a:t>
            </a:r>
            <a:r>
              <a:rPr lang="en-US" sz="3600" b="1" dirty="0" err="1">
                <a:solidFill>
                  <a:prstClr val="black"/>
                </a:solidFill>
              </a:rPr>
              <a:t>DeeP</a:t>
            </a:r>
            <a:r>
              <a:rPr lang="en-US" sz="3600" b="1" dirty="0">
                <a:solidFill>
                  <a:prstClr val="black"/>
                </a:solidFill>
              </a:rPr>
              <a:t>-C Study</a:t>
            </a:r>
            <a:endParaRPr lang="en-US" sz="3600" b="1" dirty="0"/>
          </a:p>
        </p:txBody>
      </p:sp>
      <p:sp>
        <p:nvSpPr>
          <p:cNvPr id="3" name="Content Placeholder 2">
            <a:extLst>
              <a:ext uri="{FF2B5EF4-FFF2-40B4-BE49-F238E27FC236}">
                <a16:creationId xmlns:a16="http://schemas.microsoft.com/office/drawing/2014/main" xmlns="" id="{57AC98F5-5AA6-4259-BF5A-F06D4A9573E2}"/>
              </a:ext>
            </a:extLst>
          </p:cNvPr>
          <p:cNvSpPr>
            <a:spLocks noGrp="1"/>
          </p:cNvSpPr>
          <p:nvPr>
            <p:ph idx="1"/>
          </p:nvPr>
        </p:nvSpPr>
        <p:spPr/>
        <p:txBody>
          <a:bodyPr/>
          <a:lstStyle/>
          <a:p>
            <a:r>
              <a:rPr lang="en-US" dirty="0">
                <a:solidFill>
                  <a:srgbClr val="0000FF"/>
                </a:solidFill>
              </a:rPr>
              <a:t>The pivotal study </a:t>
            </a:r>
            <a:r>
              <a:rPr lang="en-US" dirty="0"/>
              <a:t>was the “Multi-Target Colorectal Cancer Screening Test for the Detection of Colorectal Advanced  Adenomatous  Polyps  and  Cancer:  </a:t>
            </a:r>
            <a:r>
              <a:rPr lang="en-US" dirty="0" err="1">
                <a:solidFill>
                  <a:srgbClr val="0000FF"/>
                </a:solidFill>
              </a:rPr>
              <a:t>DeeP</a:t>
            </a:r>
            <a:r>
              <a:rPr lang="en-US" dirty="0">
                <a:solidFill>
                  <a:srgbClr val="0000FF"/>
                </a:solidFill>
              </a:rPr>
              <a:t>-C  Study</a:t>
            </a:r>
            <a:r>
              <a:rPr lang="en-US" dirty="0"/>
              <a:t>”</a:t>
            </a:r>
          </a:p>
        </p:txBody>
      </p:sp>
    </p:spTree>
    <p:extLst>
      <p:ext uri="{BB962C8B-B14F-4D97-AF65-F5344CB8AC3E}">
        <p14:creationId xmlns:p14="http://schemas.microsoft.com/office/powerpoint/2010/main" val="2699234164"/>
      </p:ext>
    </p:extLst>
  </p:cSld>
  <p:clrMapOvr>
    <a:masterClrMapping/>
  </p:clrMapOvr>
  <mc:AlternateContent xmlns:mc="http://schemas.openxmlformats.org/markup-compatibility/2006" xmlns:p14="http://schemas.microsoft.com/office/powerpoint/2010/main">
    <mc:Choice Requires="p14">
      <p:transition spd="slow" p14:dur="2000" advTm="528"/>
    </mc:Choice>
    <mc:Fallback xmlns="">
      <p:transition spd="slow" advTm="52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9380"/>
            <a:ext cx="8509103" cy="926020"/>
          </a:xfrm>
        </p:spPr>
        <p:txBody>
          <a:bodyPr>
            <a:normAutofit/>
          </a:bodyPr>
          <a:lstStyle/>
          <a:p>
            <a:r>
              <a:rPr lang="en-US" sz="3600" b="1" dirty="0"/>
              <a:t>Clinical Validation Study</a:t>
            </a:r>
          </a:p>
        </p:txBody>
      </p:sp>
      <p:sp>
        <p:nvSpPr>
          <p:cNvPr id="3" name="Content Placeholder 2"/>
          <p:cNvSpPr>
            <a:spLocks noGrp="1"/>
          </p:cNvSpPr>
          <p:nvPr>
            <p:ph idx="1"/>
          </p:nvPr>
        </p:nvSpPr>
        <p:spPr>
          <a:xfrm>
            <a:off x="323850" y="1371600"/>
            <a:ext cx="8509103" cy="4848018"/>
          </a:xfrm>
        </p:spPr>
        <p:txBody>
          <a:bodyPr>
            <a:normAutofit fontScale="92500" lnSpcReduction="10000"/>
          </a:bodyPr>
          <a:lstStyle/>
          <a:p>
            <a:r>
              <a:rPr lang="en-US" dirty="0">
                <a:solidFill>
                  <a:srgbClr val="0000FF"/>
                </a:solidFill>
              </a:rPr>
              <a:t>Prospective, cross-sectional, multi-center study of subjects between ages 50-84 who were at average risk for the development of colorectal cancer.  Samples collected between June 2011 and Feb 2013.</a:t>
            </a:r>
          </a:p>
          <a:p>
            <a:pPr lvl="1"/>
            <a:r>
              <a:rPr lang="en-US" dirty="0">
                <a:solidFill>
                  <a:srgbClr val="0000FF"/>
                </a:solidFill>
              </a:rPr>
              <a:t>12,776 patients were enrolled</a:t>
            </a:r>
          </a:p>
          <a:p>
            <a:pPr lvl="2"/>
            <a:r>
              <a:rPr lang="en-US" dirty="0">
                <a:solidFill>
                  <a:srgbClr val="FF0000"/>
                </a:solidFill>
              </a:rPr>
              <a:t>10,023 in primary analysis</a:t>
            </a:r>
          </a:p>
          <a:p>
            <a:pPr lvl="2"/>
            <a:r>
              <a:rPr lang="en-US" dirty="0">
                <a:solidFill>
                  <a:srgbClr val="FF0000"/>
                </a:solidFill>
              </a:rPr>
              <a:t>2,753 excluded due to unusable data (e.g., no colonoscopy, untestable stool sample)</a:t>
            </a:r>
          </a:p>
          <a:p>
            <a:pPr lvl="1"/>
            <a:r>
              <a:rPr lang="en-US" dirty="0">
                <a:solidFill>
                  <a:srgbClr val="0000FF"/>
                </a:solidFill>
              </a:rPr>
              <a:t>90 sites in the US and Canada, including colonoscopy centers and primary care sites</a:t>
            </a:r>
          </a:p>
          <a:p>
            <a:pPr marL="457200" lvl="1" indent="0">
              <a:buNone/>
            </a:pPr>
            <a:endParaRPr lang="en-US" dirty="0"/>
          </a:p>
        </p:txBody>
      </p:sp>
    </p:spTree>
    <p:extLst>
      <p:ext uri="{BB962C8B-B14F-4D97-AF65-F5344CB8AC3E}">
        <p14:creationId xmlns:p14="http://schemas.microsoft.com/office/powerpoint/2010/main" val="3303345721"/>
      </p:ext>
    </p:extLst>
  </p:cSld>
  <p:clrMapOvr>
    <a:masterClrMapping/>
  </p:clrMapOvr>
  <mc:AlternateContent xmlns:mc="http://schemas.openxmlformats.org/markup-compatibility/2006" xmlns:p14="http://schemas.microsoft.com/office/powerpoint/2010/main">
    <mc:Choice Requires="p14">
      <p:transition spd="slow" p14:dur="2000" advTm="717"/>
    </mc:Choice>
    <mc:Fallback xmlns="">
      <p:transition spd="slow" advTm="71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8AF35C-F1B7-46F8-9BB4-25D0437CC652}"/>
              </a:ext>
            </a:extLst>
          </p:cNvPr>
          <p:cNvSpPr>
            <a:spLocks noGrp="1"/>
          </p:cNvSpPr>
          <p:nvPr>
            <p:ph type="title"/>
          </p:nvPr>
        </p:nvSpPr>
        <p:spPr/>
        <p:txBody>
          <a:bodyPr/>
          <a:lstStyle/>
          <a:p>
            <a:r>
              <a:rPr lang="en-US" sz="3600" b="1" dirty="0"/>
              <a:t>Clinical Validation Study</a:t>
            </a:r>
          </a:p>
        </p:txBody>
      </p:sp>
      <p:sp>
        <p:nvSpPr>
          <p:cNvPr id="3" name="Content Placeholder 2">
            <a:extLst>
              <a:ext uri="{FF2B5EF4-FFF2-40B4-BE49-F238E27FC236}">
                <a16:creationId xmlns:a16="http://schemas.microsoft.com/office/drawing/2014/main" xmlns="" id="{C4BB057B-3DBD-45D6-A8D7-B538E07FC20E}"/>
              </a:ext>
            </a:extLst>
          </p:cNvPr>
          <p:cNvSpPr>
            <a:spLocks noGrp="1"/>
          </p:cNvSpPr>
          <p:nvPr>
            <p:ph idx="1"/>
          </p:nvPr>
        </p:nvSpPr>
        <p:spPr>
          <a:xfrm>
            <a:off x="-76200" y="2286000"/>
            <a:ext cx="8953500" cy="4525963"/>
          </a:xfrm>
        </p:spPr>
        <p:txBody>
          <a:bodyPr/>
          <a:lstStyle/>
          <a:p>
            <a:pPr lvl="1"/>
            <a:r>
              <a:rPr lang="en-US" sz="2400" dirty="0">
                <a:solidFill>
                  <a:srgbClr val="0000FF"/>
                </a:solidFill>
              </a:rPr>
              <a:t>Subjects were provided with a collection kit, which they used to collect stool samples for </a:t>
            </a:r>
            <a:r>
              <a:rPr lang="en-US" sz="2400" i="1" dirty="0">
                <a:solidFill>
                  <a:srgbClr val="0000FF"/>
                </a:solidFill>
              </a:rPr>
              <a:t>Cologuard </a:t>
            </a:r>
            <a:r>
              <a:rPr lang="en-US" sz="2400" dirty="0">
                <a:solidFill>
                  <a:srgbClr val="0000FF"/>
                </a:solidFill>
              </a:rPr>
              <a:t>and FIT testing. </a:t>
            </a:r>
          </a:p>
          <a:p>
            <a:pPr lvl="1"/>
            <a:r>
              <a:rPr lang="en-US" sz="2400" dirty="0">
                <a:solidFill>
                  <a:srgbClr val="0000FF"/>
                </a:solidFill>
              </a:rPr>
              <a:t>Subjects subsequently underwent colonoscopy within 90 days of study enrollment.</a:t>
            </a:r>
          </a:p>
          <a:p>
            <a:pPr lvl="1"/>
            <a:r>
              <a:rPr lang="en-US" sz="2400" i="1" dirty="0">
                <a:solidFill>
                  <a:srgbClr val="0000FF"/>
                </a:solidFill>
              </a:rPr>
              <a:t>Cologuard testing was performed at </a:t>
            </a:r>
            <a:r>
              <a:rPr lang="en-US" sz="2400" dirty="0">
                <a:solidFill>
                  <a:srgbClr val="0000FF"/>
                </a:solidFill>
              </a:rPr>
              <a:t>one of three laboratories while the stool samples for the FIT were sent to a single laboratory for testing</a:t>
            </a:r>
            <a:endParaRPr lang="en-US" sz="2400" dirty="0"/>
          </a:p>
          <a:p>
            <a:pPr lvl="1"/>
            <a:r>
              <a:rPr lang="en-US" sz="2400" dirty="0">
                <a:solidFill>
                  <a:srgbClr val="0000FF"/>
                </a:solidFill>
              </a:rPr>
              <a:t>Cologuard technicians blinded to the results of colonoscopy and the FIT testing. </a:t>
            </a:r>
          </a:p>
          <a:p>
            <a:endParaRPr lang="en-US" sz="2400" dirty="0"/>
          </a:p>
        </p:txBody>
      </p:sp>
      <p:pic>
        <p:nvPicPr>
          <p:cNvPr id="5" name="Picture 2" descr="C:\Users\DZR\AppData\Local\Microsoft\Windows\Temporary Internet Files\Content.IE5\OSL1007U\MP900390131[1].jpg">
            <a:extLst>
              <a:ext uri="{FF2B5EF4-FFF2-40B4-BE49-F238E27FC236}">
                <a16:creationId xmlns:a16="http://schemas.microsoft.com/office/drawing/2014/main" xmlns="" id="{E7EDDCCA-7381-40C3-BFAB-44B30DA652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065699" y="940212"/>
            <a:ext cx="1012602" cy="1418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688997"/>
      </p:ext>
    </p:extLst>
  </p:cSld>
  <p:clrMapOvr>
    <a:masterClrMapping/>
  </p:clrMapOvr>
  <mc:AlternateContent xmlns:mc="http://schemas.openxmlformats.org/markup-compatibility/2006" xmlns:p14="http://schemas.microsoft.com/office/powerpoint/2010/main">
    <mc:Choice Requires="p14">
      <p:transition spd="slow" p14:dur="2000" advTm="770"/>
    </mc:Choice>
    <mc:Fallback xmlns="">
      <p:transition spd="slow" advTm="77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FC8D5D-B7FD-49C4-895D-8B432CD5BEF0}"/>
              </a:ext>
            </a:extLst>
          </p:cNvPr>
          <p:cNvSpPr>
            <a:spLocks noGrp="1"/>
          </p:cNvSpPr>
          <p:nvPr>
            <p:ph type="title"/>
          </p:nvPr>
        </p:nvSpPr>
        <p:spPr>
          <a:xfrm>
            <a:off x="457200" y="45027"/>
            <a:ext cx="8229600" cy="1143000"/>
          </a:xfrm>
        </p:spPr>
        <p:txBody>
          <a:bodyPr/>
          <a:lstStyle/>
          <a:p>
            <a:r>
              <a:rPr lang="en-US" sz="3600" b="1" dirty="0"/>
              <a:t>Clinical Validation Study</a:t>
            </a:r>
          </a:p>
        </p:txBody>
      </p:sp>
      <p:sp>
        <p:nvSpPr>
          <p:cNvPr id="3" name="Content Placeholder 2">
            <a:extLst>
              <a:ext uri="{FF2B5EF4-FFF2-40B4-BE49-F238E27FC236}">
                <a16:creationId xmlns:a16="http://schemas.microsoft.com/office/drawing/2014/main" xmlns="" id="{5B5DF5CA-B99A-4BDD-AE09-86F88E9F530F}"/>
              </a:ext>
            </a:extLst>
          </p:cNvPr>
          <p:cNvSpPr>
            <a:spLocks noGrp="1"/>
          </p:cNvSpPr>
          <p:nvPr>
            <p:ph idx="1"/>
          </p:nvPr>
        </p:nvSpPr>
        <p:spPr>
          <a:xfrm>
            <a:off x="385419" y="990600"/>
            <a:ext cx="8229600" cy="4525963"/>
          </a:xfrm>
        </p:spPr>
        <p:txBody>
          <a:bodyPr/>
          <a:lstStyle/>
          <a:p>
            <a:r>
              <a:rPr lang="en-US" sz="2400" dirty="0">
                <a:solidFill>
                  <a:srgbClr val="0000FF"/>
                </a:solidFill>
              </a:rPr>
              <a:t>Results from </a:t>
            </a:r>
            <a:r>
              <a:rPr lang="en-US" sz="2400" i="1" dirty="0">
                <a:solidFill>
                  <a:srgbClr val="0000FF"/>
                </a:solidFill>
              </a:rPr>
              <a:t>Cologuard </a:t>
            </a:r>
            <a:r>
              <a:rPr lang="en-US" sz="2400" dirty="0">
                <a:solidFill>
                  <a:srgbClr val="0000FF"/>
                </a:solidFill>
              </a:rPr>
              <a:t>and the FIT test were compared to the results of an optical </a:t>
            </a:r>
            <a:r>
              <a:rPr lang="en-US" sz="2400" dirty="0" err="1">
                <a:solidFill>
                  <a:srgbClr val="0000FF"/>
                </a:solidFill>
              </a:rPr>
              <a:t>colonoscopic</a:t>
            </a:r>
            <a:r>
              <a:rPr lang="en-US" sz="2400" dirty="0">
                <a:solidFill>
                  <a:srgbClr val="0000FF"/>
                </a:solidFill>
              </a:rPr>
              <a:t> examination, and histopathologic diagnosis for all significant lesions discovered during the colonoscopy and either biopsied or removed.</a:t>
            </a:r>
          </a:p>
          <a:p>
            <a:r>
              <a:rPr lang="en-US" sz="2400" dirty="0">
                <a:solidFill>
                  <a:srgbClr val="0000FF"/>
                </a:solidFill>
              </a:rPr>
              <a:t>There were 6 histopathological categories as outlined below.</a:t>
            </a:r>
          </a:p>
          <a:p>
            <a:endParaRPr lang="en-US" dirty="0"/>
          </a:p>
        </p:txBody>
      </p:sp>
      <p:pic>
        <p:nvPicPr>
          <p:cNvPr id="4" name="Picture 3">
            <a:extLst>
              <a:ext uri="{FF2B5EF4-FFF2-40B4-BE49-F238E27FC236}">
                <a16:creationId xmlns:a16="http://schemas.microsoft.com/office/drawing/2014/main" xmlns="" id="{F55A5E5C-5D76-492D-8F2D-84ACF7350C3A}"/>
              </a:ext>
            </a:extLst>
          </p:cNvPr>
          <p:cNvPicPr>
            <a:picLocks noChangeAspect="1"/>
          </p:cNvPicPr>
          <p:nvPr/>
        </p:nvPicPr>
        <p:blipFill>
          <a:blip r:embed="rId3"/>
          <a:stretch>
            <a:fillRect/>
          </a:stretch>
        </p:blipFill>
        <p:spPr>
          <a:xfrm>
            <a:off x="1828800" y="2895600"/>
            <a:ext cx="5342838" cy="3731653"/>
          </a:xfrm>
          <a:prstGeom prst="rect">
            <a:avLst/>
          </a:prstGeom>
        </p:spPr>
      </p:pic>
    </p:spTree>
    <p:extLst>
      <p:ext uri="{BB962C8B-B14F-4D97-AF65-F5344CB8AC3E}">
        <p14:creationId xmlns:p14="http://schemas.microsoft.com/office/powerpoint/2010/main" val="400298822"/>
      </p:ext>
    </p:extLst>
  </p:cSld>
  <p:clrMapOvr>
    <a:masterClrMapping/>
  </p:clrMapOvr>
  <mc:AlternateContent xmlns:mc="http://schemas.openxmlformats.org/markup-compatibility/2006" xmlns:p14="http://schemas.microsoft.com/office/powerpoint/2010/main">
    <mc:Choice Requires="p14">
      <p:transition spd="slow" p14:dur="2000" advTm="717"/>
    </mc:Choice>
    <mc:Fallback xmlns="">
      <p:transition spd="slow" advTm="71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16980"/>
            <a:ext cx="8509103" cy="926020"/>
          </a:xfrm>
        </p:spPr>
        <p:txBody>
          <a:bodyPr/>
          <a:lstStyle/>
          <a:p>
            <a:r>
              <a:rPr lang="en-US" sz="3600" b="1" dirty="0"/>
              <a:t>Primary Effectiveness Results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9455425"/>
              </p:ext>
            </p:extLst>
          </p:nvPr>
        </p:nvGraphicFramePr>
        <p:xfrm>
          <a:off x="76200" y="1219200"/>
          <a:ext cx="8843963" cy="1554162"/>
        </p:xfrm>
        <a:graphic>
          <a:graphicData uri="http://schemas.openxmlformats.org/drawingml/2006/table">
            <a:tbl>
              <a:tblPr firstRow="1" firstCol="1" bandRow="1">
                <a:tableStyleId>{21E4AEA4-8DFA-4A89-87EB-49C32662AFE0}</a:tableStyleId>
              </a:tblPr>
              <a:tblGrid>
                <a:gridCol w="1708833">
                  <a:extLst>
                    <a:ext uri="{9D8B030D-6E8A-4147-A177-3AD203B41FA5}">
                      <a16:colId xmlns:a16="http://schemas.microsoft.com/office/drawing/2014/main" xmlns="" val="2841045692"/>
                    </a:ext>
                  </a:extLst>
                </a:gridCol>
                <a:gridCol w="2473312">
                  <a:extLst>
                    <a:ext uri="{9D8B030D-6E8A-4147-A177-3AD203B41FA5}">
                      <a16:colId xmlns:a16="http://schemas.microsoft.com/office/drawing/2014/main" xmlns="" val="391299818"/>
                    </a:ext>
                  </a:extLst>
                </a:gridCol>
                <a:gridCol w="2323415">
                  <a:extLst>
                    <a:ext uri="{9D8B030D-6E8A-4147-A177-3AD203B41FA5}">
                      <a16:colId xmlns:a16="http://schemas.microsoft.com/office/drawing/2014/main" xmlns="" val="3241865712"/>
                    </a:ext>
                  </a:extLst>
                </a:gridCol>
                <a:gridCol w="2338403">
                  <a:extLst>
                    <a:ext uri="{9D8B030D-6E8A-4147-A177-3AD203B41FA5}">
                      <a16:colId xmlns:a16="http://schemas.microsoft.com/office/drawing/2014/main" xmlns="" val="2397566021"/>
                    </a:ext>
                  </a:extLst>
                </a:gridCol>
              </a:tblGrid>
              <a:tr h="548528">
                <a:tc>
                  <a:txBody>
                    <a:bodyPr/>
                    <a:lstStyle/>
                    <a:p>
                      <a:pPr marL="0" marR="0" algn="ctr">
                        <a:spcBef>
                          <a:spcPts val="0"/>
                        </a:spcBef>
                        <a:spcAft>
                          <a:spcPts val="0"/>
                        </a:spcAft>
                      </a:pPr>
                      <a:r>
                        <a:rPr lang="en-US" sz="2200" i="1" dirty="0" err="1">
                          <a:effectLst/>
                          <a:latin typeface="+mn-lt"/>
                          <a:ea typeface="+mn-ea"/>
                          <a:cs typeface="Arial" panose="020B0604020202020204" pitchFamily="34" charset="0"/>
                        </a:rPr>
                        <a:t>Cologuard</a:t>
                      </a:r>
                      <a:endParaRPr lang="en-US" sz="2200" i="1" dirty="0">
                        <a:effectLst/>
                        <a:latin typeface="+mn-lt"/>
                        <a:ea typeface="Times New Roman"/>
                        <a:cs typeface="Arial" panose="020B0604020202020204" pitchFamily="34" charset="0"/>
                      </a:endParaRPr>
                    </a:p>
                  </a:txBody>
                  <a:tcPr marL="68573" marR="68573" marT="0" marB="0" anchor="b">
                    <a:solidFill>
                      <a:srgbClr val="0000FF"/>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CRC Ca</a:t>
                      </a:r>
                      <a:r>
                        <a:rPr lang="en-US" sz="2200" spc="5" dirty="0">
                          <a:effectLst/>
                          <a:latin typeface="+mn-lt"/>
                          <a:cs typeface="Arial" panose="020B0604020202020204" pitchFamily="34" charset="0"/>
                        </a:rPr>
                        <a:t>t</a:t>
                      </a:r>
                      <a:r>
                        <a:rPr lang="en-US" sz="2200" dirty="0">
                          <a:effectLst/>
                          <a:latin typeface="+mn-lt"/>
                          <a:cs typeface="Arial" panose="020B0604020202020204" pitchFamily="34" charset="0"/>
                        </a:rPr>
                        <a:t>e</a:t>
                      </a:r>
                      <a:r>
                        <a:rPr lang="en-US" sz="2200" spc="5" dirty="0">
                          <a:effectLst/>
                          <a:latin typeface="+mn-lt"/>
                          <a:cs typeface="Arial" panose="020B0604020202020204" pitchFamily="34" charset="0"/>
                        </a:rPr>
                        <a:t>go</a:t>
                      </a:r>
                      <a:r>
                        <a:rPr lang="en-US" sz="2200" spc="10" dirty="0">
                          <a:effectLst/>
                          <a:latin typeface="+mn-lt"/>
                          <a:cs typeface="Arial" panose="020B0604020202020204" pitchFamily="34" charset="0"/>
                        </a:rPr>
                        <a:t>r</a:t>
                      </a:r>
                      <a:r>
                        <a:rPr lang="en-US" sz="2200" dirty="0">
                          <a:effectLst/>
                          <a:latin typeface="+mn-lt"/>
                          <a:cs typeface="Arial" panose="020B0604020202020204" pitchFamily="34" charset="0"/>
                        </a:rPr>
                        <a:t>y</a:t>
                      </a:r>
                      <a:r>
                        <a:rPr lang="en-US" sz="2200" spc="-50" dirty="0">
                          <a:effectLst/>
                          <a:latin typeface="+mn-lt"/>
                          <a:cs typeface="Arial" panose="020B0604020202020204" pitchFamily="34" charset="0"/>
                        </a:rPr>
                        <a:t> </a:t>
                      </a:r>
                      <a:r>
                        <a:rPr lang="en-US" sz="2200" dirty="0">
                          <a:effectLst/>
                          <a:latin typeface="+mn-lt"/>
                          <a:cs typeface="Arial" panose="020B0604020202020204" pitchFamily="34" charset="0"/>
                        </a:rPr>
                        <a:t>1</a:t>
                      </a:r>
                      <a:endParaRPr lang="en-US" sz="2200" dirty="0">
                        <a:effectLst/>
                        <a:latin typeface="+mn-lt"/>
                        <a:ea typeface="Times New Roman"/>
                        <a:cs typeface="Arial" panose="020B0604020202020204" pitchFamily="34" charset="0"/>
                      </a:endParaRPr>
                    </a:p>
                  </a:txBody>
                  <a:tcPr marL="68573" marR="68573" marT="0" marB="0" anchor="b">
                    <a:solidFill>
                      <a:srgbClr val="0000FF"/>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AA Ca</a:t>
                      </a:r>
                      <a:r>
                        <a:rPr lang="en-US" sz="2200" spc="5" dirty="0">
                          <a:effectLst/>
                          <a:latin typeface="+mn-lt"/>
                          <a:cs typeface="Arial" panose="020B0604020202020204" pitchFamily="34" charset="0"/>
                        </a:rPr>
                        <a:t>t</a:t>
                      </a:r>
                      <a:r>
                        <a:rPr lang="en-US" sz="2200" dirty="0">
                          <a:effectLst/>
                          <a:latin typeface="+mn-lt"/>
                          <a:cs typeface="Arial" panose="020B0604020202020204" pitchFamily="34" charset="0"/>
                        </a:rPr>
                        <a:t>e</a:t>
                      </a:r>
                      <a:r>
                        <a:rPr lang="en-US" sz="2200" spc="5" dirty="0">
                          <a:effectLst/>
                          <a:latin typeface="+mn-lt"/>
                          <a:cs typeface="Arial" panose="020B0604020202020204" pitchFamily="34" charset="0"/>
                        </a:rPr>
                        <a:t>go</a:t>
                      </a:r>
                      <a:r>
                        <a:rPr lang="en-US" sz="2200" spc="10" dirty="0">
                          <a:effectLst/>
                          <a:latin typeface="+mn-lt"/>
                          <a:cs typeface="Arial" panose="020B0604020202020204" pitchFamily="34" charset="0"/>
                        </a:rPr>
                        <a:t>r</a:t>
                      </a:r>
                      <a:r>
                        <a:rPr lang="en-US" sz="2200" dirty="0">
                          <a:effectLst/>
                          <a:latin typeface="+mn-lt"/>
                          <a:cs typeface="Arial" panose="020B0604020202020204" pitchFamily="34" charset="0"/>
                        </a:rPr>
                        <a:t>y 2</a:t>
                      </a:r>
                      <a:endParaRPr lang="en-US" sz="2200" dirty="0">
                        <a:effectLst/>
                        <a:latin typeface="+mn-lt"/>
                        <a:ea typeface="Times New Roman"/>
                        <a:cs typeface="Arial" panose="020B0604020202020204" pitchFamily="34" charset="0"/>
                      </a:endParaRPr>
                    </a:p>
                  </a:txBody>
                  <a:tcPr marL="68573" marR="68573" marT="0" marB="0" anchor="b">
                    <a:solidFill>
                      <a:srgbClr val="0000FF"/>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Ca</a:t>
                      </a:r>
                      <a:r>
                        <a:rPr lang="en-US" sz="2200" spc="5" dirty="0">
                          <a:effectLst/>
                          <a:latin typeface="+mn-lt"/>
                          <a:cs typeface="Arial" panose="020B0604020202020204" pitchFamily="34" charset="0"/>
                        </a:rPr>
                        <a:t>t</a:t>
                      </a:r>
                      <a:r>
                        <a:rPr lang="en-US" sz="2200" dirty="0">
                          <a:effectLst/>
                          <a:latin typeface="+mn-lt"/>
                          <a:cs typeface="Arial" panose="020B0604020202020204" pitchFamily="34" charset="0"/>
                        </a:rPr>
                        <a:t>e</a:t>
                      </a:r>
                      <a:r>
                        <a:rPr lang="en-US" sz="2200" spc="5" dirty="0">
                          <a:effectLst/>
                          <a:latin typeface="+mn-lt"/>
                          <a:cs typeface="Arial" panose="020B0604020202020204" pitchFamily="34" charset="0"/>
                        </a:rPr>
                        <a:t>go</a:t>
                      </a:r>
                      <a:r>
                        <a:rPr lang="en-US" sz="2200" spc="10" dirty="0">
                          <a:effectLst/>
                          <a:latin typeface="+mn-lt"/>
                          <a:cs typeface="Arial" panose="020B0604020202020204" pitchFamily="34" charset="0"/>
                        </a:rPr>
                        <a:t>ries</a:t>
                      </a:r>
                      <a:r>
                        <a:rPr lang="en-US" sz="2200" spc="-50" dirty="0">
                          <a:effectLst/>
                          <a:latin typeface="+mn-lt"/>
                          <a:cs typeface="Arial" panose="020B0604020202020204" pitchFamily="34" charset="0"/>
                        </a:rPr>
                        <a:t> </a:t>
                      </a:r>
                      <a:r>
                        <a:rPr lang="en-US" sz="2200" dirty="0">
                          <a:effectLst/>
                          <a:latin typeface="+mn-lt"/>
                          <a:cs typeface="Arial" panose="020B0604020202020204" pitchFamily="34" charset="0"/>
                        </a:rPr>
                        <a:t>3-6</a:t>
                      </a:r>
                      <a:endParaRPr lang="en-US" sz="2200" dirty="0">
                        <a:effectLst/>
                        <a:latin typeface="+mn-lt"/>
                        <a:ea typeface="Times New Roman"/>
                        <a:cs typeface="Arial" panose="020B0604020202020204" pitchFamily="34" charset="0"/>
                      </a:endParaRPr>
                    </a:p>
                  </a:txBody>
                  <a:tcPr marL="68573" marR="68573" marT="0" marB="0" anchor="b">
                    <a:solidFill>
                      <a:srgbClr val="0000FF"/>
                    </a:solidFill>
                  </a:tcPr>
                </a:tc>
                <a:extLst>
                  <a:ext uri="{0D108BD9-81ED-4DB2-BD59-A6C34878D82A}">
                    <a16:rowId xmlns:a16="http://schemas.microsoft.com/office/drawing/2014/main" xmlns="" val="2655276864"/>
                  </a:ext>
                </a:extLst>
              </a:tr>
              <a:tr h="457106">
                <a:tc>
                  <a:txBody>
                    <a:bodyPr/>
                    <a:lstStyle/>
                    <a:p>
                      <a:pPr marL="0" marR="0" algn="ctr">
                        <a:spcBef>
                          <a:spcPts val="0"/>
                        </a:spcBef>
                        <a:spcAft>
                          <a:spcPts val="0"/>
                        </a:spcAft>
                      </a:pPr>
                      <a:r>
                        <a:rPr lang="en-US" sz="2200" dirty="0">
                          <a:effectLst/>
                          <a:latin typeface="+mn-lt"/>
                          <a:cs typeface="Arial" panose="020B0604020202020204" pitchFamily="34" charset="0"/>
                        </a:rPr>
                        <a:t>Negative</a:t>
                      </a:r>
                      <a:endParaRPr lang="en-US" sz="2200" dirty="0">
                        <a:effectLst/>
                        <a:latin typeface="+mn-lt"/>
                        <a:ea typeface="Times New Roman"/>
                        <a:cs typeface="Arial" panose="020B0604020202020204" pitchFamily="34" charset="0"/>
                      </a:endParaRPr>
                    </a:p>
                  </a:txBody>
                  <a:tcPr marL="68573" marR="68573" marT="0" marB="0">
                    <a:solidFill>
                      <a:srgbClr val="0000FF"/>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5</a:t>
                      </a:r>
                      <a:r>
                        <a:rPr lang="en-US" sz="2200" spc="-10" dirty="0">
                          <a:effectLst/>
                          <a:latin typeface="+mn-lt"/>
                          <a:cs typeface="Arial" panose="020B0604020202020204" pitchFamily="34" charset="0"/>
                        </a:rPr>
                        <a:t> </a:t>
                      </a:r>
                      <a:r>
                        <a:rPr lang="en-US" sz="2200" spc="5" dirty="0">
                          <a:effectLst/>
                          <a:latin typeface="+mn-lt"/>
                          <a:cs typeface="Arial" panose="020B0604020202020204" pitchFamily="34" charset="0"/>
                        </a:rPr>
                        <a:t>(7.7</a:t>
                      </a:r>
                      <a:r>
                        <a:rPr lang="en-US" sz="2200" dirty="0">
                          <a:effectLst/>
                          <a:latin typeface="+mn-lt"/>
                          <a:cs typeface="Arial" panose="020B0604020202020204" pitchFamily="34" charset="0"/>
                        </a:rPr>
                        <a:t>)</a:t>
                      </a:r>
                      <a:endParaRPr lang="en-US" sz="2200" dirty="0">
                        <a:effectLst/>
                        <a:latin typeface="+mn-lt"/>
                        <a:ea typeface="Times New Roman"/>
                        <a:cs typeface="Arial" panose="020B0604020202020204" pitchFamily="34" charset="0"/>
                      </a:endParaRPr>
                    </a:p>
                  </a:txBody>
                  <a:tcPr marL="68573" marR="68573" marT="0" marB="0" anchor="ctr">
                    <a:solidFill>
                      <a:schemeClr val="accent1">
                        <a:lumMod val="40000"/>
                        <a:lumOff val="60000"/>
                      </a:schemeClr>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438</a:t>
                      </a:r>
                      <a:r>
                        <a:rPr lang="en-US" sz="2200" spc="-20" dirty="0">
                          <a:effectLst/>
                          <a:latin typeface="+mn-lt"/>
                          <a:cs typeface="Arial" panose="020B0604020202020204" pitchFamily="34" charset="0"/>
                        </a:rPr>
                        <a:t> </a:t>
                      </a:r>
                      <a:r>
                        <a:rPr lang="en-US" sz="2200" spc="5" dirty="0">
                          <a:effectLst/>
                          <a:latin typeface="+mn-lt"/>
                          <a:cs typeface="Arial" panose="020B0604020202020204" pitchFamily="34" charset="0"/>
                        </a:rPr>
                        <a:t>(</a:t>
                      </a:r>
                      <a:r>
                        <a:rPr lang="en-US" sz="2200" spc="10" dirty="0">
                          <a:effectLst/>
                          <a:latin typeface="+mn-lt"/>
                          <a:cs typeface="Arial" panose="020B0604020202020204" pitchFamily="34" charset="0"/>
                        </a:rPr>
                        <a:t>57.6</a:t>
                      </a:r>
                      <a:r>
                        <a:rPr lang="en-US" sz="2200" dirty="0">
                          <a:effectLst/>
                          <a:latin typeface="+mn-lt"/>
                          <a:cs typeface="Arial" panose="020B0604020202020204" pitchFamily="34" charset="0"/>
                        </a:rPr>
                        <a:t>)</a:t>
                      </a:r>
                      <a:endParaRPr lang="en-US" sz="2200" dirty="0">
                        <a:effectLst/>
                        <a:latin typeface="+mn-lt"/>
                        <a:ea typeface="Times New Roman"/>
                        <a:cs typeface="Arial" panose="020B0604020202020204" pitchFamily="34" charset="0"/>
                      </a:endParaRPr>
                    </a:p>
                  </a:txBody>
                  <a:tcPr marL="68573" marR="68573" marT="0" marB="0" anchor="ctr">
                    <a:solidFill>
                      <a:schemeClr val="accent1">
                        <a:lumMod val="40000"/>
                        <a:lumOff val="60000"/>
                      </a:schemeClr>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7967</a:t>
                      </a:r>
                      <a:r>
                        <a:rPr lang="en-US" sz="2200" spc="-20" dirty="0">
                          <a:effectLst/>
                          <a:latin typeface="+mn-lt"/>
                          <a:cs typeface="Arial" panose="020B0604020202020204" pitchFamily="34" charset="0"/>
                        </a:rPr>
                        <a:t> </a:t>
                      </a:r>
                      <a:r>
                        <a:rPr lang="en-US" sz="2200" spc="5" dirty="0">
                          <a:effectLst/>
                          <a:latin typeface="+mn-lt"/>
                          <a:cs typeface="Arial" panose="020B0604020202020204" pitchFamily="34" charset="0"/>
                        </a:rPr>
                        <a:t>(86.6</a:t>
                      </a:r>
                      <a:r>
                        <a:rPr lang="en-US" sz="2200" dirty="0">
                          <a:effectLst/>
                          <a:latin typeface="+mn-lt"/>
                          <a:cs typeface="Arial" panose="020B0604020202020204" pitchFamily="34" charset="0"/>
                        </a:rPr>
                        <a:t>)</a:t>
                      </a:r>
                      <a:endParaRPr lang="en-US" sz="2200" dirty="0">
                        <a:effectLst/>
                        <a:latin typeface="+mn-lt"/>
                        <a:ea typeface="Times New Roman"/>
                        <a:cs typeface="Arial" panose="020B0604020202020204" pitchFamily="34" charset="0"/>
                      </a:endParaRPr>
                    </a:p>
                  </a:txBody>
                  <a:tcPr marL="68573" marR="68573" marT="0" marB="0" anchor="ctr">
                    <a:solidFill>
                      <a:schemeClr val="accent1">
                        <a:lumMod val="40000"/>
                        <a:lumOff val="60000"/>
                      </a:schemeClr>
                    </a:solidFill>
                  </a:tcPr>
                </a:tc>
                <a:extLst>
                  <a:ext uri="{0D108BD9-81ED-4DB2-BD59-A6C34878D82A}">
                    <a16:rowId xmlns:a16="http://schemas.microsoft.com/office/drawing/2014/main" xmlns="" val="1146410061"/>
                  </a:ext>
                </a:extLst>
              </a:tr>
              <a:tr h="548528">
                <a:tc>
                  <a:txBody>
                    <a:bodyPr/>
                    <a:lstStyle/>
                    <a:p>
                      <a:pPr marL="0" marR="0" algn="ctr">
                        <a:spcBef>
                          <a:spcPts val="0"/>
                        </a:spcBef>
                        <a:spcAft>
                          <a:spcPts val="0"/>
                        </a:spcAft>
                      </a:pPr>
                      <a:r>
                        <a:rPr lang="en-US" sz="2200" dirty="0">
                          <a:effectLst/>
                          <a:latin typeface="+mn-lt"/>
                          <a:cs typeface="Arial" panose="020B0604020202020204" pitchFamily="34" charset="0"/>
                        </a:rPr>
                        <a:t>Positive</a:t>
                      </a:r>
                      <a:endParaRPr lang="en-US" sz="2200" dirty="0">
                        <a:effectLst/>
                        <a:latin typeface="+mn-lt"/>
                        <a:ea typeface="Times New Roman"/>
                        <a:cs typeface="Arial" panose="020B0604020202020204" pitchFamily="34" charset="0"/>
                      </a:endParaRPr>
                    </a:p>
                  </a:txBody>
                  <a:tcPr marL="68573" marR="68573" marT="0" marB="0">
                    <a:solidFill>
                      <a:srgbClr val="0000FF"/>
                    </a:solidFill>
                  </a:tcPr>
                </a:tc>
                <a:tc>
                  <a:txBody>
                    <a:bodyPr/>
                    <a:lstStyle/>
                    <a:p>
                      <a:pPr marL="0" marR="0" algn="ctr">
                        <a:spcBef>
                          <a:spcPts val="0"/>
                        </a:spcBef>
                        <a:spcAft>
                          <a:spcPts val="0"/>
                        </a:spcAft>
                      </a:pPr>
                      <a:r>
                        <a:rPr lang="en-US" sz="2200" spc="-15" dirty="0">
                          <a:effectLst/>
                          <a:latin typeface="+mn-lt"/>
                          <a:cs typeface="Arial" panose="020B0604020202020204" pitchFamily="34" charset="0"/>
                        </a:rPr>
                        <a:t>60 </a:t>
                      </a:r>
                      <a:r>
                        <a:rPr lang="en-US" sz="2200" spc="5" dirty="0">
                          <a:effectLst/>
                          <a:latin typeface="+mn-lt"/>
                          <a:cs typeface="Arial" panose="020B0604020202020204" pitchFamily="34" charset="0"/>
                        </a:rPr>
                        <a:t>(9</a:t>
                      </a:r>
                      <a:r>
                        <a:rPr lang="en-US" sz="2200" dirty="0">
                          <a:effectLst/>
                          <a:latin typeface="+mn-lt"/>
                          <a:cs typeface="Arial" panose="020B0604020202020204" pitchFamily="34" charset="0"/>
                        </a:rPr>
                        <a:t>2</a:t>
                      </a:r>
                      <a:r>
                        <a:rPr lang="en-US" sz="2200" spc="10" dirty="0">
                          <a:effectLst/>
                          <a:latin typeface="+mn-lt"/>
                          <a:cs typeface="Arial" panose="020B0604020202020204" pitchFamily="34" charset="0"/>
                        </a:rPr>
                        <a:t>.</a:t>
                      </a:r>
                      <a:r>
                        <a:rPr lang="en-US" sz="2200" dirty="0">
                          <a:effectLst/>
                          <a:latin typeface="+mn-lt"/>
                          <a:cs typeface="Arial" panose="020B0604020202020204" pitchFamily="34" charset="0"/>
                        </a:rPr>
                        <a:t>3)</a:t>
                      </a:r>
                      <a:endParaRPr lang="en-US" sz="2200" dirty="0">
                        <a:effectLst/>
                        <a:latin typeface="+mn-lt"/>
                        <a:ea typeface="Times New Roman"/>
                        <a:cs typeface="Arial" panose="020B0604020202020204" pitchFamily="34" charset="0"/>
                      </a:endParaRPr>
                    </a:p>
                  </a:txBody>
                  <a:tcPr marL="68573" marR="68573" marT="0" marB="0" anchor="ctr">
                    <a:solidFill>
                      <a:schemeClr val="accent1">
                        <a:lumMod val="20000"/>
                        <a:lumOff val="80000"/>
                      </a:schemeClr>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322</a:t>
                      </a:r>
                      <a:r>
                        <a:rPr lang="en-US" sz="2200" spc="-20" dirty="0">
                          <a:effectLst/>
                          <a:latin typeface="+mn-lt"/>
                          <a:cs typeface="Arial" panose="020B0604020202020204" pitchFamily="34" charset="0"/>
                        </a:rPr>
                        <a:t> </a:t>
                      </a:r>
                      <a:r>
                        <a:rPr lang="en-US" sz="2200" spc="5" dirty="0">
                          <a:effectLst/>
                          <a:latin typeface="+mn-lt"/>
                          <a:cs typeface="Arial" panose="020B0604020202020204" pitchFamily="34" charset="0"/>
                        </a:rPr>
                        <a:t>(42.4</a:t>
                      </a:r>
                      <a:r>
                        <a:rPr lang="en-US" sz="2200" dirty="0">
                          <a:effectLst/>
                          <a:latin typeface="+mn-lt"/>
                          <a:cs typeface="Arial" panose="020B0604020202020204" pitchFamily="34" charset="0"/>
                        </a:rPr>
                        <a:t>)</a:t>
                      </a:r>
                      <a:endParaRPr lang="en-US" sz="2200" dirty="0">
                        <a:effectLst/>
                        <a:latin typeface="+mn-lt"/>
                        <a:ea typeface="Times New Roman"/>
                        <a:cs typeface="Arial" panose="020B0604020202020204" pitchFamily="34" charset="0"/>
                      </a:endParaRPr>
                    </a:p>
                  </a:txBody>
                  <a:tcPr marL="68573" marR="68573" marT="0" marB="0" anchor="ctr">
                    <a:solidFill>
                      <a:schemeClr val="accent1">
                        <a:lumMod val="20000"/>
                        <a:lumOff val="80000"/>
                      </a:schemeClr>
                    </a:solidFill>
                  </a:tcPr>
                </a:tc>
                <a:tc>
                  <a:txBody>
                    <a:bodyPr/>
                    <a:lstStyle/>
                    <a:p>
                      <a:pPr marL="0" marR="0" algn="ctr">
                        <a:spcBef>
                          <a:spcPts val="0"/>
                        </a:spcBef>
                        <a:spcAft>
                          <a:spcPts val="0"/>
                        </a:spcAft>
                      </a:pPr>
                      <a:r>
                        <a:rPr lang="en-US" sz="2200" dirty="0">
                          <a:effectLst/>
                          <a:latin typeface="+mn-lt"/>
                          <a:cs typeface="Arial" panose="020B0604020202020204" pitchFamily="34" charset="0"/>
                        </a:rPr>
                        <a:t>1231</a:t>
                      </a:r>
                      <a:r>
                        <a:rPr lang="en-US" sz="2200" spc="-15" dirty="0">
                          <a:effectLst/>
                          <a:latin typeface="+mn-lt"/>
                          <a:cs typeface="Arial" panose="020B0604020202020204" pitchFamily="34" charset="0"/>
                        </a:rPr>
                        <a:t> </a:t>
                      </a:r>
                      <a:r>
                        <a:rPr lang="en-US" sz="2200" spc="5" dirty="0">
                          <a:effectLst/>
                          <a:latin typeface="+mn-lt"/>
                          <a:cs typeface="Arial" panose="020B0604020202020204" pitchFamily="34" charset="0"/>
                        </a:rPr>
                        <a:t>(13.4</a:t>
                      </a:r>
                      <a:r>
                        <a:rPr lang="en-US" sz="2200" dirty="0">
                          <a:effectLst/>
                          <a:latin typeface="+mn-lt"/>
                          <a:cs typeface="Arial" panose="020B0604020202020204" pitchFamily="34" charset="0"/>
                        </a:rPr>
                        <a:t>)</a:t>
                      </a:r>
                      <a:endParaRPr lang="en-US" sz="2200" dirty="0">
                        <a:effectLst/>
                        <a:latin typeface="+mn-lt"/>
                        <a:ea typeface="Times New Roman"/>
                        <a:cs typeface="Arial" panose="020B0604020202020204" pitchFamily="34" charset="0"/>
                      </a:endParaRPr>
                    </a:p>
                  </a:txBody>
                  <a:tcPr marL="68573" marR="68573" marT="0" marB="0" anchor="ctr">
                    <a:solidFill>
                      <a:schemeClr val="accent1">
                        <a:lumMod val="20000"/>
                        <a:lumOff val="80000"/>
                      </a:schemeClr>
                    </a:solidFill>
                  </a:tcPr>
                </a:tc>
                <a:extLst>
                  <a:ext uri="{0D108BD9-81ED-4DB2-BD59-A6C34878D82A}">
                    <a16:rowId xmlns:a16="http://schemas.microsoft.com/office/drawing/2014/main" xmlns="" val="420923985"/>
                  </a:ext>
                </a:extLst>
              </a:tr>
            </a:tbl>
          </a:graphicData>
        </a:graphic>
      </p:graphicFrame>
      <p:sp>
        <p:nvSpPr>
          <p:cNvPr id="5" name="Content Placeholder 2"/>
          <p:cNvSpPr txBox="1">
            <a:spLocks/>
          </p:cNvSpPr>
          <p:nvPr/>
        </p:nvSpPr>
        <p:spPr bwMode="auto">
          <a:xfrm>
            <a:off x="228600" y="4038600"/>
            <a:ext cx="822960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ctr" rtl="0" fontAlgn="base">
              <a:lnSpc>
                <a:spcPct val="80000"/>
              </a:lnSpc>
              <a:spcBef>
                <a:spcPct val="20000"/>
              </a:spcBef>
              <a:spcAft>
                <a:spcPct val="0"/>
              </a:spcAft>
              <a:buChar char="•"/>
              <a:defRPr kern="1200">
                <a:solidFill>
                  <a:schemeClr val="tx1"/>
                </a:solidFill>
                <a:latin typeface="Arial" panose="020B0604020202020204" pitchFamily="34" charset="0"/>
                <a:ea typeface="+mn-ea"/>
                <a:cs typeface="Arial" panose="020B0604020202020204" pitchFamily="34" charset="0"/>
              </a:defRPr>
            </a:lvl1pPr>
            <a:lvl2pPr marL="457200" algn="ctr" rtl="0" fontAlgn="base">
              <a:lnSpc>
                <a:spcPct val="80000"/>
              </a:lnSpc>
              <a:spcBef>
                <a:spcPct val="20000"/>
              </a:spcBef>
              <a:spcAft>
                <a:spcPct val="0"/>
              </a:spcAft>
              <a:buChar char="•"/>
              <a:defRPr kern="1200">
                <a:solidFill>
                  <a:schemeClr val="tx1"/>
                </a:solidFill>
                <a:latin typeface="Arial" panose="020B0604020202020204" pitchFamily="34" charset="0"/>
                <a:ea typeface="+mn-ea"/>
                <a:cs typeface="Arial" panose="020B0604020202020204" pitchFamily="34" charset="0"/>
              </a:defRPr>
            </a:lvl2pPr>
            <a:lvl3pPr marL="914400" algn="ctr" rtl="0" fontAlgn="base">
              <a:lnSpc>
                <a:spcPct val="80000"/>
              </a:lnSpc>
              <a:spcBef>
                <a:spcPct val="20000"/>
              </a:spcBef>
              <a:spcAft>
                <a:spcPct val="0"/>
              </a:spcAft>
              <a:buChar char="•"/>
              <a:defRPr kern="1200">
                <a:solidFill>
                  <a:schemeClr val="tx1"/>
                </a:solidFill>
                <a:latin typeface="Arial" panose="020B0604020202020204" pitchFamily="34" charset="0"/>
                <a:ea typeface="+mn-ea"/>
                <a:cs typeface="Arial" panose="020B0604020202020204" pitchFamily="34" charset="0"/>
              </a:defRPr>
            </a:lvl3pPr>
            <a:lvl4pPr marL="1371600" algn="ctr" rtl="0" fontAlgn="base">
              <a:lnSpc>
                <a:spcPct val="80000"/>
              </a:lnSpc>
              <a:spcBef>
                <a:spcPct val="20000"/>
              </a:spcBef>
              <a:spcAft>
                <a:spcPct val="0"/>
              </a:spcAft>
              <a:buChar char="•"/>
              <a:defRPr kern="1200">
                <a:solidFill>
                  <a:schemeClr val="tx1"/>
                </a:solidFill>
                <a:latin typeface="Arial" panose="020B0604020202020204" pitchFamily="34" charset="0"/>
                <a:ea typeface="+mn-ea"/>
                <a:cs typeface="Arial" panose="020B0604020202020204" pitchFamily="34" charset="0"/>
              </a:defRPr>
            </a:lvl4pPr>
            <a:lvl5pPr marL="1828800" algn="ctr" rtl="0" fontAlgn="base">
              <a:lnSpc>
                <a:spcPct val="80000"/>
              </a:lnSpc>
              <a:spcBef>
                <a:spcPct val="20000"/>
              </a:spcBef>
              <a:spcAft>
                <a:spcPct val="0"/>
              </a:spcAft>
              <a:buChar char="•"/>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indent="0" algn="l" eaLnBrk="1" hangingPunct="1">
              <a:buClr>
                <a:srgbClr val="660000"/>
              </a:buClr>
              <a:buSzPct val="70000"/>
              <a:buFontTx/>
              <a:buNone/>
              <a:defRPr/>
            </a:pPr>
            <a:r>
              <a:rPr lang="en-US" altLang="en-US" sz="2800" b="1" dirty="0">
                <a:solidFill>
                  <a:srgbClr val="FF0000"/>
                </a:solidFill>
                <a:latin typeface="+mn-lt"/>
                <a:cs typeface="Arial" charset="0"/>
              </a:rPr>
              <a:t>Cologuard CRC Sensitivity</a:t>
            </a:r>
            <a:r>
              <a:rPr lang="en-US" altLang="en-US" sz="2800" dirty="0">
                <a:solidFill>
                  <a:srgbClr val="FF0000"/>
                </a:solidFill>
                <a:latin typeface="+mn-lt"/>
                <a:cs typeface="Arial" charset="0"/>
              </a:rPr>
              <a:t>: </a:t>
            </a:r>
            <a:r>
              <a:rPr lang="en-US" altLang="en-US" sz="2800" dirty="0">
                <a:solidFill>
                  <a:srgbClr val="0000FF"/>
                </a:solidFill>
                <a:latin typeface="+mn-lt"/>
                <a:cs typeface="Arial" charset="0"/>
              </a:rPr>
              <a:t>92.3% (60/65)</a:t>
            </a:r>
          </a:p>
          <a:p>
            <a:pPr marL="0" indent="0" algn="l" eaLnBrk="1" hangingPunct="1">
              <a:buClr>
                <a:srgbClr val="660000"/>
              </a:buClr>
              <a:buSzPct val="70000"/>
              <a:buFontTx/>
              <a:buNone/>
              <a:defRPr/>
            </a:pPr>
            <a:r>
              <a:rPr lang="en-US" altLang="en-US" sz="2800" dirty="0">
                <a:solidFill>
                  <a:srgbClr val="0000FF"/>
                </a:solidFill>
                <a:latin typeface="+mn-lt"/>
                <a:cs typeface="Arial" charset="0"/>
              </a:rPr>
              <a:t>95% lower confidence interval bound was 84.5%*. </a:t>
            </a:r>
            <a:br>
              <a:rPr lang="en-US" altLang="en-US" sz="2800" dirty="0">
                <a:solidFill>
                  <a:srgbClr val="0000FF"/>
                </a:solidFill>
                <a:latin typeface="+mn-lt"/>
                <a:cs typeface="Arial" charset="0"/>
              </a:rPr>
            </a:br>
            <a:r>
              <a:rPr lang="en-US" altLang="en-US" sz="2800" dirty="0">
                <a:solidFill>
                  <a:srgbClr val="0000FF"/>
                </a:solidFill>
                <a:latin typeface="+mn-lt"/>
                <a:cs typeface="Arial" charset="0"/>
              </a:rPr>
              <a:t>Study goal of ≥ 65% </a:t>
            </a:r>
            <a:r>
              <a:rPr lang="en-US" altLang="en-US" sz="2800" dirty="0">
                <a:solidFill>
                  <a:srgbClr val="FF0000"/>
                </a:solidFill>
                <a:latin typeface="+mn-lt"/>
                <a:cs typeface="Arial" charset="0"/>
              </a:rPr>
              <a:t>was met. </a:t>
            </a:r>
          </a:p>
          <a:p>
            <a:pPr marL="0" indent="0" algn="l" eaLnBrk="1" hangingPunct="1">
              <a:spcBef>
                <a:spcPts val="1200"/>
              </a:spcBef>
              <a:buClr>
                <a:srgbClr val="660000"/>
              </a:buClr>
              <a:buSzPct val="70000"/>
              <a:buFontTx/>
              <a:buNone/>
              <a:defRPr/>
            </a:pPr>
            <a:r>
              <a:rPr lang="en-US" altLang="en-US" sz="2800" b="1" dirty="0">
                <a:solidFill>
                  <a:srgbClr val="FF0000"/>
                </a:solidFill>
                <a:latin typeface="+mn-lt"/>
                <a:cs typeface="Arial" charset="0"/>
              </a:rPr>
              <a:t>Cologuard Specificity</a:t>
            </a:r>
            <a:r>
              <a:rPr lang="en-US" altLang="en-US" sz="2800" dirty="0">
                <a:solidFill>
                  <a:srgbClr val="FF0000"/>
                </a:solidFill>
                <a:latin typeface="+mn-lt"/>
                <a:cs typeface="Arial" charset="0"/>
              </a:rPr>
              <a:t>: </a:t>
            </a:r>
            <a:r>
              <a:rPr lang="en-US" altLang="en-US" sz="2800" dirty="0">
                <a:solidFill>
                  <a:srgbClr val="0000FF"/>
                </a:solidFill>
                <a:latin typeface="+mn-lt"/>
                <a:cs typeface="Arial" charset="0"/>
              </a:rPr>
              <a:t>86.6% (7967/9198)</a:t>
            </a:r>
          </a:p>
          <a:p>
            <a:pPr marL="0" indent="0" algn="l" eaLnBrk="1" hangingPunct="1">
              <a:buClr>
                <a:srgbClr val="660000"/>
              </a:buClr>
              <a:buSzPct val="70000"/>
              <a:buFontTx/>
              <a:buNone/>
              <a:defRPr/>
            </a:pPr>
            <a:r>
              <a:rPr lang="en-US" altLang="en-US" sz="2800" dirty="0">
                <a:solidFill>
                  <a:srgbClr val="0000FF"/>
                </a:solidFill>
                <a:latin typeface="+mn-lt"/>
                <a:cs typeface="Arial" charset="0"/>
              </a:rPr>
              <a:t>95% lower confidence interval bound is 86.0%.*</a:t>
            </a:r>
            <a:br>
              <a:rPr lang="en-US" altLang="en-US" sz="2800" dirty="0">
                <a:solidFill>
                  <a:srgbClr val="0000FF"/>
                </a:solidFill>
                <a:latin typeface="+mn-lt"/>
                <a:cs typeface="Arial" charset="0"/>
              </a:rPr>
            </a:br>
            <a:r>
              <a:rPr lang="en-US" altLang="en-US" sz="2800" dirty="0">
                <a:solidFill>
                  <a:srgbClr val="0000FF"/>
                </a:solidFill>
                <a:latin typeface="+mn-lt"/>
                <a:cs typeface="Arial" charset="0"/>
              </a:rPr>
              <a:t>Study goal of ≥ 85% </a:t>
            </a:r>
            <a:r>
              <a:rPr lang="en-US" altLang="en-US" sz="2800" dirty="0">
                <a:solidFill>
                  <a:srgbClr val="FF0000"/>
                </a:solidFill>
                <a:latin typeface="+mn-lt"/>
                <a:cs typeface="Arial" charset="0"/>
              </a:rPr>
              <a:t>was met.</a:t>
            </a:r>
            <a:endParaRPr lang="en-US" altLang="en-US" dirty="0">
              <a:solidFill>
                <a:srgbClr val="FF0000"/>
              </a:solidFill>
              <a:latin typeface="+mn-lt"/>
              <a:cs typeface="Arial" charset="0"/>
            </a:endParaRPr>
          </a:p>
          <a:p>
            <a:pPr>
              <a:buClr>
                <a:schemeClr val="bg2"/>
              </a:buClr>
              <a:buSzPct val="70000"/>
              <a:defRPr/>
            </a:pPr>
            <a:r>
              <a:rPr lang="en-US" altLang="en-US" sz="1400" dirty="0">
                <a:solidFill>
                  <a:schemeClr val="tx1"/>
                </a:solidFill>
                <a:latin typeface="+mj-lt"/>
                <a:cs typeface="Arial" charset="0"/>
              </a:rPr>
              <a:t>                                                                                                                                                                             *1-sided</a:t>
            </a:r>
          </a:p>
          <a:p>
            <a:pPr>
              <a:buClr>
                <a:schemeClr val="bg2"/>
              </a:buClr>
              <a:buSzPct val="70000"/>
              <a:buFont typeface="Wingdings" pitchFamily="2" charset="2"/>
              <a:buNone/>
              <a:defRPr/>
            </a:pPr>
            <a:endParaRPr lang="en-US" altLang="en-US" sz="2400" dirty="0">
              <a:solidFill>
                <a:schemeClr val="tx1"/>
              </a:solidFill>
              <a:latin typeface="+mj-lt"/>
              <a:cs typeface="Arial" charset="0"/>
            </a:endParaRPr>
          </a:p>
          <a:p>
            <a:pPr>
              <a:buClr>
                <a:schemeClr val="bg2"/>
              </a:buClr>
              <a:buSzPct val="70000"/>
              <a:buFont typeface="Wingdings" pitchFamily="2" charset="2"/>
              <a:buNone/>
              <a:defRPr/>
            </a:pPr>
            <a:endParaRPr lang="en-US" altLang="en-US" sz="3200" dirty="0">
              <a:solidFill>
                <a:schemeClr val="tx1"/>
              </a:solidFill>
              <a:latin typeface="+mj-lt"/>
              <a:cs typeface="Arial" charset="0"/>
            </a:endParaRPr>
          </a:p>
        </p:txBody>
      </p:sp>
      <p:sp>
        <p:nvSpPr>
          <p:cNvPr id="6" name="TextBox 5"/>
          <p:cNvSpPr txBox="1"/>
          <p:nvPr/>
        </p:nvSpPr>
        <p:spPr>
          <a:xfrm>
            <a:off x="1752600" y="2819400"/>
            <a:ext cx="6858000" cy="1015663"/>
          </a:xfrm>
          <a:prstGeom prst="rect">
            <a:avLst/>
          </a:prstGeom>
          <a:noFill/>
        </p:spPr>
        <p:txBody>
          <a:bodyPr wrap="square" rtlCol="0">
            <a:spAutoFit/>
          </a:bodyPr>
          <a:lstStyle/>
          <a:p>
            <a:r>
              <a:rPr lang="en-US" sz="2000" dirty="0"/>
              <a:t>Category 1: CRC stages 1-4</a:t>
            </a:r>
          </a:p>
          <a:p>
            <a:r>
              <a:rPr lang="en-US" sz="2000" dirty="0"/>
              <a:t>Category 2: Advanced Adenoma</a:t>
            </a:r>
          </a:p>
          <a:p>
            <a:r>
              <a:rPr lang="en-US" sz="2000" dirty="0"/>
              <a:t>Category 3-6: non-advanced adenoma and negative colonoscopy </a:t>
            </a:r>
          </a:p>
        </p:txBody>
      </p:sp>
    </p:spTree>
    <p:extLst>
      <p:ext uri="{BB962C8B-B14F-4D97-AF65-F5344CB8AC3E}">
        <p14:creationId xmlns:p14="http://schemas.microsoft.com/office/powerpoint/2010/main" val="4239143954"/>
      </p:ext>
    </p:extLst>
  </p:cSld>
  <p:clrMapOvr>
    <a:masterClrMapping/>
  </p:clrMapOvr>
  <mc:AlternateContent xmlns:mc="http://schemas.openxmlformats.org/markup-compatibility/2006" xmlns:p14="http://schemas.microsoft.com/office/powerpoint/2010/main">
    <mc:Choice Requires="p14">
      <p:transition spd="slow" p14:dur="2000" advTm="732"/>
    </mc:Choice>
    <mc:Fallback xmlns="">
      <p:transition spd="slow" advTm="732"/>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B6C675-83F0-4450-A0ED-FE3E964ADA8C}"/>
              </a:ext>
            </a:extLst>
          </p:cNvPr>
          <p:cNvSpPr>
            <a:spLocks noGrp="1"/>
          </p:cNvSpPr>
          <p:nvPr>
            <p:ph type="title"/>
          </p:nvPr>
        </p:nvSpPr>
        <p:spPr>
          <a:xfrm>
            <a:off x="457200" y="274638"/>
            <a:ext cx="8610600" cy="1143000"/>
          </a:xfrm>
        </p:spPr>
        <p:txBody>
          <a:bodyPr/>
          <a:lstStyle/>
          <a:p>
            <a:r>
              <a:rPr lang="en-US" sz="3600" b="1" dirty="0"/>
              <a:t>CRC Sensitivity of Cologuard By Stage</a:t>
            </a:r>
          </a:p>
        </p:txBody>
      </p:sp>
      <p:pic>
        <p:nvPicPr>
          <p:cNvPr id="4" name="Content Placeholder 3">
            <a:extLst>
              <a:ext uri="{FF2B5EF4-FFF2-40B4-BE49-F238E27FC236}">
                <a16:creationId xmlns:a16="http://schemas.microsoft.com/office/drawing/2014/main" xmlns="" id="{E7356EBE-8F5A-467F-8DE2-A5960FE8753F}"/>
              </a:ext>
            </a:extLst>
          </p:cNvPr>
          <p:cNvPicPr>
            <a:picLocks noGrp="1" noChangeAspect="1"/>
          </p:cNvPicPr>
          <p:nvPr>
            <p:ph idx="1"/>
          </p:nvPr>
        </p:nvPicPr>
        <p:blipFill rotWithShape="1">
          <a:blip r:embed="rId3"/>
          <a:srcRect b="4348"/>
          <a:stretch/>
        </p:blipFill>
        <p:spPr>
          <a:xfrm>
            <a:off x="838200" y="1905000"/>
            <a:ext cx="7332500" cy="3352800"/>
          </a:xfrm>
          <a:prstGeom prst="rect">
            <a:avLst/>
          </a:prstGeom>
          <a:ln w="38100">
            <a:solidFill>
              <a:srgbClr val="0000FF"/>
            </a:solidFill>
          </a:ln>
        </p:spPr>
      </p:pic>
    </p:spTree>
    <p:extLst>
      <p:ext uri="{BB962C8B-B14F-4D97-AF65-F5344CB8AC3E}">
        <p14:creationId xmlns:p14="http://schemas.microsoft.com/office/powerpoint/2010/main" val="505883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03811"/>
            <a:ext cx="10287000" cy="926020"/>
          </a:xfrm>
        </p:spPr>
        <p:txBody>
          <a:bodyPr>
            <a:noAutofit/>
          </a:bodyPr>
          <a:lstStyle/>
          <a:p>
            <a:r>
              <a:rPr lang="en-US" sz="3600" b="1" dirty="0"/>
              <a:t>Secondary Effectiveness: </a:t>
            </a:r>
            <a:br>
              <a:rPr lang="en-US" sz="3600" b="1" dirty="0"/>
            </a:br>
            <a:r>
              <a:rPr lang="en-US" sz="3600" b="1" dirty="0"/>
              <a:t>Comparison to FIT test</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8928" y="4114800"/>
            <a:ext cx="6017896" cy="2401344"/>
          </a:xfrm>
          <a:prstGeom prst="rect">
            <a:avLst/>
          </a:prstGeom>
          <a:noFill/>
          <a:ln w="381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3">
            <a:extLst>
              <a:ext uri="{FF2B5EF4-FFF2-40B4-BE49-F238E27FC236}">
                <a16:creationId xmlns:a16="http://schemas.microsoft.com/office/drawing/2014/main" xmlns="" id="{FC0EA36E-DED2-4E60-855A-0843D6C88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199" y="1321967"/>
            <a:ext cx="6016625" cy="2646147"/>
          </a:xfrm>
          <a:prstGeom prst="rect">
            <a:avLst/>
          </a:prstGeom>
          <a:noFill/>
          <a:ln w="381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84807988"/>
      </p:ext>
    </p:extLst>
  </p:cSld>
  <p:clrMapOvr>
    <a:masterClrMapping/>
  </p:clrMapOvr>
  <mc:AlternateContent xmlns:mc="http://schemas.openxmlformats.org/markup-compatibility/2006" xmlns:p14="http://schemas.microsoft.com/office/powerpoint/2010/main">
    <mc:Choice Requires="p14">
      <p:transition spd="slow" p14:dur="2000" advTm="836"/>
    </mc:Choice>
    <mc:Fallback xmlns="">
      <p:transition spd="slow" advTm="83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E48251-77BE-4E05-B86C-8BDDD80C4B35}"/>
              </a:ext>
            </a:extLst>
          </p:cNvPr>
          <p:cNvSpPr>
            <a:spLocks noGrp="1"/>
          </p:cNvSpPr>
          <p:nvPr>
            <p:ph type="title"/>
          </p:nvPr>
        </p:nvSpPr>
        <p:spPr>
          <a:xfrm>
            <a:off x="76200" y="274638"/>
            <a:ext cx="9067800" cy="1143000"/>
          </a:xfrm>
        </p:spPr>
        <p:txBody>
          <a:bodyPr/>
          <a:lstStyle/>
          <a:p>
            <a:r>
              <a:rPr lang="en-US" sz="3600" b="1" dirty="0"/>
              <a:t>Secondary Effectiveness: </a:t>
            </a:r>
            <a:br>
              <a:rPr lang="en-US" sz="3600" b="1" dirty="0"/>
            </a:br>
            <a:r>
              <a:rPr lang="en-US" sz="3600" b="1" dirty="0"/>
              <a:t>Comparison to FIT test</a:t>
            </a:r>
          </a:p>
        </p:txBody>
      </p:sp>
      <p:sp>
        <p:nvSpPr>
          <p:cNvPr id="3" name="Content Placeholder 2">
            <a:extLst>
              <a:ext uri="{FF2B5EF4-FFF2-40B4-BE49-F238E27FC236}">
                <a16:creationId xmlns:a16="http://schemas.microsoft.com/office/drawing/2014/main" xmlns="" id="{0993391F-1530-4779-AD33-C2EFBED5BC23}"/>
              </a:ext>
            </a:extLst>
          </p:cNvPr>
          <p:cNvSpPr>
            <a:spLocks noGrp="1"/>
          </p:cNvSpPr>
          <p:nvPr>
            <p:ph idx="1"/>
          </p:nvPr>
        </p:nvSpPr>
        <p:spPr/>
        <p:txBody>
          <a:bodyPr/>
          <a:lstStyle/>
          <a:p>
            <a:r>
              <a:rPr lang="en-US" sz="2400" dirty="0">
                <a:solidFill>
                  <a:srgbClr val="0000FF"/>
                </a:solidFill>
              </a:rPr>
              <a:t>For subjects without CRC (categories 2-6), the specificity (fraction of subjects called negative) was smaller for </a:t>
            </a:r>
            <a:r>
              <a:rPr lang="en-US" sz="2400" i="1" dirty="0">
                <a:solidFill>
                  <a:srgbClr val="FF0000"/>
                </a:solidFill>
              </a:rPr>
              <a:t>Cologuard </a:t>
            </a:r>
            <a:r>
              <a:rPr lang="en-US" sz="2400" dirty="0">
                <a:solidFill>
                  <a:srgbClr val="FF0000"/>
                </a:solidFill>
              </a:rPr>
              <a:t>(84.4%, 8372/9924) than for FIT (93.4%, 9272/9924). </a:t>
            </a:r>
          </a:p>
          <a:p>
            <a:r>
              <a:rPr lang="en-US" sz="2400" i="1" dirty="0">
                <a:solidFill>
                  <a:srgbClr val="0000FF"/>
                </a:solidFill>
              </a:rPr>
              <a:t>In summary, the Cologuard sensitivity for CRC (92.3%) together with its specificity for CRC (84.4%) formed a complementary pair spanning the entire study population</a:t>
            </a:r>
            <a:r>
              <a:rPr lang="en-US" sz="2400" dirty="0">
                <a:solidFill>
                  <a:srgbClr val="0000FF"/>
                </a:solidFill>
              </a:rPr>
              <a:t>. </a:t>
            </a:r>
            <a:r>
              <a:rPr lang="en-US" sz="2400" dirty="0">
                <a:solidFill>
                  <a:srgbClr val="FF0000"/>
                </a:solidFill>
              </a:rPr>
              <a:t>By comparison, the FIT sensitivity for CRC was lower (73.8%) than for </a:t>
            </a:r>
            <a:r>
              <a:rPr lang="en-US" sz="2400" i="1" dirty="0">
                <a:solidFill>
                  <a:srgbClr val="FF0000"/>
                </a:solidFill>
              </a:rPr>
              <a:t>Cologuard and </a:t>
            </a:r>
            <a:r>
              <a:rPr lang="en-US" sz="2400" dirty="0">
                <a:solidFill>
                  <a:srgbClr val="FF0000"/>
                </a:solidFill>
              </a:rPr>
              <a:t>the FIT specificity for CRC (93.4%) was higher.</a:t>
            </a:r>
          </a:p>
        </p:txBody>
      </p:sp>
    </p:spTree>
    <p:extLst>
      <p:ext uri="{BB962C8B-B14F-4D97-AF65-F5344CB8AC3E}">
        <p14:creationId xmlns:p14="http://schemas.microsoft.com/office/powerpoint/2010/main" val="3085422899"/>
      </p:ext>
    </p:extLst>
  </p:cSld>
  <p:clrMapOvr>
    <a:masterClrMapping/>
  </p:clrMapOvr>
  <mc:AlternateContent xmlns:mc="http://schemas.openxmlformats.org/markup-compatibility/2006" xmlns:p14="http://schemas.microsoft.com/office/powerpoint/2010/main">
    <mc:Choice Requires="p14">
      <p:transition spd="slow" p14:dur="2000" advTm="4129"/>
    </mc:Choice>
    <mc:Fallback xmlns="">
      <p:transition spd="slow" advTm="4129"/>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0A9A9-F51B-4D97-9841-9F793FC773E5}"/>
              </a:ext>
            </a:extLst>
          </p:cNvPr>
          <p:cNvSpPr>
            <a:spLocks noGrp="1"/>
          </p:cNvSpPr>
          <p:nvPr>
            <p:ph type="title"/>
          </p:nvPr>
        </p:nvSpPr>
        <p:spPr/>
        <p:txBody>
          <a:bodyPr/>
          <a:lstStyle/>
          <a:p>
            <a:r>
              <a:rPr lang="en-US" sz="3600" b="1" dirty="0"/>
              <a:t>ROC Curves for CRC: Comparison of Cologuard to FIT</a:t>
            </a:r>
          </a:p>
        </p:txBody>
      </p:sp>
      <p:pic>
        <p:nvPicPr>
          <p:cNvPr id="4" name="Picture 3">
            <a:extLst>
              <a:ext uri="{FF2B5EF4-FFF2-40B4-BE49-F238E27FC236}">
                <a16:creationId xmlns:a16="http://schemas.microsoft.com/office/drawing/2014/main" xmlns="" id="{F8001E8C-4F01-4F04-AC95-89DCB52D00C9}"/>
              </a:ext>
            </a:extLst>
          </p:cNvPr>
          <p:cNvPicPr>
            <a:picLocks noChangeAspect="1"/>
          </p:cNvPicPr>
          <p:nvPr/>
        </p:nvPicPr>
        <p:blipFill>
          <a:blip r:embed="rId3"/>
          <a:stretch>
            <a:fillRect/>
          </a:stretch>
        </p:blipFill>
        <p:spPr>
          <a:xfrm>
            <a:off x="2275799" y="1518099"/>
            <a:ext cx="4592401" cy="3821801"/>
          </a:xfrm>
          <a:prstGeom prst="rect">
            <a:avLst/>
          </a:prstGeom>
        </p:spPr>
      </p:pic>
      <p:sp>
        <p:nvSpPr>
          <p:cNvPr id="5" name="Rectangle 4">
            <a:extLst>
              <a:ext uri="{FF2B5EF4-FFF2-40B4-BE49-F238E27FC236}">
                <a16:creationId xmlns:a16="http://schemas.microsoft.com/office/drawing/2014/main" xmlns="" id="{89C9584D-7E60-4769-A93D-20C798C6AD50}"/>
              </a:ext>
            </a:extLst>
          </p:cNvPr>
          <p:cNvSpPr/>
          <p:nvPr/>
        </p:nvSpPr>
        <p:spPr>
          <a:xfrm>
            <a:off x="762000" y="5562600"/>
            <a:ext cx="8153400" cy="923330"/>
          </a:xfrm>
          <a:prstGeom prst="rect">
            <a:avLst/>
          </a:prstGeom>
        </p:spPr>
        <p:txBody>
          <a:bodyPr wrap="square">
            <a:spAutoFit/>
          </a:bodyPr>
          <a:lstStyle/>
          <a:p>
            <a:r>
              <a:rPr lang="en-US" dirty="0">
                <a:solidFill>
                  <a:srgbClr val="0000FF"/>
                </a:solidFill>
                <a:latin typeface="Times New Roman" panose="02020603050405020304" pitchFamily="18" charset="0"/>
              </a:rPr>
              <a:t>For </a:t>
            </a:r>
            <a:r>
              <a:rPr lang="en-US" i="1" dirty="0">
                <a:solidFill>
                  <a:srgbClr val="0000FF"/>
                </a:solidFill>
                <a:latin typeface="Times New Roman" panose="02020603050405020304" pitchFamily="18" charset="0"/>
              </a:rPr>
              <a:t>Cologuard </a:t>
            </a:r>
            <a:r>
              <a:rPr lang="en-US" dirty="0">
                <a:solidFill>
                  <a:srgbClr val="0000FF"/>
                </a:solidFill>
                <a:latin typeface="Times New Roman" panose="02020603050405020304" pitchFamily="18" charset="0"/>
              </a:rPr>
              <a:t>the AUC was 93.0%, indicating that a probability is 93.0% that a randomly chosen CRC subject has a higher underlying </a:t>
            </a:r>
            <a:r>
              <a:rPr lang="en-US" i="1" dirty="0">
                <a:solidFill>
                  <a:srgbClr val="0000FF"/>
                </a:solidFill>
                <a:latin typeface="Times New Roman" panose="02020603050405020304" pitchFamily="18" charset="0"/>
              </a:rPr>
              <a:t>Cologuard </a:t>
            </a:r>
            <a:r>
              <a:rPr lang="en-US" dirty="0">
                <a:solidFill>
                  <a:srgbClr val="0000FF"/>
                </a:solidFill>
                <a:latin typeface="Times New Roman" panose="02020603050405020304" pitchFamily="18" charset="0"/>
              </a:rPr>
              <a:t>composite score than a randomly chosen non-CRC subject. For FIT this probability was 88.0%. </a:t>
            </a:r>
            <a:endParaRPr lang="en-US" dirty="0">
              <a:solidFill>
                <a:srgbClr val="0000FF"/>
              </a:solidFill>
            </a:endParaRPr>
          </a:p>
        </p:txBody>
      </p:sp>
    </p:spTree>
    <p:extLst>
      <p:ext uri="{BB962C8B-B14F-4D97-AF65-F5344CB8AC3E}">
        <p14:creationId xmlns:p14="http://schemas.microsoft.com/office/powerpoint/2010/main" val="380089375"/>
      </p:ext>
    </p:extLst>
  </p:cSld>
  <p:clrMapOvr>
    <a:masterClrMapping/>
  </p:clrMapOvr>
  <mc:AlternateContent xmlns:mc="http://schemas.openxmlformats.org/markup-compatibility/2006" xmlns:p14="http://schemas.microsoft.com/office/powerpoint/2010/main">
    <mc:Choice Requires="p14">
      <p:transition spd="slow" p14:dur="2000" advTm="794"/>
    </mc:Choice>
    <mc:Fallback xmlns="">
      <p:transition spd="slow" advTm="794"/>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bwMode="auto">
          <a:xfrm>
            <a:off x="228600" y="0"/>
            <a:ext cx="8382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chemeClr val="tx1"/>
                </a:solidFill>
                <a:latin typeface="+mj-lt"/>
                <a:ea typeface="+mj-ea"/>
                <a:cs typeface="+mj-cs"/>
              </a:defRPr>
            </a:lvl1pPr>
            <a:lvl2pPr algn="l" rtl="0" eaLnBrk="0" fontAlgn="base" hangingPunct="0">
              <a:spcBef>
                <a:spcPct val="0"/>
              </a:spcBef>
              <a:spcAft>
                <a:spcPct val="0"/>
              </a:spcAft>
              <a:defRPr sz="3600" b="1">
                <a:solidFill>
                  <a:schemeClr val="tx1"/>
                </a:solidFill>
                <a:latin typeface="Arial" charset="0"/>
              </a:defRPr>
            </a:lvl2pPr>
            <a:lvl3pPr algn="l" rtl="0" eaLnBrk="0" fontAlgn="base" hangingPunct="0">
              <a:spcBef>
                <a:spcPct val="0"/>
              </a:spcBef>
              <a:spcAft>
                <a:spcPct val="0"/>
              </a:spcAft>
              <a:defRPr sz="3600" b="1">
                <a:solidFill>
                  <a:schemeClr val="tx1"/>
                </a:solidFill>
                <a:latin typeface="Arial" charset="0"/>
              </a:defRPr>
            </a:lvl3pPr>
            <a:lvl4pPr algn="l" rtl="0" eaLnBrk="0" fontAlgn="base" hangingPunct="0">
              <a:spcBef>
                <a:spcPct val="0"/>
              </a:spcBef>
              <a:spcAft>
                <a:spcPct val="0"/>
              </a:spcAft>
              <a:defRPr sz="3600" b="1">
                <a:solidFill>
                  <a:schemeClr val="tx1"/>
                </a:solidFill>
                <a:latin typeface="Arial" charset="0"/>
              </a:defRPr>
            </a:lvl4pPr>
            <a:lvl5pPr algn="l" rtl="0" eaLnBrk="0" fontAlgn="base" hangingPunct="0">
              <a:spcBef>
                <a:spcPct val="0"/>
              </a:spcBef>
              <a:spcAft>
                <a:spcPct val="0"/>
              </a:spcAft>
              <a:defRPr sz="3600" b="1">
                <a:solidFill>
                  <a:schemeClr val="tx1"/>
                </a:solidFill>
                <a:latin typeface="Arial" charset="0"/>
              </a:defRPr>
            </a:lvl5pPr>
            <a:lvl6pPr marL="457200" algn="l" rtl="0" fontAlgn="base">
              <a:spcBef>
                <a:spcPct val="0"/>
              </a:spcBef>
              <a:spcAft>
                <a:spcPct val="0"/>
              </a:spcAft>
              <a:defRPr sz="3600" b="1">
                <a:solidFill>
                  <a:schemeClr val="tx1"/>
                </a:solidFill>
                <a:latin typeface="Arial" charset="0"/>
              </a:defRPr>
            </a:lvl6pPr>
            <a:lvl7pPr marL="914400" algn="l" rtl="0" fontAlgn="base">
              <a:spcBef>
                <a:spcPct val="0"/>
              </a:spcBef>
              <a:spcAft>
                <a:spcPct val="0"/>
              </a:spcAft>
              <a:defRPr sz="3600" b="1">
                <a:solidFill>
                  <a:schemeClr val="tx1"/>
                </a:solidFill>
                <a:latin typeface="Arial" charset="0"/>
              </a:defRPr>
            </a:lvl7pPr>
            <a:lvl8pPr marL="1371600" algn="l" rtl="0" fontAlgn="base">
              <a:spcBef>
                <a:spcPct val="0"/>
              </a:spcBef>
              <a:spcAft>
                <a:spcPct val="0"/>
              </a:spcAft>
              <a:defRPr sz="3600" b="1">
                <a:solidFill>
                  <a:schemeClr val="tx1"/>
                </a:solidFill>
                <a:latin typeface="Arial" charset="0"/>
              </a:defRPr>
            </a:lvl8pPr>
            <a:lvl9pPr marL="1828800" algn="l" rtl="0" fontAlgn="base">
              <a:spcBef>
                <a:spcPct val="0"/>
              </a:spcBef>
              <a:spcAft>
                <a:spcPct val="0"/>
              </a:spcAft>
              <a:defRPr sz="3600" b="1">
                <a:solidFill>
                  <a:schemeClr val="tx1"/>
                </a:solidFill>
                <a:latin typeface="Arial" charset="0"/>
              </a:defRPr>
            </a:lvl9pPr>
          </a:lstStyle>
          <a:p>
            <a:pPr algn="ctr"/>
            <a:r>
              <a:rPr lang="en-US" altLang="en-US" dirty="0"/>
              <a:t>Summary of Analytical Studies</a:t>
            </a:r>
          </a:p>
        </p:txBody>
      </p:sp>
      <p:sp>
        <p:nvSpPr>
          <p:cNvPr id="5" name="Content Placeholder 2"/>
          <p:cNvSpPr>
            <a:spLocks noGrp="1"/>
          </p:cNvSpPr>
          <p:nvPr/>
        </p:nvSpPr>
        <p:spPr bwMode="auto">
          <a:xfrm>
            <a:off x="533400" y="609600"/>
            <a:ext cx="8229600"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rgbClr val="292929"/>
                </a:solidFill>
                <a:latin typeface="+mn-lt"/>
                <a:ea typeface="+mn-ea"/>
                <a:cs typeface="+mn-cs"/>
              </a:defRPr>
            </a:lvl1pPr>
            <a:lvl2pPr marL="742950" indent="-285750" algn="l" rtl="0" eaLnBrk="0" fontAlgn="base" hangingPunct="0">
              <a:spcBef>
                <a:spcPct val="20000"/>
              </a:spcBef>
              <a:spcAft>
                <a:spcPct val="0"/>
              </a:spcAft>
              <a:buChar char="–"/>
              <a:defRPr sz="2400">
                <a:solidFill>
                  <a:srgbClr val="292929"/>
                </a:solidFill>
                <a:latin typeface="+mn-lt"/>
              </a:defRPr>
            </a:lvl2pPr>
            <a:lvl3pPr marL="1143000" indent="-228600" algn="l" rtl="0" eaLnBrk="0" fontAlgn="base" hangingPunct="0">
              <a:spcBef>
                <a:spcPct val="20000"/>
              </a:spcBef>
              <a:spcAft>
                <a:spcPct val="0"/>
              </a:spcAft>
              <a:buChar char="•"/>
              <a:defRPr sz="2000">
                <a:solidFill>
                  <a:srgbClr val="292929"/>
                </a:solidFill>
                <a:latin typeface="+mn-lt"/>
              </a:defRPr>
            </a:lvl3pPr>
            <a:lvl4pPr marL="1600200" indent="-228600" algn="l" rtl="0" eaLnBrk="0" fontAlgn="base" hangingPunct="0">
              <a:spcBef>
                <a:spcPct val="20000"/>
              </a:spcBef>
              <a:spcAft>
                <a:spcPct val="0"/>
              </a:spcAft>
              <a:buChar char="–"/>
              <a:defRPr>
                <a:solidFill>
                  <a:srgbClr val="292929"/>
                </a:solidFill>
                <a:latin typeface="+mn-lt"/>
              </a:defRPr>
            </a:lvl4pPr>
            <a:lvl5pPr marL="2057400" indent="-228600" algn="l" rtl="0" eaLnBrk="0" fontAlgn="base" hangingPunct="0">
              <a:spcBef>
                <a:spcPct val="20000"/>
              </a:spcBef>
              <a:spcAft>
                <a:spcPct val="0"/>
              </a:spcAft>
              <a:buChar char="»"/>
              <a:defRPr>
                <a:solidFill>
                  <a:srgbClr val="292929"/>
                </a:solidFill>
                <a:latin typeface="+mn-lt"/>
              </a:defRPr>
            </a:lvl5pPr>
            <a:lvl6pPr marL="2514600" indent="-228600" algn="l" rtl="0" fontAlgn="base">
              <a:spcBef>
                <a:spcPct val="20000"/>
              </a:spcBef>
              <a:spcAft>
                <a:spcPct val="0"/>
              </a:spcAft>
              <a:buChar char="»"/>
              <a:defRPr>
                <a:solidFill>
                  <a:srgbClr val="292929"/>
                </a:solidFill>
                <a:latin typeface="+mn-lt"/>
              </a:defRPr>
            </a:lvl6pPr>
            <a:lvl7pPr marL="2971800" indent="-228600" algn="l" rtl="0" fontAlgn="base">
              <a:spcBef>
                <a:spcPct val="20000"/>
              </a:spcBef>
              <a:spcAft>
                <a:spcPct val="0"/>
              </a:spcAft>
              <a:buChar char="»"/>
              <a:defRPr>
                <a:solidFill>
                  <a:srgbClr val="292929"/>
                </a:solidFill>
                <a:latin typeface="+mn-lt"/>
              </a:defRPr>
            </a:lvl7pPr>
            <a:lvl8pPr marL="3429000" indent="-228600" algn="l" rtl="0" fontAlgn="base">
              <a:spcBef>
                <a:spcPct val="20000"/>
              </a:spcBef>
              <a:spcAft>
                <a:spcPct val="0"/>
              </a:spcAft>
              <a:buChar char="»"/>
              <a:defRPr>
                <a:solidFill>
                  <a:srgbClr val="292929"/>
                </a:solidFill>
                <a:latin typeface="+mn-lt"/>
              </a:defRPr>
            </a:lvl8pPr>
            <a:lvl9pPr marL="3886200" indent="-228600" algn="l" rtl="0" fontAlgn="base">
              <a:spcBef>
                <a:spcPct val="20000"/>
              </a:spcBef>
              <a:spcAft>
                <a:spcPct val="0"/>
              </a:spcAft>
              <a:buChar char="»"/>
              <a:defRPr>
                <a:solidFill>
                  <a:srgbClr val="292929"/>
                </a:solidFill>
                <a:latin typeface="+mn-lt"/>
              </a:defRPr>
            </a:lvl9pPr>
          </a:lstStyle>
          <a:p>
            <a:r>
              <a:rPr lang="en-US" altLang="en-US" sz="2000" dirty="0">
                <a:solidFill>
                  <a:srgbClr val="0000FF"/>
                </a:solidFill>
              </a:rPr>
              <a:t>Analytical Sensitivity</a:t>
            </a:r>
          </a:p>
          <a:p>
            <a:pPr lvl="1"/>
            <a:r>
              <a:rPr lang="en-US" altLang="en-US" sz="1800" dirty="0">
                <a:solidFill>
                  <a:srgbClr val="FF0000"/>
                </a:solidFill>
              </a:rPr>
              <a:t>Limit of Detection</a:t>
            </a:r>
          </a:p>
          <a:p>
            <a:pPr lvl="1"/>
            <a:r>
              <a:rPr lang="en-US" altLang="en-US" sz="1800" dirty="0">
                <a:solidFill>
                  <a:srgbClr val="FF0000"/>
                </a:solidFill>
              </a:rPr>
              <a:t>Limit of Quantitation </a:t>
            </a:r>
          </a:p>
          <a:p>
            <a:pPr lvl="1"/>
            <a:r>
              <a:rPr lang="en-US" altLang="en-US" sz="1800" dirty="0">
                <a:solidFill>
                  <a:srgbClr val="FF0000"/>
                </a:solidFill>
              </a:rPr>
              <a:t>Limit of Blank</a:t>
            </a:r>
          </a:p>
          <a:p>
            <a:pPr lvl="1"/>
            <a:r>
              <a:rPr lang="en-US" altLang="en-US" sz="1800" dirty="0">
                <a:solidFill>
                  <a:srgbClr val="FF0000"/>
                </a:solidFill>
              </a:rPr>
              <a:t>Linear Range, Linearity</a:t>
            </a:r>
          </a:p>
          <a:p>
            <a:r>
              <a:rPr lang="en-US" altLang="en-US" sz="2000" dirty="0">
                <a:solidFill>
                  <a:srgbClr val="0000FF"/>
                </a:solidFill>
              </a:rPr>
              <a:t>Analytical Specificity </a:t>
            </a:r>
          </a:p>
          <a:p>
            <a:pPr lvl="1"/>
            <a:r>
              <a:rPr lang="en-US" altLang="en-US" sz="1800" dirty="0">
                <a:solidFill>
                  <a:srgbClr val="FF0000"/>
                </a:solidFill>
              </a:rPr>
              <a:t>Double KRAS mutation</a:t>
            </a:r>
          </a:p>
          <a:p>
            <a:pPr lvl="1"/>
            <a:r>
              <a:rPr lang="en-US" altLang="en-US" sz="1800" dirty="0">
                <a:solidFill>
                  <a:srgbClr val="FF0000"/>
                </a:solidFill>
              </a:rPr>
              <a:t>Partially Methylated Targets</a:t>
            </a:r>
          </a:p>
          <a:p>
            <a:pPr lvl="1"/>
            <a:r>
              <a:rPr lang="en-US" altLang="en-US" sz="1800" dirty="0">
                <a:solidFill>
                  <a:srgbClr val="FF0000"/>
                </a:solidFill>
              </a:rPr>
              <a:t>WT KRAS</a:t>
            </a:r>
          </a:p>
          <a:p>
            <a:pPr lvl="1"/>
            <a:r>
              <a:rPr lang="en-US" altLang="en-US" sz="1800" dirty="0">
                <a:solidFill>
                  <a:srgbClr val="FF0000"/>
                </a:solidFill>
              </a:rPr>
              <a:t>Cross-Reactivity</a:t>
            </a:r>
          </a:p>
          <a:p>
            <a:r>
              <a:rPr lang="en-US" altLang="en-US" sz="2000" dirty="0">
                <a:solidFill>
                  <a:srgbClr val="0000FF"/>
                </a:solidFill>
              </a:rPr>
              <a:t>Interfering Substances, Carry-Over, and Cross Contamination</a:t>
            </a:r>
          </a:p>
          <a:p>
            <a:r>
              <a:rPr lang="en-US" altLang="en-US" sz="2000" dirty="0">
                <a:solidFill>
                  <a:srgbClr val="0000FF"/>
                </a:solidFill>
              </a:rPr>
              <a:t>Development and Validation of the </a:t>
            </a:r>
            <a:r>
              <a:rPr lang="en-US" altLang="en-US" sz="2000" i="1" dirty="0" err="1">
                <a:solidFill>
                  <a:srgbClr val="0000FF"/>
                </a:solidFill>
              </a:rPr>
              <a:t>Cologuard</a:t>
            </a:r>
            <a:r>
              <a:rPr lang="en-US" altLang="en-US" sz="2000" i="1" dirty="0">
                <a:solidFill>
                  <a:srgbClr val="0000FF"/>
                </a:solidFill>
              </a:rPr>
              <a:t> </a:t>
            </a:r>
            <a:r>
              <a:rPr lang="en-US" altLang="en-US" sz="2000" dirty="0">
                <a:solidFill>
                  <a:srgbClr val="0000FF"/>
                </a:solidFill>
              </a:rPr>
              <a:t>Algorithm and Cut-Off</a:t>
            </a:r>
          </a:p>
          <a:p>
            <a:r>
              <a:rPr lang="en-US" altLang="en-US" sz="2000" dirty="0">
                <a:solidFill>
                  <a:srgbClr val="0000FF"/>
                </a:solidFill>
              </a:rPr>
              <a:t>Precision and Reproducibility (lab-to-lab and lot-to-lot)</a:t>
            </a:r>
          </a:p>
          <a:p>
            <a:r>
              <a:rPr lang="en-US" altLang="en-US" sz="2000" dirty="0">
                <a:solidFill>
                  <a:srgbClr val="0000FF"/>
                </a:solidFill>
              </a:rPr>
              <a:t>Robustness</a:t>
            </a:r>
          </a:p>
          <a:p>
            <a:r>
              <a:rPr lang="en-US" altLang="en-US" sz="2000" dirty="0">
                <a:solidFill>
                  <a:srgbClr val="0000FF"/>
                </a:solidFill>
              </a:rPr>
              <a:t>Analytical Specificity to Other Cancers</a:t>
            </a:r>
          </a:p>
          <a:p>
            <a:r>
              <a:rPr lang="en-US" altLang="en-US" sz="2000" dirty="0">
                <a:solidFill>
                  <a:srgbClr val="0000FF"/>
                </a:solidFill>
              </a:rPr>
              <a:t>Shelf-Life and Packaging Testing</a:t>
            </a:r>
          </a:p>
        </p:txBody>
      </p:sp>
    </p:spTree>
    <p:extLst>
      <p:ext uri="{BB962C8B-B14F-4D97-AF65-F5344CB8AC3E}">
        <p14:creationId xmlns:p14="http://schemas.microsoft.com/office/powerpoint/2010/main" val="3846202422"/>
      </p:ext>
    </p:extLst>
  </p:cSld>
  <p:clrMapOvr>
    <a:masterClrMapping/>
  </p:clrMapOvr>
  <mc:AlternateContent xmlns:mc="http://schemas.openxmlformats.org/markup-compatibility/2006" xmlns:p14="http://schemas.microsoft.com/office/powerpoint/2010/main">
    <mc:Choice Requires="p14">
      <p:transition spd="slow" p14:dur="2000" advTm="836"/>
    </mc:Choice>
    <mc:Fallback xmlns="">
      <p:transition spd="slow" advTm="836"/>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60" y="76200"/>
            <a:ext cx="8993240" cy="926020"/>
          </a:xfrm>
        </p:spPr>
        <p:txBody>
          <a:bodyPr>
            <a:normAutofit/>
          </a:bodyPr>
          <a:lstStyle/>
          <a:p>
            <a:r>
              <a:rPr lang="en-US" sz="3600" b="1" dirty="0"/>
              <a:t>Sensitivity (</a:t>
            </a:r>
            <a:r>
              <a:rPr lang="en-US" sz="3600" b="1" dirty="0" err="1"/>
              <a:t>LoB</a:t>
            </a:r>
            <a:r>
              <a:rPr lang="en-US" sz="3600" b="1" dirty="0"/>
              <a:t>, </a:t>
            </a:r>
            <a:r>
              <a:rPr lang="en-US" sz="3600" b="1" dirty="0" err="1"/>
              <a:t>LoD</a:t>
            </a:r>
            <a:r>
              <a:rPr lang="en-US" sz="3600" b="1" dirty="0"/>
              <a:t>, </a:t>
            </a:r>
            <a:r>
              <a:rPr lang="en-US" sz="3600" b="1" dirty="0" err="1"/>
              <a:t>LoQ</a:t>
            </a:r>
            <a:r>
              <a:rPr lang="en-US" sz="3600" b="1" dirty="0"/>
              <a:t> and Linearity)</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772160"/>
            <a:ext cx="7439025"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5953760"/>
            <a:ext cx="7924800" cy="830997"/>
          </a:xfrm>
          <a:prstGeom prst="rect">
            <a:avLst/>
          </a:prstGeom>
          <a:noFill/>
        </p:spPr>
        <p:txBody>
          <a:bodyPr wrap="square" rtlCol="0">
            <a:spAutoFit/>
          </a:bodyPr>
          <a:lstStyle/>
          <a:p>
            <a:r>
              <a:rPr lang="en-US" sz="2400" b="1" dirty="0">
                <a:solidFill>
                  <a:srgbClr val="0000FF"/>
                </a:solidFill>
              </a:rPr>
              <a:t>Analytical sensitivity data provided on a per analyte basis as applicable</a:t>
            </a:r>
          </a:p>
        </p:txBody>
      </p:sp>
    </p:spTree>
    <p:extLst>
      <p:ext uri="{BB962C8B-B14F-4D97-AF65-F5344CB8AC3E}">
        <p14:creationId xmlns:p14="http://schemas.microsoft.com/office/powerpoint/2010/main" val="2951199746"/>
      </p:ext>
    </p:extLst>
  </p:cSld>
  <p:clrMapOvr>
    <a:masterClrMapping/>
  </p:clrMapOvr>
  <mc:AlternateContent xmlns:mc="http://schemas.openxmlformats.org/markup-compatibility/2006" xmlns:p14="http://schemas.microsoft.com/office/powerpoint/2010/main">
    <mc:Choice Requires="p14">
      <p:transition spd="slow" p14:dur="2000" advTm="44927"/>
    </mc:Choice>
    <mc:Fallback xmlns="">
      <p:transition spd="slow" advTm="44927"/>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09103" cy="926020"/>
          </a:xfrm>
        </p:spPr>
        <p:txBody>
          <a:bodyPr/>
          <a:lstStyle/>
          <a:p>
            <a:r>
              <a:rPr lang="en-US" b="1" dirty="0"/>
              <a:t>Specificity</a:t>
            </a:r>
          </a:p>
        </p:txBody>
      </p:sp>
      <p:sp>
        <p:nvSpPr>
          <p:cNvPr id="3" name="Content Placeholder 2"/>
          <p:cNvSpPr>
            <a:spLocks noGrp="1"/>
          </p:cNvSpPr>
          <p:nvPr>
            <p:ph idx="1"/>
          </p:nvPr>
        </p:nvSpPr>
        <p:spPr>
          <a:xfrm>
            <a:off x="323850" y="1219201"/>
            <a:ext cx="8509103" cy="5076618"/>
          </a:xfrm>
        </p:spPr>
        <p:txBody>
          <a:bodyPr>
            <a:normAutofit/>
          </a:bodyPr>
          <a:lstStyle/>
          <a:p>
            <a:r>
              <a:rPr lang="en-US" u="sng" dirty="0">
                <a:solidFill>
                  <a:srgbClr val="0000FF"/>
                </a:solidFill>
              </a:rPr>
              <a:t>For KRAS mutation detection: </a:t>
            </a:r>
            <a:r>
              <a:rPr lang="en-US" sz="2400" dirty="0">
                <a:solidFill>
                  <a:srgbClr val="FF0000"/>
                </a:solidFill>
              </a:rPr>
              <a:t>Evaluated for specificity using wild type KRAS DNA.</a:t>
            </a:r>
          </a:p>
          <a:p>
            <a:endParaRPr lang="en-US" dirty="0"/>
          </a:p>
          <a:p>
            <a:r>
              <a:rPr lang="en-US" u="sng" dirty="0">
                <a:solidFill>
                  <a:srgbClr val="0000FF"/>
                </a:solidFill>
              </a:rPr>
              <a:t>For Methylation of BMP3 and NDRG4:  </a:t>
            </a:r>
            <a:r>
              <a:rPr lang="en-US" sz="2400" dirty="0">
                <a:solidFill>
                  <a:srgbClr val="FF0000"/>
                </a:solidFill>
              </a:rPr>
              <a:t>Evaluated for specificity using partially methylated BMP3 and NDRG4.</a:t>
            </a:r>
          </a:p>
          <a:p>
            <a:endParaRPr lang="en-US" u="sng" dirty="0">
              <a:solidFill>
                <a:srgbClr val="0000FF"/>
              </a:solidFill>
            </a:endParaRPr>
          </a:p>
          <a:p>
            <a:r>
              <a:rPr lang="en-US" u="sng" dirty="0">
                <a:solidFill>
                  <a:srgbClr val="0000FF"/>
                </a:solidFill>
              </a:rPr>
              <a:t>For Hemoglobin: </a:t>
            </a:r>
            <a:r>
              <a:rPr lang="en-US" sz="2400" dirty="0">
                <a:solidFill>
                  <a:srgbClr val="FF0000"/>
                </a:solidFill>
              </a:rPr>
              <a:t>Evaluated for cross-reactivity with animal hemoglobin and myoglobin.</a:t>
            </a:r>
          </a:p>
        </p:txBody>
      </p:sp>
    </p:spTree>
    <p:extLst>
      <p:ext uri="{BB962C8B-B14F-4D97-AF65-F5344CB8AC3E}">
        <p14:creationId xmlns:p14="http://schemas.microsoft.com/office/powerpoint/2010/main" val="2917042775"/>
      </p:ext>
    </p:extLst>
  </p:cSld>
  <p:clrMapOvr>
    <a:masterClrMapping/>
  </p:clrMapOvr>
  <mc:AlternateContent xmlns:mc="http://schemas.openxmlformats.org/markup-compatibility/2006" xmlns:p14="http://schemas.microsoft.com/office/powerpoint/2010/main">
    <mc:Choice Requires="p14">
      <p:transition spd="slow" p14:dur="2000" advTm="35005"/>
    </mc:Choice>
    <mc:Fallback xmlns="">
      <p:transition spd="slow" advTm="3500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926020"/>
          </a:xfrm>
        </p:spPr>
        <p:txBody>
          <a:bodyPr>
            <a:noAutofit/>
          </a:bodyPr>
          <a:lstStyle/>
          <a:p>
            <a:r>
              <a:rPr lang="en-US" sz="3600" b="1" dirty="0"/>
              <a:t>Cross-reactivity with Non-Colorectal Cancer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1295400"/>
            <a:ext cx="7281862" cy="5307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4689348"/>
      </p:ext>
    </p:extLst>
  </p:cSld>
  <p:clrMapOvr>
    <a:masterClrMapping/>
  </p:clrMapOvr>
  <mc:AlternateContent xmlns:mc="http://schemas.openxmlformats.org/markup-compatibility/2006" xmlns:p14="http://schemas.microsoft.com/office/powerpoint/2010/main">
    <mc:Choice Requires="p14">
      <p:transition spd="slow" p14:dur="2000" advTm="32715"/>
    </mc:Choice>
    <mc:Fallback xmlns="">
      <p:transition spd="slow" advTm="32715"/>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509103" cy="926020"/>
          </a:xfrm>
        </p:spPr>
        <p:txBody>
          <a:bodyPr/>
          <a:lstStyle/>
          <a:p>
            <a:r>
              <a:rPr lang="en-US" sz="3600" b="1" dirty="0"/>
              <a:t>Precision and Reproducibility</a:t>
            </a:r>
          </a:p>
        </p:txBody>
      </p:sp>
      <p:sp>
        <p:nvSpPr>
          <p:cNvPr id="3" name="Content Placeholder 2"/>
          <p:cNvSpPr>
            <a:spLocks noGrp="1"/>
          </p:cNvSpPr>
          <p:nvPr>
            <p:ph idx="1"/>
          </p:nvPr>
        </p:nvSpPr>
        <p:spPr>
          <a:xfrm>
            <a:off x="323850" y="838200"/>
            <a:ext cx="8509103" cy="5229018"/>
          </a:xfrm>
        </p:spPr>
        <p:txBody>
          <a:bodyPr>
            <a:normAutofit/>
          </a:bodyPr>
          <a:lstStyle/>
          <a:p>
            <a:r>
              <a:rPr lang="en-US" altLang="en-US" sz="1800" kern="0" dirty="0">
                <a:solidFill>
                  <a:srgbClr val="0000FF"/>
                </a:solidFill>
              </a:rPr>
              <a:t>Precision/Reproducibility: samples </a:t>
            </a:r>
            <a:r>
              <a:rPr lang="en-US" sz="1800" dirty="0">
                <a:solidFill>
                  <a:srgbClr val="0000FF"/>
                </a:solidFill>
              </a:rPr>
              <a:t>should span the range of values (including those close to the cutoff(s))</a:t>
            </a:r>
          </a:p>
          <a:p>
            <a:r>
              <a:rPr lang="en-US" sz="1800" dirty="0">
                <a:solidFill>
                  <a:srgbClr val="0000FF"/>
                </a:solidFill>
              </a:rPr>
              <a:t>Study design based on CLSI EP15-A2</a:t>
            </a:r>
            <a:r>
              <a:rPr lang="en-US" sz="1800" dirty="0"/>
              <a:t>.  </a:t>
            </a:r>
          </a:p>
          <a:p>
            <a:pPr lvl="1"/>
            <a:r>
              <a:rPr lang="en-US" sz="1800" dirty="0">
                <a:solidFill>
                  <a:srgbClr val="FF0000"/>
                </a:solidFill>
              </a:rPr>
              <a:t>3-sites, with 2 operators per site</a:t>
            </a:r>
          </a:p>
          <a:p>
            <a:pPr lvl="1"/>
            <a:r>
              <a:rPr lang="en-US" sz="1800" dirty="0">
                <a:solidFill>
                  <a:srgbClr val="FF0000"/>
                </a:solidFill>
              </a:rPr>
              <a:t>22 runs per site (11 per operator)</a:t>
            </a:r>
            <a:endParaRPr lang="en-US" sz="1800" dirty="0">
              <a:solidFill>
                <a:srgbClr val="0000FF"/>
              </a:solidFill>
            </a:endParaRPr>
          </a:p>
          <a:p>
            <a:r>
              <a:rPr lang="en-US" sz="1800" dirty="0">
                <a:solidFill>
                  <a:srgbClr val="0000FF"/>
                </a:solidFill>
              </a:rPr>
              <a:t>Samples for study:  </a:t>
            </a:r>
          </a:p>
          <a:p>
            <a:pPr lvl="1"/>
            <a:r>
              <a:rPr lang="en-US" sz="1800" dirty="0">
                <a:solidFill>
                  <a:srgbClr val="0000FF"/>
                </a:solidFill>
              </a:rPr>
              <a:t>Stool pools were representing </a:t>
            </a:r>
            <a:r>
              <a:rPr lang="en-US" sz="1800" dirty="0">
                <a:solidFill>
                  <a:srgbClr val="FF0000"/>
                </a:solidFill>
              </a:rPr>
              <a:t>negative, high negative, low positive and high positive </a:t>
            </a:r>
            <a:r>
              <a:rPr lang="en-US" sz="1800" dirty="0">
                <a:solidFill>
                  <a:srgbClr val="0000FF"/>
                </a:solidFill>
              </a:rPr>
              <a:t>were generated by pooling residual stools samples for molecular and adding human blood to normal patients stool for hemoglobin.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109773"/>
            <a:ext cx="6731951" cy="259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4958656"/>
      </p:ext>
    </p:extLst>
  </p:cSld>
  <p:clrMapOvr>
    <a:masterClrMapping/>
  </p:clrMapOvr>
  <mc:AlternateContent xmlns:mc="http://schemas.openxmlformats.org/markup-compatibility/2006" xmlns:p14="http://schemas.microsoft.com/office/powerpoint/2010/main">
    <mc:Choice Requires="p14">
      <p:transition spd="slow" p14:dur="2000" advTm="25598"/>
    </mc:Choice>
    <mc:Fallback xmlns="">
      <p:transition spd="slow" advTm="25598"/>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a:xfrm>
            <a:off x="539750" y="17060"/>
            <a:ext cx="8229600" cy="1143000"/>
          </a:xfrm>
        </p:spPr>
        <p:txBody>
          <a:bodyPr/>
          <a:lstStyle/>
          <a:p>
            <a:pPr eaLnBrk="1" hangingPunct="1"/>
            <a:r>
              <a:rPr lang="en-US" altLang="en-US" sz="3600" b="1" dirty="0">
                <a:effectLst>
                  <a:outerShdw blurRad="38100" dist="38100" dir="2700000" algn="tl">
                    <a:srgbClr val="000000">
                      <a:alpha val="43137"/>
                    </a:srgbClr>
                  </a:outerShdw>
                </a:effectLst>
                <a:latin typeface="+mn-lt"/>
                <a:cs typeface="Arial" panose="020B0604020202020204" pitchFamily="34" charset="0"/>
              </a:rPr>
              <a:t>Outline</a:t>
            </a:r>
          </a:p>
        </p:txBody>
      </p:sp>
      <p:sp>
        <p:nvSpPr>
          <p:cNvPr id="4099" name="Content Placeholder 4"/>
          <p:cNvSpPr>
            <a:spLocks noGrp="1"/>
          </p:cNvSpPr>
          <p:nvPr>
            <p:ph idx="1"/>
          </p:nvPr>
        </p:nvSpPr>
        <p:spPr>
          <a:xfrm>
            <a:off x="457200" y="1070524"/>
            <a:ext cx="8229600" cy="5101676"/>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indent="0">
              <a:buNone/>
            </a:pPr>
            <a:endParaRPr lang="en-US" altLang="en-US" sz="2800" dirty="0">
              <a:solidFill>
                <a:srgbClr val="0000FF"/>
              </a:solidFill>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Brief Overview of Diagnostic Regulations</a:t>
            </a:r>
          </a:p>
          <a:p>
            <a:pPr eaLnBrk="1" hangingPunct="1">
              <a:buFont typeface="Wingdings" panose="05000000000000000000" pitchFamily="2" charset="2"/>
              <a:buChar char="§"/>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Biomarkers and In Vitro Diagnostics</a:t>
            </a:r>
          </a:p>
          <a:p>
            <a:pPr marL="0" indent="0" eaLnBrk="1" hangingPunct="1">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Case Example: Cologuard</a:t>
            </a:r>
          </a:p>
          <a:p>
            <a:pPr lvl="2">
              <a:buFont typeface="Wingdings" panose="05000000000000000000" pitchFamily="2" charset="2"/>
              <a:buChar char="§"/>
            </a:pPr>
            <a:r>
              <a:rPr lang="en-US" altLang="en-US" sz="2800" dirty="0">
                <a:solidFill>
                  <a:srgbClr val="0000FF"/>
                </a:solidFill>
                <a:cs typeface="Arial" panose="020B0604020202020204" pitchFamily="34" charset="0"/>
              </a:rPr>
              <a:t>Clinical Validation Study</a:t>
            </a:r>
          </a:p>
          <a:p>
            <a:pPr lvl="2">
              <a:buFont typeface="Wingdings" panose="05000000000000000000" pitchFamily="2" charset="2"/>
              <a:buChar char="§"/>
            </a:pPr>
            <a:r>
              <a:rPr lang="en-US" altLang="en-US" sz="2800" dirty="0">
                <a:solidFill>
                  <a:srgbClr val="0000FF"/>
                </a:solidFill>
                <a:cs typeface="Arial" panose="020B0604020202020204" pitchFamily="34" charset="0"/>
              </a:rPr>
              <a:t>Analytical Studies</a:t>
            </a:r>
          </a:p>
          <a:p>
            <a:pPr marL="914400" lvl="2" indent="0">
              <a:buNone/>
            </a:pPr>
            <a:endParaRPr lang="en-US" altLang="en-US" sz="2800" dirty="0">
              <a:solidFill>
                <a:srgbClr val="0000FF"/>
              </a:solidFill>
              <a:cs typeface="Arial" panose="020B0604020202020204" pitchFamily="34" charset="0"/>
            </a:endParaRPr>
          </a:p>
          <a:p>
            <a:pPr eaLnBrk="1" hangingPunct="1">
              <a:buFont typeface="Wingdings" panose="05000000000000000000" pitchFamily="2" charset="2"/>
              <a:buChar char="§"/>
            </a:pPr>
            <a:r>
              <a:rPr lang="en-US" altLang="en-US" sz="2800" dirty="0">
                <a:solidFill>
                  <a:srgbClr val="0000FF"/>
                </a:solidFill>
                <a:cs typeface="Arial" panose="020B0604020202020204" pitchFamily="34" charset="0"/>
              </a:rPr>
              <a:t>Conclusions</a:t>
            </a:r>
          </a:p>
          <a:p>
            <a:pPr eaLnBrk="1" hangingPunct="1">
              <a:buFont typeface="Wingdings" panose="05000000000000000000" pitchFamily="2" charset="2"/>
              <a:buChar char="§"/>
            </a:pPr>
            <a:endParaRPr lang="en-US" altLang="en-US" sz="2800" dirty="0">
              <a:solidFill>
                <a:srgbClr val="0000FF"/>
              </a:solidFill>
              <a:latin typeface="Arial" panose="020B0604020202020204" pitchFamily="34" charset="0"/>
              <a:cs typeface="Arial" panose="020B0604020202020204" pitchFamily="34" charset="0"/>
            </a:endParaRPr>
          </a:p>
          <a:p>
            <a:pPr marL="400050" lvl="1" indent="0" eaLnBrk="1" hangingPunct="1">
              <a:buNone/>
            </a:pPr>
            <a:endParaRPr lang="en-US" altLang="en-US"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endParaRPr lang="en-US" altLang="en-US" sz="2800"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endParaRPr lang="en-US" altLang="en-US" sz="2800" dirty="0">
              <a:latin typeface="Arial" panose="020B0604020202020204" pitchFamily="34" charset="0"/>
              <a:cs typeface="Arial" panose="020B0604020202020204" pitchFamily="34" charset="0"/>
            </a:endParaRPr>
          </a:p>
          <a:p>
            <a:pPr lvl="1" eaLnBrk="1" hangingPunct="1">
              <a:buFont typeface="Wingdings" panose="05000000000000000000" pitchFamily="2" charset="2"/>
              <a:buChar char="§"/>
            </a:pPr>
            <a:endParaRPr lang="en-US" altLang="en-US"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
            </a:pPr>
            <a:endParaRPr lang="en-US" altLang="en-US" sz="2800" dirty="0">
              <a:latin typeface="Arial" panose="020B0604020202020204" pitchFamily="34" charset="0"/>
              <a:cs typeface="Arial" panose="020B0604020202020204" pitchFamily="34" charset="0"/>
            </a:endParaRPr>
          </a:p>
        </p:txBody>
      </p:sp>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2996" y="152401"/>
            <a:ext cx="616354"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3900251"/>
      </p:ext>
    </p:extLst>
  </p:cSld>
  <p:clrMapOvr>
    <a:masterClrMapping/>
  </p:clrMapOvr>
  <mc:AlternateContent xmlns:mc="http://schemas.openxmlformats.org/markup-compatibility/2006" xmlns:p14="http://schemas.microsoft.com/office/powerpoint/2010/main">
    <mc:Choice Requires="p14">
      <p:transition spd="slow" p14:dur="2000" advTm="13415"/>
    </mc:Choice>
    <mc:Fallback xmlns="">
      <p:transition spd="slow" advTm="134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4099">
                                            <p:txEl>
                                              <p:pRg st="9" end="9"/>
                                            </p:txEl>
                                          </p:spTgt>
                                        </p:tgtEl>
                                        <p:attrNameLst>
                                          <p:attrName>style.color</p:attrName>
                                        </p:attrNameLst>
                                      </p:cBhvr>
                                      <p:to>
                                        <a:schemeClr val="accent2"/>
                                      </p:to>
                                    </p:animClr>
                                    <p:animClr clrSpc="rgb" dir="cw">
                                      <p:cBhvr>
                                        <p:cTn id="7" dur="500" fill="hold"/>
                                        <p:tgtEl>
                                          <p:spTgt spid="4099">
                                            <p:txEl>
                                              <p:pRg st="9" end="9"/>
                                            </p:txEl>
                                          </p:spTgt>
                                        </p:tgtEl>
                                        <p:attrNameLst>
                                          <p:attrName>fillcolor</p:attrName>
                                        </p:attrNameLst>
                                      </p:cBhvr>
                                      <p:to>
                                        <a:schemeClr val="accent2"/>
                                      </p:to>
                                    </p:animClr>
                                    <p:set>
                                      <p:cBhvr>
                                        <p:cTn id="8" dur="500" fill="hold"/>
                                        <p:tgtEl>
                                          <p:spTgt spid="4099">
                                            <p:txEl>
                                              <p:pRg st="9" end="9"/>
                                            </p:txEl>
                                          </p:spTgt>
                                        </p:tgtEl>
                                        <p:attrNameLst>
                                          <p:attrName>fill.type</p:attrName>
                                        </p:attrNameLst>
                                      </p:cBhvr>
                                      <p:to>
                                        <p:strVal val="solid"/>
                                      </p:to>
                                    </p:set>
                                    <p:set>
                                      <p:cBhvr>
                                        <p:cTn id="9" dur="500" fill="hold"/>
                                        <p:tgtEl>
                                          <p:spTgt spid="4099">
                                            <p:txEl>
                                              <p:pRg st="9" end="9"/>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8595"/>
            <a:ext cx="8509103" cy="3636014"/>
          </a:xfrm>
        </p:spPr>
        <p:txBody>
          <a:bodyPr/>
          <a:lstStyle/>
          <a:p>
            <a:r>
              <a:rPr lang="en-US" sz="1800" dirty="0">
                <a:solidFill>
                  <a:srgbClr val="0000FF"/>
                </a:solidFill>
              </a:rPr>
              <a:t>Utilizing the Q-sub process can be helpful.</a:t>
            </a:r>
          </a:p>
          <a:p>
            <a:endParaRPr lang="en-US" sz="1800" dirty="0">
              <a:solidFill>
                <a:srgbClr val="0000FF"/>
              </a:solidFill>
            </a:endParaRPr>
          </a:p>
          <a:p>
            <a:r>
              <a:rPr lang="en-US" sz="1800" dirty="0">
                <a:solidFill>
                  <a:srgbClr val="0000FF"/>
                </a:solidFill>
              </a:rPr>
              <a:t>It is important to carefully lock down assay cutoffs and the device before clinical and analytical validation studies are begun.</a:t>
            </a:r>
          </a:p>
          <a:p>
            <a:endParaRPr lang="en-US" sz="1800" dirty="0">
              <a:solidFill>
                <a:srgbClr val="0000FF"/>
              </a:solidFill>
            </a:endParaRPr>
          </a:p>
          <a:p>
            <a:r>
              <a:rPr lang="en-US" sz="1800" dirty="0">
                <a:solidFill>
                  <a:srgbClr val="0000FF"/>
                </a:solidFill>
              </a:rPr>
              <a:t>There should be well conducted analytical and clinical validation studies to support a successful FDA device application.</a:t>
            </a:r>
            <a:endParaRPr lang="en-US" sz="1800" dirty="0"/>
          </a:p>
          <a:p>
            <a:pPr marL="0" lvl="0" indent="0">
              <a:buNone/>
            </a:pPr>
            <a:endParaRPr lang="en-US" sz="1800" dirty="0">
              <a:solidFill>
                <a:srgbClr val="0000FF"/>
              </a:solidFill>
            </a:endParaRPr>
          </a:p>
          <a:p>
            <a:pPr lvl="0"/>
            <a:r>
              <a:rPr lang="en-US" sz="1800" dirty="0">
                <a:solidFill>
                  <a:srgbClr val="0000FF"/>
                </a:solidFill>
              </a:rPr>
              <a:t>Ideally, prospectively conducted studies in the intended use population are looked-for to support the clinical validity of cancer screening assays.</a:t>
            </a:r>
          </a:p>
          <a:p>
            <a:pPr marL="0" lvl="0" indent="0">
              <a:buNone/>
            </a:pPr>
            <a:endParaRPr lang="en-US" sz="1800" dirty="0">
              <a:solidFill>
                <a:srgbClr val="0000FF"/>
              </a:solidFill>
            </a:endParaRPr>
          </a:p>
          <a:p>
            <a:pPr lvl="0"/>
            <a:r>
              <a:rPr lang="en-US" sz="1800" dirty="0">
                <a:solidFill>
                  <a:srgbClr val="0000FF"/>
                </a:solidFill>
              </a:rPr>
              <a:t>However, novel biomarker strategies and supporting clinical studies bring novel regulatory challenges</a:t>
            </a:r>
          </a:p>
          <a:p>
            <a:pPr lvl="0"/>
            <a:endParaRPr lang="en-US" sz="1800" dirty="0">
              <a:solidFill>
                <a:srgbClr val="0000FF"/>
              </a:solidFill>
            </a:endParaRPr>
          </a:p>
          <a:p>
            <a:pPr lvl="0"/>
            <a:r>
              <a:rPr lang="en-US" sz="1800" dirty="0">
                <a:solidFill>
                  <a:srgbClr val="0000FF"/>
                </a:solidFill>
              </a:rPr>
              <a:t>FDA has adapted a nimble regulatory framework to support evidence development for safe and effective devices</a:t>
            </a:r>
          </a:p>
          <a:p>
            <a:pPr marL="457200" lvl="1" indent="0">
              <a:buNone/>
            </a:pPr>
            <a:endParaRPr lang="en-US" dirty="0">
              <a:solidFill>
                <a:srgbClr val="0000FF"/>
              </a:solidFill>
            </a:endParaRPr>
          </a:p>
        </p:txBody>
      </p:sp>
      <p:sp>
        <p:nvSpPr>
          <p:cNvPr id="4" name="Title 1">
            <a:extLst>
              <a:ext uri="{FF2B5EF4-FFF2-40B4-BE49-F238E27FC236}">
                <a16:creationId xmlns:a16="http://schemas.microsoft.com/office/drawing/2014/main" xmlns="" id="{876DCD0B-BDA9-4541-BBE6-06CF3F4C1AC0}"/>
              </a:ext>
            </a:extLst>
          </p:cNvPr>
          <p:cNvSpPr txBox="1">
            <a:spLocks/>
          </p:cNvSpPr>
          <p:nvPr/>
        </p:nvSpPr>
        <p:spPr bwMode="auto">
          <a:xfrm>
            <a:off x="457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Conclusions</a:t>
            </a:r>
          </a:p>
        </p:txBody>
      </p:sp>
      <p:pic>
        <p:nvPicPr>
          <p:cNvPr id="5" name="Picture 2" descr="C:\Users\DZR\AppData\Local\Microsoft\Windows\Temporary Internet Files\Content.IE5\OSL1007U\MP900390131[1].jpg">
            <a:extLst>
              <a:ext uri="{FF2B5EF4-FFF2-40B4-BE49-F238E27FC236}">
                <a16:creationId xmlns:a16="http://schemas.microsoft.com/office/drawing/2014/main" xmlns="" id="{BBAE5EB3-A477-4698-A18F-C74330A7EB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193389" y="297608"/>
            <a:ext cx="1012602" cy="1418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310034"/>
      </p:ext>
    </p:extLst>
  </p:cSld>
  <p:clrMapOvr>
    <a:masterClrMapping/>
  </p:clrMapOvr>
  <mc:AlternateContent xmlns:mc="http://schemas.openxmlformats.org/markup-compatibility/2006" xmlns:p14="http://schemas.microsoft.com/office/powerpoint/2010/main">
    <mc:Choice Requires="p14">
      <p:transition spd="slow" p14:dur="2000" advTm="20501"/>
    </mc:Choice>
    <mc:Fallback xmlns="">
      <p:transition spd="slow" advTm="20501"/>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057400" y="533400"/>
            <a:ext cx="5562600" cy="152362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Tx/>
              <a:buNone/>
            </a:pPr>
            <a:r>
              <a:rPr lang="en-US" altLang="en-US" sz="4000" dirty="0">
                <a:solidFill>
                  <a:srgbClr val="FF0000"/>
                </a:solidFill>
              </a:rPr>
              <a:t>Thank You!</a:t>
            </a:r>
          </a:p>
          <a:p>
            <a:pPr algn="ctr">
              <a:buFontTx/>
              <a:buNone/>
            </a:pPr>
            <a:endParaRPr lang="en-US" altLang="en-US" sz="1800" dirty="0">
              <a:solidFill>
                <a:srgbClr val="0000FF"/>
              </a:solidFill>
            </a:endParaRPr>
          </a:p>
          <a:p>
            <a:pPr algn="ctr">
              <a:buFontTx/>
              <a:buNone/>
            </a:pPr>
            <a:r>
              <a:rPr lang="en-US" altLang="en-US" sz="2800" dirty="0">
                <a:solidFill>
                  <a:srgbClr val="0000FF"/>
                </a:solidFill>
              </a:rPr>
              <a:t>Anand.Pathak@fda.hhs.gov</a:t>
            </a:r>
          </a:p>
        </p:txBody>
      </p:sp>
      <p:pic>
        <p:nvPicPr>
          <p:cNvPr id="4" name="Picture 1" descr="C:\Users\DZR\AppData\Local\Microsoft\Windows\Temporary Internet Files\Content.IE5\XL9GOOH1\MC900413668[1].wmf">
            <a:extLst>
              <a:ext uri="{FF2B5EF4-FFF2-40B4-BE49-F238E27FC236}">
                <a16:creationId xmlns:a16="http://schemas.microsoft.com/office/drawing/2014/main" xmlns="" id="{CE79FF4F-A062-4360-8F01-EAB9D2A388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3429000"/>
            <a:ext cx="3245667" cy="344333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xmlns="" id="{D64110A3-CFB0-49E5-AAD3-53BD849BF953}"/>
              </a:ext>
            </a:extLst>
          </p:cNvPr>
          <p:cNvSpPr/>
          <p:nvPr/>
        </p:nvSpPr>
        <p:spPr>
          <a:xfrm>
            <a:off x="1503227" y="2057023"/>
            <a:ext cx="6400800" cy="1200329"/>
          </a:xfrm>
          <a:prstGeom prst="rect">
            <a:avLst/>
          </a:prstGeom>
        </p:spPr>
        <p:txBody>
          <a:bodyPr wrap="square">
            <a:spAutoFit/>
          </a:bodyPr>
          <a:lstStyle/>
          <a:p>
            <a:pPr lvl="0" algn="ctr"/>
            <a:r>
              <a:rPr lang="en-US" sz="2400" dirty="0">
                <a:solidFill>
                  <a:srgbClr val="0000FF"/>
                </a:solidFill>
                <a:latin typeface="Arial" panose="020B0604020202020204" pitchFamily="34" charset="0"/>
                <a:cs typeface="Arial" panose="020B0604020202020204" pitchFamily="34" charset="0"/>
              </a:rPr>
              <a:t>Division of Molecular Genetics and Pathology</a:t>
            </a:r>
          </a:p>
          <a:p>
            <a:pPr lvl="0" algn="ctr"/>
            <a:r>
              <a:rPr lang="en-US" sz="2400" dirty="0">
                <a:solidFill>
                  <a:srgbClr val="0000FF"/>
                </a:solidFill>
                <a:latin typeface="Arial" panose="020B0604020202020204" pitchFamily="34" charset="0"/>
                <a:cs typeface="Arial" panose="020B0604020202020204" pitchFamily="34" charset="0"/>
              </a:rPr>
              <a:t>Molecular Genetics Branch</a:t>
            </a:r>
          </a:p>
          <a:p>
            <a:pPr lvl="0" algn="ctr"/>
            <a:r>
              <a:rPr lang="en-US" sz="2400" dirty="0">
                <a:solidFill>
                  <a:srgbClr val="0000FF"/>
                </a:solidFill>
                <a:latin typeface="Arial" panose="020B0604020202020204" pitchFamily="34" charset="0"/>
                <a:cs typeface="Arial" panose="020B0604020202020204" pitchFamily="34" charset="0"/>
              </a:rPr>
              <a:t>OHT7(OIR)/CDRH/FDA</a:t>
            </a:r>
          </a:p>
        </p:txBody>
      </p:sp>
    </p:spTree>
    <p:extLst>
      <p:ext uri="{BB962C8B-B14F-4D97-AF65-F5344CB8AC3E}">
        <p14:creationId xmlns:p14="http://schemas.microsoft.com/office/powerpoint/2010/main" val="8856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79" y="94416"/>
            <a:ext cx="8542042" cy="748267"/>
          </a:xfrm>
        </p:spPr>
        <p:txBody>
          <a:bodyPr vert="horz" wrap="square" lIns="68580" tIns="34290" rIns="68580" bIns="34290" numCol="1" rtlCol="0" anchor="ctr" anchorCtr="0" compatLnSpc="1">
            <a:prstTxWarp prst="textNoShape">
              <a:avLst/>
            </a:prstTxWarp>
            <a:normAutofit/>
          </a:bodyPr>
          <a:lstStyle/>
          <a:p>
            <a:pPr defTabSz="685800"/>
            <a:r>
              <a:rPr lang="en-US" sz="3600" kern="0" dirty="0">
                <a:ea typeface="MS PGothic" pitchFamily="34" charset="-128"/>
              </a:rPr>
              <a:t>Useful Links</a:t>
            </a:r>
          </a:p>
        </p:txBody>
      </p:sp>
      <p:sp>
        <p:nvSpPr>
          <p:cNvPr id="3" name="Content Placeholder 2"/>
          <p:cNvSpPr>
            <a:spLocks noGrp="1"/>
          </p:cNvSpPr>
          <p:nvPr>
            <p:ph idx="1"/>
          </p:nvPr>
        </p:nvSpPr>
        <p:spPr>
          <a:xfrm>
            <a:off x="441971" y="887462"/>
            <a:ext cx="8401050" cy="5876122"/>
          </a:xfrm>
        </p:spPr>
        <p:style>
          <a:lnRef idx="2">
            <a:schemeClr val="accent1"/>
          </a:lnRef>
          <a:fillRef idx="1">
            <a:schemeClr val="lt1"/>
          </a:fillRef>
          <a:effectRef idx="0">
            <a:schemeClr val="accent1"/>
          </a:effectRef>
          <a:fontRef idx="minor">
            <a:schemeClr val="dk1"/>
          </a:fontRef>
        </p:style>
        <p:txBody>
          <a:bodyPr>
            <a:noAutofit/>
          </a:bodyPr>
          <a:lstStyle/>
          <a:p>
            <a:pPr marL="342900" lvl="1" indent="0">
              <a:buNone/>
            </a:pPr>
            <a:r>
              <a:rPr lang="en-US" altLang="en-US" sz="1200" b="1" dirty="0"/>
              <a:t>In Vitro Diagnostics</a:t>
            </a:r>
          </a:p>
          <a:p>
            <a:pPr marL="342900" lvl="1" indent="0">
              <a:buNone/>
            </a:pPr>
            <a:r>
              <a:rPr lang="en-US" altLang="en-US" sz="1200" dirty="0"/>
              <a:t>In Vitro Diagnostic (IVD) Device Studies- Frequently Asked Questions: </a:t>
            </a:r>
            <a:r>
              <a:rPr lang="en-US" altLang="en-US" sz="1200" dirty="0">
                <a:solidFill>
                  <a:srgbClr val="20128A"/>
                </a:solidFill>
                <a:hlinkClick r:id="rId3"/>
              </a:rPr>
              <a:t>http://www.fda.gov/downloads/MedicalDevices/DeviceRegulationandGuidance/GuidanceDocuments/ucm071230.pdf</a:t>
            </a:r>
            <a:endParaRPr lang="en-US" altLang="en-US" sz="1200" dirty="0">
              <a:solidFill>
                <a:srgbClr val="20128A"/>
              </a:solidFill>
            </a:endParaRPr>
          </a:p>
          <a:p>
            <a:pPr marL="342900" lvl="1" indent="0">
              <a:buNone/>
            </a:pPr>
            <a:endParaRPr lang="en-US" altLang="en-US" sz="1200" dirty="0">
              <a:solidFill>
                <a:srgbClr val="20128A"/>
              </a:solidFill>
            </a:endParaRPr>
          </a:p>
          <a:p>
            <a:pPr marL="342900" lvl="1" indent="0">
              <a:buNone/>
            </a:pPr>
            <a:endParaRPr lang="en-US" sz="1200" b="1" dirty="0">
              <a:solidFill>
                <a:srgbClr val="20128A"/>
              </a:solidFill>
              <a:cs typeface="Arial" charset="0"/>
            </a:endParaRPr>
          </a:p>
          <a:p>
            <a:pPr marL="0" indent="0">
              <a:buNone/>
            </a:pPr>
            <a:r>
              <a:rPr lang="en-US" sz="1200" b="1" dirty="0"/>
              <a:t>          </a:t>
            </a:r>
            <a:r>
              <a:rPr lang="en-US" sz="1200" b="1" dirty="0" err="1"/>
              <a:t>Cologuard</a:t>
            </a:r>
            <a:r>
              <a:rPr lang="en-US" sz="1200" b="1" dirty="0"/>
              <a:t> </a:t>
            </a:r>
            <a:r>
              <a:rPr lang="en-US" sz="1200" b="1" dirty="0" smtClean="0"/>
              <a:t>Summary of Safety and Effectiveness Data:</a:t>
            </a:r>
            <a:endParaRPr lang="en-US" sz="1200" b="1" dirty="0"/>
          </a:p>
          <a:p>
            <a:pPr marL="0" indent="0">
              <a:buNone/>
            </a:pPr>
            <a:r>
              <a:rPr lang="en-US" sz="1200" dirty="0">
                <a:solidFill>
                  <a:schemeClr val="tx1"/>
                </a:solidFill>
              </a:rPr>
              <a:t>           </a:t>
            </a:r>
            <a:r>
              <a:rPr lang="en-US" sz="1200" dirty="0">
                <a:solidFill>
                  <a:schemeClr val="tx1"/>
                </a:solidFill>
                <a:hlinkClick r:id="rId4"/>
              </a:rPr>
              <a:t>https://www.accessdata.fda.gov/cdrh_docs/pdf13/P130017b.pdf</a:t>
            </a:r>
            <a:endParaRPr lang="en-US" sz="1200" dirty="0">
              <a:solidFill>
                <a:schemeClr val="tx1"/>
              </a:solidFill>
            </a:endParaRPr>
          </a:p>
          <a:p>
            <a:pPr marL="342900" lvl="1" indent="0">
              <a:buNone/>
            </a:pPr>
            <a:endParaRPr lang="en-US" altLang="en-US" sz="1200" dirty="0">
              <a:solidFill>
                <a:srgbClr val="20128A"/>
              </a:solidFill>
            </a:endParaRPr>
          </a:p>
          <a:p>
            <a:pPr marL="342900" lvl="1" indent="0">
              <a:buNone/>
            </a:pPr>
            <a:endParaRPr lang="en-US" sz="1200" b="1" dirty="0">
              <a:solidFill>
                <a:srgbClr val="20128A"/>
              </a:solidFill>
              <a:cs typeface="Arial" charset="0"/>
            </a:endParaRPr>
          </a:p>
          <a:p>
            <a:pPr marL="342900" lvl="1" indent="0">
              <a:buNone/>
            </a:pPr>
            <a:r>
              <a:rPr lang="en-US" sz="1200" b="1">
                <a:solidFill>
                  <a:schemeClr val="tx1"/>
                </a:solidFill>
                <a:cs typeface="Arial" charset="0"/>
              </a:rPr>
              <a:t>Q-submission </a:t>
            </a:r>
            <a:r>
              <a:rPr lang="en-US" sz="1200" b="1" smtClean="0">
                <a:solidFill>
                  <a:schemeClr val="tx1"/>
                </a:solidFill>
                <a:cs typeface="Arial" charset="0"/>
              </a:rPr>
              <a:t>Program</a:t>
            </a:r>
            <a:endParaRPr lang="en-US" sz="1200" b="1" dirty="0">
              <a:solidFill>
                <a:schemeClr val="tx1"/>
              </a:solidFill>
              <a:cs typeface="Arial" charset="0"/>
            </a:endParaRPr>
          </a:p>
          <a:p>
            <a:pPr marL="342900" lvl="1" indent="0">
              <a:buNone/>
            </a:pPr>
            <a:endParaRPr lang="en-US" sz="1200" b="1" dirty="0">
              <a:solidFill>
                <a:srgbClr val="20128A"/>
              </a:solidFill>
              <a:cs typeface="Arial" charset="0"/>
            </a:endParaRPr>
          </a:p>
          <a:p>
            <a:pPr marL="0" indent="0">
              <a:buNone/>
            </a:pPr>
            <a:r>
              <a:rPr lang="en-US" sz="1200" b="1" dirty="0">
                <a:solidFill>
                  <a:srgbClr val="0000FF"/>
                </a:solidFill>
              </a:rPr>
              <a:t>	The Q-Submission Guidance</a:t>
            </a:r>
          </a:p>
          <a:p>
            <a:pPr lvl="2"/>
            <a:r>
              <a:rPr lang="en-US" altLang="en-US" sz="1200" i="1" dirty="0">
                <a:solidFill>
                  <a:prstClr val="black"/>
                </a:solidFill>
              </a:rPr>
              <a:t>Requests for Feedback and Meetings for Medical Device Submissions:  The Q-Submission Program</a:t>
            </a:r>
          </a:p>
          <a:p>
            <a:pPr lvl="2"/>
            <a:r>
              <a:rPr lang="en-US" sz="1200" dirty="0">
                <a:solidFill>
                  <a:prstClr val="black"/>
                </a:solidFill>
              </a:rPr>
              <a:t>Issued May 7, 2019.</a:t>
            </a:r>
          </a:p>
          <a:p>
            <a:pPr lvl="2"/>
            <a:r>
              <a:rPr lang="en-US" sz="1200" dirty="0">
                <a:solidFill>
                  <a:prstClr val="black"/>
                </a:solidFill>
                <a:hlinkClick r:id="rId5"/>
              </a:rPr>
              <a:t>https://www.fda.gov/media/114034/download</a:t>
            </a:r>
            <a:endParaRPr lang="en-US" sz="1200" dirty="0">
              <a:solidFill>
                <a:prstClr val="black"/>
              </a:solidFill>
            </a:endParaRPr>
          </a:p>
          <a:p>
            <a:pPr lvl="1"/>
            <a:endParaRPr lang="en-US" sz="1200" dirty="0">
              <a:solidFill>
                <a:prstClr val="black"/>
              </a:solidFill>
            </a:endParaRPr>
          </a:p>
          <a:p>
            <a:pPr marL="0" lvl="0" indent="0">
              <a:buNone/>
            </a:pPr>
            <a:r>
              <a:rPr lang="en-US" sz="1200" b="1" dirty="0">
                <a:solidFill>
                  <a:srgbClr val="0000FF"/>
                </a:solidFill>
              </a:rPr>
              <a:t>	eCopy Program </a:t>
            </a:r>
          </a:p>
          <a:p>
            <a:pPr lvl="2"/>
            <a:r>
              <a:rPr lang="en-US" sz="1200" dirty="0">
                <a:solidFill>
                  <a:prstClr val="black"/>
                </a:solidFill>
              </a:rPr>
              <a:t>The page contains links to Guidance, video, FAQ, and tools, including a validation module</a:t>
            </a:r>
          </a:p>
          <a:p>
            <a:pPr lvl="2"/>
            <a:r>
              <a:rPr lang="en-US" sz="1200" dirty="0">
                <a:solidFill>
                  <a:prstClr val="black"/>
                </a:solidFill>
                <a:hlinkClick r:id="rId6">
                  <a:extLst>
                    <a:ext uri="{A12FA001-AC4F-418D-AE19-62706E023703}">
                      <ahyp:hlinkClr xmlns:ahyp="http://schemas.microsoft.com/office/drawing/2018/hyperlinkcolor" xmlns="" val="tx"/>
                    </a:ext>
                  </a:extLst>
                </a:hlinkClick>
              </a:rPr>
              <a:t>https://www.fda.gov/MedicalDevices/DeviceRegulationandGuidance/HowtoMarketYourDevice/ucm370879.htm</a:t>
            </a:r>
            <a:endParaRPr lang="en-US" sz="1200" dirty="0">
              <a:solidFill>
                <a:prstClr val="black"/>
              </a:solidFill>
            </a:endParaRPr>
          </a:p>
          <a:p>
            <a:pPr lvl="0"/>
            <a:endParaRPr lang="en-US" sz="1200" b="1" dirty="0">
              <a:solidFill>
                <a:srgbClr val="0000FF"/>
              </a:solidFill>
            </a:endParaRPr>
          </a:p>
          <a:p>
            <a:pPr marL="0" lvl="0" indent="0">
              <a:buNone/>
            </a:pPr>
            <a:r>
              <a:rPr lang="en-US" sz="1200" b="1" dirty="0">
                <a:solidFill>
                  <a:srgbClr val="0000FF"/>
                </a:solidFill>
              </a:rPr>
              <a:t>	Optional form 3514</a:t>
            </a:r>
          </a:p>
          <a:p>
            <a:pPr marL="0" lvl="0" indent="0">
              <a:buNone/>
            </a:pPr>
            <a:endParaRPr lang="en-US" sz="1200" b="1" dirty="0">
              <a:solidFill>
                <a:srgbClr val="0000FF"/>
              </a:solidFill>
            </a:endParaRPr>
          </a:p>
          <a:p>
            <a:pPr lvl="2"/>
            <a:r>
              <a:rPr lang="en-US" sz="1200" dirty="0">
                <a:solidFill>
                  <a:prstClr val="black"/>
                </a:solidFill>
              </a:rPr>
              <a:t>Be clear about what you’re submitting, who you are, and whom we should contact – optional because a good cover letter can have all this</a:t>
            </a:r>
          </a:p>
          <a:p>
            <a:pPr lvl="2"/>
            <a:r>
              <a:rPr lang="en-US" sz="1200" dirty="0">
                <a:solidFill>
                  <a:prstClr val="black"/>
                </a:solidFill>
                <a:hlinkClick r:id="rId7">
                  <a:extLst>
                    <a:ext uri="{A12FA001-AC4F-418D-AE19-62706E023703}">
                      <ahyp:hlinkClr xmlns:ahyp="http://schemas.microsoft.com/office/drawing/2018/hyperlinkcolor" xmlns="" val="tx"/>
                    </a:ext>
                  </a:extLst>
                </a:hlinkClick>
              </a:rPr>
              <a:t>https://www.fda.gov/downloads/AboutFDA/ReportsManualsForms/Forms/UCM080872.pdf</a:t>
            </a:r>
            <a:r>
              <a:rPr lang="en-US" sz="1200" dirty="0">
                <a:solidFill>
                  <a:prstClr val="black"/>
                </a:solidFill>
              </a:rPr>
              <a:t> </a:t>
            </a:r>
          </a:p>
          <a:p>
            <a:pPr marL="0" indent="0">
              <a:buNone/>
            </a:pPr>
            <a:endParaRPr lang="en-US" sz="1200" dirty="0">
              <a:solidFill>
                <a:srgbClr val="20128A"/>
              </a:solidFill>
              <a:cs typeface="Arial" charset="0"/>
            </a:endParaRPr>
          </a:p>
          <a:p>
            <a:pPr marL="0" indent="0">
              <a:buNone/>
            </a:pPr>
            <a:r>
              <a:rPr lang="en-US" sz="1200" dirty="0">
                <a:solidFill>
                  <a:srgbClr val="20128A"/>
                </a:solidFill>
                <a:cs typeface="Arial" charset="0"/>
              </a:rPr>
              <a:t>        </a:t>
            </a:r>
          </a:p>
          <a:p>
            <a:pPr marL="0" indent="0">
              <a:buNone/>
            </a:pPr>
            <a:endParaRPr lang="en-US" sz="1200" dirty="0"/>
          </a:p>
        </p:txBody>
      </p:sp>
    </p:spTree>
    <p:extLst>
      <p:ext uri="{BB962C8B-B14F-4D97-AF65-F5344CB8AC3E}">
        <p14:creationId xmlns:p14="http://schemas.microsoft.com/office/powerpoint/2010/main" val="13511500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6"/>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5|0.5|0.9|0.4|0.6"/>
</p:tagLst>
</file>

<file path=ppt/tags/tag4.xml><?xml version="1.0" encoding="utf-8"?>
<p:tagLst xmlns:a="http://schemas.openxmlformats.org/drawingml/2006/main" xmlns:r="http://schemas.openxmlformats.org/officeDocument/2006/relationships" xmlns:p="http://schemas.openxmlformats.org/presentationml/2006/main">
  <p:tag name="TIMING" val="|1.5"/>
</p:tagLst>
</file>

<file path=ppt/tags/tag5.xml><?xml version="1.0" encoding="utf-8"?>
<p:tagLst xmlns:a="http://schemas.openxmlformats.org/drawingml/2006/main" xmlns:r="http://schemas.openxmlformats.org/officeDocument/2006/relationships" xmlns:p="http://schemas.openxmlformats.org/presentationml/2006/main">
  <p:tag name="TIMING" val="|0.6"/>
</p:tagLst>
</file>

<file path=ppt/tags/tag6.xml><?xml version="1.0" encoding="utf-8"?>
<p:tagLst xmlns:a="http://schemas.openxmlformats.org/drawingml/2006/main" xmlns:r="http://schemas.openxmlformats.org/officeDocument/2006/relationships" xmlns:p="http://schemas.openxmlformats.org/presentationml/2006/main">
  <p:tag name="TIMING" val="|0.3|-0.3|0.9|0.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DA2017.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13046</TotalTime>
  <Words>2166</Words>
  <Application>Microsoft Office PowerPoint</Application>
  <PresentationFormat>On-screen Show (4:3)</PresentationFormat>
  <Paragraphs>400</Paragraphs>
  <Slides>40</Slides>
  <Notes>40</Notes>
  <HiddenSlides>0</HiddenSlides>
  <MMClips>0</MMClips>
  <ScaleCrop>false</ScaleCrop>
  <HeadingPairs>
    <vt:vector size="4" baseType="variant">
      <vt:variant>
        <vt:lpstr>Theme</vt:lpstr>
      </vt:variant>
      <vt:variant>
        <vt:i4>3</vt:i4>
      </vt:variant>
      <vt:variant>
        <vt:lpstr>Slide Titles</vt:lpstr>
      </vt:variant>
      <vt:variant>
        <vt:i4>40</vt:i4>
      </vt:variant>
    </vt:vector>
  </HeadingPairs>
  <TitlesOfParts>
    <vt:vector size="43" baseType="lpstr">
      <vt:lpstr>Office Theme</vt:lpstr>
      <vt:lpstr>1_Office Theme</vt:lpstr>
      <vt:lpstr>FDA2017.2</vt:lpstr>
      <vt:lpstr>PowerPoint Presentation</vt:lpstr>
      <vt:lpstr>PowerPoint Presentation</vt:lpstr>
      <vt:lpstr>Outline</vt:lpstr>
      <vt:lpstr>PowerPoint Presentation</vt:lpstr>
      <vt:lpstr>PowerPoint Presentation</vt:lpstr>
      <vt:lpstr>Premarket Risk Based Regulation</vt:lpstr>
      <vt:lpstr>Key Components of FDA  Evaluation of Tests</vt:lpstr>
      <vt:lpstr>PowerPoint Presentation</vt:lpstr>
      <vt:lpstr>Q-submissions</vt:lpstr>
      <vt:lpstr>Q-submissions Early Interaction to Reduce Sponsor Uncertainty</vt:lpstr>
      <vt:lpstr>Outline</vt:lpstr>
      <vt:lpstr>Biomarker</vt:lpstr>
      <vt:lpstr>Defining a Biomarker </vt:lpstr>
      <vt:lpstr>In Vitro Diagnostic Device (IVD)  Definition</vt:lpstr>
      <vt:lpstr>Outline</vt:lpstr>
      <vt:lpstr>Cologuard ®</vt:lpstr>
      <vt:lpstr>Cologuard </vt:lpstr>
      <vt:lpstr>Contraindications</vt:lpstr>
      <vt:lpstr>Device Description</vt:lpstr>
      <vt:lpstr>PowerPoint Presentation</vt:lpstr>
      <vt:lpstr>Algorithm Development and  Cut-off Determination</vt:lpstr>
      <vt:lpstr>Review Challenges</vt:lpstr>
      <vt:lpstr>Clinical Validation Study: DeeP-C Study</vt:lpstr>
      <vt:lpstr>Clinical Validation Study</vt:lpstr>
      <vt:lpstr>Clinical Validation Study</vt:lpstr>
      <vt:lpstr>Clinical Validation Study</vt:lpstr>
      <vt:lpstr>Primary Effectiveness Results</vt:lpstr>
      <vt:lpstr>CRC Sensitivity of Cologuard By Stage</vt:lpstr>
      <vt:lpstr>Secondary Effectiveness:  Comparison to FIT test</vt:lpstr>
      <vt:lpstr>Secondary Effectiveness:  Comparison to FIT test</vt:lpstr>
      <vt:lpstr>ROC Curves for CRC: Comparison of Cologuard to FIT</vt:lpstr>
      <vt:lpstr>PowerPoint Presentation</vt:lpstr>
      <vt:lpstr>Sensitivity (LoB, LoD, LoQ and Linearity)</vt:lpstr>
      <vt:lpstr>Specificity</vt:lpstr>
      <vt:lpstr>Cross-reactivity with Non-Colorectal Cancer</vt:lpstr>
      <vt:lpstr>Precision and Reproducibility</vt:lpstr>
      <vt:lpstr>Outline</vt:lpstr>
      <vt:lpstr>PowerPoint Presentation</vt:lpstr>
      <vt:lpstr>PowerPoint Presentation</vt:lpstr>
      <vt:lpstr>Useful Links</vt:lpstr>
    </vt:vector>
  </TitlesOfParts>
  <Company>US FDA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Biomarkers to In Vitro Diagnostics: A FDA Perspectve</dc:title>
  <dc:creator>Dickey, Jennifer S.</dc:creator>
  <cp:lastModifiedBy>EndUser</cp:lastModifiedBy>
  <cp:revision>370</cp:revision>
  <cp:lastPrinted>2019-09-04T18:56:02Z</cp:lastPrinted>
  <dcterms:created xsi:type="dcterms:W3CDTF">2016-08-08T16:02:29Z</dcterms:created>
  <dcterms:modified xsi:type="dcterms:W3CDTF">2019-09-09T15:45:15Z</dcterms:modified>
</cp:coreProperties>
</file>