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535" r:id="rId2"/>
    <p:sldId id="258" r:id="rId3"/>
    <p:sldId id="335" r:id="rId4"/>
    <p:sldId id="59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74"/>
    <p:restoredTop sz="94686"/>
  </p:normalViewPr>
  <p:slideViewPr>
    <p:cSldViewPr snapToGrid="0" snapToObjects="1">
      <p:cViewPr varScale="1">
        <p:scale>
          <a:sx n="89" d="100"/>
          <a:sy n="89" d="100"/>
        </p:scale>
        <p:origin x="200" y="7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C6A6A0-073D-4E45-81EA-ED19986ABA99}" type="datetimeFigureOut">
              <a:rPr lang="en-US" smtClean="0"/>
              <a:t>9/10/19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0CFF34-A5C4-2C45-8885-64765A32ADF7}" type="slidenum">
              <a:rPr lang="en-US" smtClean="0"/>
              <a:t>‹#›</a:t>
            </a:fld>
            <a:endParaRPr lang="en-US"/>
          </a:p>
        </p:txBody>
      </p:sp>
    </p:spTree>
    <p:extLst>
      <p:ext uri="{BB962C8B-B14F-4D97-AF65-F5344CB8AC3E}">
        <p14:creationId xmlns:p14="http://schemas.microsoft.com/office/powerpoint/2010/main" val="307280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30EBD9D9-6555-4642-AB5D-62B535A04C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402F537E-D7F7-C24E-B86C-B601A6C13784}" type="slidenum">
              <a:rPr lang="en-US" altLang="en-US" sz="1200" smtClean="0"/>
              <a:pPr/>
              <a:t>1</a:t>
            </a:fld>
            <a:endParaRPr lang="en-US" altLang="en-US" sz="1200"/>
          </a:p>
        </p:txBody>
      </p:sp>
      <p:sp>
        <p:nvSpPr>
          <p:cNvPr id="21506" name="Rectangle 2">
            <a:extLst>
              <a:ext uri="{FF2B5EF4-FFF2-40B4-BE49-F238E27FC236}">
                <a16:creationId xmlns:a16="http://schemas.microsoft.com/office/drawing/2014/main" id="{C6A05D89-1EC9-6C45-B513-C987B72474EB}"/>
              </a:ext>
            </a:extLst>
          </p:cNvPr>
          <p:cNvSpPr>
            <a:spLocks noGrp="1" noRot="1" noChangeAspect="1" noChangeArrowheads="1" noTextEdit="1"/>
          </p:cNvSpPr>
          <p:nvPr>
            <p:ph type="sldImg"/>
          </p:nvPr>
        </p:nvSpPr>
        <p:spPr>
          <a:ln/>
        </p:spPr>
      </p:sp>
      <p:sp>
        <p:nvSpPr>
          <p:cNvPr id="21507" name="Rectangle 3">
            <a:extLst>
              <a:ext uri="{FF2B5EF4-FFF2-40B4-BE49-F238E27FC236}">
                <a16:creationId xmlns:a16="http://schemas.microsoft.com/office/drawing/2014/main" id="{F659B983-E015-AC45-A215-2E8919FF67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9542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a:extLst>
              <a:ext uri="{FF2B5EF4-FFF2-40B4-BE49-F238E27FC236}">
                <a16:creationId xmlns:a16="http://schemas.microsoft.com/office/drawing/2014/main" id="{CFA438E3-5C02-6F43-96A9-5BB07DF8571B}"/>
              </a:ext>
            </a:extLst>
          </p:cNvPr>
          <p:cNvSpPr>
            <a:spLocks noGrp="1" noRot="1" noChangeAspect="1" noTextEdit="1"/>
          </p:cNvSpPr>
          <p:nvPr>
            <p:ph type="sldImg"/>
          </p:nvPr>
        </p:nvSpPr>
        <p:spPr>
          <a:ln/>
        </p:spPr>
      </p:sp>
      <p:sp>
        <p:nvSpPr>
          <p:cNvPr id="57346" name="Notes Placeholder 2">
            <a:extLst>
              <a:ext uri="{FF2B5EF4-FFF2-40B4-BE49-F238E27FC236}">
                <a16:creationId xmlns:a16="http://schemas.microsoft.com/office/drawing/2014/main" id="{D8FDC9FA-80A3-5941-820B-528F1823B6D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cs typeface="Arial" panose="020B0604020202020204" pitchFamily="34" charset="0"/>
              </a:rPr>
              <a:t>As Dan discussed earlier – an interagency agreement was formed between NCI and JPL allowing us to leverage the systems already developed in planetary and earth science to create an advanced knowledge system to capture and share biomarker data for EDRN. </a:t>
            </a:r>
          </a:p>
        </p:txBody>
      </p:sp>
      <p:sp>
        <p:nvSpPr>
          <p:cNvPr id="57347" name="Slide Number Placeholder 3">
            <a:extLst>
              <a:ext uri="{FF2B5EF4-FFF2-40B4-BE49-F238E27FC236}">
                <a16:creationId xmlns:a16="http://schemas.microsoft.com/office/drawing/2014/main" id="{71F2CA1D-4258-4D4B-9609-C952F997271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2EFFB557-7A32-7F49-BF58-E70DAF4CBFA4}" type="slidenum">
              <a:rPr lang="en-US" altLang="en-US" sz="1200" smtClean="0"/>
              <a:pPr/>
              <a:t>4</a:t>
            </a:fld>
            <a:endParaRPr lang="en-US" altLang="en-US" sz="1200"/>
          </a:p>
        </p:txBody>
      </p:sp>
    </p:spTree>
    <p:extLst>
      <p:ext uri="{BB962C8B-B14F-4D97-AF65-F5344CB8AC3E}">
        <p14:creationId xmlns:p14="http://schemas.microsoft.com/office/powerpoint/2010/main" val="623865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40123-E632-1346-9B93-411FCAE137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12009CE-5B12-7040-8E2A-DC6E619566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CE1BB7C-2F88-214D-A891-5090A7A1441D}"/>
              </a:ext>
            </a:extLst>
          </p:cNvPr>
          <p:cNvSpPr>
            <a:spLocks noGrp="1"/>
          </p:cNvSpPr>
          <p:nvPr>
            <p:ph type="dt" sz="half" idx="10"/>
          </p:nvPr>
        </p:nvSpPr>
        <p:spPr/>
        <p:txBody>
          <a:bodyPr/>
          <a:lstStyle/>
          <a:p>
            <a:fld id="{303AF05F-502F-B24C-B923-76C3AABDAE5C}" type="datetimeFigureOut">
              <a:rPr lang="en-US" smtClean="0"/>
              <a:t>9/10/19</a:t>
            </a:fld>
            <a:endParaRPr lang="en-US"/>
          </a:p>
        </p:txBody>
      </p:sp>
      <p:sp>
        <p:nvSpPr>
          <p:cNvPr id="5" name="Footer Placeholder 4">
            <a:extLst>
              <a:ext uri="{FF2B5EF4-FFF2-40B4-BE49-F238E27FC236}">
                <a16:creationId xmlns:a16="http://schemas.microsoft.com/office/drawing/2014/main" id="{EFFE5A2D-F1B9-204C-8E41-ADE3E9BBB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3B04ED-6BFD-0E4F-BEDE-44546A5883C9}"/>
              </a:ext>
            </a:extLst>
          </p:cNvPr>
          <p:cNvSpPr>
            <a:spLocks noGrp="1"/>
          </p:cNvSpPr>
          <p:nvPr>
            <p:ph type="sldNum" sz="quarter" idx="12"/>
          </p:nvPr>
        </p:nvSpPr>
        <p:spPr/>
        <p:txBody>
          <a:bodyPr/>
          <a:lstStyle/>
          <a:p>
            <a:fld id="{7FF07411-876B-A741-AFD7-927964B05576}" type="slidenum">
              <a:rPr lang="en-US" smtClean="0"/>
              <a:t>‹#›</a:t>
            </a:fld>
            <a:endParaRPr lang="en-US"/>
          </a:p>
        </p:txBody>
      </p:sp>
    </p:spTree>
    <p:extLst>
      <p:ext uri="{BB962C8B-B14F-4D97-AF65-F5344CB8AC3E}">
        <p14:creationId xmlns:p14="http://schemas.microsoft.com/office/powerpoint/2010/main" val="3321655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D181C-B301-6649-9EB1-07F2982EA0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941727-F988-1941-B337-AE8D6F39B4E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4D73C4-4C8A-204E-88B7-C648E5D25C41}"/>
              </a:ext>
            </a:extLst>
          </p:cNvPr>
          <p:cNvSpPr>
            <a:spLocks noGrp="1"/>
          </p:cNvSpPr>
          <p:nvPr>
            <p:ph type="dt" sz="half" idx="10"/>
          </p:nvPr>
        </p:nvSpPr>
        <p:spPr/>
        <p:txBody>
          <a:bodyPr/>
          <a:lstStyle/>
          <a:p>
            <a:fld id="{303AF05F-502F-B24C-B923-76C3AABDAE5C}" type="datetimeFigureOut">
              <a:rPr lang="en-US" smtClean="0"/>
              <a:t>9/10/19</a:t>
            </a:fld>
            <a:endParaRPr lang="en-US"/>
          </a:p>
        </p:txBody>
      </p:sp>
      <p:sp>
        <p:nvSpPr>
          <p:cNvPr id="5" name="Footer Placeholder 4">
            <a:extLst>
              <a:ext uri="{FF2B5EF4-FFF2-40B4-BE49-F238E27FC236}">
                <a16:creationId xmlns:a16="http://schemas.microsoft.com/office/drawing/2014/main" id="{9F046E81-EB14-4843-BCE7-20237D5D2F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55D68D-17B3-084D-892B-EB20C1C28A05}"/>
              </a:ext>
            </a:extLst>
          </p:cNvPr>
          <p:cNvSpPr>
            <a:spLocks noGrp="1"/>
          </p:cNvSpPr>
          <p:nvPr>
            <p:ph type="sldNum" sz="quarter" idx="12"/>
          </p:nvPr>
        </p:nvSpPr>
        <p:spPr/>
        <p:txBody>
          <a:bodyPr/>
          <a:lstStyle/>
          <a:p>
            <a:fld id="{7FF07411-876B-A741-AFD7-927964B05576}" type="slidenum">
              <a:rPr lang="en-US" smtClean="0"/>
              <a:t>‹#›</a:t>
            </a:fld>
            <a:endParaRPr lang="en-US"/>
          </a:p>
        </p:txBody>
      </p:sp>
    </p:spTree>
    <p:extLst>
      <p:ext uri="{BB962C8B-B14F-4D97-AF65-F5344CB8AC3E}">
        <p14:creationId xmlns:p14="http://schemas.microsoft.com/office/powerpoint/2010/main" val="606078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A2DC2-FE86-D74C-9C77-ED5CF764591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72A3FE-3082-5247-BB71-1AEDB8E746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EC5B33A-B4D0-064F-AAC3-219840C429E1}"/>
              </a:ext>
            </a:extLst>
          </p:cNvPr>
          <p:cNvSpPr>
            <a:spLocks noGrp="1"/>
          </p:cNvSpPr>
          <p:nvPr>
            <p:ph type="dt" sz="half" idx="10"/>
          </p:nvPr>
        </p:nvSpPr>
        <p:spPr/>
        <p:txBody>
          <a:bodyPr/>
          <a:lstStyle/>
          <a:p>
            <a:fld id="{303AF05F-502F-B24C-B923-76C3AABDAE5C}" type="datetimeFigureOut">
              <a:rPr lang="en-US" smtClean="0"/>
              <a:t>9/10/19</a:t>
            </a:fld>
            <a:endParaRPr lang="en-US"/>
          </a:p>
        </p:txBody>
      </p:sp>
      <p:sp>
        <p:nvSpPr>
          <p:cNvPr id="5" name="Footer Placeholder 4">
            <a:extLst>
              <a:ext uri="{FF2B5EF4-FFF2-40B4-BE49-F238E27FC236}">
                <a16:creationId xmlns:a16="http://schemas.microsoft.com/office/drawing/2014/main" id="{42BCE529-69FE-FF49-BD47-9B0DDA31E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E7B425-6728-054A-AC92-18CD4C75A5A1}"/>
              </a:ext>
            </a:extLst>
          </p:cNvPr>
          <p:cNvSpPr>
            <a:spLocks noGrp="1"/>
          </p:cNvSpPr>
          <p:nvPr>
            <p:ph type="sldNum" sz="quarter" idx="12"/>
          </p:nvPr>
        </p:nvSpPr>
        <p:spPr/>
        <p:txBody>
          <a:bodyPr/>
          <a:lstStyle/>
          <a:p>
            <a:fld id="{7FF07411-876B-A741-AFD7-927964B05576}" type="slidenum">
              <a:rPr lang="en-US" smtClean="0"/>
              <a:t>‹#›</a:t>
            </a:fld>
            <a:endParaRPr lang="en-US"/>
          </a:p>
        </p:txBody>
      </p:sp>
    </p:spTree>
    <p:extLst>
      <p:ext uri="{BB962C8B-B14F-4D97-AF65-F5344CB8AC3E}">
        <p14:creationId xmlns:p14="http://schemas.microsoft.com/office/powerpoint/2010/main" val="385977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F9230-14E5-B548-A2BA-329A959144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3497E0-7F3D-DB44-9A77-FD6E16BB882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A678B7-B281-0B4D-9BF0-E01B3BAB93F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37555D-ECA9-7D4A-AD9F-69C736B61F02}"/>
              </a:ext>
            </a:extLst>
          </p:cNvPr>
          <p:cNvSpPr>
            <a:spLocks noGrp="1"/>
          </p:cNvSpPr>
          <p:nvPr>
            <p:ph type="dt" sz="half" idx="10"/>
          </p:nvPr>
        </p:nvSpPr>
        <p:spPr/>
        <p:txBody>
          <a:bodyPr/>
          <a:lstStyle/>
          <a:p>
            <a:fld id="{303AF05F-502F-B24C-B923-76C3AABDAE5C}" type="datetimeFigureOut">
              <a:rPr lang="en-US" smtClean="0"/>
              <a:t>9/10/19</a:t>
            </a:fld>
            <a:endParaRPr lang="en-US"/>
          </a:p>
        </p:txBody>
      </p:sp>
      <p:sp>
        <p:nvSpPr>
          <p:cNvPr id="6" name="Footer Placeholder 5">
            <a:extLst>
              <a:ext uri="{FF2B5EF4-FFF2-40B4-BE49-F238E27FC236}">
                <a16:creationId xmlns:a16="http://schemas.microsoft.com/office/drawing/2014/main" id="{0AC05913-C2CE-4048-BD19-EAF72F5FEF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1BA247-8C32-BC49-8DB3-539AA9E3F391}"/>
              </a:ext>
            </a:extLst>
          </p:cNvPr>
          <p:cNvSpPr>
            <a:spLocks noGrp="1"/>
          </p:cNvSpPr>
          <p:nvPr>
            <p:ph type="sldNum" sz="quarter" idx="12"/>
          </p:nvPr>
        </p:nvSpPr>
        <p:spPr/>
        <p:txBody>
          <a:bodyPr/>
          <a:lstStyle/>
          <a:p>
            <a:fld id="{7FF07411-876B-A741-AFD7-927964B05576}" type="slidenum">
              <a:rPr lang="en-US" smtClean="0"/>
              <a:t>‹#›</a:t>
            </a:fld>
            <a:endParaRPr lang="en-US"/>
          </a:p>
        </p:txBody>
      </p:sp>
    </p:spTree>
    <p:extLst>
      <p:ext uri="{BB962C8B-B14F-4D97-AF65-F5344CB8AC3E}">
        <p14:creationId xmlns:p14="http://schemas.microsoft.com/office/powerpoint/2010/main" val="338979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CEF21-C3C8-A542-BE67-27DA90A2CE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40E78F-1318-1B41-8B39-CC45D9620E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12225E8-84E3-0F48-A8B7-DF3AB5D558F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EEF4E0-A4FA-B047-AB21-9A163E9239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93C0071-9A03-0C4F-9862-BAA37C307EB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FF4FDA-B7E3-B344-AC34-987E669E41C1}"/>
              </a:ext>
            </a:extLst>
          </p:cNvPr>
          <p:cNvSpPr>
            <a:spLocks noGrp="1"/>
          </p:cNvSpPr>
          <p:nvPr>
            <p:ph type="dt" sz="half" idx="10"/>
          </p:nvPr>
        </p:nvSpPr>
        <p:spPr/>
        <p:txBody>
          <a:bodyPr/>
          <a:lstStyle/>
          <a:p>
            <a:fld id="{303AF05F-502F-B24C-B923-76C3AABDAE5C}" type="datetimeFigureOut">
              <a:rPr lang="en-US" smtClean="0"/>
              <a:t>9/10/19</a:t>
            </a:fld>
            <a:endParaRPr lang="en-US"/>
          </a:p>
        </p:txBody>
      </p:sp>
      <p:sp>
        <p:nvSpPr>
          <p:cNvPr id="8" name="Footer Placeholder 7">
            <a:extLst>
              <a:ext uri="{FF2B5EF4-FFF2-40B4-BE49-F238E27FC236}">
                <a16:creationId xmlns:a16="http://schemas.microsoft.com/office/drawing/2014/main" id="{FBB4E7D6-23E4-784E-A75B-76D88AF0AC5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F8DA400-F0B3-8F47-95B5-04E8C36556EB}"/>
              </a:ext>
            </a:extLst>
          </p:cNvPr>
          <p:cNvSpPr>
            <a:spLocks noGrp="1"/>
          </p:cNvSpPr>
          <p:nvPr>
            <p:ph type="sldNum" sz="quarter" idx="12"/>
          </p:nvPr>
        </p:nvSpPr>
        <p:spPr/>
        <p:txBody>
          <a:bodyPr/>
          <a:lstStyle/>
          <a:p>
            <a:fld id="{7FF07411-876B-A741-AFD7-927964B05576}" type="slidenum">
              <a:rPr lang="en-US" smtClean="0"/>
              <a:t>‹#›</a:t>
            </a:fld>
            <a:endParaRPr lang="en-US"/>
          </a:p>
        </p:txBody>
      </p:sp>
    </p:spTree>
    <p:extLst>
      <p:ext uri="{BB962C8B-B14F-4D97-AF65-F5344CB8AC3E}">
        <p14:creationId xmlns:p14="http://schemas.microsoft.com/office/powerpoint/2010/main" val="3158169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7ECA7-4531-B046-90C6-125D533F13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99CEBC-3617-B640-8560-FCACF50C3475}"/>
              </a:ext>
            </a:extLst>
          </p:cNvPr>
          <p:cNvSpPr>
            <a:spLocks noGrp="1"/>
          </p:cNvSpPr>
          <p:nvPr>
            <p:ph type="dt" sz="half" idx="10"/>
          </p:nvPr>
        </p:nvSpPr>
        <p:spPr/>
        <p:txBody>
          <a:bodyPr/>
          <a:lstStyle/>
          <a:p>
            <a:fld id="{303AF05F-502F-B24C-B923-76C3AABDAE5C}" type="datetimeFigureOut">
              <a:rPr lang="en-US" smtClean="0"/>
              <a:t>9/10/19</a:t>
            </a:fld>
            <a:endParaRPr lang="en-US"/>
          </a:p>
        </p:txBody>
      </p:sp>
      <p:sp>
        <p:nvSpPr>
          <p:cNvPr id="4" name="Footer Placeholder 3">
            <a:extLst>
              <a:ext uri="{FF2B5EF4-FFF2-40B4-BE49-F238E27FC236}">
                <a16:creationId xmlns:a16="http://schemas.microsoft.com/office/drawing/2014/main" id="{ACD4F9C4-4C4D-0342-AFCE-4AA3364591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71D91A-6CDD-1542-82C6-A6FBBDDC78CF}"/>
              </a:ext>
            </a:extLst>
          </p:cNvPr>
          <p:cNvSpPr>
            <a:spLocks noGrp="1"/>
          </p:cNvSpPr>
          <p:nvPr>
            <p:ph type="sldNum" sz="quarter" idx="12"/>
          </p:nvPr>
        </p:nvSpPr>
        <p:spPr/>
        <p:txBody>
          <a:bodyPr/>
          <a:lstStyle/>
          <a:p>
            <a:fld id="{7FF07411-876B-A741-AFD7-927964B05576}" type="slidenum">
              <a:rPr lang="en-US" smtClean="0"/>
              <a:t>‹#›</a:t>
            </a:fld>
            <a:endParaRPr lang="en-US"/>
          </a:p>
        </p:txBody>
      </p:sp>
    </p:spTree>
    <p:extLst>
      <p:ext uri="{BB962C8B-B14F-4D97-AF65-F5344CB8AC3E}">
        <p14:creationId xmlns:p14="http://schemas.microsoft.com/office/powerpoint/2010/main" val="451142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08A908-8657-814E-B6E8-CD5E3D47A58A}"/>
              </a:ext>
            </a:extLst>
          </p:cNvPr>
          <p:cNvSpPr>
            <a:spLocks noGrp="1"/>
          </p:cNvSpPr>
          <p:nvPr>
            <p:ph type="dt" sz="half" idx="10"/>
          </p:nvPr>
        </p:nvSpPr>
        <p:spPr/>
        <p:txBody>
          <a:bodyPr/>
          <a:lstStyle/>
          <a:p>
            <a:fld id="{303AF05F-502F-B24C-B923-76C3AABDAE5C}" type="datetimeFigureOut">
              <a:rPr lang="en-US" smtClean="0"/>
              <a:t>9/10/19</a:t>
            </a:fld>
            <a:endParaRPr lang="en-US"/>
          </a:p>
        </p:txBody>
      </p:sp>
      <p:sp>
        <p:nvSpPr>
          <p:cNvPr id="3" name="Footer Placeholder 2">
            <a:extLst>
              <a:ext uri="{FF2B5EF4-FFF2-40B4-BE49-F238E27FC236}">
                <a16:creationId xmlns:a16="http://schemas.microsoft.com/office/drawing/2014/main" id="{C9C4D21A-0BBE-7441-9810-A28BF39A29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667F0F-5264-C841-8661-43B932AD0803}"/>
              </a:ext>
            </a:extLst>
          </p:cNvPr>
          <p:cNvSpPr>
            <a:spLocks noGrp="1"/>
          </p:cNvSpPr>
          <p:nvPr>
            <p:ph type="sldNum" sz="quarter" idx="12"/>
          </p:nvPr>
        </p:nvSpPr>
        <p:spPr/>
        <p:txBody>
          <a:bodyPr/>
          <a:lstStyle/>
          <a:p>
            <a:fld id="{7FF07411-876B-A741-AFD7-927964B05576}" type="slidenum">
              <a:rPr lang="en-US" smtClean="0"/>
              <a:t>‹#›</a:t>
            </a:fld>
            <a:endParaRPr lang="en-US"/>
          </a:p>
        </p:txBody>
      </p:sp>
    </p:spTree>
    <p:extLst>
      <p:ext uri="{BB962C8B-B14F-4D97-AF65-F5344CB8AC3E}">
        <p14:creationId xmlns:p14="http://schemas.microsoft.com/office/powerpoint/2010/main" val="2663782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4D204-19BD-2C4C-840F-A97DAA9F8A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5C4A44B-C348-BF49-9F7A-01EED9C037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9BCC01E-2CBA-8143-8CD9-5E9D741C70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E8EB30A-297B-164B-9608-EE35CC99A60F}"/>
              </a:ext>
            </a:extLst>
          </p:cNvPr>
          <p:cNvSpPr>
            <a:spLocks noGrp="1"/>
          </p:cNvSpPr>
          <p:nvPr>
            <p:ph type="dt" sz="half" idx="10"/>
          </p:nvPr>
        </p:nvSpPr>
        <p:spPr/>
        <p:txBody>
          <a:bodyPr/>
          <a:lstStyle/>
          <a:p>
            <a:fld id="{303AF05F-502F-B24C-B923-76C3AABDAE5C}" type="datetimeFigureOut">
              <a:rPr lang="en-US" smtClean="0"/>
              <a:t>9/10/19</a:t>
            </a:fld>
            <a:endParaRPr lang="en-US"/>
          </a:p>
        </p:txBody>
      </p:sp>
      <p:sp>
        <p:nvSpPr>
          <p:cNvPr id="6" name="Footer Placeholder 5">
            <a:extLst>
              <a:ext uri="{FF2B5EF4-FFF2-40B4-BE49-F238E27FC236}">
                <a16:creationId xmlns:a16="http://schemas.microsoft.com/office/drawing/2014/main" id="{3588C2CC-48CA-864C-988C-D6D2176C59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4FE0EE-7816-664C-9E64-4DA7A66D7D88}"/>
              </a:ext>
            </a:extLst>
          </p:cNvPr>
          <p:cNvSpPr>
            <a:spLocks noGrp="1"/>
          </p:cNvSpPr>
          <p:nvPr>
            <p:ph type="sldNum" sz="quarter" idx="12"/>
          </p:nvPr>
        </p:nvSpPr>
        <p:spPr/>
        <p:txBody>
          <a:bodyPr/>
          <a:lstStyle/>
          <a:p>
            <a:fld id="{7FF07411-876B-A741-AFD7-927964B05576}" type="slidenum">
              <a:rPr lang="en-US" smtClean="0"/>
              <a:t>‹#›</a:t>
            </a:fld>
            <a:endParaRPr lang="en-US"/>
          </a:p>
        </p:txBody>
      </p:sp>
    </p:spTree>
    <p:extLst>
      <p:ext uri="{BB962C8B-B14F-4D97-AF65-F5344CB8AC3E}">
        <p14:creationId xmlns:p14="http://schemas.microsoft.com/office/powerpoint/2010/main" val="2569320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9CCAB-790A-CE4A-B5F8-EC56109995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E23A46-4FD2-AE4B-81AB-730817A4CB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3008CEA-733A-D64A-BC91-E55EF8D318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0260CB-D9E2-C74C-9C45-4558105DEA38}"/>
              </a:ext>
            </a:extLst>
          </p:cNvPr>
          <p:cNvSpPr>
            <a:spLocks noGrp="1"/>
          </p:cNvSpPr>
          <p:nvPr>
            <p:ph type="dt" sz="half" idx="10"/>
          </p:nvPr>
        </p:nvSpPr>
        <p:spPr/>
        <p:txBody>
          <a:bodyPr/>
          <a:lstStyle/>
          <a:p>
            <a:fld id="{303AF05F-502F-B24C-B923-76C3AABDAE5C}" type="datetimeFigureOut">
              <a:rPr lang="en-US" smtClean="0"/>
              <a:t>9/10/19</a:t>
            </a:fld>
            <a:endParaRPr lang="en-US"/>
          </a:p>
        </p:txBody>
      </p:sp>
      <p:sp>
        <p:nvSpPr>
          <p:cNvPr id="6" name="Footer Placeholder 5">
            <a:extLst>
              <a:ext uri="{FF2B5EF4-FFF2-40B4-BE49-F238E27FC236}">
                <a16:creationId xmlns:a16="http://schemas.microsoft.com/office/drawing/2014/main" id="{AA028C62-5B90-484A-8325-A38F5CE548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C0C158-1F3C-1441-AAD6-0B391E791813}"/>
              </a:ext>
            </a:extLst>
          </p:cNvPr>
          <p:cNvSpPr>
            <a:spLocks noGrp="1"/>
          </p:cNvSpPr>
          <p:nvPr>
            <p:ph type="sldNum" sz="quarter" idx="12"/>
          </p:nvPr>
        </p:nvSpPr>
        <p:spPr/>
        <p:txBody>
          <a:bodyPr/>
          <a:lstStyle/>
          <a:p>
            <a:fld id="{7FF07411-876B-A741-AFD7-927964B05576}" type="slidenum">
              <a:rPr lang="en-US" smtClean="0"/>
              <a:t>‹#›</a:t>
            </a:fld>
            <a:endParaRPr lang="en-US"/>
          </a:p>
        </p:txBody>
      </p:sp>
    </p:spTree>
    <p:extLst>
      <p:ext uri="{BB962C8B-B14F-4D97-AF65-F5344CB8AC3E}">
        <p14:creationId xmlns:p14="http://schemas.microsoft.com/office/powerpoint/2010/main" val="2148986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3FD2B-3785-8E47-B05A-33FA89F3D6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B0E7B3-9A5B-A84B-807D-C42DFC63C4D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3A7A1-1505-3546-AF20-8103221EC55C}"/>
              </a:ext>
            </a:extLst>
          </p:cNvPr>
          <p:cNvSpPr>
            <a:spLocks noGrp="1"/>
          </p:cNvSpPr>
          <p:nvPr>
            <p:ph type="dt" sz="half" idx="10"/>
          </p:nvPr>
        </p:nvSpPr>
        <p:spPr/>
        <p:txBody>
          <a:bodyPr/>
          <a:lstStyle/>
          <a:p>
            <a:fld id="{303AF05F-502F-B24C-B923-76C3AABDAE5C}" type="datetimeFigureOut">
              <a:rPr lang="en-US" smtClean="0"/>
              <a:t>9/10/19</a:t>
            </a:fld>
            <a:endParaRPr lang="en-US"/>
          </a:p>
        </p:txBody>
      </p:sp>
      <p:sp>
        <p:nvSpPr>
          <p:cNvPr id="5" name="Footer Placeholder 4">
            <a:extLst>
              <a:ext uri="{FF2B5EF4-FFF2-40B4-BE49-F238E27FC236}">
                <a16:creationId xmlns:a16="http://schemas.microsoft.com/office/drawing/2014/main" id="{932BFBBC-53A1-4D41-863E-B47CC6F271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77621D-9CC8-D74E-810B-D98C0ACC37BB}"/>
              </a:ext>
            </a:extLst>
          </p:cNvPr>
          <p:cNvSpPr>
            <a:spLocks noGrp="1"/>
          </p:cNvSpPr>
          <p:nvPr>
            <p:ph type="sldNum" sz="quarter" idx="12"/>
          </p:nvPr>
        </p:nvSpPr>
        <p:spPr/>
        <p:txBody>
          <a:bodyPr/>
          <a:lstStyle/>
          <a:p>
            <a:fld id="{7FF07411-876B-A741-AFD7-927964B05576}" type="slidenum">
              <a:rPr lang="en-US" smtClean="0"/>
              <a:t>‹#›</a:t>
            </a:fld>
            <a:endParaRPr lang="en-US"/>
          </a:p>
        </p:txBody>
      </p:sp>
    </p:spTree>
    <p:extLst>
      <p:ext uri="{BB962C8B-B14F-4D97-AF65-F5344CB8AC3E}">
        <p14:creationId xmlns:p14="http://schemas.microsoft.com/office/powerpoint/2010/main" val="1434401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FB62F3-4A0E-2F4C-A243-405ADEBB6B7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E6BF40-CC91-0143-A0DF-8FD77C7E632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BFDD92-9493-5B49-8680-479BD6E6F4A5}"/>
              </a:ext>
            </a:extLst>
          </p:cNvPr>
          <p:cNvSpPr>
            <a:spLocks noGrp="1"/>
          </p:cNvSpPr>
          <p:nvPr>
            <p:ph type="dt" sz="half" idx="10"/>
          </p:nvPr>
        </p:nvSpPr>
        <p:spPr/>
        <p:txBody>
          <a:bodyPr/>
          <a:lstStyle/>
          <a:p>
            <a:fld id="{303AF05F-502F-B24C-B923-76C3AABDAE5C}" type="datetimeFigureOut">
              <a:rPr lang="en-US" smtClean="0"/>
              <a:t>9/10/19</a:t>
            </a:fld>
            <a:endParaRPr lang="en-US"/>
          </a:p>
        </p:txBody>
      </p:sp>
      <p:sp>
        <p:nvSpPr>
          <p:cNvPr id="5" name="Footer Placeholder 4">
            <a:extLst>
              <a:ext uri="{FF2B5EF4-FFF2-40B4-BE49-F238E27FC236}">
                <a16:creationId xmlns:a16="http://schemas.microsoft.com/office/drawing/2014/main" id="{1E13D65E-7E24-DE43-A89C-45A07C35CD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AFC80E-5843-9F4B-BC1C-79CB17C37A99}"/>
              </a:ext>
            </a:extLst>
          </p:cNvPr>
          <p:cNvSpPr>
            <a:spLocks noGrp="1"/>
          </p:cNvSpPr>
          <p:nvPr>
            <p:ph type="sldNum" sz="quarter" idx="12"/>
          </p:nvPr>
        </p:nvSpPr>
        <p:spPr/>
        <p:txBody>
          <a:bodyPr/>
          <a:lstStyle/>
          <a:p>
            <a:fld id="{7FF07411-876B-A741-AFD7-927964B05576}" type="slidenum">
              <a:rPr lang="en-US" smtClean="0"/>
              <a:t>‹#›</a:t>
            </a:fld>
            <a:endParaRPr lang="en-US"/>
          </a:p>
        </p:txBody>
      </p:sp>
    </p:spTree>
    <p:extLst>
      <p:ext uri="{BB962C8B-B14F-4D97-AF65-F5344CB8AC3E}">
        <p14:creationId xmlns:p14="http://schemas.microsoft.com/office/powerpoint/2010/main" val="311778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2A9DCF-A6C3-E74B-BF05-E5172C819F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53EE37-51FC-6244-A44B-37D4FF0F4D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1E7B85-D66A-324F-96AC-48789F4E4C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3AF05F-502F-B24C-B923-76C3AABDAE5C}" type="datetimeFigureOut">
              <a:rPr lang="en-US" smtClean="0"/>
              <a:t>9/10/19</a:t>
            </a:fld>
            <a:endParaRPr lang="en-US"/>
          </a:p>
        </p:txBody>
      </p:sp>
      <p:sp>
        <p:nvSpPr>
          <p:cNvPr id="5" name="Footer Placeholder 4">
            <a:extLst>
              <a:ext uri="{FF2B5EF4-FFF2-40B4-BE49-F238E27FC236}">
                <a16:creationId xmlns:a16="http://schemas.microsoft.com/office/drawing/2014/main" id="{1B5601DF-F910-8048-8B36-8E2A840959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BAC59A4-3156-6C45-AC51-4A739FCC58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F07411-876B-A741-AFD7-927964B05576}" type="slidenum">
              <a:rPr lang="en-US" smtClean="0"/>
              <a:t>‹#›</a:t>
            </a:fld>
            <a:endParaRPr lang="en-US"/>
          </a:p>
        </p:txBody>
      </p:sp>
    </p:spTree>
    <p:extLst>
      <p:ext uri="{BB962C8B-B14F-4D97-AF65-F5344CB8AC3E}">
        <p14:creationId xmlns:p14="http://schemas.microsoft.com/office/powerpoint/2010/main" val="26211901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emf"/></Relationships>
</file>

<file path=ppt/slides/_rels/slide3.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tif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tiff"/><Relationship Id="rId3" Type="http://schemas.openxmlformats.org/officeDocument/2006/relationships/image" Target="../media/image14.png"/><Relationship Id="rId7" Type="http://schemas.openxmlformats.org/officeDocument/2006/relationships/image" Target="../media/image18.jpeg"/><Relationship Id="rId12" Type="http://schemas.openxmlformats.org/officeDocument/2006/relationships/image" Target="../media/image23.tif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jpeg"/><Relationship Id="rId11" Type="http://schemas.openxmlformats.org/officeDocument/2006/relationships/image" Target="../media/image22.tiff"/><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55">
            <a:extLst>
              <a:ext uri="{FF2B5EF4-FFF2-40B4-BE49-F238E27FC236}">
                <a16:creationId xmlns:a16="http://schemas.microsoft.com/office/drawing/2014/main" id="{BE5C209D-DDF6-4D4A-9D1F-11A629B090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1188" y="5934935"/>
            <a:ext cx="21224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8" descr="fhcrc">
            <a:extLst>
              <a:ext uri="{FF2B5EF4-FFF2-40B4-BE49-F238E27FC236}">
                <a16:creationId xmlns:a16="http://schemas.microsoft.com/office/drawing/2014/main" id="{F4CB68EB-1BD4-9F47-B379-510B8CFFD1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4089" y="5995260"/>
            <a:ext cx="17811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Rectangle 2">
            <a:extLst>
              <a:ext uri="{FF2B5EF4-FFF2-40B4-BE49-F238E27FC236}">
                <a16:creationId xmlns:a16="http://schemas.microsoft.com/office/drawing/2014/main" id="{72ECD007-CA4A-3443-8197-5C03AE9A8767}"/>
              </a:ext>
            </a:extLst>
          </p:cNvPr>
          <p:cNvSpPr>
            <a:spLocks noGrp="1" noChangeArrowheads="1"/>
          </p:cNvSpPr>
          <p:nvPr>
            <p:ph type="ctrTitle"/>
          </p:nvPr>
        </p:nvSpPr>
        <p:spPr>
          <a:xfrm>
            <a:off x="451822" y="484188"/>
            <a:ext cx="11621844" cy="2362200"/>
          </a:xfrm>
        </p:spPr>
        <p:txBody>
          <a:bodyPr>
            <a:normAutofit fontScale="90000"/>
          </a:bodyPr>
          <a:lstStyle/>
          <a:p>
            <a:r>
              <a:rPr lang="en-US" altLang="en-US" dirty="0"/>
              <a:t>Developing Knowledge Environments for Consortium-based Clinical Cancer Biomarker Studies </a:t>
            </a:r>
          </a:p>
        </p:txBody>
      </p:sp>
      <p:sp>
        <p:nvSpPr>
          <p:cNvPr id="20485" name="Rectangle 3">
            <a:extLst>
              <a:ext uri="{FF2B5EF4-FFF2-40B4-BE49-F238E27FC236}">
                <a16:creationId xmlns:a16="http://schemas.microsoft.com/office/drawing/2014/main" id="{DEF0A7DC-2FE5-FA46-AD24-84589F7E8B58}"/>
              </a:ext>
            </a:extLst>
          </p:cNvPr>
          <p:cNvSpPr>
            <a:spLocks noGrp="1" noChangeArrowheads="1"/>
          </p:cNvSpPr>
          <p:nvPr>
            <p:ph type="subTitle" idx="1"/>
          </p:nvPr>
        </p:nvSpPr>
        <p:spPr>
          <a:xfrm>
            <a:off x="2949388" y="6041296"/>
            <a:ext cx="6400800" cy="838200"/>
          </a:xfrm>
        </p:spPr>
        <p:txBody>
          <a:bodyPr/>
          <a:lstStyle/>
          <a:p>
            <a:pPr eaLnBrk="1" hangingPunct="1">
              <a:lnSpc>
                <a:spcPct val="80000"/>
              </a:lnSpc>
            </a:pPr>
            <a:endParaRPr lang="en-US" altLang="en-US" sz="1200"/>
          </a:p>
          <a:p>
            <a:pPr eaLnBrk="1" hangingPunct="1">
              <a:lnSpc>
                <a:spcPct val="80000"/>
              </a:lnSpc>
            </a:pPr>
            <a:endParaRPr lang="en-US" altLang="en-US" sz="1200"/>
          </a:p>
        </p:txBody>
      </p:sp>
      <p:sp>
        <p:nvSpPr>
          <p:cNvPr id="20486" name="Rectangle 4">
            <a:extLst>
              <a:ext uri="{FF2B5EF4-FFF2-40B4-BE49-F238E27FC236}">
                <a16:creationId xmlns:a16="http://schemas.microsoft.com/office/drawing/2014/main" id="{11C1BAD2-468C-F549-B5F2-972971ADAA79}"/>
              </a:ext>
            </a:extLst>
          </p:cNvPr>
          <p:cNvSpPr>
            <a:spLocks noChangeArrowheads="1"/>
          </p:cNvSpPr>
          <p:nvPr/>
        </p:nvSpPr>
        <p:spPr bwMode="auto">
          <a:xfrm>
            <a:off x="2381857" y="5021467"/>
            <a:ext cx="7162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en-US" altLang="en-US" sz="2000" dirty="0"/>
              <a:t>September 10, 2019</a:t>
            </a:r>
            <a:endParaRPr lang="en-US" altLang="en-US" sz="1400" dirty="0"/>
          </a:p>
          <a:p>
            <a:pPr algn="ctr" eaLnBrk="1" hangingPunct="1">
              <a:spcBef>
                <a:spcPct val="0"/>
              </a:spcBef>
              <a:buFontTx/>
              <a:buNone/>
            </a:pPr>
            <a:endParaRPr lang="en-US" altLang="en-US" sz="2000" dirty="0"/>
          </a:p>
        </p:txBody>
      </p:sp>
      <p:pic>
        <p:nvPicPr>
          <p:cNvPr id="20487" name="Picture 4">
            <a:extLst>
              <a:ext uri="{FF2B5EF4-FFF2-40B4-BE49-F238E27FC236}">
                <a16:creationId xmlns:a16="http://schemas.microsoft.com/office/drawing/2014/main" id="{2C951BE3-637C-1E45-8243-64E31950EC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6526" y="5822222"/>
            <a:ext cx="830262"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488" name="Picture 5" descr="nci-logo-black-big">
            <a:extLst>
              <a:ext uri="{FF2B5EF4-FFF2-40B4-BE49-F238E27FC236}">
                <a16:creationId xmlns:a16="http://schemas.microsoft.com/office/drawing/2014/main" id="{FFC672B5-687E-7D4B-AB90-FCCC20D6F0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66726" y="5817460"/>
            <a:ext cx="11096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Picture 9" descr="JPL logo">
            <a:extLst>
              <a:ext uri="{FF2B5EF4-FFF2-40B4-BE49-F238E27FC236}">
                <a16:creationId xmlns:a16="http://schemas.microsoft.com/office/drawing/2014/main" id="{CF81BFB1-07C5-7A42-BE43-7147B192FE2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48526" y="5822222"/>
            <a:ext cx="1592262"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0" name="AutoShape 13">
            <a:extLst>
              <a:ext uri="{FF2B5EF4-FFF2-40B4-BE49-F238E27FC236}">
                <a16:creationId xmlns:a16="http://schemas.microsoft.com/office/drawing/2014/main" id="{3EBD7FE7-BF52-B847-8A8F-4CA70C5B785E}"/>
              </a:ext>
            </a:extLst>
          </p:cNvPr>
          <p:cNvSpPr>
            <a:spLocks noChangeArrowheads="1"/>
          </p:cNvSpPr>
          <p:nvPr/>
        </p:nvSpPr>
        <p:spPr bwMode="auto">
          <a:xfrm>
            <a:off x="1730188" y="5584096"/>
            <a:ext cx="8839200" cy="1143000"/>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endParaRPr lang="en-US" altLang="en-US" sz="2800"/>
          </a:p>
        </p:txBody>
      </p:sp>
      <p:pic>
        <p:nvPicPr>
          <p:cNvPr id="20492" name="Picture 1">
            <a:extLst>
              <a:ext uri="{FF2B5EF4-FFF2-40B4-BE49-F238E27FC236}">
                <a16:creationId xmlns:a16="http://schemas.microsoft.com/office/drawing/2014/main" id="{26981324-9502-1444-AC95-CB26B094D15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987988" y="5660296"/>
            <a:ext cx="8890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4" name="TextBox 1">
            <a:extLst>
              <a:ext uri="{FF2B5EF4-FFF2-40B4-BE49-F238E27FC236}">
                <a16:creationId xmlns:a16="http://schemas.microsoft.com/office/drawing/2014/main" id="{3BCDE0BC-B708-4446-833F-3293588BC9EF}"/>
              </a:ext>
            </a:extLst>
          </p:cNvPr>
          <p:cNvSpPr txBox="1">
            <a:spLocks noChangeArrowheads="1"/>
          </p:cNvSpPr>
          <p:nvPr/>
        </p:nvSpPr>
        <p:spPr bwMode="auto">
          <a:xfrm>
            <a:off x="1319604" y="2683674"/>
            <a:ext cx="9660368"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US" altLang="en-US" sz="1800" dirty="0"/>
              <a:t> Daniel Crichton</a:t>
            </a:r>
            <a:r>
              <a:rPr lang="en-US" altLang="en-US" sz="1800" baseline="30000" dirty="0"/>
              <a:t>1</a:t>
            </a:r>
            <a:r>
              <a:rPr lang="en-US" altLang="en-US" sz="1800" dirty="0"/>
              <a:t>, Heather Kincaid</a:t>
            </a:r>
            <a:r>
              <a:rPr lang="en-US" altLang="en-US" sz="1800" baseline="30000" dirty="0"/>
              <a:t>1</a:t>
            </a:r>
            <a:r>
              <a:rPr lang="en-US" altLang="en-US" sz="1800" dirty="0"/>
              <a:t>, Kristen Anton</a:t>
            </a:r>
            <a:r>
              <a:rPr lang="en-US" altLang="en-US" sz="1800" baseline="30000" dirty="0"/>
              <a:t>2</a:t>
            </a:r>
            <a:r>
              <a:rPr lang="en-US" altLang="en-US" sz="1800" dirty="0"/>
              <a:t>, Luca Cinquini</a:t>
            </a:r>
            <a:r>
              <a:rPr lang="en-US" altLang="en-US" sz="1800" baseline="30000" dirty="0"/>
              <a:t>1</a:t>
            </a:r>
            <a:r>
              <a:rPr lang="en-US" altLang="en-US" sz="1800" dirty="0"/>
              <a:t>, Maureen Colbert</a:t>
            </a:r>
            <a:r>
              <a:rPr lang="en-US" altLang="en-US" sz="1800" baseline="30000" dirty="0"/>
              <a:t>2</a:t>
            </a:r>
            <a:r>
              <a:rPr lang="en-US" altLang="en-US" sz="1800" dirty="0"/>
              <a:t>, David Liu</a:t>
            </a:r>
            <a:r>
              <a:rPr lang="en-US" altLang="en-US" sz="1800" baseline="30000" dirty="0"/>
              <a:t>1</a:t>
            </a:r>
            <a:r>
              <a:rPr lang="en-US" altLang="en-US" sz="1800" dirty="0"/>
              <a:t>, Sean Kelly</a:t>
            </a:r>
            <a:r>
              <a:rPr lang="en-US" altLang="en-US" sz="1800" baseline="30000" dirty="0"/>
              <a:t>1</a:t>
            </a:r>
            <a:r>
              <a:rPr lang="en-US" altLang="en-US" sz="1800" dirty="0"/>
              <a:t>, Ashish Mahabal</a:t>
            </a:r>
            <a:r>
              <a:rPr lang="en-US" altLang="en-US" sz="1800" baseline="30000" dirty="0"/>
              <a:t>3</a:t>
            </a:r>
            <a:r>
              <a:rPr lang="en-US" altLang="en-US" sz="1800" dirty="0"/>
              <a:t>, </a:t>
            </a:r>
            <a:r>
              <a:rPr lang="en-US" altLang="en-US" sz="1800" dirty="0" err="1"/>
              <a:t>Alphan</a:t>
            </a:r>
            <a:r>
              <a:rPr lang="en-US" altLang="en-US" sz="1800" dirty="0"/>
              <a:t> Altinok</a:t>
            </a:r>
            <a:r>
              <a:rPr lang="en-US" altLang="en-US" sz="1800" baseline="30000" dirty="0"/>
              <a:t>1</a:t>
            </a:r>
            <a:r>
              <a:rPr lang="en-US" altLang="en-US" sz="1800" dirty="0"/>
              <a:t>, Christos Patriotis</a:t>
            </a:r>
            <a:r>
              <a:rPr lang="en-US" altLang="en-US" sz="1800" baseline="30000" dirty="0"/>
              <a:t>4</a:t>
            </a:r>
            <a:r>
              <a:rPr lang="en-US" altLang="en-US" sz="1800" dirty="0"/>
              <a:t>, Natalie Abrams</a:t>
            </a:r>
            <a:r>
              <a:rPr lang="en-US" altLang="en-US" sz="1800" baseline="30000" dirty="0"/>
              <a:t>4</a:t>
            </a:r>
            <a:r>
              <a:rPr lang="en-US" altLang="en-US" sz="1800" dirty="0"/>
              <a:t>, Sudhir Srivastava</a:t>
            </a:r>
            <a:r>
              <a:rPr lang="en-US" altLang="en-US" sz="1800" baseline="30000" dirty="0"/>
              <a:t>4</a:t>
            </a:r>
          </a:p>
          <a:p>
            <a:pPr algn="ctr">
              <a:spcBef>
                <a:spcPct val="0"/>
              </a:spcBef>
              <a:buFontTx/>
              <a:buNone/>
            </a:pPr>
            <a:endParaRPr lang="en-US" altLang="en-US" sz="1800" dirty="0"/>
          </a:p>
          <a:p>
            <a:pPr algn="ctr">
              <a:spcBef>
                <a:spcPct val="0"/>
              </a:spcBef>
              <a:buFontTx/>
              <a:buNone/>
            </a:pPr>
            <a:r>
              <a:rPr lang="en-US" altLang="en-US" sz="1800" baseline="30000" dirty="0"/>
              <a:t>1</a:t>
            </a:r>
            <a:r>
              <a:rPr lang="en-US" altLang="en-US" sz="1800" dirty="0"/>
              <a:t>NASA Jet Propulsion Laboratory, Pasadena, CA</a:t>
            </a:r>
          </a:p>
          <a:p>
            <a:pPr algn="ctr">
              <a:spcBef>
                <a:spcPct val="0"/>
              </a:spcBef>
              <a:buFontTx/>
              <a:buNone/>
            </a:pPr>
            <a:r>
              <a:rPr lang="en-US" altLang="en-US" sz="1800" baseline="30000" dirty="0"/>
              <a:t>2</a:t>
            </a:r>
            <a:r>
              <a:rPr lang="en-US" altLang="en-US" sz="1800" dirty="0"/>
              <a:t>University of North Carolina, Chapel Hill, NC</a:t>
            </a:r>
          </a:p>
          <a:p>
            <a:pPr algn="ctr">
              <a:spcBef>
                <a:spcPct val="0"/>
              </a:spcBef>
              <a:buFontTx/>
              <a:buNone/>
            </a:pPr>
            <a:r>
              <a:rPr lang="en-US" altLang="en-US" sz="1800" baseline="30000" dirty="0"/>
              <a:t>3</a:t>
            </a:r>
            <a:r>
              <a:rPr lang="en-US" altLang="en-US" sz="1800" dirty="0"/>
              <a:t>California Institute of Technology, Pasadena, CA</a:t>
            </a:r>
          </a:p>
          <a:p>
            <a:pPr algn="ctr">
              <a:spcBef>
                <a:spcPct val="0"/>
              </a:spcBef>
              <a:buFontTx/>
              <a:buNone/>
            </a:pPr>
            <a:r>
              <a:rPr lang="en-US" altLang="en-US" sz="1800" baseline="30000" dirty="0"/>
              <a:t>4</a:t>
            </a:r>
            <a:r>
              <a:rPr lang="en-US" altLang="en-US" sz="1800" dirty="0"/>
              <a:t>National Cancer Institute, Rockville, MD</a:t>
            </a:r>
          </a:p>
          <a:p>
            <a:pPr algn="ctr">
              <a:spcBef>
                <a:spcPct val="0"/>
              </a:spcBef>
              <a:buFontTx/>
              <a:buNone/>
            </a:pPr>
            <a:endParaRPr lang="en-US" altLang="en-US" sz="1800" dirty="0"/>
          </a:p>
          <a:p>
            <a:pPr algn="ctr">
              <a:spcBef>
                <a:spcPct val="0"/>
              </a:spcBef>
              <a:buFontTx/>
              <a:buNone/>
            </a:pPr>
            <a:r>
              <a:rPr lang="en-US" altLang="en-US" sz="1800" dirty="0"/>
              <a:t> </a:t>
            </a:r>
          </a:p>
        </p:txBody>
      </p:sp>
    </p:spTree>
    <p:extLst>
      <p:ext uri="{BB962C8B-B14F-4D97-AF65-F5344CB8AC3E}">
        <p14:creationId xmlns:p14="http://schemas.microsoft.com/office/powerpoint/2010/main" val="651294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2A03C-A780-DE4B-9C29-1E0786D1EFE6}"/>
              </a:ext>
            </a:extLst>
          </p:cNvPr>
          <p:cNvSpPr>
            <a:spLocks noGrp="1"/>
          </p:cNvSpPr>
          <p:nvPr>
            <p:ph type="title"/>
          </p:nvPr>
        </p:nvSpPr>
        <p:spPr>
          <a:xfrm>
            <a:off x="-1" y="365125"/>
            <a:ext cx="12091595" cy="1325563"/>
          </a:xfrm>
        </p:spPr>
        <p:txBody>
          <a:bodyPr>
            <a:normAutofit fontScale="90000"/>
          </a:bodyPr>
          <a:lstStyle/>
          <a:p>
            <a:pPr algn="ctr"/>
            <a:r>
              <a:rPr lang="en-US" dirty="0">
                <a:latin typeface="+mn-lt"/>
              </a:rPr>
              <a:t>EDRN Knowledge Environment: A National Infrastructure</a:t>
            </a:r>
            <a:br>
              <a:rPr lang="en-US" dirty="0">
                <a:latin typeface="+mn-lt"/>
              </a:rPr>
            </a:br>
            <a:r>
              <a:rPr lang="en-US" sz="3600" dirty="0">
                <a:latin typeface="+mn-lt"/>
                <a:ea typeface="Arial Hebrew" charset="-79"/>
                <a:cs typeface="Arial Hebrew" charset="-79"/>
              </a:rPr>
              <a:t>Enabling Data-Driven Research for Cancer Biomarkers</a:t>
            </a:r>
            <a:br>
              <a:rPr lang="en-US" b="1" dirty="0">
                <a:latin typeface="Arial Hebrew" charset="-79"/>
                <a:ea typeface="Arial Hebrew" charset="-79"/>
                <a:cs typeface="Arial Hebrew" charset="-79"/>
              </a:rPr>
            </a:br>
            <a:endParaRPr lang="en-US" dirty="0"/>
          </a:p>
        </p:txBody>
      </p:sp>
      <p:sp>
        <p:nvSpPr>
          <p:cNvPr id="3" name="Content Placeholder 2">
            <a:extLst>
              <a:ext uri="{FF2B5EF4-FFF2-40B4-BE49-F238E27FC236}">
                <a16:creationId xmlns:a16="http://schemas.microsoft.com/office/drawing/2014/main" id="{52822435-2AB7-664E-B282-48605C2A3F21}"/>
              </a:ext>
            </a:extLst>
          </p:cNvPr>
          <p:cNvSpPr>
            <a:spLocks noGrp="1"/>
          </p:cNvSpPr>
          <p:nvPr>
            <p:ph idx="1"/>
          </p:nvPr>
        </p:nvSpPr>
        <p:spPr>
          <a:xfrm>
            <a:off x="542925" y="1323180"/>
            <a:ext cx="11301413" cy="4351338"/>
          </a:xfrm>
        </p:spPr>
        <p:txBody>
          <a:bodyPr>
            <a:normAutofit fontScale="77500" lnSpcReduction="20000"/>
          </a:bodyPr>
          <a:lstStyle/>
          <a:p>
            <a:r>
              <a:rPr lang="en-US" dirty="0"/>
              <a:t>Heavily leveraged cloud computing-based capabilities to support the capture, sharing, and analysis of data for EDRN and other consortiums </a:t>
            </a:r>
          </a:p>
          <a:p>
            <a:r>
              <a:rPr lang="en-US" dirty="0"/>
              <a:t>Integrated within the EDRN portal, provides secure, multi-layer access to data for EDRN, NCI, research, and public communities, that link biomarkers, studies, and data together</a:t>
            </a:r>
          </a:p>
          <a:p>
            <a:r>
              <a:rPr lang="en-US" dirty="0"/>
              <a:t>Built on a set of biomarker common data elements to enable common annotation and linking</a:t>
            </a:r>
          </a:p>
          <a:p>
            <a:r>
              <a:rPr lang="en-US" dirty="0"/>
              <a:t>Nearly a thousand annotations of cancer biomarkers linked to terabytes of imaging, genomics data and analysis results, in the EDRN data commons, known as “</a:t>
            </a:r>
            <a:r>
              <a:rPr lang="en-US" dirty="0" err="1"/>
              <a:t>LabCAS</a:t>
            </a:r>
            <a:r>
              <a:rPr lang="en-US" dirty="0"/>
              <a:t>”.</a:t>
            </a:r>
          </a:p>
          <a:p>
            <a:r>
              <a:rPr lang="en-US" dirty="0"/>
              <a:t>Multiple discovery and access methods – from integrated tools to APIs</a:t>
            </a:r>
          </a:p>
          <a:p>
            <a:r>
              <a:rPr lang="en-US" dirty="0"/>
              <a:t>Scalable analytical pipelines supporting AI, biostatistics, and other algorithms for analyzing genomics, imaging, and other complex data types</a:t>
            </a:r>
          </a:p>
          <a:p>
            <a:pPr lvl="1"/>
            <a:r>
              <a:rPr lang="en-US" dirty="0"/>
              <a:t>Deep learning methods for feature detection and classification</a:t>
            </a:r>
          </a:p>
          <a:p>
            <a:pPr lvl="1"/>
            <a:r>
              <a:rPr lang="en-US" dirty="0"/>
              <a:t>Data pipelines</a:t>
            </a:r>
          </a:p>
          <a:p>
            <a:pPr lvl="1"/>
            <a:r>
              <a:rPr lang="en-US" dirty="0"/>
              <a:t>Visualization tools</a:t>
            </a:r>
          </a:p>
          <a:p>
            <a:pPr lvl="1"/>
            <a:r>
              <a:rPr lang="en-US" dirty="0"/>
              <a:t>Virtual Reality</a:t>
            </a:r>
          </a:p>
        </p:txBody>
      </p:sp>
      <p:pic>
        <p:nvPicPr>
          <p:cNvPr id="4" name="Picture 3" descr="USA_location_map.png">
            <a:extLst>
              <a:ext uri="{FF2B5EF4-FFF2-40B4-BE49-F238E27FC236}">
                <a16:creationId xmlns:a16="http://schemas.microsoft.com/office/drawing/2014/main" id="{AD20C68B-1EC4-FF48-8A42-D351A2F7A95D}"/>
              </a:ext>
            </a:extLst>
          </p:cNvPr>
          <p:cNvPicPr>
            <a:picLocks noChangeAspect="1"/>
          </p:cNvPicPr>
          <p:nvPr/>
        </p:nvPicPr>
        <p:blipFill>
          <a:blip r:embed="rId2" cstate="screen">
            <a:duotone>
              <a:prstClr val="black"/>
              <a:schemeClr val="tx2">
                <a:tint val="45000"/>
                <a:satMod val="400000"/>
              </a:schemeClr>
            </a:duotone>
            <a:alphaModFix amt="88000"/>
            <a:extLst>
              <a:ext uri="{28A0092B-C50C-407E-A947-70E740481C1C}">
                <a14:useLocalDpi xmlns:a14="http://schemas.microsoft.com/office/drawing/2010/main"/>
              </a:ext>
            </a:extLst>
          </a:blip>
          <a:stretch>
            <a:fillRect/>
          </a:stretch>
        </p:blipFill>
        <p:spPr>
          <a:xfrm>
            <a:off x="16136530" y="4713740"/>
            <a:ext cx="8846593" cy="4604651"/>
          </a:xfrm>
          <a:prstGeom prst="rect">
            <a:avLst/>
          </a:prstGeom>
        </p:spPr>
      </p:pic>
      <p:pic>
        <p:nvPicPr>
          <p:cNvPr id="5" name="Picture 4" descr="USA_location_map.png">
            <a:extLst>
              <a:ext uri="{FF2B5EF4-FFF2-40B4-BE49-F238E27FC236}">
                <a16:creationId xmlns:a16="http://schemas.microsoft.com/office/drawing/2014/main" id="{CEFD3F52-5B4B-5447-BAFB-0F0C3C3ACAAA}"/>
              </a:ext>
            </a:extLst>
          </p:cNvPr>
          <p:cNvPicPr>
            <a:picLocks noChangeAspect="1"/>
          </p:cNvPicPr>
          <p:nvPr/>
        </p:nvPicPr>
        <p:blipFill>
          <a:blip r:embed="rId2" cstate="screen">
            <a:duotone>
              <a:prstClr val="black"/>
              <a:schemeClr val="tx2">
                <a:tint val="45000"/>
                <a:satMod val="400000"/>
              </a:schemeClr>
            </a:duotone>
            <a:alphaModFix amt="88000"/>
            <a:extLst>
              <a:ext uri="{28A0092B-C50C-407E-A947-70E740481C1C}">
                <a14:useLocalDpi xmlns:a14="http://schemas.microsoft.com/office/drawing/2010/main"/>
              </a:ext>
            </a:extLst>
          </a:blip>
          <a:stretch>
            <a:fillRect/>
          </a:stretch>
        </p:blipFill>
        <p:spPr>
          <a:xfrm>
            <a:off x="16288930" y="4866140"/>
            <a:ext cx="8846593" cy="4604651"/>
          </a:xfrm>
          <a:prstGeom prst="rect">
            <a:avLst/>
          </a:prstGeom>
        </p:spPr>
      </p:pic>
      <p:sp>
        <p:nvSpPr>
          <p:cNvPr id="6" name="Rectangle 5">
            <a:extLst>
              <a:ext uri="{FF2B5EF4-FFF2-40B4-BE49-F238E27FC236}">
                <a16:creationId xmlns:a16="http://schemas.microsoft.com/office/drawing/2014/main" id="{2997A9A6-9690-A042-9789-80AB5D6F1F11}"/>
              </a:ext>
            </a:extLst>
          </p:cNvPr>
          <p:cNvSpPr/>
          <p:nvPr/>
        </p:nvSpPr>
        <p:spPr>
          <a:xfrm>
            <a:off x="3186114" y="6113915"/>
            <a:ext cx="1993900" cy="584200"/>
          </a:xfrm>
          <a:prstGeom prst="rect">
            <a:avLst/>
          </a:prstGeom>
        </p:spPr>
        <p:txBody>
          <a:bodyPr>
            <a:spAutoFit/>
          </a:bodyPr>
          <a:lstStyle/>
          <a:p>
            <a:pPr algn="ctr">
              <a:defRPr/>
            </a:pPr>
            <a:r>
              <a:rPr lang="en-US" sz="1600" b="1" dirty="0">
                <a:latin typeface="+mn-lt"/>
              </a:rPr>
              <a:t> Portal Access to Biomarkers Data</a:t>
            </a:r>
          </a:p>
        </p:txBody>
      </p:sp>
      <p:pic>
        <p:nvPicPr>
          <p:cNvPr id="7" name="Picture 18">
            <a:extLst>
              <a:ext uri="{FF2B5EF4-FFF2-40B4-BE49-F238E27FC236}">
                <a16:creationId xmlns:a16="http://schemas.microsoft.com/office/drawing/2014/main" id="{F14AA53E-8AF6-A44C-B881-89E901A66DF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97226" y="4713740"/>
            <a:ext cx="1992313" cy="14652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TextBox 29">
            <a:extLst>
              <a:ext uri="{FF2B5EF4-FFF2-40B4-BE49-F238E27FC236}">
                <a16:creationId xmlns:a16="http://schemas.microsoft.com/office/drawing/2014/main" id="{BCE2586E-EF42-ED44-94FF-67695285CF69}"/>
              </a:ext>
            </a:extLst>
          </p:cNvPr>
          <p:cNvSpPr txBox="1">
            <a:spLocks noChangeArrowheads="1"/>
          </p:cNvSpPr>
          <p:nvPr/>
        </p:nvSpPr>
        <p:spPr bwMode="auto">
          <a:xfrm>
            <a:off x="5341939" y="6113915"/>
            <a:ext cx="1720850"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4" tIns="40817" rIns="81634" bIns="40817">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defRPr/>
            </a:pPr>
            <a:r>
              <a:rPr lang="en-US" altLang="en-US" sz="1600" b="1" dirty="0">
                <a:latin typeface="+mn-lt"/>
              </a:rPr>
              <a:t>National Data Sharing Architecture</a:t>
            </a:r>
          </a:p>
        </p:txBody>
      </p:sp>
      <p:pic>
        <p:nvPicPr>
          <p:cNvPr id="9" name="Picture 1029" descr="edrn_map_01">
            <a:extLst>
              <a:ext uri="{FF2B5EF4-FFF2-40B4-BE49-F238E27FC236}">
                <a16:creationId xmlns:a16="http://schemas.microsoft.com/office/drawing/2014/main" id="{08B69902-BC26-7449-BF68-930FBD2FED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1939" y="4713740"/>
            <a:ext cx="1724025" cy="14843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19" descr="edrn_ontology_1.8_2010-12-09.png">
            <a:extLst>
              <a:ext uri="{FF2B5EF4-FFF2-40B4-BE49-F238E27FC236}">
                <a16:creationId xmlns:a16="http://schemas.microsoft.com/office/drawing/2014/main" id="{90B6A77E-402D-0649-A7AA-2F846EE5718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224714" y="4713740"/>
            <a:ext cx="1784350" cy="14128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TextBox 30">
            <a:extLst>
              <a:ext uri="{FF2B5EF4-FFF2-40B4-BE49-F238E27FC236}">
                <a16:creationId xmlns:a16="http://schemas.microsoft.com/office/drawing/2014/main" id="{7951A260-1A2F-164C-88B8-D17986C386E3}"/>
              </a:ext>
            </a:extLst>
          </p:cNvPr>
          <p:cNvSpPr txBox="1">
            <a:spLocks noChangeArrowheads="1"/>
          </p:cNvSpPr>
          <p:nvPr/>
        </p:nvSpPr>
        <p:spPr bwMode="auto">
          <a:xfrm>
            <a:off x="7212014" y="6113915"/>
            <a:ext cx="1785938"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4" tIns="40817" rIns="81634" bIns="40817">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defRPr/>
            </a:pPr>
            <a:r>
              <a:rPr lang="en-US" altLang="en-US" sz="1600" b="1" dirty="0">
                <a:latin typeface="+mn-lt"/>
              </a:rPr>
              <a:t>Common Data </a:t>
            </a:r>
          </a:p>
          <a:p>
            <a:pPr algn="ctr" eaLnBrk="1" hangingPunct="1">
              <a:spcBef>
                <a:spcPct val="0"/>
              </a:spcBef>
              <a:buFontTx/>
              <a:buNone/>
              <a:defRPr/>
            </a:pPr>
            <a:r>
              <a:rPr lang="en-US" altLang="en-US" sz="1600" b="1" dirty="0">
                <a:latin typeface="+mn-lt"/>
              </a:rPr>
              <a:t>Elements </a:t>
            </a:r>
          </a:p>
          <a:p>
            <a:pPr algn="ctr" eaLnBrk="1" hangingPunct="1">
              <a:spcBef>
                <a:spcPct val="0"/>
              </a:spcBef>
              <a:buFontTx/>
              <a:buNone/>
              <a:defRPr/>
            </a:pPr>
            <a:r>
              <a:rPr lang="en-US" altLang="en-US" sz="1600" b="1" dirty="0">
                <a:latin typeface="+mn-lt"/>
              </a:rPr>
              <a:t>&amp; Models</a:t>
            </a:r>
          </a:p>
        </p:txBody>
      </p:sp>
      <p:pic>
        <p:nvPicPr>
          <p:cNvPr id="12" name="pasted-image.pdf">
            <a:extLst>
              <a:ext uri="{FF2B5EF4-FFF2-40B4-BE49-F238E27FC236}">
                <a16:creationId xmlns:a16="http://schemas.microsoft.com/office/drawing/2014/main" id="{C6EF7C1F-90E0-0346-8B07-2D73D9B98F6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167814" y="4713740"/>
            <a:ext cx="1904999" cy="1427650"/>
          </a:xfrm>
          <a:prstGeom prst="rect">
            <a:avLst/>
          </a:prstGeom>
          <a:noFill/>
          <a:ln w="12700">
            <a:solidFill>
              <a:srgbClr val="000000"/>
            </a:solidFill>
            <a:miter lim="400000"/>
            <a:headEnd/>
            <a:tailEnd/>
          </a:ln>
          <a:extLst>
            <a:ext uri="{909E8E84-426E-40DD-AFC4-6F175D3DCCD1}">
              <a14:hiddenFill xmlns:a14="http://schemas.microsoft.com/office/drawing/2010/main">
                <a:solidFill>
                  <a:srgbClr val="FFFFFF"/>
                </a:solidFill>
              </a14:hiddenFill>
            </a:ext>
          </a:extLst>
        </p:spPr>
      </p:pic>
      <p:sp>
        <p:nvSpPr>
          <p:cNvPr id="13" name="TextBox 33">
            <a:extLst>
              <a:ext uri="{FF2B5EF4-FFF2-40B4-BE49-F238E27FC236}">
                <a16:creationId xmlns:a16="http://schemas.microsoft.com/office/drawing/2014/main" id="{AAE92471-7E0E-A849-A340-1A9AEFD05D81}"/>
              </a:ext>
            </a:extLst>
          </p:cNvPr>
          <p:cNvSpPr txBox="1">
            <a:spLocks noChangeArrowheads="1"/>
          </p:cNvSpPr>
          <p:nvPr/>
        </p:nvSpPr>
        <p:spPr bwMode="auto">
          <a:xfrm>
            <a:off x="9167814" y="6113915"/>
            <a:ext cx="20653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4" tIns="40817" rIns="81634" bIns="40817">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defRPr/>
            </a:pPr>
            <a:r>
              <a:rPr lang="en-US" altLang="en-US" sz="1600" b="1" dirty="0">
                <a:latin typeface="+mn-lt"/>
              </a:rPr>
              <a:t>Integrated Visualization Tools &amp; Techniques</a:t>
            </a:r>
          </a:p>
        </p:txBody>
      </p:sp>
    </p:spTree>
    <p:extLst>
      <p:ext uri="{BB962C8B-B14F-4D97-AF65-F5344CB8AC3E}">
        <p14:creationId xmlns:p14="http://schemas.microsoft.com/office/powerpoint/2010/main" val="1272656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Placeholder 2">
            <a:extLst>
              <a:ext uri="{FF2B5EF4-FFF2-40B4-BE49-F238E27FC236}">
                <a16:creationId xmlns:a16="http://schemas.microsoft.com/office/drawing/2014/main" id="{AD2F5E82-F3AC-7340-8DCF-FD920D9812AC}"/>
              </a:ext>
            </a:extLst>
          </p:cNvPr>
          <p:cNvSpPr txBox="1">
            <a:spLocks noChangeArrowheads="1"/>
          </p:cNvSpPr>
          <p:nvPr/>
        </p:nvSpPr>
        <p:spPr bwMode="auto">
          <a:xfrm>
            <a:off x="441065" y="1282700"/>
            <a:ext cx="6096262" cy="524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defRPr sz="2000" b="1">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3399"/>
              </a:buClr>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3399"/>
              </a:buClr>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3399"/>
              </a:buClr>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3399"/>
              </a:buClr>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3399"/>
              </a:buClr>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3399"/>
              </a:buClr>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3399"/>
              </a:buClr>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3399"/>
              </a:buClr>
              <a:buChar char="•"/>
              <a:defRPr>
                <a:solidFill>
                  <a:schemeClr val="tx1"/>
                </a:solidFill>
                <a:latin typeface="Arial" panose="020B0604020202020204" pitchFamily="34" charset="0"/>
                <a:ea typeface="ＭＳ Ｐゴシック" panose="020B0600070205080204" pitchFamily="34" charset="-128"/>
              </a:defRPr>
            </a:lvl9pPr>
          </a:lstStyle>
          <a:p>
            <a:pPr>
              <a:buFont typeface="Arial" panose="020B0604020202020204" pitchFamily="34" charset="0"/>
              <a:buChar char="•"/>
            </a:pPr>
            <a:r>
              <a:rPr lang="en-US" altLang="en-US" b="0" dirty="0"/>
              <a:t>Apply data-driven techniques and tools such as machine learning</a:t>
            </a:r>
          </a:p>
          <a:p>
            <a:pPr>
              <a:buFontTx/>
              <a:buChar char="•"/>
            </a:pPr>
            <a:r>
              <a:rPr lang="en-US" altLang="en-US" b="0" dirty="0"/>
              <a:t>Enable machine learning through VR (virtual reality)</a:t>
            </a:r>
          </a:p>
          <a:p>
            <a:pPr>
              <a:buFontTx/>
              <a:buChar char="•"/>
            </a:pPr>
            <a:r>
              <a:rPr lang="en-US" altLang="en-US" b="0" dirty="0"/>
              <a:t>Deploy data processing pipelines in </a:t>
            </a:r>
            <a:r>
              <a:rPr lang="en-US" altLang="en-US" b="0" dirty="0" err="1"/>
              <a:t>LabCAS</a:t>
            </a:r>
            <a:r>
              <a:rPr lang="en-US" altLang="en-US" b="0" dirty="0"/>
              <a:t> to support automated image alignment</a:t>
            </a:r>
          </a:p>
          <a:p>
            <a:pPr>
              <a:buFontTx/>
              <a:buChar char="•"/>
            </a:pPr>
            <a:r>
              <a:rPr lang="en-US" altLang="en-US" b="0" dirty="0"/>
              <a:t>Generate clean datasets using defined workflows and crowdsourcing for machine learning</a:t>
            </a:r>
          </a:p>
          <a:p>
            <a:pPr>
              <a:buFontTx/>
              <a:buChar char="•"/>
            </a:pPr>
            <a:r>
              <a:rPr lang="en-US" altLang="en-US" b="0" dirty="0"/>
              <a:t>Support collaborative analysis that scales for big data</a:t>
            </a:r>
          </a:p>
          <a:p>
            <a:pPr>
              <a:buFontTx/>
              <a:buChar char="•"/>
            </a:pPr>
            <a:r>
              <a:rPr lang="en-US" altLang="en-US" b="0" dirty="0"/>
              <a:t>Unify consortium data into a data commons</a:t>
            </a:r>
          </a:p>
          <a:p>
            <a:pPr>
              <a:buFontTx/>
              <a:buChar char="•"/>
            </a:pPr>
            <a:r>
              <a:rPr lang="en-US" altLang="en-US" b="0" dirty="0"/>
              <a:t>Support the NIH Data Science Strategic Goals</a:t>
            </a:r>
          </a:p>
          <a:p>
            <a:pPr>
              <a:buFontTx/>
              <a:buChar char="•"/>
            </a:pPr>
            <a:endParaRPr lang="en-US" altLang="en-US" sz="1800" b="0" dirty="0"/>
          </a:p>
        </p:txBody>
      </p:sp>
      <p:pic>
        <p:nvPicPr>
          <p:cNvPr id="4" name="Picture 3">
            <a:extLst>
              <a:ext uri="{FF2B5EF4-FFF2-40B4-BE49-F238E27FC236}">
                <a16:creationId xmlns:a16="http://schemas.microsoft.com/office/drawing/2014/main" id="{9D3F28DD-F0A2-CF4B-B241-2FACDEC38D94}"/>
              </a:ext>
            </a:extLst>
          </p:cNvPr>
          <p:cNvPicPr>
            <a:picLocks noChangeAspect="1"/>
          </p:cNvPicPr>
          <p:nvPr/>
        </p:nvPicPr>
        <p:blipFill>
          <a:blip r:embed="rId2"/>
          <a:stretch>
            <a:fillRect/>
          </a:stretch>
        </p:blipFill>
        <p:spPr>
          <a:xfrm>
            <a:off x="6537327" y="1225550"/>
            <a:ext cx="5127624" cy="1578630"/>
          </a:xfrm>
          <a:prstGeom prst="rect">
            <a:avLst/>
          </a:prstGeom>
        </p:spPr>
      </p:pic>
      <p:sp>
        <p:nvSpPr>
          <p:cNvPr id="5" name="TextBox 4">
            <a:extLst>
              <a:ext uri="{FF2B5EF4-FFF2-40B4-BE49-F238E27FC236}">
                <a16:creationId xmlns:a16="http://schemas.microsoft.com/office/drawing/2014/main" id="{BA42898A-32D3-284E-A0AF-E66FBAF69028}"/>
              </a:ext>
            </a:extLst>
          </p:cNvPr>
          <p:cNvSpPr txBox="1"/>
          <p:nvPr/>
        </p:nvSpPr>
        <p:spPr>
          <a:xfrm>
            <a:off x="6537327" y="2918480"/>
            <a:ext cx="5021261" cy="338554"/>
          </a:xfrm>
          <a:prstGeom prst="rect">
            <a:avLst/>
          </a:prstGeom>
          <a:noFill/>
        </p:spPr>
        <p:txBody>
          <a:bodyPr wrap="square" rtlCol="0">
            <a:spAutoFit/>
          </a:bodyPr>
          <a:lstStyle/>
          <a:p>
            <a:pPr algn="ctr"/>
            <a:r>
              <a:rPr lang="en-US" sz="1600" dirty="0"/>
              <a:t>Crowdsourcing and Machine Learning</a:t>
            </a:r>
          </a:p>
        </p:txBody>
      </p:sp>
      <p:pic>
        <p:nvPicPr>
          <p:cNvPr id="6" name="Picture 5">
            <a:extLst>
              <a:ext uri="{FF2B5EF4-FFF2-40B4-BE49-F238E27FC236}">
                <a16:creationId xmlns:a16="http://schemas.microsoft.com/office/drawing/2014/main" id="{6A7F44B1-F6A6-0146-B607-6306C9F2CE7E}"/>
              </a:ext>
            </a:extLst>
          </p:cNvPr>
          <p:cNvPicPr>
            <a:picLocks noChangeAspect="1"/>
          </p:cNvPicPr>
          <p:nvPr/>
        </p:nvPicPr>
        <p:blipFill>
          <a:blip r:embed="rId3"/>
          <a:stretch>
            <a:fillRect/>
          </a:stretch>
        </p:blipFill>
        <p:spPr>
          <a:xfrm>
            <a:off x="7022696" y="3518554"/>
            <a:ext cx="4042180" cy="1711325"/>
          </a:xfrm>
          <a:prstGeom prst="rect">
            <a:avLst/>
          </a:prstGeom>
        </p:spPr>
      </p:pic>
      <p:sp>
        <p:nvSpPr>
          <p:cNvPr id="2" name="Title 1">
            <a:extLst>
              <a:ext uri="{FF2B5EF4-FFF2-40B4-BE49-F238E27FC236}">
                <a16:creationId xmlns:a16="http://schemas.microsoft.com/office/drawing/2014/main" id="{539F37F1-1B4D-7B46-872C-1C252E2F111D}"/>
              </a:ext>
            </a:extLst>
          </p:cNvPr>
          <p:cNvSpPr>
            <a:spLocks noGrp="1"/>
          </p:cNvSpPr>
          <p:nvPr>
            <p:ph type="title"/>
          </p:nvPr>
        </p:nvSpPr>
        <p:spPr>
          <a:xfrm>
            <a:off x="741381" y="-100013"/>
            <a:ext cx="10515600" cy="1325563"/>
          </a:xfrm>
        </p:spPr>
        <p:txBody>
          <a:bodyPr/>
          <a:lstStyle/>
          <a:p>
            <a:r>
              <a:rPr lang="en-US" b="1" dirty="0"/>
              <a:t>Future Directions</a:t>
            </a:r>
          </a:p>
        </p:txBody>
      </p:sp>
      <p:sp>
        <p:nvSpPr>
          <p:cNvPr id="8" name="TextBox 7">
            <a:extLst>
              <a:ext uri="{FF2B5EF4-FFF2-40B4-BE49-F238E27FC236}">
                <a16:creationId xmlns:a16="http://schemas.microsoft.com/office/drawing/2014/main" id="{756F680D-9242-064A-8371-5EE30FBA648F}"/>
              </a:ext>
            </a:extLst>
          </p:cNvPr>
          <p:cNvSpPr txBox="1"/>
          <p:nvPr/>
        </p:nvSpPr>
        <p:spPr>
          <a:xfrm>
            <a:off x="6643690" y="5431044"/>
            <a:ext cx="5021261" cy="338554"/>
          </a:xfrm>
          <a:prstGeom prst="rect">
            <a:avLst/>
          </a:prstGeom>
          <a:noFill/>
        </p:spPr>
        <p:txBody>
          <a:bodyPr wrap="square" rtlCol="0">
            <a:spAutoFit/>
          </a:bodyPr>
          <a:lstStyle/>
          <a:p>
            <a:pPr algn="ctr"/>
            <a:r>
              <a:rPr lang="en-US" sz="1600" dirty="0"/>
              <a:t>VR Analysis of Multi-dimensional data</a:t>
            </a:r>
          </a:p>
        </p:txBody>
      </p:sp>
    </p:spTree>
    <p:extLst>
      <p:ext uri="{BB962C8B-B14F-4D97-AF65-F5344CB8AC3E}">
        <p14:creationId xmlns:p14="http://schemas.microsoft.com/office/powerpoint/2010/main" val="492305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a:extLst>
              <a:ext uri="{FF2B5EF4-FFF2-40B4-BE49-F238E27FC236}">
                <a16:creationId xmlns:a16="http://schemas.microsoft.com/office/drawing/2014/main" id="{D3FFB10A-922C-1042-B965-46DA0F5FA924}"/>
              </a:ext>
            </a:extLst>
          </p:cNvPr>
          <p:cNvSpPr>
            <a:spLocks noGrp="1"/>
          </p:cNvSpPr>
          <p:nvPr>
            <p:ph type="title"/>
          </p:nvPr>
        </p:nvSpPr>
        <p:spPr>
          <a:xfrm>
            <a:off x="834617" y="459979"/>
            <a:ext cx="8534400" cy="381000"/>
          </a:xfrm>
        </p:spPr>
        <p:txBody>
          <a:bodyPr>
            <a:noAutofit/>
          </a:bodyPr>
          <a:lstStyle/>
          <a:p>
            <a:r>
              <a:rPr lang="en-US" altLang="en-US" b="1" dirty="0"/>
              <a:t>Informatics Center Team</a:t>
            </a:r>
          </a:p>
        </p:txBody>
      </p:sp>
      <p:sp>
        <p:nvSpPr>
          <p:cNvPr id="5" name="Content Placeholder 19">
            <a:extLst>
              <a:ext uri="{FF2B5EF4-FFF2-40B4-BE49-F238E27FC236}">
                <a16:creationId xmlns:a16="http://schemas.microsoft.com/office/drawing/2014/main" id="{7077E4F9-4840-B74F-A9B9-F7F077E31E71}"/>
              </a:ext>
            </a:extLst>
          </p:cNvPr>
          <p:cNvSpPr txBox="1">
            <a:spLocks/>
          </p:cNvSpPr>
          <p:nvPr/>
        </p:nvSpPr>
        <p:spPr>
          <a:xfrm>
            <a:off x="1600200" y="1066800"/>
            <a:ext cx="8991600" cy="2133600"/>
          </a:xfrm>
          <a:prstGeom prst="rect">
            <a:avLst/>
          </a:prstGeom>
        </p:spPr>
        <p:txBody>
          <a:bodyPr lIns="91431" tIns="45715" rIns="91431" bIns="45715"/>
          <a:lstStyle/>
          <a:p>
            <a:pPr marL="742950" lvl="1" indent="-285750" defTabSz="914309">
              <a:spcBef>
                <a:spcPct val="20000"/>
              </a:spcBef>
              <a:buFont typeface="Arial"/>
              <a:buChar char="•"/>
              <a:defRPr/>
            </a:pPr>
            <a:r>
              <a:rPr lang="en-US" kern="0" dirty="0">
                <a:ea typeface="ＭＳ Ｐゴシック" charset="0"/>
              </a:rPr>
              <a:t>NCI</a:t>
            </a:r>
          </a:p>
          <a:p>
            <a:pPr marL="742950" lvl="1" indent="-285750" defTabSz="914309">
              <a:spcBef>
                <a:spcPct val="20000"/>
              </a:spcBef>
              <a:buFont typeface="Arial"/>
              <a:buChar char="•"/>
              <a:defRPr/>
            </a:pPr>
            <a:r>
              <a:rPr lang="en-US" kern="0" dirty="0">
                <a:ea typeface="ＭＳ Ｐゴシック" charset="0"/>
              </a:rPr>
              <a:t>University of North Carolina at Chapel Hill</a:t>
            </a:r>
          </a:p>
          <a:p>
            <a:pPr marL="742950" lvl="1" indent="-285750" defTabSz="914309">
              <a:spcBef>
                <a:spcPct val="20000"/>
              </a:spcBef>
              <a:buFont typeface="Arial"/>
              <a:buChar char="•"/>
              <a:defRPr/>
            </a:pPr>
            <a:r>
              <a:rPr lang="en-US" kern="0" dirty="0">
                <a:ea typeface="ＭＳ Ｐゴシック" charset="0"/>
              </a:rPr>
              <a:t>Caltech</a:t>
            </a:r>
          </a:p>
          <a:p>
            <a:pPr marL="742950" lvl="1" indent="-285750" defTabSz="914309">
              <a:spcBef>
                <a:spcPct val="20000"/>
              </a:spcBef>
              <a:buFont typeface="Arial"/>
              <a:buChar char="•"/>
              <a:defRPr/>
            </a:pPr>
            <a:r>
              <a:rPr lang="en-US" kern="0" dirty="0">
                <a:ea typeface="ＭＳ Ｐゴシック" charset="0"/>
              </a:rPr>
              <a:t>JPL</a:t>
            </a:r>
          </a:p>
        </p:txBody>
      </p:sp>
      <p:grpSp>
        <p:nvGrpSpPr>
          <p:cNvPr id="18" name="Group 17">
            <a:extLst>
              <a:ext uri="{FF2B5EF4-FFF2-40B4-BE49-F238E27FC236}">
                <a16:creationId xmlns:a16="http://schemas.microsoft.com/office/drawing/2014/main" id="{F3E396A9-74A1-3348-83AB-EF24952F26B7}"/>
              </a:ext>
            </a:extLst>
          </p:cNvPr>
          <p:cNvGrpSpPr/>
          <p:nvPr/>
        </p:nvGrpSpPr>
        <p:grpSpPr>
          <a:xfrm>
            <a:off x="1119183" y="3209926"/>
            <a:ext cx="1371600" cy="1489027"/>
            <a:chOff x="-76200" y="3209925"/>
            <a:chExt cx="1371600" cy="1489027"/>
          </a:xfrm>
        </p:grpSpPr>
        <p:pic>
          <p:nvPicPr>
            <p:cNvPr id="56352" name="Picture 1">
              <a:extLst>
                <a:ext uri="{FF2B5EF4-FFF2-40B4-BE49-F238E27FC236}">
                  <a16:creationId xmlns:a16="http://schemas.microsoft.com/office/drawing/2014/main" id="{F60B4105-C05E-F84B-AF37-C55D984BFF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6700" y="3209925"/>
              <a:ext cx="685800" cy="95966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6353" name="TextBox 3">
              <a:extLst>
                <a:ext uri="{FF2B5EF4-FFF2-40B4-BE49-F238E27FC236}">
                  <a16:creationId xmlns:a16="http://schemas.microsoft.com/office/drawing/2014/main" id="{5FB051C8-BBDB-5B44-8E69-9473A55753B6}"/>
                </a:ext>
              </a:extLst>
            </p:cNvPr>
            <p:cNvSpPr txBox="1">
              <a:spLocks noChangeArrowheads="1"/>
            </p:cNvSpPr>
            <p:nvPr/>
          </p:nvSpPr>
          <p:spPr bwMode="auto">
            <a:xfrm>
              <a:off x="-76200" y="4175931"/>
              <a:ext cx="1371600" cy="523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1400" b="1"/>
                <a:t>Dan </a:t>
              </a:r>
            </a:p>
            <a:p>
              <a:pPr algn="ctr" eaLnBrk="1" hangingPunct="1">
                <a:spcBef>
                  <a:spcPct val="0"/>
                </a:spcBef>
                <a:buFontTx/>
                <a:buNone/>
              </a:pPr>
              <a:r>
                <a:rPr lang="en-US" altLang="en-US" sz="1400" b="1"/>
                <a:t>Crichton - PI</a:t>
              </a:r>
            </a:p>
          </p:txBody>
        </p:sp>
      </p:grpSp>
      <p:grpSp>
        <p:nvGrpSpPr>
          <p:cNvPr id="11" name="Group 10">
            <a:extLst>
              <a:ext uri="{FF2B5EF4-FFF2-40B4-BE49-F238E27FC236}">
                <a16:creationId xmlns:a16="http://schemas.microsoft.com/office/drawing/2014/main" id="{8BFD0E43-5797-524B-89CD-FF3E93E5C7DA}"/>
              </a:ext>
            </a:extLst>
          </p:cNvPr>
          <p:cNvGrpSpPr/>
          <p:nvPr/>
        </p:nvGrpSpPr>
        <p:grpSpPr>
          <a:xfrm>
            <a:off x="3709983" y="3209926"/>
            <a:ext cx="1295400" cy="1596825"/>
            <a:chOff x="2514600" y="3209925"/>
            <a:chExt cx="1295400" cy="1596825"/>
          </a:xfrm>
        </p:grpSpPr>
        <p:pic>
          <p:nvPicPr>
            <p:cNvPr id="12" name="Picture 11" descr="Maureen.jpeg">
              <a:extLst>
                <a:ext uri="{FF2B5EF4-FFF2-40B4-BE49-F238E27FC236}">
                  <a16:creationId xmlns:a16="http://schemas.microsoft.com/office/drawing/2014/main" id="{3BA4CAB1-74F3-E84D-9B50-EF2E9F31214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2852738" y="3209925"/>
              <a:ext cx="619125" cy="858838"/>
            </a:xfrm>
            <a:prstGeom prst="rect">
              <a:avLst/>
            </a:prstGeom>
            <a:ln w="12700"/>
          </p:spPr>
          <p:style>
            <a:lnRef idx="2">
              <a:schemeClr val="dk1"/>
            </a:lnRef>
            <a:fillRef idx="1">
              <a:schemeClr val="lt1"/>
            </a:fillRef>
            <a:effectRef idx="0">
              <a:schemeClr val="dk1"/>
            </a:effectRef>
            <a:fontRef idx="minor">
              <a:schemeClr val="dk1"/>
            </a:fontRef>
          </p:style>
        </p:pic>
        <p:sp>
          <p:nvSpPr>
            <p:cNvPr id="56351" name="TextBox 4">
              <a:extLst>
                <a:ext uri="{FF2B5EF4-FFF2-40B4-BE49-F238E27FC236}">
                  <a16:creationId xmlns:a16="http://schemas.microsoft.com/office/drawing/2014/main" id="{ED250893-A189-A340-8F61-A82214A561EF}"/>
                </a:ext>
              </a:extLst>
            </p:cNvPr>
            <p:cNvSpPr txBox="1">
              <a:spLocks noChangeArrowheads="1"/>
            </p:cNvSpPr>
            <p:nvPr/>
          </p:nvSpPr>
          <p:spPr bwMode="auto">
            <a:xfrm>
              <a:off x="2514600" y="4068133"/>
              <a:ext cx="1295400" cy="73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t>Maureen Colbert</a:t>
              </a:r>
            </a:p>
            <a:p>
              <a:pPr algn="ctr" eaLnBrk="1" hangingPunct="1">
                <a:spcBef>
                  <a:spcPct val="0"/>
                </a:spcBef>
                <a:buFontTx/>
                <a:buNone/>
              </a:pPr>
              <a:r>
                <a:rPr lang="en-US" altLang="en-US" sz="1400" b="1" dirty="0"/>
                <a:t>(UNC)</a:t>
              </a:r>
            </a:p>
          </p:txBody>
        </p:sp>
      </p:grpSp>
      <p:grpSp>
        <p:nvGrpSpPr>
          <p:cNvPr id="13" name="Group 12">
            <a:extLst>
              <a:ext uri="{FF2B5EF4-FFF2-40B4-BE49-F238E27FC236}">
                <a16:creationId xmlns:a16="http://schemas.microsoft.com/office/drawing/2014/main" id="{C6D34F38-BB97-5742-9542-10C429C151DB}"/>
              </a:ext>
            </a:extLst>
          </p:cNvPr>
          <p:cNvGrpSpPr/>
          <p:nvPr/>
        </p:nvGrpSpPr>
        <p:grpSpPr>
          <a:xfrm>
            <a:off x="3024183" y="3209925"/>
            <a:ext cx="1143000" cy="1489076"/>
            <a:chOff x="1828800" y="3209925"/>
            <a:chExt cx="1143000" cy="1489076"/>
          </a:xfrm>
        </p:grpSpPr>
        <p:pic>
          <p:nvPicPr>
            <p:cNvPr id="56348" name="Picture 25" descr="photo-6.jpg">
              <a:extLst>
                <a:ext uri="{FF2B5EF4-FFF2-40B4-BE49-F238E27FC236}">
                  <a16:creationId xmlns:a16="http://schemas.microsoft.com/office/drawing/2014/main" id="{3B3A5495-FD96-1847-86FB-58FE034E9CE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82829" y="3209925"/>
              <a:ext cx="634942" cy="83816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6349" name="TextBox 6">
              <a:extLst>
                <a:ext uri="{FF2B5EF4-FFF2-40B4-BE49-F238E27FC236}">
                  <a16:creationId xmlns:a16="http://schemas.microsoft.com/office/drawing/2014/main" id="{FAFE0592-6350-A94A-8638-0A10F4D3B22B}"/>
                </a:ext>
              </a:extLst>
            </p:cNvPr>
            <p:cNvSpPr txBox="1">
              <a:spLocks noChangeArrowheads="1"/>
            </p:cNvSpPr>
            <p:nvPr/>
          </p:nvSpPr>
          <p:spPr bwMode="auto">
            <a:xfrm>
              <a:off x="1828800" y="4175882"/>
              <a:ext cx="1143000" cy="523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1400" b="1"/>
                <a:t>Luca Cinquini</a:t>
              </a:r>
            </a:p>
          </p:txBody>
        </p:sp>
      </p:grpSp>
      <p:grpSp>
        <p:nvGrpSpPr>
          <p:cNvPr id="16" name="Group 15">
            <a:extLst>
              <a:ext uri="{FF2B5EF4-FFF2-40B4-BE49-F238E27FC236}">
                <a16:creationId xmlns:a16="http://schemas.microsoft.com/office/drawing/2014/main" id="{13E7D743-DF9E-2140-B590-9F639F4054BE}"/>
              </a:ext>
            </a:extLst>
          </p:cNvPr>
          <p:cNvGrpSpPr/>
          <p:nvPr/>
        </p:nvGrpSpPr>
        <p:grpSpPr>
          <a:xfrm>
            <a:off x="2109783" y="3209926"/>
            <a:ext cx="1295400" cy="1596915"/>
            <a:chOff x="914400" y="3209925"/>
            <a:chExt cx="1295400" cy="1596915"/>
          </a:xfrm>
        </p:grpSpPr>
        <p:pic>
          <p:nvPicPr>
            <p:cNvPr id="15" name="Picture 14" descr="Kristen.jpeg">
              <a:extLst>
                <a:ext uri="{FF2B5EF4-FFF2-40B4-BE49-F238E27FC236}">
                  <a16:creationId xmlns:a16="http://schemas.microsoft.com/office/drawing/2014/main" id="{2557F128-8E88-1D4A-BE38-E92DEB7BFD3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a:off x="1214438" y="3209925"/>
              <a:ext cx="695325" cy="838200"/>
            </a:xfrm>
            <a:prstGeom prst="rect">
              <a:avLst/>
            </a:prstGeom>
            <a:ln w="12700">
              <a:solidFill>
                <a:schemeClr val="tx1"/>
              </a:solidFill>
            </a:ln>
          </p:spPr>
          <p:style>
            <a:lnRef idx="2">
              <a:schemeClr val="dk1"/>
            </a:lnRef>
            <a:fillRef idx="1">
              <a:schemeClr val="lt1"/>
            </a:fillRef>
            <a:effectRef idx="0">
              <a:schemeClr val="dk1"/>
            </a:effectRef>
            <a:fontRef idx="minor">
              <a:schemeClr val="dk1"/>
            </a:fontRef>
          </p:style>
        </p:pic>
        <p:sp>
          <p:nvSpPr>
            <p:cNvPr id="56347" name="TextBox 2">
              <a:extLst>
                <a:ext uri="{FF2B5EF4-FFF2-40B4-BE49-F238E27FC236}">
                  <a16:creationId xmlns:a16="http://schemas.microsoft.com/office/drawing/2014/main" id="{8CD52461-97EE-E14D-B9E8-1A540F160A5B}"/>
                </a:ext>
              </a:extLst>
            </p:cNvPr>
            <p:cNvSpPr txBox="1">
              <a:spLocks noChangeArrowheads="1"/>
            </p:cNvSpPr>
            <p:nvPr/>
          </p:nvSpPr>
          <p:spPr bwMode="auto">
            <a:xfrm>
              <a:off x="914400" y="4068042"/>
              <a:ext cx="1295400" cy="73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t>Kristen Anton</a:t>
              </a:r>
            </a:p>
            <a:p>
              <a:pPr algn="ctr" eaLnBrk="1" hangingPunct="1">
                <a:spcBef>
                  <a:spcPct val="0"/>
                </a:spcBef>
                <a:buFontTx/>
                <a:buNone/>
              </a:pPr>
              <a:r>
                <a:rPr lang="en-US" altLang="en-US" sz="1400" b="1" dirty="0"/>
                <a:t>(UNC)</a:t>
              </a:r>
            </a:p>
          </p:txBody>
        </p:sp>
      </p:grpSp>
      <p:grpSp>
        <p:nvGrpSpPr>
          <p:cNvPr id="10" name="Group 9">
            <a:extLst>
              <a:ext uri="{FF2B5EF4-FFF2-40B4-BE49-F238E27FC236}">
                <a16:creationId xmlns:a16="http://schemas.microsoft.com/office/drawing/2014/main" id="{D06C6C42-6275-B241-BF3E-74C4B8DF7777}"/>
              </a:ext>
            </a:extLst>
          </p:cNvPr>
          <p:cNvGrpSpPr/>
          <p:nvPr/>
        </p:nvGrpSpPr>
        <p:grpSpPr>
          <a:xfrm>
            <a:off x="4700583" y="3209925"/>
            <a:ext cx="990600" cy="1489076"/>
            <a:chOff x="3505200" y="3209925"/>
            <a:chExt cx="990600" cy="1489076"/>
          </a:xfrm>
        </p:grpSpPr>
        <p:pic>
          <p:nvPicPr>
            <p:cNvPr id="56344" name="Picture 1" descr="sean-kelly.jpg">
              <a:extLst>
                <a:ext uri="{FF2B5EF4-FFF2-40B4-BE49-F238E27FC236}">
                  <a16:creationId xmlns:a16="http://schemas.microsoft.com/office/drawing/2014/main" id="{F565CDF3-0AD6-EE4D-9AF6-B25991CC5DD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628307" y="3209925"/>
              <a:ext cx="744386" cy="88896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6345" name="TextBox 7">
              <a:extLst>
                <a:ext uri="{FF2B5EF4-FFF2-40B4-BE49-F238E27FC236}">
                  <a16:creationId xmlns:a16="http://schemas.microsoft.com/office/drawing/2014/main" id="{AAA8F553-8351-6643-AFBA-CC2A5A827E3C}"/>
                </a:ext>
              </a:extLst>
            </p:cNvPr>
            <p:cNvSpPr txBox="1">
              <a:spLocks noChangeArrowheads="1"/>
            </p:cNvSpPr>
            <p:nvPr/>
          </p:nvSpPr>
          <p:spPr bwMode="auto">
            <a:xfrm>
              <a:off x="3505200" y="4175881"/>
              <a:ext cx="990600" cy="52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1400" b="1"/>
                <a:t>Sean Kelly</a:t>
              </a:r>
            </a:p>
          </p:txBody>
        </p:sp>
      </p:grpSp>
      <p:grpSp>
        <p:nvGrpSpPr>
          <p:cNvPr id="9" name="Group 8">
            <a:extLst>
              <a:ext uri="{FF2B5EF4-FFF2-40B4-BE49-F238E27FC236}">
                <a16:creationId xmlns:a16="http://schemas.microsoft.com/office/drawing/2014/main" id="{79975DCB-B028-E44B-907D-26D199431D80}"/>
              </a:ext>
            </a:extLst>
          </p:cNvPr>
          <p:cNvGrpSpPr/>
          <p:nvPr/>
        </p:nvGrpSpPr>
        <p:grpSpPr>
          <a:xfrm>
            <a:off x="5375802" y="3209925"/>
            <a:ext cx="1295400" cy="1489076"/>
            <a:chOff x="4180419" y="3209925"/>
            <a:chExt cx="1295400" cy="1489076"/>
          </a:xfrm>
        </p:grpSpPr>
        <p:pic>
          <p:nvPicPr>
            <p:cNvPr id="14" name="Picture 13" descr="NG-Photo.jpeg">
              <a:extLst>
                <a:ext uri="{FF2B5EF4-FFF2-40B4-BE49-F238E27FC236}">
                  <a16:creationId xmlns:a16="http://schemas.microsoft.com/office/drawing/2014/main" id="{BD297AF0-7858-B240-A1D8-63BAB14E3A1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bwMode="auto">
            <a:xfrm flipH="1">
              <a:off x="4518557" y="3209925"/>
              <a:ext cx="619125" cy="844550"/>
            </a:xfrm>
            <a:prstGeom prst="rect">
              <a:avLst/>
            </a:prstGeom>
            <a:ln w="12700"/>
          </p:spPr>
          <p:style>
            <a:lnRef idx="2">
              <a:schemeClr val="dk1"/>
            </a:lnRef>
            <a:fillRef idx="1">
              <a:schemeClr val="lt1"/>
            </a:fillRef>
            <a:effectRef idx="0">
              <a:schemeClr val="dk1"/>
            </a:effectRef>
            <a:fontRef idx="minor">
              <a:schemeClr val="dk1"/>
            </a:fontRef>
          </p:style>
        </p:pic>
        <p:sp>
          <p:nvSpPr>
            <p:cNvPr id="56339" name="TextBox 1">
              <a:extLst>
                <a:ext uri="{FF2B5EF4-FFF2-40B4-BE49-F238E27FC236}">
                  <a16:creationId xmlns:a16="http://schemas.microsoft.com/office/drawing/2014/main" id="{674EAA78-8975-A646-94BA-1E89D273E79B}"/>
                </a:ext>
              </a:extLst>
            </p:cNvPr>
            <p:cNvSpPr txBox="1">
              <a:spLocks noChangeArrowheads="1"/>
            </p:cNvSpPr>
            <p:nvPr/>
          </p:nvSpPr>
          <p:spPr bwMode="auto">
            <a:xfrm>
              <a:off x="4180419" y="4175882"/>
              <a:ext cx="1295400" cy="523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1400" b="1"/>
                <a:t>Heather Kincaid</a:t>
              </a:r>
            </a:p>
          </p:txBody>
        </p:sp>
      </p:grpSp>
      <p:grpSp>
        <p:nvGrpSpPr>
          <p:cNvPr id="7" name="Group 6">
            <a:extLst>
              <a:ext uri="{FF2B5EF4-FFF2-40B4-BE49-F238E27FC236}">
                <a16:creationId xmlns:a16="http://schemas.microsoft.com/office/drawing/2014/main" id="{4BF4514D-5EE4-364F-BD46-30FBE7E2CD77}"/>
              </a:ext>
            </a:extLst>
          </p:cNvPr>
          <p:cNvGrpSpPr/>
          <p:nvPr/>
        </p:nvGrpSpPr>
        <p:grpSpPr>
          <a:xfrm>
            <a:off x="7062783" y="3209925"/>
            <a:ext cx="1447800" cy="1489034"/>
            <a:chOff x="5867400" y="3209925"/>
            <a:chExt cx="1447800" cy="1489034"/>
          </a:xfrm>
        </p:grpSpPr>
        <p:pic>
          <p:nvPicPr>
            <p:cNvPr id="56336" name="Picture 1" descr="ashish-picture.jpg">
              <a:extLst>
                <a:ext uri="{FF2B5EF4-FFF2-40B4-BE49-F238E27FC236}">
                  <a16:creationId xmlns:a16="http://schemas.microsoft.com/office/drawing/2014/main" id="{AD2FC39F-A0DB-CE41-8160-9D3441154CDF}"/>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223702" y="3209925"/>
              <a:ext cx="735196" cy="85065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6337" name="TextBox 8">
              <a:extLst>
                <a:ext uri="{FF2B5EF4-FFF2-40B4-BE49-F238E27FC236}">
                  <a16:creationId xmlns:a16="http://schemas.microsoft.com/office/drawing/2014/main" id="{753C284A-2C4E-8440-BCCB-14F4014BFAA5}"/>
                </a:ext>
              </a:extLst>
            </p:cNvPr>
            <p:cNvSpPr txBox="1">
              <a:spLocks noChangeArrowheads="1"/>
            </p:cNvSpPr>
            <p:nvPr/>
          </p:nvSpPr>
          <p:spPr bwMode="auto">
            <a:xfrm>
              <a:off x="5867400" y="4175923"/>
              <a:ext cx="1447800" cy="523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t>Ashish </a:t>
              </a:r>
              <a:r>
                <a:rPr lang="en-US" altLang="en-US" sz="1400" b="1" dirty="0" err="1"/>
                <a:t>Mahabal</a:t>
              </a:r>
              <a:endParaRPr lang="en-US" altLang="en-US" sz="1400" b="1" dirty="0"/>
            </a:p>
          </p:txBody>
        </p:sp>
      </p:grpSp>
      <p:grpSp>
        <p:nvGrpSpPr>
          <p:cNvPr id="8" name="Group 7">
            <a:extLst>
              <a:ext uri="{FF2B5EF4-FFF2-40B4-BE49-F238E27FC236}">
                <a16:creationId xmlns:a16="http://schemas.microsoft.com/office/drawing/2014/main" id="{9155AADC-4D40-5A42-B23F-1E0B1963950E}"/>
              </a:ext>
            </a:extLst>
          </p:cNvPr>
          <p:cNvGrpSpPr/>
          <p:nvPr/>
        </p:nvGrpSpPr>
        <p:grpSpPr>
          <a:xfrm>
            <a:off x="6453183" y="3209926"/>
            <a:ext cx="823912" cy="1489027"/>
            <a:chOff x="5257800" y="3209925"/>
            <a:chExt cx="823912" cy="1489027"/>
          </a:xfrm>
        </p:grpSpPr>
        <p:sp>
          <p:nvSpPr>
            <p:cNvPr id="56334" name="TextBox 9">
              <a:extLst>
                <a:ext uri="{FF2B5EF4-FFF2-40B4-BE49-F238E27FC236}">
                  <a16:creationId xmlns:a16="http://schemas.microsoft.com/office/drawing/2014/main" id="{B67C197F-113C-9D46-971D-6DDDCE172013}"/>
                </a:ext>
              </a:extLst>
            </p:cNvPr>
            <p:cNvSpPr txBox="1">
              <a:spLocks noChangeArrowheads="1"/>
            </p:cNvSpPr>
            <p:nvPr/>
          </p:nvSpPr>
          <p:spPr bwMode="auto">
            <a:xfrm>
              <a:off x="5257800" y="4175930"/>
              <a:ext cx="823912" cy="52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1400" b="1"/>
                <a:t>David Liu</a:t>
              </a:r>
            </a:p>
          </p:txBody>
        </p:sp>
        <p:pic>
          <p:nvPicPr>
            <p:cNvPr id="56335" name="Picture 18439" descr="David.jpeg">
              <a:extLst>
                <a:ext uri="{FF2B5EF4-FFF2-40B4-BE49-F238E27FC236}">
                  <a16:creationId xmlns:a16="http://schemas.microsoft.com/office/drawing/2014/main" id="{4AEAB864-04F8-3944-B5A3-D0452654ADEC}"/>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rot="5400000">
              <a:off x="5198524" y="3305832"/>
              <a:ext cx="942465" cy="75065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6" name="Group 5">
            <a:extLst>
              <a:ext uri="{FF2B5EF4-FFF2-40B4-BE49-F238E27FC236}">
                <a16:creationId xmlns:a16="http://schemas.microsoft.com/office/drawing/2014/main" id="{85A61710-E48B-C545-8043-8F32741D8232}"/>
              </a:ext>
            </a:extLst>
          </p:cNvPr>
          <p:cNvGrpSpPr/>
          <p:nvPr/>
        </p:nvGrpSpPr>
        <p:grpSpPr>
          <a:xfrm>
            <a:off x="8205783" y="3209925"/>
            <a:ext cx="983456" cy="1489126"/>
            <a:chOff x="6972300" y="3209925"/>
            <a:chExt cx="983456" cy="1489126"/>
          </a:xfrm>
        </p:grpSpPr>
        <p:pic>
          <p:nvPicPr>
            <p:cNvPr id="2" name="Picture 1">
              <a:extLst>
                <a:ext uri="{FF2B5EF4-FFF2-40B4-BE49-F238E27FC236}">
                  <a16:creationId xmlns:a16="http://schemas.microsoft.com/office/drawing/2014/main" id="{CDE833A0-A5CD-2040-9F9B-BCC0673756CC}"/>
                </a:ext>
              </a:extLst>
            </p:cNvPr>
            <p:cNvPicPr>
              <a:picLocks noChangeAspect="1"/>
            </p:cNvPicPr>
            <p:nvPr/>
          </p:nvPicPr>
          <p:blipFill>
            <a:blip r:embed="rId11"/>
            <a:stretch>
              <a:fillRect/>
            </a:stretch>
          </p:blipFill>
          <p:spPr>
            <a:xfrm>
              <a:off x="7095987" y="3209925"/>
              <a:ext cx="736083" cy="887630"/>
            </a:xfrm>
            <a:prstGeom prst="rect">
              <a:avLst/>
            </a:prstGeom>
            <a:ln w="12700">
              <a:solidFill>
                <a:schemeClr val="tx1"/>
              </a:solidFill>
            </a:ln>
          </p:spPr>
        </p:pic>
        <p:sp>
          <p:nvSpPr>
            <p:cNvPr id="36" name="TextBox 8">
              <a:extLst>
                <a:ext uri="{FF2B5EF4-FFF2-40B4-BE49-F238E27FC236}">
                  <a16:creationId xmlns:a16="http://schemas.microsoft.com/office/drawing/2014/main" id="{6FE84169-303A-FA44-A1EF-DBD29FBA8906}"/>
                </a:ext>
              </a:extLst>
            </p:cNvPr>
            <p:cNvSpPr txBox="1">
              <a:spLocks noChangeArrowheads="1"/>
            </p:cNvSpPr>
            <p:nvPr/>
          </p:nvSpPr>
          <p:spPr bwMode="auto">
            <a:xfrm>
              <a:off x="6972300" y="4175831"/>
              <a:ext cx="9834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1400" b="1" dirty="0" err="1"/>
                <a:t>Alphan</a:t>
              </a:r>
              <a:endParaRPr lang="en-US" altLang="en-US" sz="1400" b="1" dirty="0"/>
            </a:p>
            <a:p>
              <a:pPr algn="ctr" eaLnBrk="1" hangingPunct="1">
                <a:spcBef>
                  <a:spcPct val="0"/>
                </a:spcBef>
                <a:buFontTx/>
                <a:buNone/>
              </a:pPr>
              <a:r>
                <a:rPr lang="en-US" altLang="en-US" sz="1400" b="1" dirty="0" err="1"/>
                <a:t>Altinok</a:t>
              </a:r>
              <a:endParaRPr lang="en-US" altLang="en-US" sz="1400" b="1" dirty="0"/>
            </a:p>
          </p:txBody>
        </p:sp>
      </p:grpSp>
      <p:pic>
        <p:nvPicPr>
          <p:cNvPr id="3" name="Picture 2">
            <a:extLst>
              <a:ext uri="{FF2B5EF4-FFF2-40B4-BE49-F238E27FC236}">
                <a16:creationId xmlns:a16="http://schemas.microsoft.com/office/drawing/2014/main" id="{71C06325-E68C-1D41-AB72-506871EF0BB7}"/>
              </a:ext>
            </a:extLst>
          </p:cNvPr>
          <p:cNvPicPr>
            <a:picLocks noChangeAspect="1"/>
          </p:cNvPicPr>
          <p:nvPr/>
        </p:nvPicPr>
        <p:blipFill rotWithShape="1">
          <a:blip r:embed="rId12"/>
          <a:srcRect l="12231"/>
          <a:stretch/>
        </p:blipFill>
        <p:spPr>
          <a:xfrm>
            <a:off x="9217601" y="3209925"/>
            <a:ext cx="788620" cy="898524"/>
          </a:xfrm>
          <a:prstGeom prst="rect">
            <a:avLst/>
          </a:prstGeom>
          <a:ln w="12700">
            <a:solidFill>
              <a:schemeClr val="tx1"/>
            </a:solidFill>
          </a:ln>
        </p:spPr>
      </p:pic>
      <p:sp>
        <p:nvSpPr>
          <p:cNvPr id="38" name="TextBox 8">
            <a:extLst>
              <a:ext uri="{FF2B5EF4-FFF2-40B4-BE49-F238E27FC236}">
                <a16:creationId xmlns:a16="http://schemas.microsoft.com/office/drawing/2014/main" id="{E67072D0-7253-5743-A2D7-56EEFDD58D32}"/>
              </a:ext>
            </a:extLst>
          </p:cNvPr>
          <p:cNvSpPr txBox="1">
            <a:spLocks noChangeArrowheads="1"/>
          </p:cNvSpPr>
          <p:nvPr/>
        </p:nvSpPr>
        <p:spPr bwMode="auto">
          <a:xfrm>
            <a:off x="9120183" y="4175831"/>
            <a:ext cx="9834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1400" b="1" dirty="0" err="1"/>
              <a:t>Asitang</a:t>
            </a:r>
            <a:endParaRPr lang="en-US" altLang="en-US" sz="1400" b="1" dirty="0"/>
          </a:p>
          <a:p>
            <a:pPr algn="ctr" eaLnBrk="1" hangingPunct="1">
              <a:spcBef>
                <a:spcPct val="0"/>
              </a:spcBef>
              <a:buFontTx/>
              <a:buNone/>
            </a:pPr>
            <a:r>
              <a:rPr lang="en-US" altLang="en-US" sz="1400" b="1" dirty="0"/>
              <a:t>Mishra</a:t>
            </a:r>
          </a:p>
        </p:txBody>
      </p:sp>
      <p:pic>
        <p:nvPicPr>
          <p:cNvPr id="17" name="Picture 16">
            <a:extLst>
              <a:ext uri="{FF2B5EF4-FFF2-40B4-BE49-F238E27FC236}">
                <a16:creationId xmlns:a16="http://schemas.microsoft.com/office/drawing/2014/main" id="{33684C8A-E848-8941-8F87-A5D718D6C40B}"/>
              </a:ext>
            </a:extLst>
          </p:cNvPr>
          <p:cNvPicPr>
            <a:picLocks noChangeAspect="1"/>
          </p:cNvPicPr>
          <p:nvPr/>
        </p:nvPicPr>
        <p:blipFill rotWithShape="1">
          <a:blip r:embed="rId13"/>
          <a:srcRect l="15910"/>
          <a:stretch/>
        </p:blipFill>
        <p:spPr>
          <a:xfrm>
            <a:off x="10138534" y="3200399"/>
            <a:ext cx="763586" cy="908049"/>
          </a:xfrm>
          <a:prstGeom prst="rect">
            <a:avLst/>
          </a:prstGeom>
          <a:ln w="12700">
            <a:solidFill>
              <a:schemeClr val="tx1"/>
            </a:solidFill>
          </a:ln>
        </p:spPr>
      </p:pic>
      <p:sp>
        <p:nvSpPr>
          <p:cNvPr id="35" name="TextBox 8">
            <a:extLst>
              <a:ext uri="{FF2B5EF4-FFF2-40B4-BE49-F238E27FC236}">
                <a16:creationId xmlns:a16="http://schemas.microsoft.com/office/drawing/2014/main" id="{5011AB4D-EEF3-8A40-8EB3-9E93F4B335B1}"/>
              </a:ext>
            </a:extLst>
          </p:cNvPr>
          <p:cNvSpPr txBox="1">
            <a:spLocks noChangeArrowheads="1"/>
          </p:cNvSpPr>
          <p:nvPr/>
        </p:nvSpPr>
        <p:spPr bwMode="auto">
          <a:xfrm>
            <a:off x="9959436" y="4175831"/>
            <a:ext cx="11217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t>Santiago</a:t>
            </a:r>
          </a:p>
          <a:p>
            <a:pPr algn="ctr">
              <a:spcBef>
                <a:spcPct val="0"/>
              </a:spcBef>
              <a:buNone/>
            </a:pPr>
            <a:r>
              <a:rPr lang="en-US" sz="1400" b="1" dirty="0" err="1"/>
              <a:t>Lombeyda</a:t>
            </a:r>
            <a:endParaRPr lang="en-US" altLang="en-US" sz="1400" b="1" dirty="0"/>
          </a:p>
        </p:txBody>
      </p:sp>
    </p:spTree>
    <p:extLst>
      <p:ext uri="{BB962C8B-B14F-4D97-AF65-F5344CB8AC3E}">
        <p14:creationId xmlns:p14="http://schemas.microsoft.com/office/powerpoint/2010/main" val="1011206323"/>
      </p:ext>
    </p:extLst>
  </p:cSld>
  <p:clrMapOvr>
    <a:masterClrMapping/>
  </p:clrMapOvr>
  <p:transition spd="slow"/>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4432</TotalTime>
  <Words>415</Words>
  <Application>Microsoft Macintosh PowerPoint</Application>
  <PresentationFormat>Widescreen</PresentationFormat>
  <Paragraphs>62</Paragraphs>
  <Slides>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ＭＳ Ｐゴシック</vt:lpstr>
      <vt:lpstr>ＭＳ Ｐゴシック</vt:lpstr>
      <vt:lpstr>Arial</vt:lpstr>
      <vt:lpstr>Arial Hebrew</vt:lpstr>
      <vt:lpstr>Calibri</vt:lpstr>
      <vt:lpstr>Calibri Light</vt:lpstr>
      <vt:lpstr>Office Theme</vt:lpstr>
      <vt:lpstr>Developing Knowledge Environments for Consortium-based Clinical Cancer Biomarker Studies </vt:lpstr>
      <vt:lpstr>EDRN Knowledge Environment: A National Infrastructure Enabling Data-Driven Research for Cancer Biomarkers </vt:lpstr>
      <vt:lpstr>Future Directions</vt:lpstr>
      <vt:lpstr>Informatics Center Team</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18</cp:revision>
  <dcterms:created xsi:type="dcterms:W3CDTF">2019-09-06T19:52:44Z</dcterms:created>
  <dcterms:modified xsi:type="dcterms:W3CDTF">2019-09-10T13:47:36Z</dcterms:modified>
</cp:coreProperties>
</file>