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Default Extension="tiff" ContentType="image/tif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43"/>
  </p:notesMasterIdLst>
  <p:sldIdLst>
    <p:sldId id="256" r:id="rId2"/>
    <p:sldId id="308" r:id="rId3"/>
    <p:sldId id="309" r:id="rId4"/>
    <p:sldId id="313" r:id="rId5"/>
    <p:sldId id="314" r:id="rId6"/>
    <p:sldId id="315" r:id="rId7"/>
    <p:sldId id="316" r:id="rId8"/>
    <p:sldId id="317" r:id="rId9"/>
    <p:sldId id="318" r:id="rId10"/>
    <p:sldId id="319" r:id="rId11"/>
    <p:sldId id="320" r:id="rId12"/>
    <p:sldId id="321" r:id="rId13"/>
    <p:sldId id="322" r:id="rId14"/>
    <p:sldId id="323" r:id="rId15"/>
    <p:sldId id="324" r:id="rId16"/>
    <p:sldId id="329" r:id="rId17"/>
    <p:sldId id="330" r:id="rId18"/>
    <p:sldId id="334" r:id="rId19"/>
    <p:sldId id="325" r:id="rId20"/>
    <p:sldId id="294" r:id="rId21"/>
    <p:sldId id="288" r:id="rId22"/>
    <p:sldId id="302" r:id="rId23"/>
    <p:sldId id="303" r:id="rId24"/>
    <p:sldId id="291" r:id="rId25"/>
    <p:sldId id="299" r:id="rId26"/>
    <p:sldId id="296" r:id="rId27"/>
    <p:sldId id="285" r:id="rId28"/>
    <p:sldId id="278" r:id="rId29"/>
    <p:sldId id="264" r:id="rId30"/>
    <p:sldId id="283" r:id="rId31"/>
    <p:sldId id="336" r:id="rId32"/>
    <p:sldId id="335" r:id="rId33"/>
    <p:sldId id="337" r:id="rId34"/>
    <p:sldId id="338" r:id="rId35"/>
    <p:sldId id="307" r:id="rId36"/>
    <p:sldId id="332" r:id="rId37"/>
    <p:sldId id="333" r:id="rId38"/>
    <p:sldId id="306" r:id="rId39"/>
    <p:sldId id="271" r:id="rId40"/>
    <p:sldId id="292" r:id="rId41"/>
    <p:sldId id="277" r:id="rId42"/>
  </p:sldIdLst>
  <p:sldSz cx="9144000" cy="6858000" type="screen4x3"/>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9216"/>
    <p:restoredTop sz="94674"/>
  </p:normalViewPr>
  <p:slideViewPr>
    <p:cSldViewPr snapToGrid="0" snapToObjects="1">
      <p:cViewPr>
        <p:scale>
          <a:sx n="101" d="100"/>
          <a:sy n="101" d="100"/>
        </p:scale>
        <p:origin x="-876"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file:///C:\Users\PCPark\Dropbox\Paper\Park%20et%20al%202018\data%20with%20updated%20time%20signals_varyN.xlsx" TargetMode="External"/></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oleObject" Target="file:///C:\Users\PCPark\Dropbox\Paper\Park%20et%20al%202018\data%20with%20updated%20time%20signals_varyR-onlyepm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Mean CNR</a:t>
            </a:r>
          </a:p>
        </c:rich>
      </c:tx>
      <c:overlay val="0"/>
      <c:spPr>
        <a:noFill/>
        <a:ln>
          <a:noFill/>
        </a:ln>
        <a:effectLst/>
      </c:spPr>
    </c:title>
    <c:autoTitleDeleted val="0"/>
    <c:plotArea>
      <c:layout/>
      <c:scatterChart>
        <c:scatterStyle val="lineMarker"/>
        <c:varyColors val="0"/>
        <c:ser>
          <c:idx val="0"/>
          <c:order val="0"/>
          <c:tx>
            <c:strRef>
              <c:f>'n-dep_30rep'!$H$3</c:f>
              <c:strCache>
                <c:ptCount val="1"/>
                <c:pt idx="0">
                  <c:v>EPM</c:v>
                </c:pt>
              </c:strCache>
            </c:strRef>
          </c:tx>
          <c:spPr>
            <a:ln w="22225" cap="rnd">
              <a:solidFill>
                <a:srgbClr val="FF0000"/>
              </a:solidFill>
              <a:round/>
            </a:ln>
            <a:effectLst/>
          </c:spPr>
          <c:marker>
            <c:symbol val="none"/>
          </c:marker>
          <c:xVal>
            <c:numRef>
              <c:f>'n-dep_30rep'!$B$4:$B$13</c:f>
              <c:numCache>
                <c:formatCode>0.000</c:formatCode>
                <c:ptCount val="10"/>
                <c:pt idx="0">
                  <c:v>1E-3</c:v>
                </c:pt>
                <c:pt idx="1">
                  <c:v>2E-3</c:v>
                </c:pt>
                <c:pt idx="2">
                  <c:v>4.0000000000000001E-3</c:v>
                </c:pt>
                <c:pt idx="3">
                  <c:v>6.0000000000000001E-3</c:v>
                </c:pt>
                <c:pt idx="4">
                  <c:v>8.0000000000000002E-3</c:v>
                </c:pt>
                <c:pt idx="5">
                  <c:v>0.01</c:v>
                </c:pt>
                <c:pt idx="6">
                  <c:v>1.2E-2</c:v>
                </c:pt>
                <c:pt idx="7">
                  <c:v>0.02</c:v>
                </c:pt>
                <c:pt idx="8">
                  <c:v>0.03</c:v>
                </c:pt>
                <c:pt idx="9">
                  <c:v>0.04</c:v>
                </c:pt>
              </c:numCache>
            </c:numRef>
          </c:xVal>
          <c:yVal>
            <c:numRef>
              <c:f>'n-dep_30rep'!$H$4:$H$13</c:f>
              <c:numCache>
                <c:formatCode>General</c:formatCode>
                <c:ptCount val="10"/>
                <c:pt idx="0">
                  <c:v>4.9485887153624599</c:v>
                </c:pt>
                <c:pt idx="1">
                  <c:v>3.3801129611746901</c:v>
                </c:pt>
                <c:pt idx="2">
                  <c:v>2.3234490077761398</c:v>
                </c:pt>
                <c:pt idx="3">
                  <c:v>1.82397280142567</c:v>
                </c:pt>
                <c:pt idx="4">
                  <c:v>1.4826392702634601</c:v>
                </c:pt>
                <c:pt idx="5">
                  <c:v>1.40549083978627</c:v>
                </c:pt>
                <c:pt idx="6">
                  <c:v>1.2857408550475899</c:v>
                </c:pt>
                <c:pt idx="7">
                  <c:v>1.0746414004879401</c:v>
                </c:pt>
                <c:pt idx="8">
                  <c:v>0.76866339939616302</c:v>
                </c:pt>
                <c:pt idx="9">
                  <c:v>0.79876571377350003</c:v>
                </c:pt>
              </c:numCache>
            </c:numRef>
          </c:yVal>
          <c:smooth val="0"/>
        </c:ser>
        <c:ser>
          <c:idx val="1"/>
          <c:order val="1"/>
          <c:tx>
            <c:strRef>
              <c:f>'n-dep_30rep'!$I$3</c:f>
              <c:strCache>
                <c:ptCount val="1"/>
              </c:strCache>
            </c:strRef>
          </c:tx>
          <c:spPr>
            <a:ln w="22225" cap="rnd">
              <a:solidFill>
                <a:srgbClr val="FFC000"/>
              </a:solidFill>
              <a:round/>
            </a:ln>
            <a:effectLst/>
          </c:spPr>
          <c:marker>
            <c:symbol val="none"/>
          </c:marker>
          <c:xVal>
            <c:numRef>
              <c:f>'n-dep_30rep'!$B$4:$B$13</c:f>
              <c:numCache>
                <c:formatCode>0.000</c:formatCode>
                <c:ptCount val="10"/>
                <c:pt idx="0">
                  <c:v>1E-3</c:v>
                </c:pt>
                <c:pt idx="1">
                  <c:v>2E-3</c:v>
                </c:pt>
                <c:pt idx="2">
                  <c:v>4.0000000000000001E-3</c:v>
                </c:pt>
                <c:pt idx="3">
                  <c:v>6.0000000000000001E-3</c:v>
                </c:pt>
                <c:pt idx="4">
                  <c:v>8.0000000000000002E-3</c:v>
                </c:pt>
                <c:pt idx="5">
                  <c:v>0.01</c:v>
                </c:pt>
                <c:pt idx="6">
                  <c:v>1.2E-2</c:v>
                </c:pt>
                <c:pt idx="7">
                  <c:v>0.02</c:v>
                </c:pt>
                <c:pt idx="8">
                  <c:v>0.03</c:v>
                </c:pt>
                <c:pt idx="9">
                  <c:v>0.04</c:v>
                </c:pt>
              </c:numCache>
            </c:numRef>
          </c:xVal>
          <c:yVal>
            <c:numRef>
              <c:f>'n-dep_30rep'!$I$4:$I$13</c:f>
              <c:numCache>
                <c:formatCode>General</c:formatCode>
                <c:ptCount val="10"/>
              </c:numCache>
            </c:numRef>
          </c:yVal>
          <c:smooth val="0"/>
        </c:ser>
        <c:ser>
          <c:idx val="2"/>
          <c:order val="2"/>
          <c:tx>
            <c:strRef>
              <c:f>'n-dep_30rep'!$C$3</c:f>
              <c:strCache>
                <c:ptCount val="1"/>
                <c:pt idx="0">
                  <c:v>Phase 1</c:v>
                </c:pt>
              </c:strCache>
            </c:strRef>
          </c:tx>
          <c:spPr>
            <a:ln w="22225" cap="rnd">
              <a:solidFill>
                <a:schemeClr val="bg1">
                  <a:lumMod val="50000"/>
                </a:schemeClr>
              </a:solidFill>
              <a:round/>
            </a:ln>
            <a:effectLst/>
          </c:spPr>
          <c:marker>
            <c:symbol val="none"/>
          </c:marker>
          <c:xVal>
            <c:numRef>
              <c:f>'n-dep_30rep'!$B$4:$B$13</c:f>
              <c:numCache>
                <c:formatCode>0.000</c:formatCode>
                <c:ptCount val="10"/>
                <c:pt idx="0">
                  <c:v>1E-3</c:v>
                </c:pt>
                <c:pt idx="1">
                  <c:v>2E-3</c:v>
                </c:pt>
                <c:pt idx="2">
                  <c:v>4.0000000000000001E-3</c:v>
                </c:pt>
                <c:pt idx="3">
                  <c:v>6.0000000000000001E-3</c:v>
                </c:pt>
                <c:pt idx="4">
                  <c:v>8.0000000000000002E-3</c:v>
                </c:pt>
                <c:pt idx="5">
                  <c:v>0.01</c:v>
                </c:pt>
                <c:pt idx="6">
                  <c:v>1.2E-2</c:v>
                </c:pt>
                <c:pt idx="7">
                  <c:v>0.02</c:v>
                </c:pt>
                <c:pt idx="8">
                  <c:v>0.03</c:v>
                </c:pt>
                <c:pt idx="9">
                  <c:v>0.04</c:v>
                </c:pt>
              </c:numCache>
            </c:numRef>
          </c:xVal>
          <c:yVal>
            <c:numRef>
              <c:f>'n-dep_30rep'!$C$4:$C$13</c:f>
              <c:numCache>
                <c:formatCode>General</c:formatCode>
                <c:ptCount val="10"/>
                <c:pt idx="0">
                  <c:v>3.2397558692816002</c:v>
                </c:pt>
                <c:pt idx="1">
                  <c:v>2.2909971646221301</c:v>
                </c:pt>
                <c:pt idx="2">
                  <c:v>1.62120415663939</c:v>
                </c:pt>
                <c:pt idx="3">
                  <c:v>1.2867320271820399</c:v>
                </c:pt>
                <c:pt idx="4">
                  <c:v>1.0501600173418799</c:v>
                </c:pt>
                <c:pt idx="5">
                  <c:v>0.97620437593110498</c:v>
                </c:pt>
                <c:pt idx="6">
                  <c:v>0.90994479281394203</c:v>
                </c:pt>
                <c:pt idx="7">
                  <c:v>0.71572916873619297</c:v>
                </c:pt>
                <c:pt idx="8">
                  <c:v>0.56520369789848801</c:v>
                </c:pt>
                <c:pt idx="9">
                  <c:v>0.527266685617094</c:v>
                </c:pt>
              </c:numCache>
            </c:numRef>
          </c:yVal>
          <c:smooth val="0"/>
        </c:ser>
        <c:ser>
          <c:idx val="3"/>
          <c:order val="3"/>
          <c:tx>
            <c:strRef>
              <c:f>'n-dep_30rep'!$D$3</c:f>
              <c:strCache>
                <c:ptCount val="1"/>
                <c:pt idx="0">
                  <c:v>Phase 2</c:v>
                </c:pt>
              </c:strCache>
            </c:strRef>
          </c:tx>
          <c:spPr>
            <a:ln w="22225" cap="rnd">
              <a:solidFill>
                <a:srgbClr val="92D050"/>
              </a:solidFill>
              <a:round/>
            </a:ln>
            <a:effectLst/>
          </c:spPr>
          <c:marker>
            <c:symbol val="none"/>
          </c:marker>
          <c:xVal>
            <c:numRef>
              <c:f>'n-dep_30rep'!$B$4:$B$13</c:f>
              <c:numCache>
                <c:formatCode>0.000</c:formatCode>
                <c:ptCount val="10"/>
                <c:pt idx="0">
                  <c:v>1E-3</c:v>
                </c:pt>
                <c:pt idx="1">
                  <c:v>2E-3</c:v>
                </c:pt>
                <c:pt idx="2">
                  <c:v>4.0000000000000001E-3</c:v>
                </c:pt>
                <c:pt idx="3">
                  <c:v>6.0000000000000001E-3</c:v>
                </c:pt>
                <c:pt idx="4">
                  <c:v>8.0000000000000002E-3</c:v>
                </c:pt>
                <c:pt idx="5">
                  <c:v>0.01</c:v>
                </c:pt>
                <c:pt idx="6">
                  <c:v>1.2E-2</c:v>
                </c:pt>
                <c:pt idx="7">
                  <c:v>0.02</c:v>
                </c:pt>
                <c:pt idx="8">
                  <c:v>0.03</c:v>
                </c:pt>
                <c:pt idx="9">
                  <c:v>0.04</c:v>
                </c:pt>
              </c:numCache>
            </c:numRef>
          </c:xVal>
          <c:yVal>
            <c:numRef>
              <c:f>'n-dep_30rep'!$D$4:$D$13</c:f>
              <c:numCache>
                <c:formatCode>General</c:formatCode>
                <c:ptCount val="10"/>
                <c:pt idx="0">
                  <c:v>2.7352148219650498</c:v>
                </c:pt>
                <c:pt idx="1">
                  <c:v>1.90355642987264</c:v>
                </c:pt>
                <c:pt idx="2">
                  <c:v>1.3588318024223001</c:v>
                </c:pt>
                <c:pt idx="3">
                  <c:v>1.1532568943828201</c:v>
                </c:pt>
                <c:pt idx="4">
                  <c:v>1.03657516379479</c:v>
                </c:pt>
                <c:pt idx="5">
                  <c:v>0.91121081283688599</c:v>
                </c:pt>
                <c:pt idx="6">
                  <c:v>0.80396939677496204</c:v>
                </c:pt>
                <c:pt idx="7">
                  <c:v>0.58534401138799497</c:v>
                </c:pt>
                <c:pt idx="8">
                  <c:v>0.44507908933354601</c:v>
                </c:pt>
                <c:pt idx="9">
                  <c:v>0.38000420910386301</c:v>
                </c:pt>
              </c:numCache>
            </c:numRef>
          </c:yVal>
          <c:smooth val="0"/>
        </c:ser>
        <c:ser>
          <c:idx val="4"/>
          <c:order val="4"/>
          <c:tx>
            <c:strRef>
              <c:f>'n-dep_30rep'!$E$3</c:f>
              <c:strCache>
                <c:ptCount val="1"/>
                <c:pt idx="0">
                  <c:v>Phase 3</c:v>
                </c:pt>
              </c:strCache>
            </c:strRef>
          </c:tx>
          <c:spPr>
            <a:ln w="22225" cap="rnd">
              <a:solidFill>
                <a:srgbClr val="00B050"/>
              </a:solidFill>
              <a:round/>
            </a:ln>
            <a:effectLst/>
          </c:spPr>
          <c:marker>
            <c:symbol val="none"/>
          </c:marker>
          <c:xVal>
            <c:numRef>
              <c:f>'n-dep_30rep'!$B$4:$B$13</c:f>
              <c:numCache>
                <c:formatCode>0.000</c:formatCode>
                <c:ptCount val="10"/>
                <c:pt idx="0">
                  <c:v>1E-3</c:v>
                </c:pt>
                <c:pt idx="1">
                  <c:v>2E-3</c:v>
                </c:pt>
                <c:pt idx="2">
                  <c:v>4.0000000000000001E-3</c:v>
                </c:pt>
                <c:pt idx="3">
                  <c:v>6.0000000000000001E-3</c:v>
                </c:pt>
                <c:pt idx="4">
                  <c:v>8.0000000000000002E-3</c:v>
                </c:pt>
                <c:pt idx="5">
                  <c:v>0.01</c:v>
                </c:pt>
                <c:pt idx="6">
                  <c:v>1.2E-2</c:v>
                </c:pt>
                <c:pt idx="7">
                  <c:v>0.02</c:v>
                </c:pt>
                <c:pt idx="8">
                  <c:v>0.03</c:v>
                </c:pt>
                <c:pt idx="9">
                  <c:v>0.04</c:v>
                </c:pt>
              </c:numCache>
            </c:numRef>
          </c:xVal>
          <c:yVal>
            <c:numRef>
              <c:f>'n-dep_30rep'!$E$4:$E$13</c:f>
              <c:numCache>
                <c:formatCode>General</c:formatCode>
                <c:ptCount val="10"/>
                <c:pt idx="0">
                  <c:v>2.69253584852741</c:v>
                </c:pt>
                <c:pt idx="1">
                  <c:v>1.94198098004544</c:v>
                </c:pt>
                <c:pt idx="2">
                  <c:v>1.4479276169206701</c:v>
                </c:pt>
                <c:pt idx="3">
                  <c:v>1.06777593642543</c:v>
                </c:pt>
                <c:pt idx="4">
                  <c:v>0.85420328478518104</c:v>
                </c:pt>
                <c:pt idx="5">
                  <c:v>0.88700659069287202</c:v>
                </c:pt>
                <c:pt idx="6">
                  <c:v>0.77848451383094996</c:v>
                </c:pt>
                <c:pt idx="7">
                  <c:v>0.59909871148746496</c:v>
                </c:pt>
                <c:pt idx="8">
                  <c:v>0.48524428480860998</c:v>
                </c:pt>
                <c:pt idx="9">
                  <c:v>0.39643951887123702</c:v>
                </c:pt>
              </c:numCache>
            </c:numRef>
          </c:yVal>
          <c:smooth val="0"/>
        </c:ser>
        <c:ser>
          <c:idx val="5"/>
          <c:order val="5"/>
          <c:tx>
            <c:strRef>
              <c:f>'n-dep_30rep'!$F$3</c:f>
              <c:strCache>
                <c:ptCount val="1"/>
                <c:pt idx="0">
                  <c:v>Phase 4</c:v>
                </c:pt>
              </c:strCache>
            </c:strRef>
          </c:tx>
          <c:spPr>
            <a:ln w="22225" cap="rnd">
              <a:solidFill>
                <a:srgbClr val="00B0F0"/>
              </a:solidFill>
              <a:round/>
            </a:ln>
            <a:effectLst/>
          </c:spPr>
          <c:marker>
            <c:symbol val="none"/>
          </c:marker>
          <c:xVal>
            <c:numRef>
              <c:f>'n-dep_30rep'!$B$4:$B$13</c:f>
              <c:numCache>
                <c:formatCode>0.000</c:formatCode>
                <c:ptCount val="10"/>
                <c:pt idx="0">
                  <c:v>1E-3</c:v>
                </c:pt>
                <c:pt idx="1">
                  <c:v>2E-3</c:v>
                </c:pt>
                <c:pt idx="2">
                  <c:v>4.0000000000000001E-3</c:v>
                </c:pt>
                <c:pt idx="3">
                  <c:v>6.0000000000000001E-3</c:v>
                </c:pt>
                <c:pt idx="4">
                  <c:v>8.0000000000000002E-3</c:v>
                </c:pt>
                <c:pt idx="5">
                  <c:v>0.01</c:v>
                </c:pt>
                <c:pt idx="6">
                  <c:v>1.2E-2</c:v>
                </c:pt>
                <c:pt idx="7">
                  <c:v>0.02</c:v>
                </c:pt>
                <c:pt idx="8">
                  <c:v>0.03</c:v>
                </c:pt>
                <c:pt idx="9">
                  <c:v>0.04</c:v>
                </c:pt>
              </c:numCache>
            </c:numRef>
          </c:xVal>
          <c:yVal>
            <c:numRef>
              <c:f>'n-dep_30rep'!$F$4:$F$13</c:f>
              <c:numCache>
                <c:formatCode>General</c:formatCode>
                <c:ptCount val="10"/>
                <c:pt idx="0">
                  <c:v>2.6944204070706901</c:v>
                </c:pt>
                <c:pt idx="1">
                  <c:v>1.9871826255917</c:v>
                </c:pt>
                <c:pt idx="2">
                  <c:v>1.3412045793673699</c:v>
                </c:pt>
                <c:pt idx="3">
                  <c:v>1.1495022725817401</c:v>
                </c:pt>
                <c:pt idx="4">
                  <c:v>0.96080195138775104</c:v>
                </c:pt>
                <c:pt idx="5">
                  <c:v>0.85722931210727205</c:v>
                </c:pt>
                <c:pt idx="6">
                  <c:v>0.76978907720829803</c:v>
                </c:pt>
                <c:pt idx="7">
                  <c:v>0.666870417288418</c:v>
                </c:pt>
                <c:pt idx="8">
                  <c:v>0.38126412020338302</c:v>
                </c:pt>
                <c:pt idx="9">
                  <c:v>0.41621732070198902</c:v>
                </c:pt>
              </c:numCache>
            </c:numRef>
          </c:yVal>
          <c:smooth val="0"/>
        </c:ser>
        <c:ser>
          <c:idx val="6"/>
          <c:order val="6"/>
          <c:tx>
            <c:strRef>
              <c:f>'n-dep_30rep'!$G$3</c:f>
              <c:strCache>
                <c:ptCount val="1"/>
                <c:pt idx="0">
                  <c:v>Phase 5</c:v>
                </c:pt>
              </c:strCache>
            </c:strRef>
          </c:tx>
          <c:spPr>
            <a:ln w="22225" cap="rnd">
              <a:solidFill>
                <a:srgbClr val="0070C0"/>
              </a:solidFill>
              <a:round/>
            </a:ln>
            <a:effectLst/>
          </c:spPr>
          <c:marker>
            <c:symbol val="none"/>
          </c:marker>
          <c:xVal>
            <c:numRef>
              <c:f>'n-dep_30rep'!$B$4:$B$13</c:f>
              <c:numCache>
                <c:formatCode>0.000</c:formatCode>
                <c:ptCount val="10"/>
                <c:pt idx="0">
                  <c:v>1E-3</c:v>
                </c:pt>
                <c:pt idx="1">
                  <c:v>2E-3</c:v>
                </c:pt>
                <c:pt idx="2">
                  <c:v>4.0000000000000001E-3</c:v>
                </c:pt>
                <c:pt idx="3">
                  <c:v>6.0000000000000001E-3</c:v>
                </c:pt>
                <c:pt idx="4">
                  <c:v>8.0000000000000002E-3</c:v>
                </c:pt>
                <c:pt idx="5">
                  <c:v>0.01</c:v>
                </c:pt>
                <c:pt idx="6">
                  <c:v>1.2E-2</c:v>
                </c:pt>
                <c:pt idx="7">
                  <c:v>0.02</c:v>
                </c:pt>
                <c:pt idx="8">
                  <c:v>0.03</c:v>
                </c:pt>
                <c:pt idx="9">
                  <c:v>0.04</c:v>
                </c:pt>
              </c:numCache>
            </c:numRef>
          </c:xVal>
          <c:yVal>
            <c:numRef>
              <c:f>'n-dep_30rep'!$G$4:$G$13</c:f>
              <c:numCache>
                <c:formatCode>General</c:formatCode>
                <c:ptCount val="10"/>
                <c:pt idx="0">
                  <c:v>2.7914844960820102</c:v>
                </c:pt>
                <c:pt idx="1">
                  <c:v>2.0175736826453101</c:v>
                </c:pt>
                <c:pt idx="2">
                  <c:v>1.3966911816344001</c:v>
                </c:pt>
                <c:pt idx="3">
                  <c:v>1.1012822309841099</c:v>
                </c:pt>
                <c:pt idx="4">
                  <c:v>0.95603849700726695</c:v>
                </c:pt>
                <c:pt idx="5">
                  <c:v>0.83688608644960805</c:v>
                </c:pt>
                <c:pt idx="6">
                  <c:v>0.77443722907206003</c:v>
                </c:pt>
                <c:pt idx="7">
                  <c:v>0.63867843117793899</c:v>
                </c:pt>
                <c:pt idx="8">
                  <c:v>0.50327710643595502</c:v>
                </c:pt>
                <c:pt idx="9">
                  <c:v>0.49674210695107501</c:v>
                </c:pt>
              </c:numCache>
            </c:numRef>
          </c:yVal>
          <c:smooth val="0"/>
        </c:ser>
        <c:dLbls>
          <c:showLegendKey val="0"/>
          <c:showVal val="0"/>
          <c:showCatName val="0"/>
          <c:showSerName val="0"/>
          <c:showPercent val="0"/>
          <c:showBubbleSize val="0"/>
        </c:dLbls>
        <c:axId val="184132736"/>
        <c:axId val="184133312"/>
      </c:scatterChart>
      <c:valAx>
        <c:axId val="184132736"/>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a:t>Noise level</a:t>
                </a:r>
              </a:p>
            </c:rich>
          </c:tx>
          <c:overlay val="0"/>
          <c:spPr>
            <a:noFill/>
            <a:ln>
              <a:noFill/>
            </a:ln>
            <a:effectLst/>
          </c:spPr>
        </c:title>
        <c:numFmt formatCode="0.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4133312"/>
        <c:crosses val="autoZero"/>
        <c:crossBetween val="midCat"/>
      </c:valAx>
      <c:valAx>
        <c:axId val="184133312"/>
        <c:scaling>
          <c:orientation val="minMax"/>
        </c:scaling>
        <c:delete val="0"/>
        <c:axPos val="l"/>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a:t>CNR</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4132736"/>
        <c:crosses val="autoZero"/>
        <c:crossBetween val="midCat"/>
      </c:valAx>
      <c:spPr>
        <a:noFill/>
        <a:ln>
          <a:noFill/>
        </a:ln>
        <a:effectLst/>
      </c:spPr>
    </c:plotArea>
    <c:legend>
      <c:legendPos val="r"/>
      <c:legendEntry>
        <c:idx val="1"/>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Mean CNR</a:t>
            </a:r>
          </a:p>
        </c:rich>
      </c:tx>
      <c:overlay val="0"/>
      <c:spPr>
        <a:noFill/>
        <a:ln>
          <a:noFill/>
        </a:ln>
        <a:effectLst/>
      </c:spPr>
    </c:title>
    <c:autoTitleDeleted val="0"/>
    <c:plotArea>
      <c:layout/>
      <c:scatterChart>
        <c:scatterStyle val="lineMarker"/>
        <c:varyColors val="0"/>
        <c:ser>
          <c:idx val="0"/>
          <c:order val="0"/>
          <c:tx>
            <c:strRef>
              <c:f>'r-dep_30rep'!$H$3</c:f>
              <c:strCache>
                <c:ptCount val="1"/>
                <c:pt idx="0">
                  <c:v>EPM</c:v>
                </c:pt>
              </c:strCache>
            </c:strRef>
          </c:tx>
          <c:spPr>
            <a:ln w="22225" cap="rnd">
              <a:solidFill>
                <a:srgbClr val="FF0000"/>
              </a:solidFill>
              <a:round/>
            </a:ln>
            <a:effectLst/>
          </c:spPr>
          <c:marker>
            <c:symbol val="none"/>
          </c:marker>
          <c:xVal>
            <c:numRef>
              <c:f>'r-dep_30rep'!$B$4:$B$13</c:f>
              <c:numCache>
                <c:formatCode>General</c:formatCode>
                <c:ptCount val="10"/>
                <c:pt idx="0">
                  <c:v>1</c:v>
                </c:pt>
                <c:pt idx="1">
                  <c:v>2</c:v>
                </c:pt>
                <c:pt idx="2">
                  <c:v>3</c:v>
                </c:pt>
                <c:pt idx="3">
                  <c:v>4</c:v>
                </c:pt>
                <c:pt idx="4">
                  <c:v>5</c:v>
                </c:pt>
                <c:pt idx="5">
                  <c:v>10</c:v>
                </c:pt>
                <c:pt idx="6">
                  <c:v>15</c:v>
                </c:pt>
                <c:pt idx="7">
                  <c:v>20</c:v>
                </c:pt>
                <c:pt idx="8">
                  <c:v>25</c:v>
                </c:pt>
                <c:pt idx="9">
                  <c:v>30</c:v>
                </c:pt>
              </c:numCache>
            </c:numRef>
          </c:xVal>
          <c:yVal>
            <c:numRef>
              <c:f>'r-dep_30rep'!$H$4:$H$13</c:f>
              <c:numCache>
                <c:formatCode>General</c:formatCode>
                <c:ptCount val="10"/>
                <c:pt idx="0">
                  <c:v>0.79934898867790505</c:v>
                </c:pt>
                <c:pt idx="1">
                  <c:v>0.81012412039701898</c:v>
                </c:pt>
                <c:pt idx="2">
                  <c:v>1.06787655654483</c:v>
                </c:pt>
                <c:pt idx="3">
                  <c:v>1.1921084709385901</c:v>
                </c:pt>
                <c:pt idx="4">
                  <c:v>1.2241265074178</c:v>
                </c:pt>
                <c:pt idx="5">
                  <c:v>1.4033537807472001</c:v>
                </c:pt>
                <c:pt idx="6">
                  <c:v>1.45110103196442</c:v>
                </c:pt>
                <c:pt idx="7">
                  <c:v>1.49041487540194</c:v>
                </c:pt>
                <c:pt idx="8">
                  <c:v>1.5248334924234199</c:v>
                </c:pt>
                <c:pt idx="9">
                  <c:v>1.5122378614516201</c:v>
                </c:pt>
              </c:numCache>
            </c:numRef>
          </c:yVal>
          <c:smooth val="0"/>
        </c:ser>
        <c:ser>
          <c:idx val="1"/>
          <c:order val="1"/>
          <c:tx>
            <c:strRef>
              <c:f>'r-dep_30rep'!$I$3</c:f>
              <c:strCache>
                <c:ptCount val="1"/>
              </c:strCache>
            </c:strRef>
          </c:tx>
          <c:spPr>
            <a:ln w="22225" cap="rnd">
              <a:solidFill>
                <a:srgbClr val="FFC000"/>
              </a:solidFill>
              <a:round/>
            </a:ln>
            <a:effectLst/>
          </c:spPr>
          <c:marker>
            <c:symbol val="none"/>
          </c:marker>
          <c:xVal>
            <c:numRef>
              <c:f>'r-dep_30rep'!$B$4:$B$13</c:f>
              <c:numCache>
                <c:formatCode>General</c:formatCode>
                <c:ptCount val="10"/>
                <c:pt idx="0">
                  <c:v>1</c:v>
                </c:pt>
                <c:pt idx="1">
                  <c:v>2</c:v>
                </c:pt>
                <c:pt idx="2">
                  <c:v>3</c:v>
                </c:pt>
                <c:pt idx="3">
                  <c:v>4</c:v>
                </c:pt>
                <c:pt idx="4">
                  <c:v>5</c:v>
                </c:pt>
                <c:pt idx="5">
                  <c:v>10</c:v>
                </c:pt>
                <c:pt idx="6">
                  <c:v>15</c:v>
                </c:pt>
                <c:pt idx="7">
                  <c:v>20</c:v>
                </c:pt>
                <c:pt idx="8">
                  <c:v>25</c:v>
                </c:pt>
                <c:pt idx="9">
                  <c:v>30</c:v>
                </c:pt>
              </c:numCache>
            </c:numRef>
          </c:xVal>
          <c:yVal>
            <c:numRef>
              <c:f>'r-dep_30rep'!$I$4:$I$13</c:f>
              <c:numCache>
                <c:formatCode>General</c:formatCode>
                <c:ptCount val="10"/>
              </c:numCache>
            </c:numRef>
          </c:yVal>
          <c:smooth val="0"/>
        </c:ser>
        <c:ser>
          <c:idx val="2"/>
          <c:order val="2"/>
          <c:tx>
            <c:strRef>
              <c:f>'r-dep_30rep'!$C$3</c:f>
              <c:strCache>
                <c:ptCount val="1"/>
                <c:pt idx="0">
                  <c:v>Phase 1</c:v>
                </c:pt>
              </c:strCache>
            </c:strRef>
          </c:tx>
          <c:spPr>
            <a:ln w="22225" cap="rnd">
              <a:solidFill>
                <a:schemeClr val="bg1">
                  <a:lumMod val="50000"/>
                </a:schemeClr>
              </a:solidFill>
              <a:round/>
            </a:ln>
            <a:effectLst/>
          </c:spPr>
          <c:marker>
            <c:symbol val="none"/>
          </c:marker>
          <c:xVal>
            <c:numRef>
              <c:f>'r-dep_30rep'!$B$4:$B$13</c:f>
              <c:numCache>
                <c:formatCode>General</c:formatCode>
                <c:ptCount val="10"/>
                <c:pt idx="0">
                  <c:v>1</c:v>
                </c:pt>
                <c:pt idx="1">
                  <c:v>2</c:v>
                </c:pt>
                <c:pt idx="2">
                  <c:v>3</c:v>
                </c:pt>
                <c:pt idx="3">
                  <c:v>4</c:v>
                </c:pt>
                <c:pt idx="4">
                  <c:v>5</c:v>
                </c:pt>
                <c:pt idx="5">
                  <c:v>10</c:v>
                </c:pt>
                <c:pt idx="6">
                  <c:v>15</c:v>
                </c:pt>
                <c:pt idx="7">
                  <c:v>20</c:v>
                </c:pt>
                <c:pt idx="8">
                  <c:v>25</c:v>
                </c:pt>
                <c:pt idx="9">
                  <c:v>30</c:v>
                </c:pt>
              </c:numCache>
            </c:numRef>
          </c:xVal>
          <c:yVal>
            <c:numRef>
              <c:f>'r-dep_30rep'!$C$4:$C$13</c:f>
              <c:numCache>
                <c:formatCode>General</c:formatCode>
                <c:ptCount val="10"/>
                <c:pt idx="0">
                  <c:v>0.758567751589177</c:v>
                </c:pt>
                <c:pt idx="1">
                  <c:v>0.70970063861079002</c:v>
                </c:pt>
                <c:pt idx="2">
                  <c:v>0.76962212103621597</c:v>
                </c:pt>
                <c:pt idx="3">
                  <c:v>0.858459194339936</c:v>
                </c:pt>
                <c:pt idx="4">
                  <c:v>0.71069785489804704</c:v>
                </c:pt>
                <c:pt idx="5">
                  <c:v>0.96287515825535097</c:v>
                </c:pt>
                <c:pt idx="6">
                  <c:v>1.00226434127784</c:v>
                </c:pt>
                <c:pt idx="7">
                  <c:v>1.02402158073773</c:v>
                </c:pt>
                <c:pt idx="8">
                  <c:v>1.0387664135499901</c:v>
                </c:pt>
                <c:pt idx="9">
                  <c:v>1.0813017023961899</c:v>
                </c:pt>
              </c:numCache>
            </c:numRef>
          </c:yVal>
          <c:smooth val="0"/>
        </c:ser>
        <c:ser>
          <c:idx val="3"/>
          <c:order val="3"/>
          <c:tx>
            <c:strRef>
              <c:f>'r-dep_30rep'!$D$3</c:f>
              <c:strCache>
                <c:ptCount val="1"/>
                <c:pt idx="0">
                  <c:v>Phase 2</c:v>
                </c:pt>
              </c:strCache>
            </c:strRef>
          </c:tx>
          <c:spPr>
            <a:ln w="22225" cap="rnd">
              <a:solidFill>
                <a:srgbClr val="92D050"/>
              </a:solidFill>
              <a:round/>
            </a:ln>
            <a:effectLst/>
          </c:spPr>
          <c:marker>
            <c:symbol val="none"/>
          </c:marker>
          <c:xVal>
            <c:numRef>
              <c:f>'r-dep_30rep'!$B$4:$B$13</c:f>
              <c:numCache>
                <c:formatCode>General</c:formatCode>
                <c:ptCount val="10"/>
                <c:pt idx="0">
                  <c:v>1</c:v>
                </c:pt>
                <c:pt idx="1">
                  <c:v>2</c:v>
                </c:pt>
                <c:pt idx="2">
                  <c:v>3</c:v>
                </c:pt>
                <c:pt idx="3">
                  <c:v>4</c:v>
                </c:pt>
                <c:pt idx="4">
                  <c:v>5</c:v>
                </c:pt>
                <c:pt idx="5">
                  <c:v>10</c:v>
                </c:pt>
                <c:pt idx="6">
                  <c:v>15</c:v>
                </c:pt>
                <c:pt idx="7">
                  <c:v>20</c:v>
                </c:pt>
                <c:pt idx="8">
                  <c:v>25</c:v>
                </c:pt>
                <c:pt idx="9">
                  <c:v>30</c:v>
                </c:pt>
              </c:numCache>
            </c:numRef>
          </c:xVal>
          <c:yVal>
            <c:numRef>
              <c:f>'r-dep_30rep'!$D$4:$D$13</c:f>
              <c:numCache>
                <c:formatCode>General</c:formatCode>
                <c:ptCount val="10"/>
                <c:pt idx="0">
                  <c:v>0.66735235087630695</c:v>
                </c:pt>
                <c:pt idx="1">
                  <c:v>0.69422042457516497</c:v>
                </c:pt>
                <c:pt idx="2">
                  <c:v>0.72521527742382097</c:v>
                </c:pt>
                <c:pt idx="3">
                  <c:v>0.69771689831409001</c:v>
                </c:pt>
                <c:pt idx="4">
                  <c:v>0.77462674327784797</c:v>
                </c:pt>
                <c:pt idx="5">
                  <c:v>0.81683571709781899</c:v>
                </c:pt>
                <c:pt idx="6">
                  <c:v>0.88186968080459605</c:v>
                </c:pt>
                <c:pt idx="7">
                  <c:v>0.90927637764132596</c:v>
                </c:pt>
                <c:pt idx="8">
                  <c:v>0.89089890189183896</c:v>
                </c:pt>
                <c:pt idx="9">
                  <c:v>0.91025173708687201</c:v>
                </c:pt>
              </c:numCache>
            </c:numRef>
          </c:yVal>
          <c:smooth val="0"/>
        </c:ser>
        <c:ser>
          <c:idx val="4"/>
          <c:order val="4"/>
          <c:tx>
            <c:strRef>
              <c:f>'r-dep_30rep'!$E$3</c:f>
              <c:strCache>
                <c:ptCount val="1"/>
                <c:pt idx="0">
                  <c:v>Phase 3</c:v>
                </c:pt>
              </c:strCache>
            </c:strRef>
          </c:tx>
          <c:spPr>
            <a:ln w="22225" cap="rnd">
              <a:solidFill>
                <a:srgbClr val="00B050"/>
              </a:solidFill>
              <a:round/>
            </a:ln>
            <a:effectLst/>
          </c:spPr>
          <c:marker>
            <c:symbol val="none"/>
          </c:marker>
          <c:xVal>
            <c:numRef>
              <c:f>'r-dep_30rep'!$B$4:$B$13</c:f>
              <c:numCache>
                <c:formatCode>General</c:formatCode>
                <c:ptCount val="10"/>
                <c:pt idx="0">
                  <c:v>1</c:v>
                </c:pt>
                <c:pt idx="1">
                  <c:v>2</c:v>
                </c:pt>
                <c:pt idx="2">
                  <c:v>3</c:v>
                </c:pt>
                <c:pt idx="3">
                  <c:v>4</c:v>
                </c:pt>
                <c:pt idx="4">
                  <c:v>5</c:v>
                </c:pt>
                <c:pt idx="5">
                  <c:v>10</c:v>
                </c:pt>
                <c:pt idx="6">
                  <c:v>15</c:v>
                </c:pt>
                <c:pt idx="7">
                  <c:v>20</c:v>
                </c:pt>
                <c:pt idx="8">
                  <c:v>25</c:v>
                </c:pt>
                <c:pt idx="9">
                  <c:v>30</c:v>
                </c:pt>
              </c:numCache>
            </c:numRef>
          </c:xVal>
          <c:yVal>
            <c:numRef>
              <c:f>'r-dep_30rep'!$E$4:$E$13</c:f>
              <c:numCache>
                <c:formatCode>General</c:formatCode>
                <c:ptCount val="10"/>
                <c:pt idx="0">
                  <c:v>0.74210655521858104</c:v>
                </c:pt>
                <c:pt idx="1">
                  <c:v>0.68969783123418205</c:v>
                </c:pt>
                <c:pt idx="2">
                  <c:v>0.67895503391751999</c:v>
                </c:pt>
                <c:pt idx="3">
                  <c:v>0.69826027489088105</c:v>
                </c:pt>
                <c:pt idx="4">
                  <c:v>0.75452505312070695</c:v>
                </c:pt>
                <c:pt idx="5">
                  <c:v>0.82039747384623496</c:v>
                </c:pt>
                <c:pt idx="6">
                  <c:v>0.87940891040706404</c:v>
                </c:pt>
                <c:pt idx="7">
                  <c:v>0.89050660931874304</c:v>
                </c:pt>
                <c:pt idx="8">
                  <c:v>0.89230078569960802</c:v>
                </c:pt>
                <c:pt idx="9">
                  <c:v>0.89624077913713995</c:v>
                </c:pt>
              </c:numCache>
            </c:numRef>
          </c:yVal>
          <c:smooth val="0"/>
        </c:ser>
        <c:ser>
          <c:idx val="5"/>
          <c:order val="5"/>
          <c:tx>
            <c:strRef>
              <c:f>'r-dep_30rep'!$F$3</c:f>
              <c:strCache>
                <c:ptCount val="1"/>
                <c:pt idx="0">
                  <c:v>Phase 4</c:v>
                </c:pt>
              </c:strCache>
            </c:strRef>
          </c:tx>
          <c:spPr>
            <a:ln w="22225" cap="rnd">
              <a:solidFill>
                <a:srgbClr val="00B0F0"/>
              </a:solidFill>
              <a:round/>
            </a:ln>
            <a:effectLst/>
          </c:spPr>
          <c:marker>
            <c:symbol val="none"/>
          </c:marker>
          <c:xVal>
            <c:numRef>
              <c:f>'r-dep_30rep'!$B$4:$B$13</c:f>
              <c:numCache>
                <c:formatCode>General</c:formatCode>
                <c:ptCount val="10"/>
                <c:pt idx="0">
                  <c:v>1</c:v>
                </c:pt>
                <c:pt idx="1">
                  <c:v>2</c:v>
                </c:pt>
                <c:pt idx="2">
                  <c:v>3</c:v>
                </c:pt>
                <c:pt idx="3">
                  <c:v>4</c:v>
                </c:pt>
                <c:pt idx="4">
                  <c:v>5</c:v>
                </c:pt>
                <c:pt idx="5">
                  <c:v>10</c:v>
                </c:pt>
                <c:pt idx="6">
                  <c:v>15</c:v>
                </c:pt>
                <c:pt idx="7">
                  <c:v>20</c:v>
                </c:pt>
                <c:pt idx="8">
                  <c:v>25</c:v>
                </c:pt>
                <c:pt idx="9">
                  <c:v>30</c:v>
                </c:pt>
              </c:numCache>
            </c:numRef>
          </c:xVal>
          <c:yVal>
            <c:numRef>
              <c:f>'r-dep_30rep'!$F$4:$F$13</c:f>
              <c:numCache>
                <c:formatCode>General</c:formatCode>
                <c:ptCount val="10"/>
                <c:pt idx="0">
                  <c:v>0.54789474466427501</c:v>
                </c:pt>
                <c:pt idx="1">
                  <c:v>0.68648891640385101</c:v>
                </c:pt>
                <c:pt idx="2">
                  <c:v>0.66266180373651296</c:v>
                </c:pt>
                <c:pt idx="3">
                  <c:v>0.725110518268542</c:v>
                </c:pt>
                <c:pt idx="4">
                  <c:v>0.77045995795127398</c:v>
                </c:pt>
                <c:pt idx="5">
                  <c:v>0.85099860712906195</c:v>
                </c:pt>
                <c:pt idx="6">
                  <c:v>0.87516470215563402</c:v>
                </c:pt>
                <c:pt idx="7">
                  <c:v>0.91110799982855795</c:v>
                </c:pt>
                <c:pt idx="8">
                  <c:v>0.90265620949914405</c:v>
                </c:pt>
                <c:pt idx="9">
                  <c:v>0.91206948200307902</c:v>
                </c:pt>
              </c:numCache>
            </c:numRef>
          </c:yVal>
          <c:smooth val="0"/>
        </c:ser>
        <c:ser>
          <c:idx val="6"/>
          <c:order val="6"/>
          <c:tx>
            <c:strRef>
              <c:f>'r-dep_30rep'!$G$3</c:f>
              <c:strCache>
                <c:ptCount val="1"/>
                <c:pt idx="0">
                  <c:v>Phase 5</c:v>
                </c:pt>
              </c:strCache>
            </c:strRef>
          </c:tx>
          <c:spPr>
            <a:ln w="22225" cap="rnd">
              <a:solidFill>
                <a:srgbClr val="0070C0"/>
              </a:solidFill>
              <a:round/>
            </a:ln>
            <a:effectLst/>
          </c:spPr>
          <c:marker>
            <c:symbol val="none"/>
          </c:marker>
          <c:xVal>
            <c:numRef>
              <c:f>'r-dep_30rep'!$B$4:$B$13</c:f>
              <c:numCache>
                <c:formatCode>General</c:formatCode>
                <c:ptCount val="10"/>
                <c:pt idx="0">
                  <c:v>1</c:v>
                </c:pt>
                <c:pt idx="1">
                  <c:v>2</c:v>
                </c:pt>
                <c:pt idx="2">
                  <c:v>3</c:v>
                </c:pt>
                <c:pt idx="3">
                  <c:v>4</c:v>
                </c:pt>
                <c:pt idx="4">
                  <c:v>5</c:v>
                </c:pt>
                <c:pt idx="5">
                  <c:v>10</c:v>
                </c:pt>
                <c:pt idx="6">
                  <c:v>15</c:v>
                </c:pt>
                <c:pt idx="7">
                  <c:v>20</c:v>
                </c:pt>
                <c:pt idx="8">
                  <c:v>25</c:v>
                </c:pt>
                <c:pt idx="9">
                  <c:v>30</c:v>
                </c:pt>
              </c:numCache>
            </c:numRef>
          </c:xVal>
          <c:yVal>
            <c:numRef>
              <c:f>'r-dep_30rep'!$G$4:$G$13</c:f>
              <c:numCache>
                <c:formatCode>General</c:formatCode>
                <c:ptCount val="10"/>
                <c:pt idx="0">
                  <c:v>0.71732215224861995</c:v>
                </c:pt>
                <c:pt idx="1">
                  <c:v>0.66605559864672204</c:v>
                </c:pt>
                <c:pt idx="2">
                  <c:v>0.77433249820212202</c:v>
                </c:pt>
                <c:pt idx="3">
                  <c:v>0.80809750196213903</c:v>
                </c:pt>
                <c:pt idx="4">
                  <c:v>0.90031859727091001</c:v>
                </c:pt>
                <c:pt idx="5">
                  <c:v>0.86952253880645103</c:v>
                </c:pt>
                <c:pt idx="6">
                  <c:v>0.84642069975622702</c:v>
                </c:pt>
                <c:pt idx="7">
                  <c:v>0.88588284031265196</c:v>
                </c:pt>
                <c:pt idx="8">
                  <c:v>0.90255812535193103</c:v>
                </c:pt>
                <c:pt idx="9">
                  <c:v>0.88036089559272801</c:v>
                </c:pt>
              </c:numCache>
            </c:numRef>
          </c:yVal>
          <c:smooth val="0"/>
        </c:ser>
        <c:dLbls>
          <c:showLegendKey val="0"/>
          <c:showVal val="0"/>
          <c:showCatName val="0"/>
          <c:showSerName val="0"/>
          <c:showPercent val="0"/>
          <c:showBubbleSize val="0"/>
        </c:dLbls>
        <c:axId val="184135040"/>
        <c:axId val="184135616"/>
      </c:scatterChart>
      <c:valAx>
        <c:axId val="184135040"/>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a:t>Tumor radius (mm)</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4135616"/>
        <c:crosses val="autoZero"/>
        <c:crossBetween val="midCat"/>
      </c:valAx>
      <c:valAx>
        <c:axId val="184135616"/>
        <c:scaling>
          <c:orientation val="minMax"/>
        </c:scaling>
        <c:delete val="0"/>
        <c:axPos val="l"/>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a:t>CNR</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4135040"/>
        <c:crosses val="autoZero"/>
        <c:crossBetween val="midCat"/>
      </c:valAx>
      <c:spPr>
        <a:noFill/>
        <a:ln>
          <a:noFill/>
        </a:ln>
        <a:effectLst/>
      </c:spPr>
    </c:plotArea>
    <c:legend>
      <c:legendPos val="r"/>
      <c:legendEntry>
        <c:idx val="1"/>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EFCA69-44E7-3444-92F8-28FBBC4A52FF}" type="datetimeFigureOut">
              <a:rPr lang="en-US" smtClean="0"/>
              <a:t>9/10/2019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D4D674-8CD3-8E45-AA4E-902ABD5CFB0D}" type="slidenum">
              <a:rPr lang="en-US" smtClean="0"/>
              <a:t>‹#›</a:t>
            </a:fld>
            <a:endParaRPr lang="en-US"/>
          </a:p>
        </p:txBody>
      </p:sp>
    </p:spTree>
    <p:extLst>
      <p:ext uri="{BB962C8B-B14F-4D97-AF65-F5344CB8AC3E}">
        <p14:creationId xmlns:p14="http://schemas.microsoft.com/office/powerpoint/2010/main" val="942525236"/>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One question we often get asked is how is the data taken, so his is a great illustration showing how the data is taken in order to have sets to convert into a 4D set. The scanner is used in axial mode but data collection is more analogous to spiral acquisition. Each couch position (2 cm) is sampled for greater than the one respiratory cycle. Showing inspiration</a:t>
            </a:r>
          </a:p>
        </p:txBody>
      </p:sp>
    </p:spTree>
    <p:extLst>
      <p:ext uri="{BB962C8B-B14F-4D97-AF65-F5344CB8AC3E}">
        <p14:creationId xmlns:p14="http://schemas.microsoft.com/office/powerpoint/2010/main" val="11149131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Patient starts breathing out</a:t>
            </a:r>
          </a:p>
        </p:txBody>
      </p:sp>
    </p:spTree>
    <p:extLst>
      <p:ext uri="{BB962C8B-B14F-4D97-AF65-F5344CB8AC3E}">
        <p14:creationId xmlns:p14="http://schemas.microsoft.com/office/powerpoint/2010/main" val="3098317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Full expiration is reached</a:t>
            </a:r>
          </a:p>
        </p:txBody>
      </p:sp>
    </p:spTree>
    <p:extLst>
      <p:ext uri="{BB962C8B-B14F-4D97-AF65-F5344CB8AC3E}">
        <p14:creationId xmlns:p14="http://schemas.microsoft.com/office/powerpoint/2010/main" val="1775725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Inspiration starts again</a:t>
            </a:r>
          </a:p>
        </p:txBody>
      </p:sp>
    </p:spTree>
    <p:extLst>
      <p:ext uri="{BB962C8B-B14F-4D97-AF65-F5344CB8AC3E}">
        <p14:creationId xmlns:p14="http://schemas.microsoft.com/office/powerpoint/2010/main" val="11230865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Full inspiration</a:t>
            </a:r>
          </a:p>
        </p:txBody>
      </p:sp>
    </p:spTree>
    <p:extLst>
      <p:ext uri="{BB962C8B-B14F-4D97-AF65-F5344CB8AC3E}">
        <p14:creationId xmlns:p14="http://schemas.microsoft.com/office/powerpoint/2010/main" val="16345335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Couch moves and CT is off for a moment</a:t>
            </a:r>
          </a:p>
        </p:txBody>
      </p:sp>
    </p:spTree>
    <p:extLst>
      <p:ext uri="{BB962C8B-B14F-4D97-AF65-F5344CB8AC3E}">
        <p14:creationId xmlns:p14="http://schemas.microsoft.com/office/powerpoint/2010/main" val="14596351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CT is on at about complete expiration</a:t>
            </a:r>
          </a:p>
        </p:txBody>
      </p:sp>
    </p:spTree>
    <p:extLst>
      <p:ext uri="{BB962C8B-B14F-4D97-AF65-F5344CB8AC3E}">
        <p14:creationId xmlns:p14="http://schemas.microsoft.com/office/powerpoint/2010/main" val="6675641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Expiration</a:t>
            </a:r>
          </a:p>
        </p:txBody>
      </p:sp>
    </p:spTree>
    <p:extLst>
      <p:ext uri="{BB962C8B-B14F-4D97-AF65-F5344CB8AC3E}">
        <p14:creationId xmlns:p14="http://schemas.microsoft.com/office/powerpoint/2010/main" val="505635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Starting to inhale</a:t>
            </a:r>
          </a:p>
        </p:txBody>
      </p:sp>
    </p:spTree>
    <p:extLst>
      <p:ext uri="{BB962C8B-B14F-4D97-AF65-F5344CB8AC3E}">
        <p14:creationId xmlns:p14="http://schemas.microsoft.com/office/powerpoint/2010/main" val="16117139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Full inspiration</a:t>
            </a:r>
          </a:p>
        </p:txBody>
      </p:sp>
    </p:spTree>
    <p:extLst>
      <p:ext uri="{BB962C8B-B14F-4D97-AF65-F5344CB8AC3E}">
        <p14:creationId xmlns:p14="http://schemas.microsoft.com/office/powerpoint/2010/main" val="20306148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502CA66-BFD6-5646-B05A-B925E3CF2757}" type="datetimeFigureOut">
              <a:rPr lang="en-US" smtClean="0"/>
              <a:t>9/10/2019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F722F0-9E11-5242-8C3D-CCBFB002F117}"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502CA66-BFD6-5646-B05A-B925E3CF2757}" type="datetimeFigureOut">
              <a:rPr lang="en-US" smtClean="0"/>
              <a:t>9/10/2019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F722F0-9E11-5242-8C3D-CCBFB002F11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02CA66-BFD6-5646-B05A-B925E3CF2757}" type="datetimeFigureOut">
              <a:rPr lang="en-US" smtClean="0"/>
              <a:t>9/10/2019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F722F0-9E11-5242-8C3D-CCBFB002F117}"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502CA66-BFD6-5646-B05A-B925E3CF2757}" type="datetimeFigureOut">
              <a:rPr lang="en-US" smtClean="0"/>
              <a:t>9/10/2019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F722F0-9E11-5242-8C3D-CCBFB002F11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502CA66-BFD6-5646-B05A-B925E3CF2757}" type="datetimeFigureOut">
              <a:rPr lang="en-US" smtClean="0"/>
              <a:t>9/10/2019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9F722F0-9E11-5242-8C3D-CCBFB002F11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502CA66-BFD6-5646-B05A-B925E3CF2757}" type="datetimeFigureOut">
              <a:rPr lang="en-US" smtClean="0"/>
              <a:t>9/10/2019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F722F0-9E11-5242-8C3D-CCBFB002F11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02CA66-BFD6-5646-B05A-B925E3CF2757}" type="datetimeFigureOut">
              <a:rPr lang="en-US" smtClean="0"/>
              <a:t>9/10/2019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F722F0-9E11-5242-8C3D-CCBFB002F11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02CA66-BFD6-5646-B05A-B925E3CF2757}" type="datetimeFigureOut">
              <a:rPr lang="en-US" smtClean="0"/>
              <a:t>9/10/2019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F722F0-9E11-5242-8C3D-CCBFB002F11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02CA66-BFD6-5646-B05A-B925E3CF2757}" type="datetimeFigureOut">
              <a:rPr lang="en-US" smtClean="0"/>
              <a:t>9/10/2019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F722F0-9E11-5242-8C3D-CCBFB002F11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502CA66-BFD6-5646-B05A-B925E3CF2757}" type="datetimeFigureOut">
              <a:rPr lang="en-US" smtClean="0"/>
              <a:t>9/10/2019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F722F0-9E11-5242-8C3D-CCBFB002F11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502CA66-BFD6-5646-B05A-B925E3CF2757}" type="datetimeFigureOut">
              <a:rPr lang="en-US" smtClean="0"/>
              <a:t>9/10/2019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F722F0-9E11-5242-8C3D-CCBFB002F11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02CA66-BFD6-5646-B05A-B925E3CF2757}" type="datetimeFigureOut">
              <a:rPr lang="en-US" smtClean="0"/>
              <a:t>9/10/2019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F722F0-9E11-5242-8C3D-CCBFB002F117}" type="slidenum">
              <a:rPr lang="en-US" smtClean="0"/>
              <a:t>‹#›</a:t>
            </a:fld>
            <a:endParaRPr lang="en-US"/>
          </a:p>
        </p:txBody>
      </p:sp>
    </p:spTree>
    <p:extLst>
      <p:ext uri="{BB962C8B-B14F-4D97-AF65-F5344CB8AC3E}">
        <p14:creationId xmlns:p14="http://schemas.microsoft.com/office/powerpoint/2010/main" val="4686357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22.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5.tiff"/><Relationship Id="rId4" Type="http://schemas.openxmlformats.org/officeDocument/2006/relationships/image" Target="../media/image14.emf"/></Relationships>
</file>

<file path=ppt/slides/_rels/slide25.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chart" Target="../charts/chart1.xml"/></Relationships>
</file>

<file path=ppt/slides/_rels/slide30.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image" Target="../media/image20.tiff"/><Relationship Id="rId1" Type="http://schemas.openxmlformats.org/officeDocument/2006/relationships/slideLayout" Target="../slideLayouts/slideLayout2.xml"/><Relationship Id="rId4" Type="http://schemas.openxmlformats.org/officeDocument/2006/relationships/image" Target="../media/image22.tiff"/></Relationships>
</file>

<file path=ppt/slides/_rels/slide3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image" Target="../media/image27.tif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9.tiff"/><Relationship Id="rId4" Type="http://schemas.openxmlformats.org/officeDocument/2006/relationships/image" Target="../media/image38.tif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image" Target="../media/image40.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9227" y="1134523"/>
            <a:ext cx="7968245" cy="1105448"/>
          </a:xfrm>
        </p:spPr>
        <p:txBody>
          <a:bodyPr>
            <a:noAutofit/>
          </a:bodyPr>
          <a:lstStyle/>
          <a:p>
            <a:pPr algn="l"/>
            <a:r>
              <a:rPr lang="en-US" sz="3300" b="1" dirty="0">
                <a:latin typeface="+mn-lt"/>
              </a:rPr>
              <a:t>Imaging-related considerations for early detection of pancreatic cancer </a:t>
            </a:r>
          </a:p>
        </p:txBody>
      </p:sp>
      <p:sp>
        <p:nvSpPr>
          <p:cNvPr id="3" name="Subtitle 2"/>
          <p:cNvSpPr>
            <a:spLocks noGrp="1"/>
          </p:cNvSpPr>
          <p:nvPr>
            <p:ph type="subTitle" idx="1"/>
          </p:nvPr>
        </p:nvSpPr>
        <p:spPr>
          <a:xfrm>
            <a:off x="379226" y="2800981"/>
            <a:ext cx="4192774" cy="2133134"/>
          </a:xfrm>
        </p:spPr>
        <p:txBody>
          <a:bodyPr>
            <a:noAutofit/>
          </a:bodyPr>
          <a:lstStyle/>
          <a:p>
            <a:pPr algn="l"/>
            <a:r>
              <a:rPr lang="en-US" sz="2000" dirty="0" smtClean="0"/>
              <a:t>Eugene J. </a:t>
            </a:r>
            <a:r>
              <a:rPr lang="en-US" sz="2000" dirty="0" err="1" smtClean="0"/>
              <a:t>Koay</a:t>
            </a:r>
            <a:r>
              <a:rPr lang="en-US" sz="2000" dirty="0" smtClean="0"/>
              <a:t>, MD, PhD</a:t>
            </a:r>
          </a:p>
          <a:p>
            <a:pPr algn="l"/>
            <a:endParaRPr lang="en-US" sz="2000" dirty="0" smtClean="0"/>
          </a:p>
          <a:p>
            <a:pPr algn="l"/>
            <a:r>
              <a:rPr lang="en-US" sz="2000" dirty="0" smtClean="0"/>
              <a:t>Associate Professor</a:t>
            </a:r>
            <a:endParaRPr lang="en-US" sz="2000" dirty="0"/>
          </a:p>
          <a:p>
            <a:pPr algn="l"/>
            <a:r>
              <a:rPr lang="en-US" sz="2000" dirty="0" smtClean="0"/>
              <a:t>Dept. of Radiation Oncology</a:t>
            </a:r>
          </a:p>
          <a:p>
            <a:pPr algn="l"/>
            <a:r>
              <a:rPr lang="en-US" sz="2000" dirty="0" smtClean="0"/>
              <a:t>Sheikh Ahmed Center for Pancreatic Cancer Research</a:t>
            </a:r>
          </a:p>
          <a:p>
            <a:pPr algn="l"/>
            <a:r>
              <a:rPr lang="en-US" sz="2000" dirty="0" smtClean="0"/>
              <a:t>The University of Texas MD Anderson Cancer Center</a:t>
            </a:r>
          </a:p>
        </p:txBody>
      </p:sp>
    </p:spTree>
    <p:extLst>
      <p:ext uri="{BB962C8B-B14F-4D97-AF65-F5344CB8AC3E}">
        <p14:creationId xmlns:p14="http://schemas.microsoft.com/office/powerpoint/2010/main" val="14631452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General steps for imaging</a:t>
            </a:r>
            <a:endParaRPr lang="en-US" b="1" dirty="0">
              <a:latin typeface="+mn-lt"/>
            </a:endParaRPr>
          </a:p>
        </p:txBody>
      </p:sp>
      <p:sp>
        <p:nvSpPr>
          <p:cNvPr id="3" name="Content Placeholder 2"/>
          <p:cNvSpPr>
            <a:spLocks noGrp="1"/>
          </p:cNvSpPr>
          <p:nvPr>
            <p:ph idx="1"/>
          </p:nvPr>
        </p:nvSpPr>
        <p:spPr/>
        <p:txBody>
          <a:bodyPr/>
          <a:lstStyle/>
          <a:p>
            <a:pPr marL="385754" indent="-385754">
              <a:buFont typeface="+mj-lt"/>
              <a:buAutoNum type="arabicPeriod"/>
            </a:pPr>
            <a:r>
              <a:rPr lang="en-US" dirty="0" smtClean="0"/>
              <a:t>Acquisition</a:t>
            </a:r>
          </a:p>
          <a:p>
            <a:pPr marL="385754" indent="-385754">
              <a:buFont typeface="+mj-lt"/>
              <a:buAutoNum type="arabicPeriod"/>
            </a:pPr>
            <a:r>
              <a:rPr lang="en-US" dirty="0" smtClean="0"/>
              <a:t>Reconstruction/post-processing</a:t>
            </a:r>
          </a:p>
          <a:p>
            <a:pPr marL="385754" indent="-385754">
              <a:buFont typeface="+mj-lt"/>
              <a:buAutoNum type="arabicPeriod"/>
            </a:pPr>
            <a:r>
              <a:rPr lang="en-US" dirty="0" smtClean="0"/>
              <a:t>Visualization/interpretation/analysis</a:t>
            </a:r>
            <a:endParaRPr lang="en-US" dirty="0"/>
          </a:p>
        </p:txBody>
      </p:sp>
    </p:spTree>
    <p:extLst>
      <p:ext uri="{BB962C8B-B14F-4D97-AF65-F5344CB8AC3E}">
        <p14:creationId xmlns:p14="http://schemas.microsoft.com/office/powerpoint/2010/main" val="19426533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Acquisition</a:t>
            </a:r>
            <a:endParaRPr lang="en-US" b="1" dirty="0">
              <a:latin typeface="+mn-lt"/>
            </a:endParaRPr>
          </a:p>
        </p:txBody>
      </p:sp>
      <p:sp>
        <p:nvSpPr>
          <p:cNvPr id="3" name="Content Placeholder 2"/>
          <p:cNvSpPr>
            <a:spLocks noGrp="1"/>
          </p:cNvSpPr>
          <p:nvPr>
            <p:ph idx="1"/>
          </p:nvPr>
        </p:nvSpPr>
        <p:spPr/>
        <p:txBody>
          <a:bodyPr/>
          <a:lstStyle/>
          <a:p>
            <a:r>
              <a:rPr lang="en-US" dirty="0" smtClean="0"/>
              <a:t>Accounting for motion artifacts</a:t>
            </a:r>
          </a:p>
          <a:p>
            <a:r>
              <a:rPr lang="en-US" dirty="0" smtClean="0"/>
              <a:t>Imaging technologies</a:t>
            </a:r>
          </a:p>
          <a:p>
            <a:endParaRPr lang="en-US" dirty="0" smtClean="0"/>
          </a:p>
        </p:txBody>
      </p:sp>
    </p:spTree>
    <p:extLst>
      <p:ext uri="{BB962C8B-B14F-4D97-AF65-F5344CB8AC3E}">
        <p14:creationId xmlns:p14="http://schemas.microsoft.com/office/powerpoint/2010/main" val="8686113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6" name="Picture 4" descr="RP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5902" y="1314452"/>
            <a:ext cx="5292329" cy="3969544"/>
          </a:xfrm>
          <a:prstGeom prst="rect">
            <a:avLst/>
          </a:prstGeom>
          <a:noFill/>
          <a:extLst>
            <a:ext uri="{909E8E84-426E-40DD-AFC4-6F175D3DCCD1}">
              <a14:hiddenFill xmlns:a14="http://schemas.microsoft.com/office/drawing/2010/main">
                <a:solidFill>
                  <a:srgbClr val="FFFFFF"/>
                </a:solidFill>
              </a14:hiddenFill>
            </a:ext>
          </a:extLst>
        </p:spPr>
      </p:pic>
      <p:sp>
        <p:nvSpPr>
          <p:cNvPr id="64517" name="Line 5"/>
          <p:cNvSpPr>
            <a:spLocks noChangeShapeType="1"/>
          </p:cNvSpPr>
          <p:nvPr/>
        </p:nvSpPr>
        <p:spPr bwMode="auto">
          <a:xfrm flipH="1">
            <a:off x="2686052" y="2612234"/>
            <a:ext cx="785813" cy="607219"/>
          </a:xfrm>
          <a:prstGeom prst="line">
            <a:avLst/>
          </a:prstGeom>
          <a:noFill/>
          <a:ln w="254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013"/>
          </a:p>
        </p:txBody>
      </p:sp>
      <p:sp>
        <p:nvSpPr>
          <p:cNvPr id="64518" name="Text Box 6"/>
          <p:cNvSpPr txBox="1">
            <a:spLocks noChangeArrowheads="1"/>
          </p:cNvSpPr>
          <p:nvPr/>
        </p:nvSpPr>
        <p:spPr bwMode="auto">
          <a:xfrm>
            <a:off x="2886075" y="2316958"/>
            <a:ext cx="2000250"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90000"/>
              </a:lnSpc>
              <a:spcBef>
                <a:spcPct val="50000"/>
              </a:spcBef>
            </a:pPr>
            <a:r>
              <a:rPr lang="en-US" altLang="en-US" sz="1500">
                <a:solidFill>
                  <a:srgbClr val="FFFF00"/>
                </a:solidFill>
                <a:latin typeface="Times New Roman" panose="02020603050405020304" pitchFamily="18" charset="0"/>
              </a:rPr>
              <a:t>Infrared Reflector</a:t>
            </a:r>
          </a:p>
        </p:txBody>
      </p:sp>
      <p:sp>
        <p:nvSpPr>
          <p:cNvPr id="64519" name="Text Box 7"/>
          <p:cNvSpPr txBox="1">
            <a:spLocks noChangeArrowheads="1"/>
          </p:cNvSpPr>
          <p:nvPr/>
        </p:nvSpPr>
        <p:spPr bwMode="auto">
          <a:xfrm>
            <a:off x="4450556" y="1983582"/>
            <a:ext cx="2000250"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90000"/>
              </a:lnSpc>
              <a:spcBef>
                <a:spcPct val="50000"/>
              </a:spcBef>
            </a:pPr>
            <a:r>
              <a:rPr lang="en-US" altLang="en-US" sz="1500">
                <a:solidFill>
                  <a:srgbClr val="FFFF00"/>
                </a:solidFill>
                <a:latin typeface="Times New Roman" panose="02020603050405020304" pitchFamily="18" charset="0"/>
              </a:rPr>
              <a:t>Infrared Camera</a:t>
            </a:r>
          </a:p>
        </p:txBody>
      </p:sp>
      <p:sp>
        <p:nvSpPr>
          <p:cNvPr id="64520" name="Line 8"/>
          <p:cNvSpPr>
            <a:spLocks noChangeShapeType="1"/>
          </p:cNvSpPr>
          <p:nvPr/>
        </p:nvSpPr>
        <p:spPr bwMode="auto">
          <a:xfrm>
            <a:off x="5279235" y="2319339"/>
            <a:ext cx="250031" cy="407194"/>
          </a:xfrm>
          <a:prstGeom prst="line">
            <a:avLst/>
          </a:prstGeom>
          <a:noFill/>
          <a:ln w="254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013"/>
          </a:p>
        </p:txBody>
      </p:sp>
      <p:pic>
        <p:nvPicPr>
          <p:cNvPr id="64521" name="Picture 9" descr="Respdemo"/>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371850" y="4071939"/>
            <a:ext cx="4629150" cy="1928813"/>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a:spLocks noGrp="1"/>
          </p:cNvSpPr>
          <p:nvPr>
            <p:ph type="title"/>
          </p:nvPr>
        </p:nvSpPr>
        <p:spPr>
          <a:xfrm>
            <a:off x="1485900" y="653653"/>
            <a:ext cx="6172200" cy="857250"/>
          </a:xfrm>
        </p:spPr>
        <p:txBody>
          <a:bodyPr>
            <a:normAutofit/>
          </a:bodyPr>
          <a:lstStyle/>
          <a:p>
            <a:r>
              <a:rPr lang="en-US" b="1" dirty="0" smtClean="0">
                <a:latin typeface="+mn-lt"/>
              </a:rPr>
              <a:t>4D CT scan</a:t>
            </a:r>
            <a:endParaRPr lang="en-US" b="1" dirty="0">
              <a:latin typeface="+mn-lt"/>
            </a:endParaRPr>
          </a:p>
        </p:txBody>
      </p:sp>
    </p:spTree>
    <p:extLst>
      <p:ext uri="{BB962C8B-B14F-4D97-AF65-F5344CB8AC3E}">
        <p14:creationId xmlns:p14="http://schemas.microsoft.com/office/powerpoint/2010/main" val="19223920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4518"/>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64517"/>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grpId="0" nodeType="clickEffect">
                                  <p:stCondLst>
                                    <p:cond delay="0"/>
                                  </p:stCondLst>
                                  <p:childTnLst>
                                    <p:set>
                                      <p:cBhvr>
                                        <p:cTn id="13" dur="1" fill="hold">
                                          <p:stCondLst>
                                            <p:cond delay="499"/>
                                          </p:stCondLst>
                                        </p:cTn>
                                        <p:tgtEl>
                                          <p:spTgt spid="64519"/>
                                        </p:tgtEl>
                                        <p:attrNameLst>
                                          <p:attrName>style.visibility</p:attrName>
                                        </p:attrNameLst>
                                      </p:cBhvr>
                                      <p:to>
                                        <p:strVal val="visible"/>
                                      </p:to>
                                    </p:set>
                                  </p:childTnLst>
                                </p:cTn>
                              </p:par>
                            </p:childTnLst>
                          </p:cTn>
                        </p:par>
                        <p:par>
                          <p:cTn id="14" fill="hold" nodeType="afterGroup">
                            <p:stCondLst>
                              <p:cond delay="500"/>
                            </p:stCondLst>
                            <p:childTnLst>
                              <p:par>
                                <p:cTn id="15" presetID="1" presetClass="entr" presetSubtype="0" fill="hold" grpId="0" nodeType="afterEffect">
                                  <p:stCondLst>
                                    <p:cond delay="0"/>
                                  </p:stCondLst>
                                  <p:childTnLst>
                                    <p:set>
                                      <p:cBhvr>
                                        <p:cTn id="16" dur="1" fill="hold">
                                          <p:stCondLst>
                                            <p:cond delay="499"/>
                                          </p:stCondLst>
                                        </p:cTn>
                                        <p:tgtEl>
                                          <p:spTgt spid="64520"/>
                                        </p:tgtEl>
                                        <p:attrNameLst>
                                          <p:attrName>style.visibility</p:attrName>
                                        </p:attrNameLst>
                                      </p:cBhvr>
                                      <p:to>
                                        <p:strVal val="visible"/>
                                      </p:to>
                                    </p:set>
                                  </p:childTnLst>
                                </p:cTn>
                              </p:par>
                            </p:childTnLst>
                          </p:cTn>
                        </p:par>
                        <p:par>
                          <p:cTn id="17" fill="hold" nodeType="afterGroup">
                            <p:stCondLst>
                              <p:cond delay="1000"/>
                            </p:stCondLst>
                            <p:childTnLst>
                              <p:par>
                                <p:cTn id="18" presetID="1" presetClass="entr" presetSubtype="0" fill="hold" nodeType="afterEffect">
                                  <p:stCondLst>
                                    <p:cond delay="0"/>
                                  </p:stCondLst>
                                  <p:childTnLst>
                                    <p:set>
                                      <p:cBhvr>
                                        <p:cTn id="19" dur="1" fill="hold">
                                          <p:stCondLst>
                                            <p:cond delay="499"/>
                                          </p:stCondLst>
                                        </p:cTn>
                                        <p:tgtEl>
                                          <p:spTgt spid="645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7" grpId="0" animBg="1"/>
      <p:bldP spid="64518" grpId="0" autoUpdateAnimBg="0"/>
      <p:bldP spid="64519" grpId="0" autoUpdateAnimBg="0"/>
      <p:bldP spid="645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Oval 2"/>
          <p:cNvSpPr>
            <a:spLocks noChangeArrowheads="1"/>
          </p:cNvSpPr>
          <p:nvPr/>
        </p:nvSpPr>
        <p:spPr bwMode="auto">
          <a:xfrm>
            <a:off x="3797300" y="2768600"/>
            <a:ext cx="1690688" cy="1312863"/>
          </a:xfrm>
          <a:prstGeom prst="ellipse">
            <a:avLst/>
          </a:pr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65539" name="Oval 3"/>
          <p:cNvSpPr>
            <a:spLocks noChangeArrowheads="1"/>
          </p:cNvSpPr>
          <p:nvPr/>
        </p:nvSpPr>
        <p:spPr bwMode="auto">
          <a:xfrm>
            <a:off x="3260725" y="3017838"/>
            <a:ext cx="1690688" cy="974725"/>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65540" name="Oval 4"/>
          <p:cNvSpPr>
            <a:spLocks noChangeArrowheads="1"/>
          </p:cNvSpPr>
          <p:nvPr/>
        </p:nvSpPr>
        <p:spPr bwMode="auto">
          <a:xfrm>
            <a:off x="3994150" y="3025775"/>
            <a:ext cx="1690688" cy="976313"/>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65541" name="Oval 5"/>
          <p:cNvSpPr>
            <a:spLocks noChangeArrowheads="1"/>
          </p:cNvSpPr>
          <p:nvPr/>
        </p:nvSpPr>
        <p:spPr bwMode="auto">
          <a:xfrm>
            <a:off x="5665788" y="3122613"/>
            <a:ext cx="1087437" cy="784225"/>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65542" name="AutoShape 6"/>
          <p:cNvSpPr>
            <a:spLocks noChangeArrowheads="1"/>
          </p:cNvSpPr>
          <p:nvPr/>
        </p:nvSpPr>
        <p:spPr bwMode="auto">
          <a:xfrm>
            <a:off x="6096000" y="2930525"/>
            <a:ext cx="207963" cy="230188"/>
          </a:xfrm>
          <a:prstGeom prst="rtTriangle">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65543" name="Oval 7"/>
          <p:cNvSpPr>
            <a:spLocks noChangeArrowheads="1"/>
          </p:cNvSpPr>
          <p:nvPr/>
        </p:nvSpPr>
        <p:spPr bwMode="auto">
          <a:xfrm>
            <a:off x="6270625" y="3197225"/>
            <a:ext cx="190500" cy="212725"/>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65544" name="Oval 8"/>
          <p:cNvSpPr>
            <a:spLocks noChangeArrowheads="1"/>
          </p:cNvSpPr>
          <p:nvPr/>
        </p:nvSpPr>
        <p:spPr bwMode="auto">
          <a:xfrm>
            <a:off x="1887538" y="3255963"/>
            <a:ext cx="2070100" cy="650875"/>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65545" name="Oval 9"/>
          <p:cNvSpPr>
            <a:spLocks noChangeArrowheads="1"/>
          </p:cNvSpPr>
          <p:nvPr/>
        </p:nvSpPr>
        <p:spPr bwMode="auto">
          <a:xfrm>
            <a:off x="1819275" y="2967038"/>
            <a:ext cx="309563" cy="747712"/>
          </a:xfrm>
          <a:prstGeom prst="ellipse">
            <a:avLst/>
          </a:pr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65546" name="Oval 10"/>
          <p:cNvSpPr>
            <a:spLocks noChangeArrowheads="1"/>
          </p:cNvSpPr>
          <p:nvPr/>
        </p:nvSpPr>
        <p:spPr bwMode="auto">
          <a:xfrm>
            <a:off x="3906838" y="3313113"/>
            <a:ext cx="1706562" cy="420687"/>
          </a:xfrm>
          <a:prstGeom prst="ellipse">
            <a:avLst/>
          </a:prstGeom>
          <a:noFill/>
          <a:ln w="952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65547" name="Rectangle 11"/>
          <p:cNvSpPr>
            <a:spLocks noChangeArrowheads="1"/>
          </p:cNvSpPr>
          <p:nvPr/>
        </p:nvSpPr>
        <p:spPr bwMode="auto">
          <a:xfrm>
            <a:off x="1695450" y="3979863"/>
            <a:ext cx="5334000" cy="7620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48" name="Line 12"/>
          <p:cNvSpPr>
            <a:spLocks noChangeShapeType="1"/>
          </p:cNvSpPr>
          <p:nvPr/>
        </p:nvSpPr>
        <p:spPr bwMode="auto">
          <a:xfrm>
            <a:off x="5870575" y="3227388"/>
            <a:ext cx="49213" cy="119062"/>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5549" name="Oval 13"/>
          <p:cNvSpPr>
            <a:spLocks noChangeArrowheads="1"/>
          </p:cNvSpPr>
          <p:nvPr/>
        </p:nvSpPr>
        <p:spPr bwMode="auto">
          <a:xfrm>
            <a:off x="5918200" y="3386138"/>
            <a:ext cx="158750" cy="187325"/>
          </a:xfrm>
          <a:prstGeom prst="ellipse">
            <a:avLst/>
          </a:prstGeom>
          <a:solidFill>
            <a:srgbClr val="FF6699">
              <a:alpha val="50000"/>
            </a:srgbClr>
          </a:solidFill>
          <a:ln>
            <a:noFill/>
          </a:ln>
          <a:effectLst/>
          <a:extLst>
            <a:ext uri="{91240B29-F687-4F45-9708-019B960494DF}">
              <a14:hiddenLine xmlns:a14="http://schemas.microsoft.com/office/drawing/2010/main" w="9525">
                <a:solidFill>
                  <a:srgbClr val="FF6699"/>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50" name="Rectangle 14"/>
          <p:cNvSpPr>
            <a:spLocks noChangeArrowheads="1"/>
          </p:cNvSpPr>
          <p:nvPr/>
        </p:nvSpPr>
        <p:spPr bwMode="auto">
          <a:xfrm>
            <a:off x="1903413" y="3911600"/>
            <a:ext cx="4919662" cy="100013"/>
          </a:xfrm>
          <a:prstGeom prst="rect">
            <a:avLst/>
          </a:prstGeom>
          <a:solidFill>
            <a:schemeClr val="bg2"/>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51" name="AutoShape 15"/>
          <p:cNvSpPr>
            <a:spLocks noChangeArrowheads="1"/>
          </p:cNvSpPr>
          <p:nvPr/>
        </p:nvSpPr>
        <p:spPr bwMode="auto">
          <a:xfrm>
            <a:off x="4454525" y="1579563"/>
            <a:ext cx="434975" cy="519112"/>
          </a:xfrm>
          <a:prstGeom prst="roundRect">
            <a:avLst>
              <a:gd name="adj" fmla="val 16667"/>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52" name="AutoShape 16"/>
          <p:cNvSpPr>
            <a:spLocks noChangeArrowheads="1"/>
          </p:cNvSpPr>
          <p:nvPr/>
        </p:nvSpPr>
        <p:spPr bwMode="auto">
          <a:xfrm>
            <a:off x="3638550" y="1270000"/>
            <a:ext cx="3095625" cy="1039813"/>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65553" name="Group 17"/>
          <p:cNvGrpSpPr>
            <a:grpSpLocks/>
          </p:cNvGrpSpPr>
          <p:nvPr/>
        </p:nvGrpSpPr>
        <p:grpSpPr bwMode="auto">
          <a:xfrm>
            <a:off x="5221288" y="1549400"/>
            <a:ext cx="673100" cy="692150"/>
            <a:chOff x="3226" y="539"/>
            <a:chExt cx="424" cy="436"/>
          </a:xfrm>
        </p:grpSpPr>
        <p:sp>
          <p:nvSpPr>
            <p:cNvPr id="65554" name="Rectangle 18"/>
            <p:cNvSpPr>
              <a:spLocks noChangeArrowheads="1"/>
            </p:cNvSpPr>
            <p:nvPr/>
          </p:nvSpPr>
          <p:spPr bwMode="auto">
            <a:xfrm>
              <a:off x="3226" y="539"/>
              <a:ext cx="424" cy="19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55" name="Line 19"/>
            <p:cNvSpPr>
              <a:spLocks noChangeShapeType="1"/>
            </p:cNvSpPr>
            <p:nvPr/>
          </p:nvSpPr>
          <p:spPr bwMode="auto">
            <a:xfrm>
              <a:off x="3226"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5556" name="Line 20"/>
            <p:cNvSpPr>
              <a:spLocks noChangeShapeType="1"/>
            </p:cNvSpPr>
            <p:nvPr/>
          </p:nvSpPr>
          <p:spPr bwMode="auto">
            <a:xfrm>
              <a:off x="3278"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5557" name="Line 21"/>
            <p:cNvSpPr>
              <a:spLocks noChangeShapeType="1"/>
            </p:cNvSpPr>
            <p:nvPr/>
          </p:nvSpPr>
          <p:spPr bwMode="auto">
            <a:xfrm>
              <a:off x="3330"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5558" name="Line 22"/>
            <p:cNvSpPr>
              <a:spLocks noChangeShapeType="1"/>
            </p:cNvSpPr>
            <p:nvPr/>
          </p:nvSpPr>
          <p:spPr bwMode="auto">
            <a:xfrm>
              <a:off x="3382"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5559" name="Line 23"/>
            <p:cNvSpPr>
              <a:spLocks noChangeShapeType="1"/>
            </p:cNvSpPr>
            <p:nvPr/>
          </p:nvSpPr>
          <p:spPr bwMode="auto">
            <a:xfrm>
              <a:off x="3434"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5560" name="Line 24"/>
            <p:cNvSpPr>
              <a:spLocks noChangeShapeType="1"/>
            </p:cNvSpPr>
            <p:nvPr/>
          </p:nvSpPr>
          <p:spPr bwMode="auto">
            <a:xfrm>
              <a:off x="3486"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5561" name="Line 25"/>
            <p:cNvSpPr>
              <a:spLocks noChangeShapeType="1"/>
            </p:cNvSpPr>
            <p:nvPr/>
          </p:nvSpPr>
          <p:spPr bwMode="auto">
            <a:xfrm>
              <a:off x="3538"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5562" name="Line 26"/>
            <p:cNvSpPr>
              <a:spLocks noChangeShapeType="1"/>
            </p:cNvSpPr>
            <p:nvPr/>
          </p:nvSpPr>
          <p:spPr bwMode="auto">
            <a:xfrm>
              <a:off x="3590"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5563" name="Line 27"/>
            <p:cNvSpPr>
              <a:spLocks noChangeShapeType="1"/>
            </p:cNvSpPr>
            <p:nvPr/>
          </p:nvSpPr>
          <p:spPr bwMode="auto">
            <a:xfrm>
              <a:off x="3642"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65564" name="AutoShape 28"/>
          <p:cNvSpPr>
            <a:spLocks noChangeArrowheads="1"/>
          </p:cNvSpPr>
          <p:nvPr/>
        </p:nvSpPr>
        <p:spPr bwMode="auto">
          <a:xfrm flipV="1">
            <a:off x="4630738" y="4630738"/>
            <a:ext cx="84137" cy="519112"/>
          </a:xfrm>
          <a:prstGeom prst="roundRect">
            <a:avLst>
              <a:gd name="adj" fmla="val 16667"/>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65" name="AutoShape 29"/>
          <p:cNvSpPr>
            <a:spLocks noChangeArrowheads="1"/>
          </p:cNvSpPr>
          <p:nvPr/>
        </p:nvSpPr>
        <p:spPr bwMode="auto">
          <a:xfrm flipV="1">
            <a:off x="3635375" y="4419600"/>
            <a:ext cx="3095625" cy="1039813"/>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65566" name="Group 30"/>
          <p:cNvGrpSpPr>
            <a:grpSpLocks/>
          </p:cNvGrpSpPr>
          <p:nvPr/>
        </p:nvGrpSpPr>
        <p:grpSpPr bwMode="auto">
          <a:xfrm>
            <a:off x="5221288" y="4487863"/>
            <a:ext cx="673100" cy="692150"/>
            <a:chOff x="3224" y="2390"/>
            <a:chExt cx="424" cy="436"/>
          </a:xfrm>
        </p:grpSpPr>
        <p:sp>
          <p:nvSpPr>
            <p:cNvPr id="65567" name="Rectangle 31"/>
            <p:cNvSpPr>
              <a:spLocks noChangeArrowheads="1"/>
            </p:cNvSpPr>
            <p:nvPr/>
          </p:nvSpPr>
          <p:spPr bwMode="auto">
            <a:xfrm flipV="1">
              <a:off x="3224" y="2631"/>
              <a:ext cx="424" cy="19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68" name="Line 32"/>
            <p:cNvSpPr>
              <a:spLocks noChangeShapeType="1"/>
            </p:cNvSpPr>
            <p:nvPr/>
          </p:nvSpPr>
          <p:spPr bwMode="auto">
            <a:xfrm flipV="1">
              <a:off x="3224"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5569" name="Line 33"/>
            <p:cNvSpPr>
              <a:spLocks noChangeShapeType="1"/>
            </p:cNvSpPr>
            <p:nvPr/>
          </p:nvSpPr>
          <p:spPr bwMode="auto">
            <a:xfrm flipV="1">
              <a:off x="3276"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5570" name="Line 34"/>
            <p:cNvSpPr>
              <a:spLocks noChangeShapeType="1"/>
            </p:cNvSpPr>
            <p:nvPr/>
          </p:nvSpPr>
          <p:spPr bwMode="auto">
            <a:xfrm flipV="1">
              <a:off x="3328"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5571" name="Line 35"/>
            <p:cNvSpPr>
              <a:spLocks noChangeShapeType="1"/>
            </p:cNvSpPr>
            <p:nvPr/>
          </p:nvSpPr>
          <p:spPr bwMode="auto">
            <a:xfrm flipV="1">
              <a:off x="3380"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5572" name="Line 36"/>
            <p:cNvSpPr>
              <a:spLocks noChangeShapeType="1"/>
            </p:cNvSpPr>
            <p:nvPr/>
          </p:nvSpPr>
          <p:spPr bwMode="auto">
            <a:xfrm flipV="1">
              <a:off x="3432"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5573" name="Line 37"/>
            <p:cNvSpPr>
              <a:spLocks noChangeShapeType="1"/>
            </p:cNvSpPr>
            <p:nvPr/>
          </p:nvSpPr>
          <p:spPr bwMode="auto">
            <a:xfrm flipV="1">
              <a:off x="3484"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5574" name="Line 38"/>
            <p:cNvSpPr>
              <a:spLocks noChangeShapeType="1"/>
            </p:cNvSpPr>
            <p:nvPr/>
          </p:nvSpPr>
          <p:spPr bwMode="auto">
            <a:xfrm flipV="1">
              <a:off x="3536"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5575" name="Line 39"/>
            <p:cNvSpPr>
              <a:spLocks noChangeShapeType="1"/>
            </p:cNvSpPr>
            <p:nvPr/>
          </p:nvSpPr>
          <p:spPr bwMode="auto">
            <a:xfrm flipV="1">
              <a:off x="3588"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5576" name="Line 40"/>
            <p:cNvSpPr>
              <a:spLocks noChangeShapeType="1"/>
            </p:cNvSpPr>
            <p:nvPr/>
          </p:nvSpPr>
          <p:spPr bwMode="auto">
            <a:xfrm flipV="1">
              <a:off x="3640"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65577" name="Text Box 41"/>
          <p:cNvSpPr txBox="1">
            <a:spLocks noChangeArrowheads="1"/>
          </p:cNvSpPr>
          <p:nvPr/>
        </p:nvSpPr>
        <p:spPr bwMode="auto">
          <a:xfrm>
            <a:off x="4167188" y="1262063"/>
            <a:ext cx="10080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X-ray tube</a:t>
            </a:r>
          </a:p>
        </p:txBody>
      </p:sp>
      <p:sp>
        <p:nvSpPr>
          <p:cNvPr id="65578" name="Text Box 42"/>
          <p:cNvSpPr txBox="1">
            <a:spLocks noChangeArrowheads="1"/>
          </p:cNvSpPr>
          <p:nvPr/>
        </p:nvSpPr>
        <p:spPr bwMode="auto">
          <a:xfrm>
            <a:off x="5005388" y="1262063"/>
            <a:ext cx="11064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PET det.</a:t>
            </a:r>
          </a:p>
        </p:txBody>
      </p:sp>
      <p:sp>
        <p:nvSpPr>
          <p:cNvPr id="65579" name="Text Box 43"/>
          <p:cNvSpPr txBox="1">
            <a:spLocks noChangeArrowheads="1"/>
          </p:cNvSpPr>
          <p:nvPr/>
        </p:nvSpPr>
        <p:spPr bwMode="auto">
          <a:xfrm>
            <a:off x="5003800" y="5114925"/>
            <a:ext cx="11064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PET det.</a:t>
            </a:r>
          </a:p>
        </p:txBody>
      </p:sp>
      <p:sp>
        <p:nvSpPr>
          <p:cNvPr id="65580" name="Text Box 44"/>
          <p:cNvSpPr txBox="1">
            <a:spLocks noChangeArrowheads="1"/>
          </p:cNvSpPr>
          <p:nvPr/>
        </p:nvSpPr>
        <p:spPr bwMode="auto">
          <a:xfrm>
            <a:off x="4119563" y="5113338"/>
            <a:ext cx="11064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CT det.</a:t>
            </a:r>
          </a:p>
        </p:txBody>
      </p:sp>
      <p:sp>
        <p:nvSpPr>
          <p:cNvPr id="65581" name="AutoShape 45"/>
          <p:cNvSpPr>
            <a:spLocks noChangeArrowheads="1"/>
          </p:cNvSpPr>
          <p:nvPr/>
        </p:nvSpPr>
        <p:spPr bwMode="auto">
          <a:xfrm>
            <a:off x="4611688" y="2128838"/>
            <a:ext cx="112712" cy="2505075"/>
          </a:xfrm>
          <a:prstGeom prst="triangle">
            <a:avLst>
              <a:gd name="adj" fmla="val 50000"/>
            </a:avLst>
          </a:prstGeom>
          <a:solidFill>
            <a:srgbClr val="FF0000">
              <a:alpha val="5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82" name="Rectangle 46"/>
          <p:cNvSpPr>
            <a:spLocks noChangeArrowheads="1"/>
          </p:cNvSpPr>
          <p:nvPr/>
        </p:nvSpPr>
        <p:spPr bwMode="auto">
          <a:xfrm>
            <a:off x="376238" y="165100"/>
            <a:ext cx="8458200" cy="6429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eaLnBrk="0" hangingPunct="0">
              <a:defRPr sz="4400">
                <a:solidFill>
                  <a:schemeClr val="tx2"/>
                </a:solidFill>
                <a:latin typeface="Arial" panose="020B0604020202020204" pitchFamily="34" charset="0"/>
              </a:defRPr>
            </a:lvl1pPr>
            <a:lvl2pPr algn="ctr" eaLnBrk="0" hangingPunct="0">
              <a:defRPr sz="4400">
                <a:solidFill>
                  <a:schemeClr val="tx2"/>
                </a:solidFill>
                <a:latin typeface="Arial" panose="020B0604020202020204" pitchFamily="34" charset="0"/>
              </a:defRPr>
            </a:lvl2pPr>
            <a:lvl3pPr algn="ctr" eaLnBrk="0" hangingPunct="0">
              <a:defRPr sz="4400">
                <a:solidFill>
                  <a:schemeClr val="tx2"/>
                </a:solidFill>
                <a:latin typeface="Arial" panose="020B0604020202020204" pitchFamily="34" charset="0"/>
              </a:defRPr>
            </a:lvl3pPr>
            <a:lvl4pPr algn="ctr" eaLnBrk="0" hangingPunct="0">
              <a:defRPr sz="4400">
                <a:solidFill>
                  <a:schemeClr val="tx2"/>
                </a:solidFill>
                <a:latin typeface="Arial" panose="020B0604020202020204" pitchFamily="34" charset="0"/>
              </a:defRPr>
            </a:lvl4pPr>
            <a:lvl5pPr algn="ctr" eaLnBrk="0" hangingPunct="0">
              <a:defRPr sz="4400">
                <a:solidFill>
                  <a:schemeClr val="tx2"/>
                </a:solidFill>
                <a:latin typeface="Arial" panose="020B0604020202020204" pitchFamily="34" charset="0"/>
              </a:defRPr>
            </a:lvl5pPr>
            <a:lvl6pPr marL="457200" algn="ctr" eaLnBrk="0" fontAlgn="base" hangingPunct="0">
              <a:spcBef>
                <a:spcPct val="0"/>
              </a:spcBef>
              <a:spcAft>
                <a:spcPct val="0"/>
              </a:spcAft>
              <a:defRPr sz="4400">
                <a:solidFill>
                  <a:schemeClr val="tx2"/>
                </a:solidFill>
                <a:latin typeface="Arial" panose="020B0604020202020204" pitchFamily="34" charset="0"/>
              </a:defRPr>
            </a:lvl6pPr>
            <a:lvl7pPr marL="914400" algn="ctr" eaLnBrk="0" fontAlgn="base" hangingPunct="0">
              <a:spcBef>
                <a:spcPct val="0"/>
              </a:spcBef>
              <a:spcAft>
                <a:spcPct val="0"/>
              </a:spcAft>
              <a:defRPr sz="4400">
                <a:solidFill>
                  <a:schemeClr val="tx2"/>
                </a:solidFill>
                <a:latin typeface="Arial" panose="020B0604020202020204" pitchFamily="34" charset="0"/>
              </a:defRPr>
            </a:lvl7pPr>
            <a:lvl8pPr marL="1371600" algn="ctr" eaLnBrk="0" fontAlgn="base" hangingPunct="0">
              <a:spcBef>
                <a:spcPct val="0"/>
              </a:spcBef>
              <a:spcAft>
                <a:spcPct val="0"/>
              </a:spcAft>
              <a:defRPr sz="4400">
                <a:solidFill>
                  <a:schemeClr val="tx2"/>
                </a:solidFill>
                <a:latin typeface="Arial" panose="020B0604020202020204" pitchFamily="34" charset="0"/>
              </a:defRPr>
            </a:lvl8pPr>
            <a:lvl9pPr marL="1828800" algn="ctr" eaLnBrk="0" fontAlgn="base" hangingPunct="0">
              <a:spcBef>
                <a:spcPct val="0"/>
              </a:spcBef>
              <a:spcAft>
                <a:spcPct val="0"/>
              </a:spcAft>
              <a:defRPr sz="4400">
                <a:solidFill>
                  <a:schemeClr val="tx2"/>
                </a:solidFill>
                <a:latin typeface="Arial" panose="020B0604020202020204" pitchFamily="34" charset="0"/>
              </a:defRPr>
            </a:lvl9pPr>
          </a:lstStyle>
          <a:p>
            <a:r>
              <a:rPr lang="en-US" altLang="en-US"/>
              <a:t>4D-CT Data Acquisition</a:t>
            </a:r>
            <a:endParaRPr lang="en-US" altLang="en-US" i="1"/>
          </a:p>
        </p:txBody>
      </p:sp>
      <p:pic>
        <p:nvPicPr>
          <p:cNvPr id="65583" name="Picture 47"/>
          <p:cNvPicPr>
            <a:picLocks noChangeAspect="1" noChangeArrowheads="1"/>
          </p:cNvPicPr>
          <p:nvPr/>
        </p:nvPicPr>
        <p:blipFill>
          <a:blip r:embed="rId3">
            <a:extLst>
              <a:ext uri="{28A0092B-C50C-407E-A947-70E740481C1C}">
                <a14:useLocalDpi xmlns:a14="http://schemas.microsoft.com/office/drawing/2010/main" val="0"/>
              </a:ext>
            </a:extLst>
          </a:blip>
          <a:srcRect l="20427" r="12303"/>
          <a:stretch>
            <a:fillRect/>
          </a:stretch>
        </p:blipFill>
        <p:spPr bwMode="auto">
          <a:xfrm>
            <a:off x="450850" y="5549900"/>
            <a:ext cx="2300288" cy="982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5584" name="Line 48"/>
          <p:cNvSpPr>
            <a:spLocks noChangeShapeType="1"/>
          </p:cNvSpPr>
          <p:nvPr/>
        </p:nvSpPr>
        <p:spPr bwMode="auto">
          <a:xfrm>
            <a:off x="833438" y="5207000"/>
            <a:ext cx="0" cy="2984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5585" name="Text Box 49"/>
          <p:cNvSpPr txBox="1">
            <a:spLocks noChangeArrowheads="1"/>
          </p:cNvSpPr>
          <p:nvPr/>
        </p:nvSpPr>
        <p:spPr bwMode="auto">
          <a:xfrm>
            <a:off x="3729666" y="5963206"/>
            <a:ext cx="300133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1800" dirty="0"/>
              <a:t>Animation by: </a:t>
            </a:r>
            <a:r>
              <a:rPr lang="en-US" altLang="en-US" sz="1800" dirty="0" err="1"/>
              <a:t>Tinsu</a:t>
            </a:r>
            <a:r>
              <a:rPr lang="en-US" altLang="en-US" sz="1800" dirty="0"/>
              <a:t> Pan, </a:t>
            </a:r>
            <a:r>
              <a:rPr lang="en-US" altLang="en-US" sz="1800" dirty="0" err="1"/>
              <a:t>Ph.D</a:t>
            </a:r>
            <a:endParaRPr lang="en-US" altLang="en-US" sz="1800" dirty="0"/>
          </a:p>
        </p:txBody>
      </p:sp>
    </p:spTree>
    <p:extLst>
      <p:ext uri="{BB962C8B-B14F-4D97-AF65-F5344CB8AC3E}">
        <p14:creationId xmlns:p14="http://schemas.microsoft.com/office/powerpoint/2010/main" val="1773302372"/>
      </p:ext>
    </p:extLst>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Oval 2"/>
          <p:cNvSpPr>
            <a:spLocks noChangeArrowheads="1"/>
          </p:cNvSpPr>
          <p:nvPr/>
        </p:nvSpPr>
        <p:spPr bwMode="auto">
          <a:xfrm>
            <a:off x="3759200" y="2857500"/>
            <a:ext cx="1690688" cy="1312863"/>
          </a:xfrm>
          <a:prstGeom prst="ellipse">
            <a:avLst/>
          </a:pr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67587" name="Oval 3"/>
          <p:cNvSpPr>
            <a:spLocks noChangeArrowheads="1"/>
          </p:cNvSpPr>
          <p:nvPr/>
        </p:nvSpPr>
        <p:spPr bwMode="auto">
          <a:xfrm>
            <a:off x="3260725" y="3017838"/>
            <a:ext cx="1690688" cy="974725"/>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67588" name="Oval 4"/>
          <p:cNvSpPr>
            <a:spLocks noChangeArrowheads="1"/>
          </p:cNvSpPr>
          <p:nvPr/>
        </p:nvSpPr>
        <p:spPr bwMode="auto">
          <a:xfrm>
            <a:off x="3994150" y="3025775"/>
            <a:ext cx="1690688" cy="976313"/>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67589" name="Oval 5"/>
          <p:cNvSpPr>
            <a:spLocks noChangeArrowheads="1"/>
          </p:cNvSpPr>
          <p:nvPr/>
        </p:nvSpPr>
        <p:spPr bwMode="auto">
          <a:xfrm>
            <a:off x="5665788" y="3122613"/>
            <a:ext cx="1087437" cy="784225"/>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67590" name="AutoShape 6"/>
          <p:cNvSpPr>
            <a:spLocks noChangeArrowheads="1"/>
          </p:cNvSpPr>
          <p:nvPr/>
        </p:nvSpPr>
        <p:spPr bwMode="auto">
          <a:xfrm>
            <a:off x="6096000" y="2930525"/>
            <a:ext cx="207963" cy="230188"/>
          </a:xfrm>
          <a:prstGeom prst="rtTriangle">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67591" name="Oval 7"/>
          <p:cNvSpPr>
            <a:spLocks noChangeArrowheads="1"/>
          </p:cNvSpPr>
          <p:nvPr/>
        </p:nvSpPr>
        <p:spPr bwMode="auto">
          <a:xfrm>
            <a:off x="6270625" y="3197225"/>
            <a:ext cx="190500" cy="212725"/>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67592" name="Oval 8"/>
          <p:cNvSpPr>
            <a:spLocks noChangeArrowheads="1"/>
          </p:cNvSpPr>
          <p:nvPr/>
        </p:nvSpPr>
        <p:spPr bwMode="auto">
          <a:xfrm>
            <a:off x="1887538" y="3255963"/>
            <a:ext cx="2070100" cy="650875"/>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67593" name="Oval 9"/>
          <p:cNvSpPr>
            <a:spLocks noChangeArrowheads="1"/>
          </p:cNvSpPr>
          <p:nvPr/>
        </p:nvSpPr>
        <p:spPr bwMode="auto">
          <a:xfrm>
            <a:off x="1819275" y="2967038"/>
            <a:ext cx="309563" cy="747712"/>
          </a:xfrm>
          <a:prstGeom prst="ellipse">
            <a:avLst/>
          </a:pr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67594" name="Oval 10"/>
          <p:cNvSpPr>
            <a:spLocks noChangeArrowheads="1"/>
          </p:cNvSpPr>
          <p:nvPr/>
        </p:nvSpPr>
        <p:spPr bwMode="auto">
          <a:xfrm>
            <a:off x="3906838" y="3313113"/>
            <a:ext cx="1706562" cy="420687"/>
          </a:xfrm>
          <a:prstGeom prst="ellipse">
            <a:avLst/>
          </a:prstGeom>
          <a:noFill/>
          <a:ln w="952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67595" name="Rectangle 11"/>
          <p:cNvSpPr>
            <a:spLocks noChangeArrowheads="1"/>
          </p:cNvSpPr>
          <p:nvPr/>
        </p:nvSpPr>
        <p:spPr bwMode="auto">
          <a:xfrm>
            <a:off x="1695450" y="3979863"/>
            <a:ext cx="5334000" cy="7620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596" name="Line 12"/>
          <p:cNvSpPr>
            <a:spLocks noChangeShapeType="1"/>
          </p:cNvSpPr>
          <p:nvPr/>
        </p:nvSpPr>
        <p:spPr bwMode="auto">
          <a:xfrm>
            <a:off x="5870575" y="3227388"/>
            <a:ext cx="49213" cy="119062"/>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7597" name="Oval 13"/>
          <p:cNvSpPr>
            <a:spLocks noChangeArrowheads="1"/>
          </p:cNvSpPr>
          <p:nvPr/>
        </p:nvSpPr>
        <p:spPr bwMode="auto">
          <a:xfrm>
            <a:off x="5918200" y="3386138"/>
            <a:ext cx="158750" cy="187325"/>
          </a:xfrm>
          <a:prstGeom prst="ellipse">
            <a:avLst/>
          </a:prstGeom>
          <a:solidFill>
            <a:srgbClr val="FF6699">
              <a:alpha val="50000"/>
            </a:srgbClr>
          </a:solidFill>
          <a:ln>
            <a:noFill/>
          </a:ln>
          <a:effectLst/>
          <a:extLst>
            <a:ext uri="{91240B29-F687-4F45-9708-019B960494DF}">
              <a14:hiddenLine xmlns:a14="http://schemas.microsoft.com/office/drawing/2010/main" w="9525">
                <a:solidFill>
                  <a:srgbClr val="FF6699"/>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598" name="Rectangle 14"/>
          <p:cNvSpPr>
            <a:spLocks noChangeArrowheads="1"/>
          </p:cNvSpPr>
          <p:nvPr/>
        </p:nvSpPr>
        <p:spPr bwMode="auto">
          <a:xfrm>
            <a:off x="1903413" y="3911600"/>
            <a:ext cx="4919662" cy="100013"/>
          </a:xfrm>
          <a:prstGeom prst="rect">
            <a:avLst/>
          </a:prstGeom>
          <a:solidFill>
            <a:schemeClr val="bg2"/>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599" name="AutoShape 15"/>
          <p:cNvSpPr>
            <a:spLocks noChangeArrowheads="1"/>
          </p:cNvSpPr>
          <p:nvPr/>
        </p:nvSpPr>
        <p:spPr bwMode="auto">
          <a:xfrm>
            <a:off x="4454525" y="1579563"/>
            <a:ext cx="434975" cy="519112"/>
          </a:xfrm>
          <a:prstGeom prst="roundRect">
            <a:avLst>
              <a:gd name="adj" fmla="val 16667"/>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600" name="AutoShape 16"/>
          <p:cNvSpPr>
            <a:spLocks noChangeArrowheads="1"/>
          </p:cNvSpPr>
          <p:nvPr/>
        </p:nvSpPr>
        <p:spPr bwMode="auto">
          <a:xfrm>
            <a:off x="3638550" y="1270000"/>
            <a:ext cx="3095625" cy="1039813"/>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67601" name="Group 17"/>
          <p:cNvGrpSpPr>
            <a:grpSpLocks/>
          </p:cNvGrpSpPr>
          <p:nvPr/>
        </p:nvGrpSpPr>
        <p:grpSpPr bwMode="auto">
          <a:xfrm>
            <a:off x="5221288" y="1549400"/>
            <a:ext cx="673100" cy="692150"/>
            <a:chOff x="3226" y="539"/>
            <a:chExt cx="424" cy="436"/>
          </a:xfrm>
        </p:grpSpPr>
        <p:sp>
          <p:nvSpPr>
            <p:cNvPr id="67602" name="Rectangle 18"/>
            <p:cNvSpPr>
              <a:spLocks noChangeArrowheads="1"/>
            </p:cNvSpPr>
            <p:nvPr/>
          </p:nvSpPr>
          <p:spPr bwMode="auto">
            <a:xfrm>
              <a:off x="3226" y="539"/>
              <a:ext cx="424" cy="19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603" name="Line 19"/>
            <p:cNvSpPr>
              <a:spLocks noChangeShapeType="1"/>
            </p:cNvSpPr>
            <p:nvPr/>
          </p:nvSpPr>
          <p:spPr bwMode="auto">
            <a:xfrm>
              <a:off x="3226"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7604" name="Line 20"/>
            <p:cNvSpPr>
              <a:spLocks noChangeShapeType="1"/>
            </p:cNvSpPr>
            <p:nvPr/>
          </p:nvSpPr>
          <p:spPr bwMode="auto">
            <a:xfrm>
              <a:off x="3278"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7605" name="Line 21"/>
            <p:cNvSpPr>
              <a:spLocks noChangeShapeType="1"/>
            </p:cNvSpPr>
            <p:nvPr/>
          </p:nvSpPr>
          <p:spPr bwMode="auto">
            <a:xfrm>
              <a:off x="3330"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7606" name="Line 22"/>
            <p:cNvSpPr>
              <a:spLocks noChangeShapeType="1"/>
            </p:cNvSpPr>
            <p:nvPr/>
          </p:nvSpPr>
          <p:spPr bwMode="auto">
            <a:xfrm>
              <a:off x="3382"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7607" name="Line 23"/>
            <p:cNvSpPr>
              <a:spLocks noChangeShapeType="1"/>
            </p:cNvSpPr>
            <p:nvPr/>
          </p:nvSpPr>
          <p:spPr bwMode="auto">
            <a:xfrm>
              <a:off x="3434"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7608" name="Line 24"/>
            <p:cNvSpPr>
              <a:spLocks noChangeShapeType="1"/>
            </p:cNvSpPr>
            <p:nvPr/>
          </p:nvSpPr>
          <p:spPr bwMode="auto">
            <a:xfrm>
              <a:off x="3486"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7609" name="Line 25"/>
            <p:cNvSpPr>
              <a:spLocks noChangeShapeType="1"/>
            </p:cNvSpPr>
            <p:nvPr/>
          </p:nvSpPr>
          <p:spPr bwMode="auto">
            <a:xfrm>
              <a:off x="3538"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7610" name="Line 26"/>
            <p:cNvSpPr>
              <a:spLocks noChangeShapeType="1"/>
            </p:cNvSpPr>
            <p:nvPr/>
          </p:nvSpPr>
          <p:spPr bwMode="auto">
            <a:xfrm>
              <a:off x="3590"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7611" name="Line 27"/>
            <p:cNvSpPr>
              <a:spLocks noChangeShapeType="1"/>
            </p:cNvSpPr>
            <p:nvPr/>
          </p:nvSpPr>
          <p:spPr bwMode="auto">
            <a:xfrm>
              <a:off x="3642"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67612" name="AutoShape 28"/>
          <p:cNvSpPr>
            <a:spLocks noChangeArrowheads="1"/>
          </p:cNvSpPr>
          <p:nvPr/>
        </p:nvSpPr>
        <p:spPr bwMode="auto">
          <a:xfrm flipV="1">
            <a:off x="4630738" y="4630738"/>
            <a:ext cx="84137" cy="519112"/>
          </a:xfrm>
          <a:prstGeom prst="roundRect">
            <a:avLst>
              <a:gd name="adj" fmla="val 16667"/>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613" name="AutoShape 29"/>
          <p:cNvSpPr>
            <a:spLocks noChangeArrowheads="1"/>
          </p:cNvSpPr>
          <p:nvPr/>
        </p:nvSpPr>
        <p:spPr bwMode="auto">
          <a:xfrm flipV="1">
            <a:off x="3635375" y="4419600"/>
            <a:ext cx="3095625" cy="1039813"/>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67614" name="Group 30"/>
          <p:cNvGrpSpPr>
            <a:grpSpLocks/>
          </p:cNvGrpSpPr>
          <p:nvPr/>
        </p:nvGrpSpPr>
        <p:grpSpPr bwMode="auto">
          <a:xfrm>
            <a:off x="5221288" y="4487863"/>
            <a:ext cx="673100" cy="692150"/>
            <a:chOff x="3224" y="2390"/>
            <a:chExt cx="424" cy="436"/>
          </a:xfrm>
        </p:grpSpPr>
        <p:sp>
          <p:nvSpPr>
            <p:cNvPr id="67615" name="Rectangle 31"/>
            <p:cNvSpPr>
              <a:spLocks noChangeArrowheads="1"/>
            </p:cNvSpPr>
            <p:nvPr/>
          </p:nvSpPr>
          <p:spPr bwMode="auto">
            <a:xfrm flipV="1">
              <a:off x="3224" y="2631"/>
              <a:ext cx="424" cy="19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616" name="Line 32"/>
            <p:cNvSpPr>
              <a:spLocks noChangeShapeType="1"/>
            </p:cNvSpPr>
            <p:nvPr/>
          </p:nvSpPr>
          <p:spPr bwMode="auto">
            <a:xfrm flipV="1">
              <a:off x="3224"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7617" name="Line 33"/>
            <p:cNvSpPr>
              <a:spLocks noChangeShapeType="1"/>
            </p:cNvSpPr>
            <p:nvPr/>
          </p:nvSpPr>
          <p:spPr bwMode="auto">
            <a:xfrm flipV="1">
              <a:off x="3276"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7618" name="Line 34"/>
            <p:cNvSpPr>
              <a:spLocks noChangeShapeType="1"/>
            </p:cNvSpPr>
            <p:nvPr/>
          </p:nvSpPr>
          <p:spPr bwMode="auto">
            <a:xfrm flipV="1">
              <a:off x="3328"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7619" name="Line 35"/>
            <p:cNvSpPr>
              <a:spLocks noChangeShapeType="1"/>
            </p:cNvSpPr>
            <p:nvPr/>
          </p:nvSpPr>
          <p:spPr bwMode="auto">
            <a:xfrm flipV="1">
              <a:off x="3380"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7620" name="Line 36"/>
            <p:cNvSpPr>
              <a:spLocks noChangeShapeType="1"/>
            </p:cNvSpPr>
            <p:nvPr/>
          </p:nvSpPr>
          <p:spPr bwMode="auto">
            <a:xfrm flipV="1">
              <a:off x="3432"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7621" name="Line 37"/>
            <p:cNvSpPr>
              <a:spLocks noChangeShapeType="1"/>
            </p:cNvSpPr>
            <p:nvPr/>
          </p:nvSpPr>
          <p:spPr bwMode="auto">
            <a:xfrm flipV="1">
              <a:off x="3484"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7622" name="Line 38"/>
            <p:cNvSpPr>
              <a:spLocks noChangeShapeType="1"/>
            </p:cNvSpPr>
            <p:nvPr/>
          </p:nvSpPr>
          <p:spPr bwMode="auto">
            <a:xfrm flipV="1">
              <a:off x="3536"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7623" name="Line 39"/>
            <p:cNvSpPr>
              <a:spLocks noChangeShapeType="1"/>
            </p:cNvSpPr>
            <p:nvPr/>
          </p:nvSpPr>
          <p:spPr bwMode="auto">
            <a:xfrm flipV="1">
              <a:off x="3588"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7624" name="Line 40"/>
            <p:cNvSpPr>
              <a:spLocks noChangeShapeType="1"/>
            </p:cNvSpPr>
            <p:nvPr/>
          </p:nvSpPr>
          <p:spPr bwMode="auto">
            <a:xfrm flipV="1">
              <a:off x="3640"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67625" name="Text Box 41"/>
          <p:cNvSpPr txBox="1">
            <a:spLocks noChangeArrowheads="1"/>
          </p:cNvSpPr>
          <p:nvPr/>
        </p:nvSpPr>
        <p:spPr bwMode="auto">
          <a:xfrm>
            <a:off x="4167188" y="1262063"/>
            <a:ext cx="10080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X-ray tube</a:t>
            </a:r>
          </a:p>
        </p:txBody>
      </p:sp>
      <p:sp>
        <p:nvSpPr>
          <p:cNvPr id="67626" name="Text Box 42"/>
          <p:cNvSpPr txBox="1">
            <a:spLocks noChangeArrowheads="1"/>
          </p:cNvSpPr>
          <p:nvPr/>
        </p:nvSpPr>
        <p:spPr bwMode="auto">
          <a:xfrm>
            <a:off x="5005388" y="1262063"/>
            <a:ext cx="11064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PET det.</a:t>
            </a:r>
          </a:p>
        </p:txBody>
      </p:sp>
      <p:sp>
        <p:nvSpPr>
          <p:cNvPr id="67627" name="Text Box 43"/>
          <p:cNvSpPr txBox="1">
            <a:spLocks noChangeArrowheads="1"/>
          </p:cNvSpPr>
          <p:nvPr/>
        </p:nvSpPr>
        <p:spPr bwMode="auto">
          <a:xfrm>
            <a:off x="5003800" y="5114925"/>
            <a:ext cx="11064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PET det.</a:t>
            </a:r>
          </a:p>
        </p:txBody>
      </p:sp>
      <p:sp>
        <p:nvSpPr>
          <p:cNvPr id="67628" name="Text Box 44"/>
          <p:cNvSpPr txBox="1">
            <a:spLocks noChangeArrowheads="1"/>
          </p:cNvSpPr>
          <p:nvPr/>
        </p:nvSpPr>
        <p:spPr bwMode="auto">
          <a:xfrm>
            <a:off x="4119563" y="5113338"/>
            <a:ext cx="11064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CT det.</a:t>
            </a:r>
          </a:p>
        </p:txBody>
      </p:sp>
      <p:sp>
        <p:nvSpPr>
          <p:cNvPr id="67629" name="AutoShape 45"/>
          <p:cNvSpPr>
            <a:spLocks noChangeArrowheads="1"/>
          </p:cNvSpPr>
          <p:nvPr/>
        </p:nvSpPr>
        <p:spPr bwMode="auto">
          <a:xfrm>
            <a:off x="4611688" y="2128838"/>
            <a:ext cx="112712" cy="2505075"/>
          </a:xfrm>
          <a:prstGeom prst="triangle">
            <a:avLst>
              <a:gd name="adj" fmla="val 50000"/>
            </a:avLst>
          </a:prstGeom>
          <a:solidFill>
            <a:srgbClr val="FF0000">
              <a:alpha val="5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630" name="Rectangle 46"/>
          <p:cNvSpPr>
            <a:spLocks noChangeArrowheads="1"/>
          </p:cNvSpPr>
          <p:nvPr/>
        </p:nvSpPr>
        <p:spPr bwMode="auto">
          <a:xfrm>
            <a:off x="376238" y="165100"/>
            <a:ext cx="8458200" cy="6429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eaLnBrk="0" hangingPunct="0">
              <a:defRPr sz="4400">
                <a:solidFill>
                  <a:schemeClr val="tx2"/>
                </a:solidFill>
                <a:latin typeface="Arial" panose="020B0604020202020204" pitchFamily="34" charset="0"/>
              </a:defRPr>
            </a:lvl1pPr>
            <a:lvl2pPr algn="ctr" eaLnBrk="0" hangingPunct="0">
              <a:defRPr sz="4400">
                <a:solidFill>
                  <a:schemeClr val="tx2"/>
                </a:solidFill>
                <a:latin typeface="Arial" panose="020B0604020202020204" pitchFamily="34" charset="0"/>
              </a:defRPr>
            </a:lvl2pPr>
            <a:lvl3pPr algn="ctr" eaLnBrk="0" hangingPunct="0">
              <a:defRPr sz="4400">
                <a:solidFill>
                  <a:schemeClr val="tx2"/>
                </a:solidFill>
                <a:latin typeface="Arial" panose="020B0604020202020204" pitchFamily="34" charset="0"/>
              </a:defRPr>
            </a:lvl3pPr>
            <a:lvl4pPr algn="ctr" eaLnBrk="0" hangingPunct="0">
              <a:defRPr sz="4400">
                <a:solidFill>
                  <a:schemeClr val="tx2"/>
                </a:solidFill>
                <a:latin typeface="Arial" panose="020B0604020202020204" pitchFamily="34" charset="0"/>
              </a:defRPr>
            </a:lvl4pPr>
            <a:lvl5pPr algn="ctr" eaLnBrk="0" hangingPunct="0">
              <a:defRPr sz="4400">
                <a:solidFill>
                  <a:schemeClr val="tx2"/>
                </a:solidFill>
                <a:latin typeface="Arial" panose="020B0604020202020204" pitchFamily="34" charset="0"/>
              </a:defRPr>
            </a:lvl5pPr>
            <a:lvl6pPr marL="457200" algn="ctr" eaLnBrk="0" fontAlgn="base" hangingPunct="0">
              <a:spcBef>
                <a:spcPct val="0"/>
              </a:spcBef>
              <a:spcAft>
                <a:spcPct val="0"/>
              </a:spcAft>
              <a:defRPr sz="4400">
                <a:solidFill>
                  <a:schemeClr val="tx2"/>
                </a:solidFill>
                <a:latin typeface="Arial" panose="020B0604020202020204" pitchFamily="34" charset="0"/>
              </a:defRPr>
            </a:lvl6pPr>
            <a:lvl7pPr marL="914400" algn="ctr" eaLnBrk="0" fontAlgn="base" hangingPunct="0">
              <a:spcBef>
                <a:spcPct val="0"/>
              </a:spcBef>
              <a:spcAft>
                <a:spcPct val="0"/>
              </a:spcAft>
              <a:defRPr sz="4400">
                <a:solidFill>
                  <a:schemeClr val="tx2"/>
                </a:solidFill>
                <a:latin typeface="Arial" panose="020B0604020202020204" pitchFamily="34" charset="0"/>
              </a:defRPr>
            </a:lvl7pPr>
            <a:lvl8pPr marL="1371600" algn="ctr" eaLnBrk="0" fontAlgn="base" hangingPunct="0">
              <a:spcBef>
                <a:spcPct val="0"/>
              </a:spcBef>
              <a:spcAft>
                <a:spcPct val="0"/>
              </a:spcAft>
              <a:defRPr sz="4400">
                <a:solidFill>
                  <a:schemeClr val="tx2"/>
                </a:solidFill>
                <a:latin typeface="Arial" panose="020B0604020202020204" pitchFamily="34" charset="0"/>
              </a:defRPr>
            </a:lvl8pPr>
            <a:lvl9pPr marL="1828800" algn="ctr" eaLnBrk="0" fontAlgn="base" hangingPunct="0">
              <a:spcBef>
                <a:spcPct val="0"/>
              </a:spcBef>
              <a:spcAft>
                <a:spcPct val="0"/>
              </a:spcAft>
              <a:defRPr sz="4400">
                <a:solidFill>
                  <a:schemeClr val="tx2"/>
                </a:solidFill>
                <a:latin typeface="Arial" panose="020B0604020202020204" pitchFamily="34" charset="0"/>
              </a:defRPr>
            </a:lvl9pPr>
          </a:lstStyle>
          <a:p>
            <a:r>
              <a:rPr lang="en-US" altLang="en-US"/>
              <a:t>4D-CT Data Acquisition</a:t>
            </a:r>
            <a:endParaRPr lang="en-US" altLang="en-US" i="1"/>
          </a:p>
        </p:txBody>
      </p:sp>
      <p:pic>
        <p:nvPicPr>
          <p:cNvPr id="67631" name="Picture 47"/>
          <p:cNvPicPr>
            <a:picLocks noChangeAspect="1" noChangeArrowheads="1"/>
          </p:cNvPicPr>
          <p:nvPr/>
        </p:nvPicPr>
        <p:blipFill>
          <a:blip r:embed="rId3">
            <a:extLst>
              <a:ext uri="{28A0092B-C50C-407E-A947-70E740481C1C}">
                <a14:useLocalDpi xmlns:a14="http://schemas.microsoft.com/office/drawing/2010/main" val="0"/>
              </a:ext>
            </a:extLst>
          </a:blip>
          <a:srcRect l="20427" r="12303"/>
          <a:stretch>
            <a:fillRect/>
          </a:stretch>
        </p:blipFill>
        <p:spPr bwMode="auto">
          <a:xfrm>
            <a:off x="450850" y="5549900"/>
            <a:ext cx="2300288" cy="982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7632" name="Line 48"/>
          <p:cNvSpPr>
            <a:spLocks noChangeShapeType="1"/>
          </p:cNvSpPr>
          <p:nvPr/>
        </p:nvSpPr>
        <p:spPr bwMode="auto">
          <a:xfrm>
            <a:off x="1290638" y="5664200"/>
            <a:ext cx="0" cy="2984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550290291"/>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Oval 2"/>
          <p:cNvSpPr>
            <a:spLocks noChangeArrowheads="1"/>
          </p:cNvSpPr>
          <p:nvPr/>
        </p:nvSpPr>
        <p:spPr bwMode="auto">
          <a:xfrm>
            <a:off x="3759200" y="2997200"/>
            <a:ext cx="1690688" cy="1312863"/>
          </a:xfrm>
          <a:prstGeom prst="ellipse">
            <a:avLst/>
          </a:pr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69635" name="Oval 3"/>
          <p:cNvSpPr>
            <a:spLocks noChangeArrowheads="1"/>
          </p:cNvSpPr>
          <p:nvPr/>
        </p:nvSpPr>
        <p:spPr bwMode="auto">
          <a:xfrm>
            <a:off x="3260725" y="3017838"/>
            <a:ext cx="1690688" cy="974725"/>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69636" name="Oval 4"/>
          <p:cNvSpPr>
            <a:spLocks noChangeArrowheads="1"/>
          </p:cNvSpPr>
          <p:nvPr/>
        </p:nvSpPr>
        <p:spPr bwMode="auto">
          <a:xfrm>
            <a:off x="3994150" y="3025775"/>
            <a:ext cx="1690688" cy="976313"/>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69637" name="Oval 5"/>
          <p:cNvSpPr>
            <a:spLocks noChangeArrowheads="1"/>
          </p:cNvSpPr>
          <p:nvPr/>
        </p:nvSpPr>
        <p:spPr bwMode="auto">
          <a:xfrm>
            <a:off x="5665788" y="3122613"/>
            <a:ext cx="1087437" cy="784225"/>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69638" name="AutoShape 6"/>
          <p:cNvSpPr>
            <a:spLocks noChangeArrowheads="1"/>
          </p:cNvSpPr>
          <p:nvPr/>
        </p:nvSpPr>
        <p:spPr bwMode="auto">
          <a:xfrm>
            <a:off x="6096000" y="2930525"/>
            <a:ext cx="207963" cy="230188"/>
          </a:xfrm>
          <a:prstGeom prst="rtTriangle">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69639" name="Oval 7"/>
          <p:cNvSpPr>
            <a:spLocks noChangeArrowheads="1"/>
          </p:cNvSpPr>
          <p:nvPr/>
        </p:nvSpPr>
        <p:spPr bwMode="auto">
          <a:xfrm>
            <a:off x="6270625" y="3197225"/>
            <a:ext cx="190500" cy="212725"/>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69640" name="Oval 8"/>
          <p:cNvSpPr>
            <a:spLocks noChangeArrowheads="1"/>
          </p:cNvSpPr>
          <p:nvPr/>
        </p:nvSpPr>
        <p:spPr bwMode="auto">
          <a:xfrm>
            <a:off x="1887538" y="3255963"/>
            <a:ext cx="2070100" cy="650875"/>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69641" name="Oval 9"/>
          <p:cNvSpPr>
            <a:spLocks noChangeArrowheads="1"/>
          </p:cNvSpPr>
          <p:nvPr/>
        </p:nvSpPr>
        <p:spPr bwMode="auto">
          <a:xfrm>
            <a:off x="1819275" y="2967038"/>
            <a:ext cx="309563" cy="747712"/>
          </a:xfrm>
          <a:prstGeom prst="ellipse">
            <a:avLst/>
          </a:pr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69642" name="Oval 10"/>
          <p:cNvSpPr>
            <a:spLocks noChangeArrowheads="1"/>
          </p:cNvSpPr>
          <p:nvPr/>
        </p:nvSpPr>
        <p:spPr bwMode="auto">
          <a:xfrm>
            <a:off x="3906838" y="3313113"/>
            <a:ext cx="1706562" cy="420687"/>
          </a:xfrm>
          <a:prstGeom prst="ellipse">
            <a:avLst/>
          </a:prstGeom>
          <a:noFill/>
          <a:ln w="952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69643" name="Rectangle 11"/>
          <p:cNvSpPr>
            <a:spLocks noChangeArrowheads="1"/>
          </p:cNvSpPr>
          <p:nvPr/>
        </p:nvSpPr>
        <p:spPr bwMode="auto">
          <a:xfrm>
            <a:off x="1695450" y="3979863"/>
            <a:ext cx="5334000" cy="7620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44" name="Line 12"/>
          <p:cNvSpPr>
            <a:spLocks noChangeShapeType="1"/>
          </p:cNvSpPr>
          <p:nvPr/>
        </p:nvSpPr>
        <p:spPr bwMode="auto">
          <a:xfrm>
            <a:off x="5870575" y="3227388"/>
            <a:ext cx="49213" cy="119062"/>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9645" name="Oval 13"/>
          <p:cNvSpPr>
            <a:spLocks noChangeArrowheads="1"/>
          </p:cNvSpPr>
          <p:nvPr/>
        </p:nvSpPr>
        <p:spPr bwMode="auto">
          <a:xfrm>
            <a:off x="5918200" y="3386138"/>
            <a:ext cx="158750" cy="187325"/>
          </a:xfrm>
          <a:prstGeom prst="ellipse">
            <a:avLst/>
          </a:prstGeom>
          <a:solidFill>
            <a:srgbClr val="FF6699">
              <a:alpha val="50000"/>
            </a:srgbClr>
          </a:solidFill>
          <a:ln>
            <a:noFill/>
          </a:ln>
          <a:effectLst/>
          <a:extLst>
            <a:ext uri="{91240B29-F687-4F45-9708-019B960494DF}">
              <a14:hiddenLine xmlns:a14="http://schemas.microsoft.com/office/drawing/2010/main" w="9525">
                <a:solidFill>
                  <a:srgbClr val="FF6699"/>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46" name="Rectangle 14"/>
          <p:cNvSpPr>
            <a:spLocks noChangeArrowheads="1"/>
          </p:cNvSpPr>
          <p:nvPr/>
        </p:nvSpPr>
        <p:spPr bwMode="auto">
          <a:xfrm>
            <a:off x="1903413" y="3911600"/>
            <a:ext cx="4919662" cy="100013"/>
          </a:xfrm>
          <a:prstGeom prst="rect">
            <a:avLst/>
          </a:prstGeom>
          <a:solidFill>
            <a:schemeClr val="bg2"/>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47" name="AutoShape 15"/>
          <p:cNvSpPr>
            <a:spLocks noChangeArrowheads="1"/>
          </p:cNvSpPr>
          <p:nvPr/>
        </p:nvSpPr>
        <p:spPr bwMode="auto">
          <a:xfrm>
            <a:off x="4454525" y="1579563"/>
            <a:ext cx="434975" cy="519112"/>
          </a:xfrm>
          <a:prstGeom prst="roundRect">
            <a:avLst>
              <a:gd name="adj" fmla="val 16667"/>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48" name="AutoShape 16"/>
          <p:cNvSpPr>
            <a:spLocks noChangeArrowheads="1"/>
          </p:cNvSpPr>
          <p:nvPr/>
        </p:nvSpPr>
        <p:spPr bwMode="auto">
          <a:xfrm>
            <a:off x="3638550" y="1270000"/>
            <a:ext cx="3095625" cy="1039813"/>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69649" name="Group 17"/>
          <p:cNvGrpSpPr>
            <a:grpSpLocks/>
          </p:cNvGrpSpPr>
          <p:nvPr/>
        </p:nvGrpSpPr>
        <p:grpSpPr bwMode="auto">
          <a:xfrm>
            <a:off x="5221288" y="1549400"/>
            <a:ext cx="673100" cy="692150"/>
            <a:chOff x="3226" y="539"/>
            <a:chExt cx="424" cy="436"/>
          </a:xfrm>
        </p:grpSpPr>
        <p:sp>
          <p:nvSpPr>
            <p:cNvPr id="69650" name="Rectangle 18"/>
            <p:cNvSpPr>
              <a:spLocks noChangeArrowheads="1"/>
            </p:cNvSpPr>
            <p:nvPr/>
          </p:nvSpPr>
          <p:spPr bwMode="auto">
            <a:xfrm>
              <a:off x="3226" y="539"/>
              <a:ext cx="424" cy="19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51" name="Line 19"/>
            <p:cNvSpPr>
              <a:spLocks noChangeShapeType="1"/>
            </p:cNvSpPr>
            <p:nvPr/>
          </p:nvSpPr>
          <p:spPr bwMode="auto">
            <a:xfrm>
              <a:off x="3226"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9652" name="Line 20"/>
            <p:cNvSpPr>
              <a:spLocks noChangeShapeType="1"/>
            </p:cNvSpPr>
            <p:nvPr/>
          </p:nvSpPr>
          <p:spPr bwMode="auto">
            <a:xfrm>
              <a:off x="3278"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9653" name="Line 21"/>
            <p:cNvSpPr>
              <a:spLocks noChangeShapeType="1"/>
            </p:cNvSpPr>
            <p:nvPr/>
          </p:nvSpPr>
          <p:spPr bwMode="auto">
            <a:xfrm>
              <a:off x="3330"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9654" name="Line 22"/>
            <p:cNvSpPr>
              <a:spLocks noChangeShapeType="1"/>
            </p:cNvSpPr>
            <p:nvPr/>
          </p:nvSpPr>
          <p:spPr bwMode="auto">
            <a:xfrm>
              <a:off x="3382"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9655" name="Line 23"/>
            <p:cNvSpPr>
              <a:spLocks noChangeShapeType="1"/>
            </p:cNvSpPr>
            <p:nvPr/>
          </p:nvSpPr>
          <p:spPr bwMode="auto">
            <a:xfrm>
              <a:off x="3434"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9656" name="Line 24"/>
            <p:cNvSpPr>
              <a:spLocks noChangeShapeType="1"/>
            </p:cNvSpPr>
            <p:nvPr/>
          </p:nvSpPr>
          <p:spPr bwMode="auto">
            <a:xfrm>
              <a:off x="3486"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9657" name="Line 25"/>
            <p:cNvSpPr>
              <a:spLocks noChangeShapeType="1"/>
            </p:cNvSpPr>
            <p:nvPr/>
          </p:nvSpPr>
          <p:spPr bwMode="auto">
            <a:xfrm>
              <a:off x="3538"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9658" name="Line 26"/>
            <p:cNvSpPr>
              <a:spLocks noChangeShapeType="1"/>
            </p:cNvSpPr>
            <p:nvPr/>
          </p:nvSpPr>
          <p:spPr bwMode="auto">
            <a:xfrm>
              <a:off x="3590"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9659" name="Line 27"/>
            <p:cNvSpPr>
              <a:spLocks noChangeShapeType="1"/>
            </p:cNvSpPr>
            <p:nvPr/>
          </p:nvSpPr>
          <p:spPr bwMode="auto">
            <a:xfrm>
              <a:off x="3642"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69660" name="AutoShape 28"/>
          <p:cNvSpPr>
            <a:spLocks noChangeArrowheads="1"/>
          </p:cNvSpPr>
          <p:nvPr/>
        </p:nvSpPr>
        <p:spPr bwMode="auto">
          <a:xfrm flipV="1">
            <a:off x="4630738" y="4630738"/>
            <a:ext cx="84137" cy="519112"/>
          </a:xfrm>
          <a:prstGeom prst="roundRect">
            <a:avLst>
              <a:gd name="adj" fmla="val 16667"/>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61" name="AutoShape 29"/>
          <p:cNvSpPr>
            <a:spLocks noChangeArrowheads="1"/>
          </p:cNvSpPr>
          <p:nvPr/>
        </p:nvSpPr>
        <p:spPr bwMode="auto">
          <a:xfrm flipV="1">
            <a:off x="3635375" y="4419600"/>
            <a:ext cx="3095625" cy="1039813"/>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69662" name="Group 30"/>
          <p:cNvGrpSpPr>
            <a:grpSpLocks/>
          </p:cNvGrpSpPr>
          <p:nvPr/>
        </p:nvGrpSpPr>
        <p:grpSpPr bwMode="auto">
          <a:xfrm>
            <a:off x="5221288" y="4487863"/>
            <a:ext cx="673100" cy="692150"/>
            <a:chOff x="3224" y="2390"/>
            <a:chExt cx="424" cy="436"/>
          </a:xfrm>
        </p:grpSpPr>
        <p:sp>
          <p:nvSpPr>
            <p:cNvPr id="69663" name="Rectangle 31"/>
            <p:cNvSpPr>
              <a:spLocks noChangeArrowheads="1"/>
            </p:cNvSpPr>
            <p:nvPr/>
          </p:nvSpPr>
          <p:spPr bwMode="auto">
            <a:xfrm flipV="1">
              <a:off x="3224" y="2631"/>
              <a:ext cx="424" cy="19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64" name="Line 32"/>
            <p:cNvSpPr>
              <a:spLocks noChangeShapeType="1"/>
            </p:cNvSpPr>
            <p:nvPr/>
          </p:nvSpPr>
          <p:spPr bwMode="auto">
            <a:xfrm flipV="1">
              <a:off x="3224"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9665" name="Line 33"/>
            <p:cNvSpPr>
              <a:spLocks noChangeShapeType="1"/>
            </p:cNvSpPr>
            <p:nvPr/>
          </p:nvSpPr>
          <p:spPr bwMode="auto">
            <a:xfrm flipV="1">
              <a:off x="3276"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9666" name="Line 34"/>
            <p:cNvSpPr>
              <a:spLocks noChangeShapeType="1"/>
            </p:cNvSpPr>
            <p:nvPr/>
          </p:nvSpPr>
          <p:spPr bwMode="auto">
            <a:xfrm flipV="1">
              <a:off x="3328"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9667" name="Line 35"/>
            <p:cNvSpPr>
              <a:spLocks noChangeShapeType="1"/>
            </p:cNvSpPr>
            <p:nvPr/>
          </p:nvSpPr>
          <p:spPr bwMode="auto">
            <a:xfrm flipV="1">
              <a:off x="3380"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9668" name="Line 36"/>
            <p:cNvSpPr>
              <a:spLocks noChangeShapeType="1"/>
            </p:cNvSpPr>
            <p:nvPr/>
          </p:nvSpPr>
          <p:spPr bwMode="auto">
            <a:xfrm flipV="1">
              <a:off x="3432"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9669" name="Line 37"/>
            <p:cNvSpPr>
              <a:spLocks noChangeShapeType="1"/>
            </p:cNvSpPr>
            <p:nvPr/>
          </p:nvSpPr>
          <p:spPr bwMode="auto">
            <a:xfrm flipV="1">
              <a:off x="3484"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9670" name="Line 38"/>
            <p:cNvSpPr>
              <a:spLocks noChangeShapeType="1"/>
            </p:cNvSpPr>
            <p:nvPr/>
          </p:nvSpPr>
          <p:spPr bwMode="auto">
            <a:xfrm flipV="1">
              <a:off x="3536"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9671" name="Line 39"/>
            <p:cNvSpPr>
              <a:spLocks noChangeShapeType="1"/>
            </p:cNvSpPr>
            <p:nvPr/>
          </p:nvSpPr>
          <p:spPr bwMode="auto">
            <a:xfrm flipV="1">
              <a:off x="3588"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9672" name="Line 40"/>
            <p:cNvSpPr>
              <a:spLocks noChangeShapeType="1"/>
            </p:cNvSpPr>
            <p:nvPr/>
          </p:nvSpPr>
          <p:spPr bwMode="auto">
            <a:xfrm flipV="1">
              <a:off x="3640"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69673" name="Text Box 41"/>
          <p:cNvSpPr txBox="1">
            <a:spLocks noChangeArrowheads="1"/>
          </p:cNvSpPr>
          <p:nvPr/>
        </p:nvSpPr>
        <p:spPr bwMode="auto">
          <a:xfrm>
            <a:off x="4167188" y="1262063"/>
            <a:ext cx="10080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X-ray tube</a:t>
            </a:r>
          </a:p>
        </p:txBody>
      </p:sp>
      <p:sp>
        <p:nvSpPr>
          <p:cNvPr id="69674" name="Text Box 42"/>
          <p:cNvSpPr txBox="1">
            <a:spLocks noChangeArrowheads="1"/>
          </p:cNvSpPr>
          <p:nvPr/>
        </p:nvSpPr>
        <p:spPr bwMode="auto">
          <a:xfrm>
            <a:off x="5005388" y="1262063"/>
            <a:ext cx="11064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PET det.</a:t>
            </a:r>
          </a:p>
        </p:txBody>
      </p:sp>
      <p:sp>
        <p:nvSpPr>
          <p:cNvPr id="69675" name="Text Box 43"/>
          <p:cNvSpPr txBox="1">
            <a:spLocks noChangeArrowheads="1"/>
          </p:cNvSpPr>
          <p:nvPr/>
        </p:nvSpPr>
        <p:spPr bwMode="auto">
          <a:xfrm>
            <a:off x="5003800" y="5114925"/>
            <a:ext cx="11064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PET det.</a:t>
            </a:r>
          </a:p>
        </p:txBody>
      </p:sp>
      <p:sp>
        <p:nvSpPr>
          <p:cNvPr id="69676" name="Text Box 44"/>
          <p:cNvSpPr txBox="1">
            <a:spLocks noChangeArrowheads="1"/>
          </p:cNvSpPr>
          <p:nvPr/>
        </p:nvSpPr>
        <p:spPr bwMode="auto">
          <a:xfrm>
            <a:off x="4119563" y="5113338"/>
            <a:ext cx="11064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CT det.</a:t>
            </a:r>
          </a:p>
        </p:txBody>
      </p:sp>
      <p:sp>
        <p:nvSpPr>
          <p:cNvPr id="69677" name="AutoShape 45"/>
          <p:cNvSpPr>
            <a:spLocks noChangeArrowheads="1"/>
          </p:cNvSpPr>
          <p:nvPr/>
        </p:nvSpPr>
        <p:spPr bwMode="auto">
          <a:xfrm>
            <a:off x="4611688" y="2128838"/>
            <a:ext cx="112712" cy="2505075"/>
          </a:xfrm>
          <a:prstGeom prst="triangle">
            <a:avLst>
              <a:gd name="adj" fmla="val 50000"/>
            </a:avLst>
          </a:prstGeom>
          <a:solidFill>
            <a:srgbClr val="FF0000">
              <a:alpha val="5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78" name="Rectangle 46"/>
          <p:cNvSpPr>
            <a:spLocks noChangeArrowheads="1"/>
          </p:cNvSpPr>
          <p:nvPr/>
        </p:nvSpPr>
        <p:spPr bwMode="auto">
          <a:xfrm>
            <a:off x="376238" y="165100"/>
            <a:ext cx="8458200" cy="6429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eaLnBrk="0" hangingPunct="0">
              <a:defRPr sz="4400">
                <a:solidFill>
                  <a:schemeClr val="tx2"/>
                </a:solidFill>
                <a:latin typeface="Arial" panose="020B0604020202020204" pitchFamily="34" charset="0"/>
              </a:defRPr>
            </a:lvl1pPr>
            <a:lvl2pPr algn="ctr" eaLnBrk="0" hangingPunct="0">
              <a:defRPr sz="4400">
                <a:solidFill>
                  <a:schemeClr val="tx2"/>
                </a:solidFill>
                <a:latin typeface="Arial" panose="020B0604020202020204" pitchFamily="34" charset="0"/>
              </a:defRPr>
            </a:lvl2pPr>
            <a:lvl3pPr algn="ctr" eaLnBrk="0" hangingPunct="0">
              <a:defRPr sz="4400">
                <a:solidFill>
                  <a:schemeClr val="tx2"/>
                </a:solidFill>
                <a:latin typeface="Arial" panose="020B0604020202020204" pitchFamily="34" charset="0"/>
              </a:defRPr>
            </a:lvl3pPr>
            <a:lvl4pPr algn="ctr" eaLnBrk="0" hangingPunct="0">
              <a:defRPr sz="4400">
                <a:solidFill>
                  <a:schemeClr val="tx2"/>
                </a:solidFill>
                <a:latin typeface="Arial" panose="020B0604020202020204" pitchFamily="34" charset="0"/>
              </a:defRPr>
            </a:lvl4pPr>
            <a:lvl5pPr algn="ctr" eaLnBrk="0" hangingPunct="0">
              <a:defRPr sz="4400">
                <a:solidFill>
                  <a:schemeClr val="tx2"/>
                </a:solidFill>
                <a:latin typeface="Arial" panose="020B0604020202020204" pitchFamily="34" charset="0"/>
              </a:defRPr>
            </a:lvl5pPr>
            <a:lvl6pPr marL="457200" algn="ctr" eaLnBrk="0" fontAlgn="base" hangingPunct="0">
              <a:spcBef>
                <a:spcPct val="0"/>
              </a:spcBef>
              <a:spcAft>
                <a:spcPct val="0"/>
              </a:spcAft>
              <a:defRPr sz="4400">
                <a:solidFill>
                  <a:schemeClr val="tx2"/>
                </a:solidFill>
                <a:latin typeface="Arial" panose="020B0604020202020204" pitchFamily="34" charset="0"/>
              </a:defRPr>
            </a:lvl6pPr>
            <a:lvl7pPr marL="914400" algn="ctr" eaLnBrk="0" fontAlgn="base" hangingPunct="0">
              <a:spcBef>
                <a:spcPct val="0"/>
              </a:spcBef>
              <a:spcAft>
                <a:spcPct val="0"/>
              </a:spcAft>
              <a:defRPr sz="4400">
                <a:solidFill>
                  <a:schemeClr val="tx2"/>
                </a:solidFill>
                <a:latin typeface="Arial" panose="020B0604020202020204" pitchFamily="34" charset="0"/>
              </a:defRPr>
            </a:lvl7pPr>
            <a:lvl8pPr marL="1371600" algn="ctr" eaLnBrk="0" fontAlgn="base" hangingPunct="0">
              <a:spcBef>
                <a:spcPct val="0"/>
              </a:spcBef>
              <a:spcAft>
                <a:spcPct val="0"/>
              </a:spcAft>
              <a:defRPr sz="4400">
                <a:solidFill>
                  <a:schemeClr val="tx2"/>
                </a:solidFill>
                <a:latin typeface="Arial" panose="020B0604020202020204" pitchFamily="34" charset="0"/>
              </a:defRPr>
            </a:lvl8pPr>
            <a:lvl9pPr marL="1828800" algn="ctr" eaLnBrk="0" fontAlgn="base" hangingPunct="0">
              <a:spcBef>
                <a:spcPct val="0"/>
              </a:spcBef>
              <a:spcAft>
                <a:spcPct val="0"/>
              </a:spcAft>
              <a:defRPr sz="4400">
                <a:solidFill>
                  <a:schemeClr val="tx2"/>
                </a:solidFill>
                <a:latin typeface="Arial" panose="020B0604020202020204" pitchFamily="34" charset="0"/>
              </a:defRPr>
            </a:lvl9pPr>
          </a:lstStyle>
          <a:p>
            <a:r>
              <a:rPr lang="en-US" altLang="en-US"/>
              <a:t>4D-CT Data Acquisition</a:t>
            </a:r>
            <a:endParaRPr lang="en-US" altLang="en-US" i="1"/>
          </a:p>
        </p:txBody>
      </p:sp>
      <p:pic>
        <p:nvPicPr>
          <p:cNvPr id="69679" name="Picture 47"/>
          <p:cNvPicPr>
            <a:picLocks noChangeAspect="1" noChangeArrowheads="1"/>
          </p:cNvPicPr>
          <p:nvPr/>
        </p:nvPicPr>
        <p:blipFill>
          <a:blip r:embed="rId3">
            <a:extLst>
              <a:ext uri="{28A0092B-C50C-407E-A947-70E740481C1C}">
                <a14:useLocalDpi xmlns:a14="http://schemas.microsoft.com/office/drawing/2010/main" val="0"/>
              </a:ext>
            </a:extLst>
          </a:blip>
          <a:srcRect l="20427" r="12303"/>
          <a:stretch>
            <a:fillRect/>
          </a:stretch>
        </p:blipFill>
        <p:spPr bwMode="auto">
          <a:xfrm>
            <a:off x="450850" y="5549900"/>
            <a:ext cx="2300288" cy="982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9680" name="Line 48"/>
          <p:cNvSpPr>
            <a:spLocks noChangeShapeType="1"/>
          </p:cNvSpPr>
          <p:nvPr/>
        </p:nvSpPr>
        <p:spPr bwMode="auto">
          <a:xfrm>
            <a:off x="1671638" y="6121400"/>
            <a:ext cx="0" cy="2984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842466974"/>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Oval 2"/>
          <p:cNvSpPr>
            <a:spLocks noChangeArrowheads="1"/>
          </p:cNvSpPr>
          <p:nvPr/>
        </p:nvSpPr>
        <p:spPr bwMode="auto">
          <a:xfrm>
            <a:off x="3759200" y="2857500"/>
            <a:ext cx="1690688" cy="1312863"/>
          </a:xfrm>
          <a:prstGeom prst="ellipse">
            <a:avLst/>
          </a:pr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1683" name="Oval 3"/>
          <p:cNvSpPr>
            <a:spLocks noChangeArrowheads="1"/>
          </p:cNvSpPr>
          <p:nvPr/>
        </p:nvSpPr>
        <p:spPr bwMode="auto">
          <a:xfrm>
            <a:off x="3260725" y="3017838"/>
            <a:ext cx="1690688" cy="974725"/>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1684" name="Oval 4"/>
          <p:cNvSpPr>
            <a:spLocks noChangeArrowheads="1"/>
          </p:cNvSpPr>
          <p:nvPr/>
        </p:nvSpPr>
        <p:spPr bwMode="auto">
          <a:xfrm>
            <a:off x="3994150" y="3025775"/>
            <a:ext cx="1690688" cy="976313"/>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1685" name="Oval 5"/>
          <p:cNvSpPr>
            <a:spLocks noChangeArrowheads="1"/>
          </p:cNvSpPr>
          <p:nvPr/>
        </p:nvSpPr>
        <p:spPr bwMode="auto">
          <a:xfrm>
            <a:off x="5665788" y="3122613"/>
            <a:ext cx="1087437" cy="784225"/>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71686" name="AutoShape 6"/>
          <p:cNvSpPr>
            <a:spLocks noChangeArrowheads="1"/>
          </p:cNvSpPr>
          <p:nvPr/>
        </p:nvSpPr>
        <p:spPr bwMode="auto">
          <a:xfrm>
            <a:off x="6096000" y="2930525"/>
            <a:ext cx="207963" cy="230188"/>
          </a:xfrm>
          <a:prstGeom prst="rtTriangle">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1687" name="Oval 7"/>
          <p:cNvSpPr>
            <a:spLocks noChangeArrowheads="1"/>
          </p:cNvSpPr>
          <p:nvPr/>
        </p:nvSpPr>
        <p:spPr bwMode="auto">
          <a:xfrm>
            <a:off x="6270625" y="3197225"/>
            <a:ext cx="190500" cy="212725"/>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1688" name="Oval 8"/>
          <p:cNvSpPr>
            <a:spLocks noChangeArrowheads="1"/>
          </p:cNvSpPr>
          <p:nvPr/>
        </p:nvSpPr>
        <p:spPr bwMode="auto">
          <a:xfrm>
            <a:off x="1887538" y="3255963"/>
            <a:ext cx="2070100" cy="650875"/>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1689" name="Oval 9"/>
          <p:cNvSpPr>
            <a:spLocks noChangeArrowheads="1"/>
          </p:cNvSpPr>
          <p:nvPr/>
        </p:nvSpPr>
        <p:spPr bwMode="auto">
          <a:xfrm>
            <a:off x="1819275" y="2967038"/>
            <a:ext cx="309563" cy="747712"/>
          </a:xfrm>
          <a:prstGeom prst="ellipse">
            <a:avLst/>
          </a:pr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1690" name="Oval 10"/>
          <p:cNvSpPr>
            <a:spLocks noChangeArrowheads="1"/>
          </p:cNvSpPr>
          <p:nvPr/>
        </p:nvSpPr>
        <p:spPr bwMode="auto">
          <a:xfrm>
            <a:off x="3906838" y="3313113"/>
            <a:ext cx="1706562" cy="420687"/>
          </a:xfrm>
          <a:prstGeom prst="ellipse">
            <a:avLst/>
          </a:prstGeom>
          <a:noFill/>
          <a:ln w="952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1691" name="Rectangle 11"/>
          <p:cNvSpPr>
            <a:spLocks noChangeArrowheads="1"/>
          </p:cNvSpPr>
          <p:nvPr/>
        </p:nvSpPr>
        <p:spPr bwMode="auto">
          <a:xfrm>
            <a:off x="1695450" y="3979863"/>
            <a:ext cx="5334000" cy="7620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692" name="Line 12"/>
          <p:cNvSpPr>
            <a:spLocks noChangeShapeType="1"/>
          </p:cNvSpPr>
          <p:nvPr/>
        </p:nvSpPr>
        <p:spPr bwMode="auto">
          <a:xfrm>
            <a:off x="5870575" y="3227388"/>
            <a:ext cx="49213" cy="119062"/>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693" name="Oval 13"/>
          <p:cNvSpPr>
            <a:spLocks noChangeArrowheads="1"/>
          </p:cNvSpPr>
          <p:nvPr/>
        </p:nvSpPr>
        <p:spPr bwMode="auto">
          <a:xfrm>
            <a:off x="5918200" y="3386138"/>
            <a:ext cx="158750" cy="187325"/>
          </a:xfrm>
          <a:prstGeom prst="ellipse">
            <a:avLst/>
          </a:prstGeom>
          <a:solidFill>
            <a:srgbClr val="FF6699">
              <a:alpha val="50000"/>
            </a:srgbClr>
          </a:solidFill>
          <a:ln>
            <a:noFill/>
          </a:ln>
          <a:effectLst/>
          <a:extLst>
            <a:ext uri="{91240B29-F687-4F45-9708-019B960494DF}">
              <a14:hiddenLine xmlns:a14="http://schemas.microsoft.com/office/drawing/2010/main" w="9525">
                <a:solidFill>
                  <a:srgbClr val="FF6699"/>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694" name="Rectangle 14"/>
          <p:cNvSpPr>
            <a:spLocks noChangeArrowheads="1"/>
          </p:cNvSpPr>
          <p:nvPr/>
        </p:nvSpPr>
        <p:spPr bwMode="auto">
          <a:xfrm>
            <a:off x="1903413" y="3911600"/>
            <a:ext cx="4919662" cy="100013"/>
          </a:xfrm>
          <a:prstGeom prst="rect">
            <a:avLst/>
          </a:prstGeom>
          <a:solidFill>
            <a:schemeClr val="bg2"/>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695" name="AutoShape 15"/>
          <p:cNvSpPr>
            <a:spLocks noChangeArrowheads="1"/>
          </p:cNvSpPr>
          <p:nvPr/>
        </p:nvSpPr>
        <p:spPr bwMode="auto">
          <a:xfrm>
            <a:off x="4454525" y="1579563"/>
            <a:ext cx="434975" cy="519112"/>
          </a:xfrm>
          <a:prstGeom prst="roundRect">
            <a:avLst>
              <a:gd name="adj" fmla="val 16667"/>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696" name="AutoShape 16"/>
          <p:cNvSpPr>
            <a:spLocks noChangeArrowheads="1"/>
          </p:cNvSpPr>
          <p:nvPr/>
        </p:nvSpPr>
        <p:spPr bwMode="auto">
          <a:xfrm>
            <a:off x="3638550" y="1270000"/>
            <a:ext cx="3095625" cy="1039813"/>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71697" name="Group 17"/>
          <p:cNvGrpSpPr>
            <a:grpSpLocks/>
          </p:cNvGrpSpPr>
          <p:nvPr/>
        </p:nvGrpSpPr>
        <p:grpSpPr bwMode="auto">
          <a:xfrm>
            <a:off x="5221288" y="1549400"/>
            <a:ext cx="673100" cy="692150"/>
            <a:chOff x="3226" y="539"/>
            <a:chExt cx="424" cy="436"/>
          </a:xfrm>
        </p:grpSpPr>
        <p:sp>
          <p:nvSpPr>
            <p:cNvPr id="71698" name="Rectangle 18"/>
            <p:cNvSpPr>
              <a:spLocks noChangeArrowheads="1"/>
            </p:cNvSpPr>
            <p:nvPr/>
          </p:nvSpPr>
          <p:spPr bwMode="auto">
            <a:xfrm>
              <a:off x="3226" y="539"/>
              <a:ext cx="424" cy="19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699" name="Line 19"/>
            <p:cNvSpPr>
              <a:spLocks noChangeShapeType="1"/>
            </p:cNvSpPr>
            <p:nvPr/>
          </p:nvSpPr>
          <p:spPr bwMode="auto">
            <a:xfrm>
              <a:off x="3226"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00" name="Line 20"/>
            <p:cNvSpPr>
              <a:spLocks noChangeShapeType="1"/>
            </p:cNvSpPr>
            <p:nvPr/>
          </p:nvSpPr>
          <p:spPr bwMode="auto">
            <a:xfrm>
              <a:off x="3278"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01" name="Line 21"/>
            <p:cNvSpPr>
              <a:spLocks noChangeShapeType="1"/>
            </p:cNvSpPr>
            <p:nvPr/>
          </p:nvSpPr>
          <p:spPr bwMode="auto">
            <a:xfrm>
              <a:off x="3330"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02" name="Line 22"/>
            <p:cNvSpPr>
              <a:spLocks noChangeShapeType="1"/>
            </p:cNvSpPr>
            <p:nvPr/>
          </p:nvSpPr>
          <p:spPr bwMode="auto">
            <a:xfrm>
              <a:off x="3382"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03" name="Line 23"/>
            <p:cNvSpPr>
              <a:spLocks noChangeShapeType="1"/>
            </p:cNvSpPr>
            <p:nvPr/>
          </p:nvSpPr>
          <p:spPr bwMode="auto">
            <a:xfrm>
              <a:off x="3434"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04" name="Line 24"/>
            <p:cNvSpPr>
              <a:spLocks noChangeShapeType="1"/>
            </p:cNvSpPr>
            <p:nvPr/>
          </p:nvSpPr>
          <p:spPr bwMode="auto">
            <a:xfrm>
              <a:off x="3486"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05" name="Line 25"/>
            <p:cNvSpPr>
              <a:spLocks noChangeShapeType="1"/>
            </p:cNvSpPr>
            <p:nvPr/>
          </p:nvSpPr>
          <p:spPr bwMode="auto">
            <a:xfrm>
              <a:off x="3538"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06" name="Line 26"/>
            <p:cNvSpPr>
              <a:spLocks noChangeShapeType="1"/>
            </p:cNvSpPr>
            <p:nvPr/>
          </p:nvSpPr>
          <p:spPr bwMode="auto">
            <a:xfrm>
              <a:off x="3590"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07" name="Line 27"/>
            <p:cNvSpPr>
              <a:spLocks noChangeShapeType="1"/>
            </p:cNvSpPr>
            <p:nvPr/>
          </p:nvSpPr>
          <p:spPr bwMode="auto">
            <a:xfrm>
              <a:off x="3642"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71708" name="AutoShape 28"/>
          <p:cNvSpPr>
            <a:spLocks noChangeArrowheads="1"/>
          </p:cNvSpPr>
          <p:nvPr/>
        </p:nvSpPr>
        <p:spPr bwMode="auto">
          <a:xfrm flipV="1">
            <a:off x="4630738" y="4630738"/>
            <a:ext cx="84137" cy="519112"/>
          </a:xfrm>
          <a:prstGeom prst="roundRect">
            <a:avLst>
              <a:gd name="adj" fmla="val 16667"/>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709" name="AutoShape 29"/>
          <p:cNvSpPr>
            <a:spLocks noChangeArrowheads="1"/>
          </p:cNvSpPr>
          <p:nvPr/>
        </p:nvSpPr>
        <p:spPr bwMode="auto">
          <a:xfrm flipV="1">
            <a:off x="3635375" y="4419600"/>
            <a:ext cx="3095625" cy="1039813"/>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71710" name="Group 30"/>
          <p:cNvGrpSpPr>
            <a:grpSpLocks/>
          </p:cNvGrpSpPr>
          <p:nvPr/>
        </p:nvGrpSpPr>
        <p:grpSpPr bwMode="auto">
          <a:xfrm>
            <a:off x="5221288" y="4487863"/>
            <a:ext cx="673100" cy="692150"/>
            <a:chOff x="3224" y="2390"/>
            <a:chExt cx="424" cy="436"/>
          </a:xfrm>
        </p:grpSpPr>
        <p:sp>
          <p:nvSpPr>
            <p:cNvPr id="71711" name="Rectangle 31"/>
            <p:cNvSpPr>
              <a:spLocks noChangeArrowheads="1"/>
            </p:cNvSpPr>
            <p:nvPr/>
          </p:nvSpPr>
          <p:spPr bwMode="auto">
            <a:xfrm flipV="1">
              <a:off x="3224" y="2631"/>
              <a:ext cx="424" cy="19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712" name="Line 32"/>
            <p:cNvSpPr>
              <a:spLocks noChangeShapeType="1"/>
            </p:cNvSpPr>
            <p:nvPr/>
          </p:nvSpPr>
          <p:spPr bwMode="auto">
            <a:xfrm flipV="1">
              <a:off x="3224"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13" name="Line 33"/>
            <p:cNvSpPr>
              <a:spLocks noChangeShapeType="1"/>
            </p:cNvSpPr>
            <p:nvPr/>
          </p:nvSpPr>
          <p:spPr bwMode="auto">
            <a:xfrm flipV="1">
              <a:off x="3276"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14" name="Line 34"/>
            <p:cNvSpPr>
              <a:spLocks noChangeShapeType="1"/>
            </p:cNvSpPr>
            <p:nvPr/>
          </p:nvSpPr>
          <p:spPr bwMode="auto">
            <a:xfrm flipV="1">
              <a:off x="3328"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15" name="Line 35"/>
            <p:cNvSpPr>
              <a:spLocks noChangeShapeType="1"/>
            </p:cNvSpPr>
            <p:nvPr/>
          </p:nvSpPr>
          <p:spPr bwMode="auto">
            <a:xfrm flipV="1">
              <a:off x="3380"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16" name="Line 36"/>
            <p:cNvSpPr>
              <a:spLocks noChangeShapeType="1"/>
            </p:cNvSpPr>
            <p:nvPr/>
          </p:nvSpPr>
          <p:spPr bwMode="auto">
            <a:xfrm flipV="1">
              <a:off x="3432"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17" name="Line 37"/>
            <p:cNvSpPr>
              <a:spLocks noChangeShapeType="1"/>
            </p:cNvSpPr>
            <p:nvPr/>
          </p:nvSpPr>
          <p:spPr bwMode="auto">
            <a:xfrm flipV="1">
              <a:off x="3484"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18" name="Line 38"/>
            <p:cNvSpPr>
              <a:spLocks noChangeShapeType="1"/>
            </p:cNvSpPr>
            <p:nvPr/>
          </p:nvSpPr>
          <p:spPr bwMode="auto">
            <a:xfrm flipV="1">
              <a:off x="3536"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19" name="Line 39"/>
            <p:cNvSpPr>
              <a:spLocks noChangeShapeType="1"/>
            </p:cNvSpPr>
            <p:nvPr/>
          </p:nvSpPr>
          <p:spPr bwMode="auto">
            <a:xfrm flipV="1">
              <a:off x="3588"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20" name="Line 40"/>
            <p:cNvSpPr>
              <a:spLocks noChangeShapeType="1"/>
            </p:cNvSpPr>
            <p:nvPr/>
          </p:nvSpPr>
          <p:spPr bwMode="auto">
            <a:xfrm flipV="1">
              <a:off x="3640"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71721" name="Text Box 41"/>
          <p:cNvSpPr txBox="1">
            <a:spLocks noChangeArrowheads="1"/>
          </p:cNvSpPr>
          <p:nvPr/>
        </p:nvSpPr>
        <p:spPr bwMode="auto">
          <a:xfrm>
            <a:off x="4167188" y="1262063"/>
            <a:ext cx="10080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X-ray tube</a:t>
            </a:r>
          </a:p>
        </p:txBody>
      </p:sp>
      <p:sp>
        <p:nvSpPr>
          <p:cNvPr id="71722" name="Text Box 42"/>
          <p:cNvSpPr txBox="1">
            <a:spLocks noChangeArrowheads="1"/>
          </p:cNvSpPr>
          <p:nvPr/>
        </p:nvSpPr>
        <p:spPr bwMode="auto">
          <a:xfrm>
            <a:off x="5005388" y="1262063"/>
            <a:ext cx="11064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PET det.</a:t>
            </a:r>
          </a:p>
        </p:txBody>
      </p:sp>
      <p:sp>
        <p:nvSpPr>
          <p:cNvPr id="71723" name="Text Box 43"/>
          <p:cNvSpPr txBox="1">
            <a:spLocks noChangeArrowheads="1"/>
          </p:cNvSpPr>
          <p:nvPr/>
        </p:nvSpPr>
        <p:spPr bwMode="auto">
          <a:xfrm>
            <a:off x="5003800" y="5114925"/>
            <a:ext cx="11064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PET det.</a:t>
            </a:r>
          </a:p>
        </p:txBody>
      </p:sp>
      <p:sp>
        <p:nvSpPr>
          <p:cNvPr id="71724" name="Text Box 44"/>
          <p:cNvSpPr txBox="1">
            <a:spLocks noChangeArrowheads="1"/>
          </p:cNvSpPr>
          <p:nvPr/>
        </p:nvSpPr>
        <p:spPr bwMode="auto">
          <a:xfrm>
            <a:off x="4119563" y="5113338"/>
            <a:ext cx="11064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CT det.</a:t>
            </a:r>
          </a:p>
        </p:txBody>
      </p:sp>
      <p:sp>
        <p:nvSpPr>
          <p:cNvPr id="71725" name="AutoShape 45"/>
          <p:cNvSpPr>
            <a:spLocks noChangeArrowheads="1"/>
          </p:cNvSpPr>
          <p:nvPr/>
        </p:nvSpPr>
        <p:spPr bwMode="auto">
          <a:xfrm>
            <a:off x="4611688" y="2128838"/>
            <a:ext cx="112712" cy="2505075"/>
          </a:xfrm>
          <a:prstGeom prst="triangle">
            <a:avLst>
              <a:gd name="adj" fmla="val 50000"/>
            </a:avLst>
          </a:prstGeom>
          <a:solidFill>
            <a:srgbClr val="FF0000">
              <a:alpha val="5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726" name="Rectangle 46"/>
          <p:cNvSpPr>
            <a:spLocks noChangeArrowheads="1"/>
          </p:cNvSpPr>
          <p:nvPr/>
        </p:nvSpPr>
        <p:spPr bwMode="auto">
          <a:xfrm>
            <a:off x="376238" y="165100"/>
            <a:ext cx="8458200" cy="6429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eaLnBrk="0" hangingPunct="0">
              <a:defRPr sz="4400">
                <a:solidFill>
                  <a:schemeClr val="tx2"/>
                </a:solidFill>
                <a:latin typeface="Arial" panose="020B0604020202020204" pitchFamily="34" charset="0"/>
              </a:defRPr>
            </a:lvl1pPr>
            <a:lvl2pPr algn="ctr" eaLnBrk="0" hangingPunct="0">
              <a:defRPr sz="4400">
                <a:solidFill>
                  <a:schemeClr val="tx2"/>
                </a:solidFill>
                <a:latin typeface="Arial" panose="020B0604020202020204" pitchFamily="34" charset="0"/>
              </a:defRPr>
            </a:lvl2pPr>
            <a:lvl3pPr algn="ctr" eaLnBrk="0" hangingPunct="0">
              <a:defRPr sz="4400">
                <a:solidFill>
                  <a:schemeClr val="tx2"/>
                </a:solidFill>
                <a:latin typeface="Arial" panose="020B0604020202020204" pitchFamily="34" charset="0"/>
              </a:defRPr>
            </a:lvl3pPr>
            <a:lvl4pPr algn="ctr" eaLnBrk="0" hangingPunct="0">
              <a:defRPr sz="4400">
                <a:solidFill>
                  <a:schemeClr val="tx2"/>
                </a:solidFill>
                <a:latin typeface="Arial" panose="020B0604020202020204" pitchFamily="34" charset="0"/>
              </a:defRPr>
            </a:lvl4pPr>
            <a:lvl5pPr algn="ctr" eaLnBrk="0" hangingPunct="0">
              <a:defRPr sz="4400">
                <a:solidFill>
                  <a:schemeClr val="tx2"/>
                </a:solidFill>
                <a:latin typeface="Arial" panose="020B0604020202020204" pitchFamily="34" charset="0"/>
              </a:defRPr>
            </a:lvl5pPr>
            <a:lvl6pPr marL="457200" algn="ctr" eaLnBrk="0" fontAlgn="base" hangingPunct="0">
              <a:spcBef>
                <a:spcPct val="0"/>
              </a:spcBef>
              <a:spcAft>
                <a:spcPct val="0"/>
              </a:spcAft>
              <a:defRPr sz="4400">
                <a:solidFill>
                  <a:schemeClr val="tx2"/>
                </a:solidFill>
                <a:latin typeface="Arial" panose="020B0604020202020204" pitchFamily="34" charset="0"/>
              </a:defRPr>
            </a:lvl6pPr>
            <a:lvl7pPr marL="914400" algn="ctr" eaLnBrk="0" fontAlgn="base" hangingPunct="0">
              <a:spcBef>
                <a:spcPct val="0"/>
              </a:spcBef>
              <a:spcAft>
                <a:spcPct val="0"/>
              </a:spcAft>
              <a:defRPr sz="4400">
                <a:solidFill>
                  <a:schemeClr val="tx2"/>
                </a:solidFill>
                <a:latin typeface="Arial" panose="020B0604020202020204" pitchFamily="34" charset="0"/>
              </a:defRPr>
            </a:lvl7pPr>
            <a:lvl8pPr marL="1371600" algn="ctr" eaLnBrk="0" fontAlgn="base" hangingPunct="0">
              <a:spcBef>
                <a:spcPct val="0"/>
              </a:spcBef>
              <a:spcAft>
                <a:spcPct val="0"/>
              </a:spcAft>
              <a:defRPr sz="4400">
                <a:solidFill>
                  <a:schemeClr val="tx2"/>
                </a:solidFill>
                <a:latin typeface="Arial" panose="020B0604020202020204" pitchFamily="34" charset="0"/>
              </a:defRPr>
            </a:lvl8pPr>
            <a:lvl9pPr marL="1828800" algn="ctr" eaLnBrk="0" fontAlgn="base" hangingPunct="0">
              <a:spcBef>
                <a:spcPct val="0"/>
              </a:spcBef>
              <a:spcAft>
                <a:spcPct val="0"/>
              </a:spcAft>
              <a:defRPr sz="4400">
                <a:solidFill>
                  <a:schemeClr val="tx2"/>
                </a:solidFill>
                <a:latin typeface="Arial" panose="020B0604020202020204" pitchFamily="34" charset="0"/>
              </a:defRPr>
            </a:lvl9pPr>
          </a:lstStyle>
          <a:p>
            <a:r>
              <a:rPr lang="en-US" altLang="en-US"/>
              <a:t>4D-CT Data Acquisition</a:t>
            </a:r>
            <a:endParaRPr lang="en-US" altLang="en-US" i="1"/>
          </a:p>
        </p:txBody>
      </p:sp>
      <p:pic>
        <p:nvPicPr>
          <p:cNvPr id="71727" name="Picture 47"/>
          <p:cNvPicPr>
            <a:picLocks noChangeAspect="1" noChangeArrowheads="1"/>
          </p:cNvPicPr>
          <p:nvPr/>
        </p:nvPicPr>
        <p:blipFill>
          <a:blip r:embed="rId3">
            <a:extLst>
              <a:ext uri="{28A0092B-C50C-407E-A947-70E740481C1C}">
                <a14:useLocalDpi xmlns:a14="http://schemas.microsoft.com/office/drawing/2010/main" val="0"/>
              </a:ext>
            </a:extLst>
          </a:blip>
          <a:srcRect l="20427" r="12303"/>
          <a:stretch>
            <a:fillRect/>
          </a:stretch>
        </p:blipFill>
        <p:spPr bwMode="auto">
          <a:xfrm>
            <a:off x="450850" y="5549900"/>
            <a:ext cx="2300288" cy="982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728" name="Line 48"/>
          <p:cNvSpPr>
            <a:spLocks noChangeShapeType="1"/>
          </p:cNvSpPr>
          <p:nvPr/>
        </p:nvSpPr>
        <p:spPr bwMode="auto">
          <a:xfrm>
            <a:off x="2052638" y="5753100"/>
            <a:ext cx="0" cy="2984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045379116"/>
      </p:ext>
    </p:extLst>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Oval 2"/>
          <p:cNvSpPr>
            <a:spLocks noChangeArrowheads="1"/>
          </p:cNvSpPr>
          <p:nvPr/>
        </p:nvSpPr>
        <p:spPr bwMode="auto">
          <a:xfrm>
            <a:off x="3797300" y="2768600"/>
            <a:ext cx="1690688" cy="1312863"/>
          </a:xfrm>
          <a:prstGeom prst="ellipse">
            <a:avLst/>
          </a:pr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3731" name="Oval 3"/>
          <p:cNvSpPr>
            <a:spLocks noChangeArrowheads="1"/>
          </p:cNvSpPr>
          <p:nvPr/>
        </p:nvSpPr>
        <p:spPr bwMode="auto">
          <a:xfrm>
            <a:off x="3260725" y="3017838"/>
            <a:ext cx="1690688" cy="974725"/>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3732" name="Oval 4"/>
          <p:cNvSpPr>
            <a:spLocks noChangeArrowheads="1"/>
          </p:cNvSpPr>
          <p:nvPr/>
        </p:nvSpPr>
        <p:spPr bwMode="auto">
          <a:xfrm>
            <a:off x="3994150" y="3025775"/>
            <a:ext cx="1690688" cy="976313"/>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3733" name="Oval 5"/>
          <p:cNvSpPr>
            <a:spLocks noChangeArrowheads="1"/>
          </p:cNvSpPr>
          <p:nvPr/>
        </p:nvSpPr>
        <p:spPr bwMode="auto">
          <a:xfrm>
            <a:off x="5665788" y="3122613"/>
            <a:ext cx="1087437" cy="784225"/>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73734" name="AutoShape 6"/>
          <p:cNvSpPr>
            <a:spLocks noChangeArrowheads="1"/>
          </p:cNvSpPr>
          <p:nvPr/>
        </p:nvSpPr>
        <p:spPr bwMode="auto">
          <a:xfrm>
            <a:off x="6096000" y="2930525"/>
            <a:ext cx="207963" cy="230188"/>
          </a:xfrm>
          <a:prstGeom prst="rtTriangle">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3735" name="Oval 7"/>
          <p:cNvSpPr>
            <a:spLocks noChangeArrowheads="1"/>
          </p:cNvSpPr>
          <p:nvPr/>
        </p:nvSpPr>
        <p:spPr bwMode="auto">
          <a:xfrm>
            <a:off x="6270625" y="3197225"/>
            <a:ext cx="190500" cy="212725"/>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3736" name="Oval 8"/>
          <p:cNvSpPr>
            <a:spLocks noChangeArrowheads="1"/>
          </p:cNvSpPr>
          <p:nvPr/>
        </p:nvSpPr>
        <p:spPr bwMode="auto">
          <a:xfrm>
            <a:off x="1887538" y="3255963"/>
            <a:ext cx="2070100" cy="650875"/>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3737" name="Oval 9"/>
          <p:cNvSpPr>
            <a:spLocks noChangeArrowheads="1"/>
          </p:cNvSpPr>
          <p:nvPr/>
        </p:nvSpPr>
        <p:spPr bwMode="auto">
          <a:xfrm>
            <a:off x="1819275" y="2967038"/>
            <a:ext cx="309563" cy="747712"/>
          </a:xfrm>
          <a:prstGeom prst="ellipse">
            <a:avLst/>
          </a:pr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3738" name="Oval 10"/>
          <p:cNvSpPr>
            <a:spLocks noChangeArrowheads="1"/>
          </p:cNvSpPr>
          <p:nvPr/>
        </p:nvSpPr>
        <p:spPr bwMode="auto">
          <a:xfrm>
            <a:off x="3906838" y="3313113"/>
            <a:ext cx="1706562" cy="420687"/>
          </a:xfrm>
          <a:prstGeom prst="ellipse">
            <a:avLst/>
          </a:prstGeom>
          <a:noFill/>
          <a:ln w="952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3739" name="Rectangle 11"/>
          <p:cNvSpPr>
            <a:spLocks noChangeArrowheads="1"/>
          </p:cNvSpPr>
          <p:nvPr/>
        </p:nvSpPr>
        <p:spPr bwMode="auto">
          <a:xfrm>
            <a:off x="1695450" y="3979863"/>
            <a:ext cx="5334000" cy="7620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40" name="Line 12"/>
          <p:cNvSpPr>
            <a:spLocks noChangeShapeType="1"/>
          </p:cNvSpPr>
          <p:nvPr/>
        </p:nvSpPr>
        <p:spPr bwMode="auto">
          <a:xfrm>
            <a:off x="5870575" y="3227388"/>
            <a:ext cx="49213" cy="119062"/>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41" name="Oval 13"/>
          <p:cNvSpPr>
            <a:spLocks noChangeArrowheads="1"/>
          </p:cNvSpPr>
          <p:nvPr/>
        </p:nvSpPr>
        <p:spPr bwMode="auto">
          <a:xfrm>
            <a:off x="5918200" y="3386138"/>
            <a:ext cx="158750" cy="187325"/>
          </a:xfrm>
          <a:prstGeom prst="ellipse">
            <a:avLst/>
          </a:prstGeom>
          <a:solidFill>
            <a:srgbClr val="FF6699">
              <a:alpha val="50000"/>
            </a:srgbClr>
          </a:solidFill>
          <a:ln>
            <a:noFill/>
          </a:ln>
          <a:effectLst/>
          <a:extLst>
            <a:ext uri="{91240B29-F687-4F45-9708-019B960494DF}">
              <a14:hiddenLine xmlns:a14="http://schemas.microsoft.com/office/drawing/2010/main" w="9525">
                <a:solidFill>
                  <a:srgbClr val="FF6699"/>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42" name="Rectangle 14"/>
          <p:cNvSpPr>
            <a:spLocks noChangeArrowheads="1"/>
          </p:cNvSpPr>
          <p:nvPr/>
        </p:nvSpPr>
        <p:spPr bwMode="auto">
          <a:xfrm>
            <a:off x="1903413" y="3911600"/>
            <a:ext cx="4919662" cy="100013"/>
          </a:xfrm>
          <a:prstGeom prst="rect">
            <a:avLst/>
          </a:prstGeom>
          <a:solidFill>
            <a:schemeClr val="bg2"/>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43" name="AutoShape 15"/>
          <p:cNvSpPr>
            <a:spLocks noChangeArrowheads="1"/>
          </p:cNvSpPr>
          <p:nvPr/>
        </p:nvSpPr>
        <p:spPr bwMode="auto">
          <a:xfrm>
            <a:off x="4454525" y="1579563"/>
            <a:ext cx="434975" cy="519112"/>
          </a:xfrm>
          <a:prstGeom prst="roundRect">
            <a:avLst>
              <a:gd name="adj" fmla="val 16667"/>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44" name="AutoShape 16"/>
          <p:cNvSpPr>
            <a:spLocks noChangeArrowheads="1"/>
          </p:cNvSpPr>
          <p:nvPr/>
        </p:nvSpPr>
        <p:spPr bwMode="auto">
          <a:xfrm>
            <a:off x="3638550" y="1270000"/>
            <a:ext cx="3095625" cy="1039813"/>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73745" name="Group 17"/>
          <p:cNvGrpSpPr>
            <a:grpSpLocks/>
          </p:cNvGrpSpPr>
          <p:nvPr/>
        </p:nvGrpSpPr>
        <p:grpSpPr bwMode="auto">
          <a:xfrm>
            <a:off x="5221288" y="1549400"/>
            <a:ext cx="673100" cy="692150"/>
            <a:chOff x="3226" y="539"/>
            <a:chExt cx="424" cy="436"/>
          </a:xfrm>
        </p:grpSpPr>
        <p:sp>
          <p:nvSpPr>
            <p:cNvPr id="73746" name="Rectangle 18"/>
            <p:cNvSpPr>
              <a:spLocks noChangeArrowheads="1"/>
            </p:cNvSpPr>
            <p:nvPr/>
          </p:nvSpPr>
          <p:spPr bwMode="auto">
            <a:xfrm>
              <a:off x="3226" y="539"/>
              <a:ext cx="424" cy="19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47" name="Line 19"/>
            <p:cNvSpPr>
              <a:spLocks noChangeShapeType="1"/>
            </p:cNvSpPr>
            <p:nvPr/>
          </p:nvSpPr>
          <p:spPr bwMode="auto">
            <a:xfrm>
              <a:off x="3226"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48" name="Line 20"/>
            <p:cNvSpPr>
              <a:spLocks noChangeShapeType="1"/>
            </p:cNvSpPr>
            <p:nvPr/>
          </p:nvSpPr>
          <p:spPr bwMode="auto">
            <a:xfrm>
              <a:off x="3278"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49" name="Line 21"/>
            <p:cNvSpPr>
              <a:spLocks noChangeShapeType="1"/>
            </p:cNvSpPr>
            <p:nvPr/>
          </p:nvSpPr>
          <p:spPr bwMode="auto">
            <a:xfrm>
              <a:off x="3330"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50" name="Line 22"/>
            <p:cNvSpPr>
              <a:spLocks noChangeShapeType="1"/>
            </p:cNvSpPr>
            <p:nvPr/>
          </p:nvSpPr>
          <p:spPr bwMode="auto">
            <a:xfrm>
              <a:off x="3382"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51" name="Line 23"/>
            <p:cNvSpPr>
              <a:spLocks noChangeShapeType="1"/>
            </p:cNvSpPr>
            <p:nvPr/>
          </p:nvSpPr>
          <p:spPr bwMode="auto">
            <a:xfrm>
              <a:off x="3434"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52" name="Line 24"/>
            <p:cNvSpPr>
              <a:spLocks noChangeShapeType="1"/>
            </p:cNvSpPr>
            <p:nvPr/>
          </p:nvSpPr>
          <p:spPr bwMode="auto">
            <a:xfrm>
              <a:off x="3486"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53" name="Line 25"/>
            <p:cNvSpPr>
              <a:spLocks noChangeShapeType="1"/>
            </p:cNvSpPr>
            <p:nvPr/>
          </p:nvSpPr>
          <p:spPr bwMode="auto">
            <a:xfrm>
              <a:off x="3538"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54" name="Line 26"/>
            <p:cNvSpPr>
              <a:spLocks noChangeShapeType="1"/>
            </p:cNvSpPr>
            <p:nvPr/>
          </p:nvSpPr>
          <p:spPr bwMode="auto">
            <a:xfrm>
              <a:off x="3590"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55" name="Line 27"/>
            <p:cNvSpPr>
              <a:spLocks noChangeShapeType="1"/>
            </p:cNvSpPr>
            <p:nvPr/>
          </p:nvSpPr>
          <p:spPr bwMode="auto">
            <a:xfrm>
              <a:off x="3642"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73756" name="AutoShape 28"/>
          <p:cNvSpPr>
            <a:spLocks noChangeArrowheads="1"/>
          </p:cNvSpPr>
          <p:nvPr/>
        </p:nvSpPr>
        <p:spPr bwMode="auto">
          <a:xfrm flipV="1">
            <a:off x="4630738" y="4630738"/>
            <a:ext cx="84137" cy="519112"/>
          </a:xfrm>
          <a:prstGeom prst="roundRect">
            <a:avLst>
              <a:gd name="adj" fmla="val 16667"/>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57" name="AutoShape 29"/>
          <p:cNvSpPr>
            <a:spLocks noChangeArrowheads="1"/>
          </p:cNvSpPr>
          <p:nvPr/>
        </p:nvSpPr>
        <p:spPr bwMode="auto">
          <a:xfrm flipV="1">
            <a:off x="3635375" y="4419600"/>
            <a:ext cx="3095625" cy="1039813"/>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73758" name="Group 30"/>
          <p:cNvGrpSpPr>
            <a:grpSpLocks/>
          </p:cNvGrpSpPr>
          <p:nvPr/>
        </p:nvGrpSpPr>
        <p:grpSpPr bwMode="auto">
          <a:xfrm>
            <a:off x="5221288" y="4487863"/>
            <a:ext cx="673100" cy="692150"/>
            <a:chOff x="3224" y="2390"/>
            <a:chExt cx="424" cy="436"/>
          </a:xfrm>
        </p:grpSpPr>
        <p:sp>
          <p:nvSpPr>
            <p:cNvPr id="73759" name="Rectangle 31"/>
            <p:cNvSpPr>
              <a:spLocks noChangeArrowheads="1"/>
            </p:cNvSpPr>
            <p:nvPr/>
          </p:nvSpPr>
          <p:spPr bwMode="auto">
            <a:xfrm flipV="1">
              <a:off x="3224" y="2631"/>
              <a:ext cx="424" cy="19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60" name="Line 32"/>
            <p:cNvSpPr>
              <a:spLocks noChangeShapeType="1"/>
            </p:cNvSpPr>
            <p:nvPr/>
          </p:nvSpPr>
          <p:spPr bwMode="auto">
            <a:xfrm flipV="1">
              <a:off x="3224"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61" name="Line 33"/>
            <p:cNvSpPr>
              <a:spLocks noChangeShapeType="1"/>
            </p:cNvSpPr>
            <p:nvPr/>
          </p:nvSpPr>
          <p:spPr bwMode="auto">
            <a:xfrm flipV="1">
              <a:off x="3276"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62" name="Line 34"/>
            <p:cNvSpPr>
              <a:spLocks noChangeShapeType="1"/>
            </p:cNvSpPr>
            <p:nvPr/>
          </p:nvSpPr>
          <p:spPr bwMode="auto">
            <a:xfrm flipV="1">
              <a:off x="3328"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63" name="Line 35"/>
            <p:cNvSpPr>
              <a:spLocks noChangeShapeType="1"/>
            </p:cNvSpPr>
            <p:nvPr/>
          </p:nvSpPr>
          <p:spPr bwMode="auto">
            <a:xfrm flipV="1">
              <a:off x="3380"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64" name="Line 36"/>
            <p:cNvSpPr>
              <a:spLocks noChangeShapeType="1"/>
            </p:cNvSpPr>
            <p:nvPr/>
          </p:nvSpPr>
          <p:spPr bwMode="auto">
            <a:xfrm flipV="1">
              <a:off x="3432"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65" name="Line 37"/>
            <p:cNvSpPr>
              <a:spLocks noChangeShapeType="1"/>
            </p:cNvSpPr>
            <p:nvPr/>
          </p:nvSpPr>
          <p:spPr bwMode="auto">
            <a:xfrm flipV="1">
              <a:off x="3484"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66" name="Line 38"/>
            <p:cNvSpPr>
              <a:spLocks noChangeShapeType="1"/>
            </p:cNvSpPr>
            <p:nvPr/>
          </p:nvSpPr>
          <p:spPr bwMode="auto">
            <a:xfrm flipV="1">
              <a:off x="3536"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67" name="Line 39"/>
            <p:cNvSpPr>
              <a:spLocks noChangeShapeType="1"/>
            </p:cNvSpPr>
            <p:nvPr/>
          </p:nvSpPr>
          <p:spPr bwMode="auto">
            <a:xfrm flipV="1">
              <a:off x="3588"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68" name="Line 40"/>
            <p:cNvSpPr>
              <a:spLocks noChangeShapeType="1"/>
            </p:cNvSpPr>
            <p:nvPr/>
          </p:nvSpPr>
          <p:spPr bwMode="auto">
            <a:xfrm flipV="1">
              <a:off x="3640"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73769" name="Text Box 41"/>
          <p:cNvSpPr txBox="1">
            <a:spLocks noChangeArrowheads="1"/>
          </p:cNvSpPr>
          <p:nvPr/>
        </p:nvSpPr>
        <p:spPr bwMode="auto">
          <a:xfrm>
            <a:off x="4167188" y="1262063"/>
            <a:ext cx="10080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X-ray tube</a:t>
            </a:r>
          </a:p>
        </p:txBody>
      </p:sp>
      <p:sp>
        <p:nvSpPr>
          <p:cNvPr id="73770" name="Text Box 42"/>
          <p:cNvSpPr txBox="1">
            <a:spLocks noChangeArrowheads="1"/>
          </p:cNvSpPr>
          <p:nvPr/>
        </p:nvSpPr>
        <p:spPr bwMode="auto">
          <a:xfrm>
            <a:off x="5005388" y="1262063"/>
            <a:ext cx="11064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PET det.</a:t>
            </a:r>
          </a:p>
        </p:txBody>
      </p:sp>
      <p:sp>
        <p:nvSpPr>
          <p:cNvPr id="73771" name="Text Box 43"/>
          <p:cNvSpPr txBox="1">
            <a:spLocks noChangeArrowheads="1"/>
          </p:cNvSpPr>
          <p:nvPr/>
        </p:nvSpPr>
        <p:spPr bwMode="auto">
          <a:xfrm>
            <a:off x="5003800" y="5114925"/>
            <a:ext cx="11064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PET det.</a:t>
            </a:r>
          </a:p>
        </p:txBody>
      </p:sp>
      <p:sp>
        <p:nvSpPr>
          <p:cNvPr id="73772" name="Text Box 44"/>
          <p:cNvSpPr txBox="1">
            <a:spLocks noChangeArrowheads="1"/>
          </p:cNvSpPr>
          <p:nvPr/>
        </p:nvSpPr>
        <p:spPr bwMode="auto">
          <a:xfrm>
            <a:off x="4119563" y="5113338"/>
            <a:ext cx="11064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CT det.</a:t>
            </a:r>
          </a:p>
        </p:txBody>
      </p:sp>
      <p:sp>
        <p:nvSpPr>
          <p:cNvPr id="73773" name="AutoShape 45"/>
          <p:cNvSpPr>
            <a:spLocks noChangeArrowheads="1"/>
          </p:cNvSpPr>
          <p:nvPr/>
        </p:nvSpPr>
        <p:spPr bwMode="auto">
          <a:xfrm>
            <a:off x="4611688" y="2128838"/>
            <a:ext cx="112712" cy="2505075"/>
          </a:xfrm>
          <a:prstGeom prst="triangle">
            <a:avLst>
              <a:gd name="adj" fmla="val 50000"/>
            </a:avLst>
          </a:prstGeom>
          <a:solidFill>
            <a:srgbClr val="FF0000">
              <a:alpha val="5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74" name="Rectangle 46"/>
          <p:cNvSpPr>
            <a:spLocks noChangeArrowheads="1"/>
          </p:cNvSpPr>
          <p:nvPr/>
        </p:nvSpPr>
        <p:spPr bwMode="auto">
          <a:xfrm>
            <a:off x="376238" y="165100"/>
            <a:ext cx="8458200" cy="6429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eaLnBrk="0" hangingPunct="0">
              <a:defRPr sz="4400">
                <a:solidFill>
                  <a:schemeClr val="tx2"/>
                </a:solidFill>
                <a:latin typeface="Arial" panose="020B0604020202020204" pitchFamily="34" charset="0"/>
              </a:defRPr>
            </a:lvl1pPr>
            <a:lvl2pPr algn="ctr" eaLnBrk="0" hangingPunct="0">
              <a:defRPr sz="4400">
                <a:solidFill>
                  <a:schemeClr val="tx2"/>
                </a:solidFill>
                <a:latin typeface="Arial" panose="020B0604020202020204" pitchFamily="34" charset="0"/>
              </a:defRPr>
            </a:lvl2pPr>
            <a:lvl3pPr algn="ctr" eaLnBrk="0" hangingPunct="0">
              <a:defRPr sz="4400">
                <a:solidFill>
                  <a:schemeClr val="tx2"/>
                </a:solidFill>
                <a:latin typeface="Arial" panose="020B0604020202020204" pitchFamily="34" charset="0"/>
              </a:defRPr>
            </a:lvl3pPr>
            <a:lvl4pPr algn="ctr" eaLnBrk="0" hangingPunct="0">
              <a:defRPr sz="4400">
                <a:solidFill>
                  <a:schemeClr val="tx2"/>
                </a:solidFill>
                <a:latin typeface="Arial" panose="020B0604020202020204" pitchFamily="34" charset="0"/>
              </a:defRPr>
            </a:lvl4pPr>
            <a:lvl5pPr algn="ctr" eaLnBrk="0" hangingPunct="0">
              <a:defRPr sz="4400">
                <a:solidFill>
                  <a:schemeClr val="tx2"/>
                </a:solidFill>
                <a:latin typeface="Arial" panose="020B0604020202020204" pitchFamily="34" charset="0"/>
              </a:defRPr>
            </a:lvl5pPr>
            <a:lvl6pPr marL="457200" algn="ctr" eaLnBrk="0" fontAlgn="base" hangingPunct="0">
              <a:spcBef>
                <a:spcPct val="0"/>
              </a:spcBef>
              <a:spcAft>
                <a:spcPct val="0"/>
              </a:spcAft>
              <a:defRPr sz="4400">
                <a:solidFill>
                  <a:schemeClr val="tx2"/>
                </a:solidFill>
                <a:latin typeface="Arial" panose="020B0604020202020204" pitchFamily="34" charset="0"/>
              </a:defRPr>
            </a:lvl6pPr>
            <a:lvl7pPr marL="914400" algn="ctr" eaLnBrk="0" fontAlgn="base" hangingPunct="0">
              <a:spcBef>
                <a:spcPct val="0"/>
              </a:spcBef>
              <a:spcAft>
                <a:spcPct val="0"/>
              </a:spcAft>
              <a:defRPr sz="4400">
                <a:solidFill>
                  <a:schemeClr val="tx2"/>
                </a:solidFill>
                <a:latin typeface="Arial" panose="020B0604020202020204" pitchFamily="34" charset="0"/>
              </a:defRPr>
            </a:lvl7pPr>
            <a:lvl8pPr marL="1371600" algn="ctr" eaLnBrk="0" fontAlgn="base" hangingPunct="0">
              <a:spcBef>
                <a:spcPct val="0"/>
              </a:spcBef>
              <a:spcAft>
                <a:spcPct val="0"/>
              </a:spcAft>
              <a:defRPr sz="4400">
                <a:solidFill>
                  <a:schemeClr val="tx2"/>
                </a:solidFill>
                <a:latin typeface="Arial" panose="020B0604020202020204" pitchFamily="34" charset="0"/>
              </a:defRPr>
            </a:lvl8pPr>
            <a:lvl9pPr marL="1828800" algn="ctr" eaLnBrk="0" fontAlgn="base" hangingPunct="0">
              <a:spcBef>
                <a:spcPct val="0"/>
              </a:spcBef>
              <a:spcAft>
                <a:spcPct val="0"/>
              </a:spcAft>
              <a:defRPr sz="4400">
                <a:solidFill>
                  <a:schemeClr val="tx2"/>
                </a:solidFill>
                <a:latin typeface="Arial" panose="020B0604020202020204" pitchFamily="34" charset="0"/>
              </a:defRPr>
            </a:lvl9pPr>
          </a:lstStyle>
          <a:p>
            <a:r>
              <a:rPr lang="en-US" altLang="en-US"/>
              <a:t>4D-CT Data Acquisition</a:t>
            </a:r>
            <a:endParaRPr lang="en-US" altLang="en-US" i="1"/>
          </a:p>
        </p:txBody>
      </p:sp>
      <p:pic>
        <p:nvPicPr>
          <p:cNvPr id="73775" name="Picture 47"/>
          <p:cNvPicPr>
            <a:picLocks noChangeAspect="1" noChangeArrowheads="1"/>
          </p:cNvPicPr>
          <p:nvPr/>
        </p:nvPicPr>
        <p:blipFill>
          <a:blip r:embed="rId3">
            <a:extLst>
              <a:ext uri="{28A0092B-C50C-407E-A947-70E740481C1C}">
                <a14:useLocalDpi xmlns:a14="http://schemas.microsoft.com/office/drawing/2010/main" val="0"/>
              </a:ext>
            </a:extLst>
          </a:blip>
          <a:srcRect l="20427" r="12303"/>
          <a:stretch>
            <a:fillRect/>
          </a:stretch>
        </p:blipFill>
        <p:spPr bwMode="auto">
          <a:xfrm>
            <a:off x="450850" y="5549900"/>
            <a:ext cx="2300288" cy="982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3776" name="Line 48"/>
          <p:cNvSpPr>
            <a:spLocks noChangeShapeType="1"/>
          </p:cNvSpPr>
          <p:nvPr/>
        </p:nvSpPr>
        <p:spPr bwMode="auto">
          <a:xfrm>
            <a:off x="2586038" y="5232400"/>
            <a:ext cx="0" cy="2984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481116052"/>
      </p:ext>
    </p:extLst>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778" name="Group 2"/>
          <p:cNvGrpSpPr>
            <a:grpSpLocks/>
          </p:cNvGrpSpPr>
          <p:nvPr/>
        </p:nvGrpSpPr>
        <p:grpSpPr bwMode="auto">
          <a:xfrm>
            <a:off x="1771650" y="2854325"/>
            <a:ext cx="5334000" cy="1884363"/>
            <a:chOff x="1068" y="1800"/>
            <a:chExt cx="3360" cy="1187"/>
          </a:xfrm>
        </p:grpSpPr>
        <p:sp>
          <p:nvSpPr>
            <p:cNvPr id="75779" name="Oval 3"/>
            <p:cNvSpPr>
              <a:spLocks noChangeArrowheads="1"/>
            </p:cNvSpPr>
            <p:nvPr/>
          </p:nvSpPr>
          <p:spPr bwMode="auto">
            <a:xfrm>
              <a:off x="2368" y="1800"/>
              <a:ext cx="1065" cy="827"/>
            </a:xfrm>
            <a:prstGeom prst="ellipse">
              <a:avLst/>
            </a:pr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5780" name="Oval 4"/>
            <p:cNvSpPr>
              <a:spLocks noChangeArrowheads="1"/>
            </p:cNvSpPr>
            <p:nvPr/>
          </p:nvSpPr>
          <p:spPr bwMode="auto">
            <a:xfrm>
              <a:off x="2054" y="1901"/>
              <a:ext cx="1065" cy="614"/>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5781" name="Oval 5"/>
            <p:cNvSpPr>
              <a:spLocks noChangeArrowheads="1"/>
            </p:cNvSpPr>
            <p:nvPr/>
          </p:nvSpPr>
          <p:spPr bwMode="auto">
            <a:xfrm>
              <a:off x="2516" y="1906"/>
              <a:ext cx="1065" cy="615"/>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5782" name="Oval 6"/>
            <p:cNvSpPr>
              <a:spLocks noChangeArrowheads="1"/>
            </p:cNvSpPr>
            <p:nvPr/>
          </p:nvSpPr>
          <p:spPr bwMode="auto">
            <a:xfrm>
              <a:off x="3569" y="1967"/>
              <a:ext cx="685" cy="494"/>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75783" name="AutoShape 7"/>
            <p:cNvSpPr>
              <a:spLocks noChangeArrowheads="1"/>
            </p:cNvSpPr>
            <p:nvPr/>
          </p:nvSpPr>
          <p:spPr bwMode="auto">
            <a:xfrm>
              <a:off x="3840" y="1846"/>
              <a:ext cx="131" cy="145"/>
            </a:xfrm>
            <a:prstGeom prst="rtTriangle">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5784" name="Oval 8"/>
            <p:cNvSpPr>
              <a:spLocks noChangeArrowheads="1"/>
            </p:cNvSpPr>
            <p:nvPr/>
          </p:nvSpPr>
          <p:spPr bwMode="auto">
            <a:xfrm>
              <a:off x="3950" y="2014"/>
              <a:ext cx="120" cy="134"/>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5785" name="Oval 9"/>
            <p:cNvSpPr>
              <a:spLocks noChangeArrowheads="1"/>
            </p:cNvSpPr>
            <p:nvPr/>
          </p:nvSpPr>
          <p:spPr bwMode="auto">
            <a:xfrm>
              <a:off x="1189" y="2051"/>
              <a:ext cx="1304" cy="410"/>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5786" name="Oval 10"/>
            <p:cNvSpPr>
              <a:spLocks noChangeArrowheads="1"/>
            </p:cNvSpPr>
            <p:nvPr/>
          </p:nvSpPr>
          <p:spPr bwMode="auto">
            <a:xfrm>
              <a:off x="1146" y="1869"/>
              <a:ext cx="195" cy="471"/>
            </a:xfrm>
            <a:prstGeom prst="ellipse">
              <a:avLst/>
            </a:pr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5787" name="Oval 11"/>
            <p:cNvSpPr>
              <a:spLocks noChangeArrowheads="1"/>
            </p:cNvSpPr>
            <p:nvPr/>
          </p:nvSpPr>
          <p:spPr bwMode="auto">
            <a:xfrm>
              <a:off x="2461" y="2087"/>
              <a:ext cx="1075" cy="265"/>
            </a:xfrm>
            <a:prstGeom prst="ellipse">
              <a:avLst/>
            </a:prstGeom>
            <a:noFill/>
            <a:ln w="952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5788" name="Rectangle 12"/>
            <p:cNvSpPr>
              <a:spLocks noChangeArrowheads="1"/>
            </p:cNvSpPr>
            <p:nvPr/>
          </p:nvSpPr>
          <p:spPr bwMode="auto">
            <a:xfrm>
              <a:off x="1068" y="2507"/>
              <a:ext cx="3360" cy="48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5789" name="Line 13"/>
            <p:cNvSpPr>
              <a:spLocks noChangeShapeType="1"/>
            </p:cNvSpPr>
            <p:nvPr/>
          </p:nvSpPr>
          <p:spPr bwMode="auto">
            <a:xfrm>
              <a:off x="3698" y="2033"/>
              <a:ext cx="31" cy="75"/>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790" name="Oval 14"/>
            <p:cNvSpPr>
              <a:spLocks noChangeArrowheads="1"/>
            </p:cNvSpPr>
            <p:nvPr/>
          </p:nvSpPr>
          <p:spPr bwMode="auto">
            <a:xfrm>
              <a:off x="3728" y="2133"/>
              <a:ext cx="100" cy="118"/>
            </a:xfrm>
            <a:prstGeom prst="ellipse">
              <a:avLst/>
            </a:prstGeom>
            <a:solidFill>
              <a:srgbClr val="FF6699">
                <a:alpha val="50000"/>
              </a:srgbClr>
            </a:solidFill>
            <a:ln>
              <a:noFill/>
            </a:ln>
            <a:effectLst/>
            <a:extLst>
              <a:ext uri="{91240B29-F687-4F45-9708-019B960494DF}">
                <a14:hiddenLine xmlns:a14="http://schemas.microsoft.com/office/drawing/2010/main" w="9525">
                  <a:solidFill>
                    <a:srgbClr val="FF6699"/>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5791" name="Rectangle 15"/>
            <p:cNvSpPr>
              <a:spLocks noChangeArrowheads="1"/>
            </p:cNvSpPr>
            <p:nvPr/>
          </p:nvSpPr>
          <p:spPr bwMode="auto">
            <a:xfrm>
              <a:off x="1199" y="2464"/>
              <a:ext cx="3099" cy="63"/>
            </a:xfrm>
            <a:prstGeom prst="rect">
              <a:avLst/>
            </a:prstGeom>
            <a:solidFill>
              <a:schemeClr val="bg2"/>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75792" name="AutoShape 16"/>
          <p:cNvSpPr>
            <a:spLocks noChangeArrowheads="1"/>
          </p:cNvSpPr>
          <p:nvPr/>
        </p:nvSpPr>
        <p:spPr bwMode="auto">
          <a:xfrm>
            <a:off x="4454525" y="1579563"/>
            <a:ext cx="434975" cy="519112"/>
          </a:xfrm>
          <a:prstGeom prst="roundRect">
            <a:avLst>
              <a:gd name="adj" fmla="val 16667"/>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5793" name="AutoShape 17"/>
          <p:cNvSpPr>
            <a:spLocks noChangeArrowheads="1"/>
          </p:cNvSpPr>
          <p:nvPr/>
        </p:nvSpPr>
        <p:spPr bwMode="auto">
          <a:xfrm>
            <a:off x="3638550" y="1270000"/>
            <a:ext cx="3095625" cy="1039813"/>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75794" name="Group 18"/>
          <p:cNvGrpSpPr>
            <a:grpSpLocks/>
          </p:cNvGrpSpPr>
          <p:nvPr/>
        </p:nvGrpSpPr>
        <p:grpSpPr bwMode="auto">
          <a:xfrm>
            <a:off x="5221288" y="1549400"/>
            <a:ext cx="673100" cy="692150"/>
            <a:chOff x="3226" y="539"/>
            <a:chExt cx="424" cy="436"/>
          </a:xfrm>
        </p:grpSpPr>
        <p:sp>
          <p:nvSpPr>
            <p:cNvPr id="75795" name="Rectangle 19"/>
            <p:cNvSpPr>
              <a:spLocks noChangeArrowheads="1"/>
            </p:cNvSpPr>
            <p:nvPr/>
          </p:nvSpPr>
          <p:spPr bwMode="auto">
            <a:xfrm>
              <a:off x="3226" y="539"/>
              <a:ext cx="424" cy="19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5796" name="Line 20"/>
            <p:cNvSpPr>
              <a:spLocks noChangeShapeType="1"/>
            </p:cNvSpPr>
            <p:nvPr/>
          </p:nvSpPr>
          <p:spPr bwMode="auto">
            <a:xfrm>
              <a:off x="3226"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797" name="Line 21"/>
            <p:cNvSpPr>
              <a:spLocks noChangeShapeType="1"/>
            </p:cNvSpPr>
            <p:nvPr/>
          </p:nvSpPr>
          <p:spPr bwMode="auto">
            <a:xfrm>
              <a:off x="3278"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798" name="Line 22"/>
            <p:cNvSpPr>
              <a:spLocks noChangeShapeType="1"/>
            </p:cNvSpPr>
            <p:nvPr/>
          </p:nvSpPr>
          <p:spPr bwMode="auto">
            <a:xfrm>
              <a:off x="3330"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799" name="Line 23"/>
            <p:cNvSpPr>
              <a:spLocks noChangeShapeType="1"/>
            </p:cNvSpPr>
            <p:nvPr/>
          </p:nvSpPr>
          <p:spPr bwMode="auto">
            <a:xfrm>
              <a:off x="3382"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800" name="Line 24"/>
            <p:cNvSpPr>
              <a:spLocks noChangeShapeType="1"/>
            </p:cNvSpPr>
            <p:nvPr/>
          </p:nvSpPr>
          <p:spPr bwMode="auto">
            <a:xfrm>
              <a:off x="3434"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801" name="Line 25"/>
            <p:cNvSpPr>
              <a:spLocks noChangeShapeType="1"/>
            </p:cNvSpPr>
            <p:nvPr/>
          </p:nvSpPr>
          <p:spPr bwMode="auto">
            <a:xfrm>
              <a:off x="3486"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802" name="Line 26"/>
            <p:cNvSpPr>
              <a:spLocks noChangeShapeType="1"/>
            </p:cNvSpPr>
            <p:nvPr/>
          </p:nvSpPr>
          <p:spPr bwMode="auto">
            <a:xfrm>
              <a:off x="3538"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803" name="Line 27"/>
            <p:cNvSpPr>
              <a:spLocks noChangeShapeType="1"/>
            </p:cNvSpPr>
            <p:nvPr/>
          </p:nvSpPr>
          <p:spPr bwMode="auto">
            <a:xfrm>
              <a:off x="3590"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804" name="Line 28"/>
            <p:cNvSpPr>
              <a:spLocks noChangeShapeType="1"/>
            </p:cNvSpPr>
            <p:nvPr/>
          </p:nvSpPr>
          <p:spPr bwMode="auto">
            <a:xfrm>
              <a:off x="3642"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75805" name="AutoShape 29"/>
          <p:cNvSpPr>
            <a:spLocks noChangeArrowheads="1"/>
          </p:cNvSpPr>
          <p:nvPr/>
        </p:nvSpPr>
        <p:spPr bwMode="auto">
          <a:xfrm flipV="1">
            <a:off x="4630738" y="4630738"/>
            <a:ext cx="84137" cy="519112"/>
          </a:xfrm>
          <a:prstGeom prst="roundRect">
            <a:avLst>
              <a:gd name="adj" fmla="val 16667"/>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5806" name="AutoShape 30"/>
          <p:cNvSpPr>
            <a:spLocks noChangeArrowheads="1"/>
          </p:cNvSpPr>
          <p:nvPr/>
        </p:nvSpPr>
        <p:spPr bwMode="auto">
          <a:xfrm flipV="1">
            <a:off x="3635375" y="4419600"/>
            <a:ext cx="3095625" cy="1039813"/>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75807" name="Group 31"/>
          <p:cNvGrpSpPr>
            <a:grpSpLocks/>
          </p:cNvGrpSpPr>
          <p:nvPr/>
        </p:nvGrpSpPr>
        <p:grpSpPr bwMode="auto">
          <a:xfrm>
            <a:off x="5221288" y="4487863"/>
            <a:ext cx="673100" cy="692150"/>
            <a:chOff x="3224" y="2390"/>
            <a:chExt cx="424" cy="436"/>
          </a:xfrm>
        </p:grpSpPr>
        <p:sp>
          <p:nvSpPr>
            <p:cNvPr id="75808" name="Rectangle 32"/>
            <p:cNvSpPr>
              <a:spLocks noChangeArrowheads="1"/>
            </p:cNvSpPr>
            <p:nvPr/>
          </p:nvSpPr>
          <p:spPr bwMode="auto">
            <a:xfrm flipV="1">
              <a:off x="3224" y="2631"/>
              <a:ext cx="424" cy="19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5809" name="Line 33"/>
            <p:cNvSpPr>
              <a:spLocks noChangeShapeType="1"/>
            </p:cNvSpPr>
            <p:nvPr/>
          </p:nvSpPr>
          <p:spPr bwMode="auto">
            <a:xfrm flipV="1">
              <a:off x="3224"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810" name="Line 34"/>
            <p:cNvSpPr>
              <a:spLocks noChangeShapeType="1"/>
            </p:cNvSpPr>
            <p:nvPr/>
          </p:nvSpPr>
          <p:spPr bwMode="auto">
            <a:xfrm flipV="1">
              <a:off x="3276"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811" name="Line 35"/>
            <p:cNvSpPr>
              <a:spLocks noChangeShapeType="1"/>
            </p:cNvSpPr>
            <p:nvPr/>
          </p:nvSpPr>
          <p:spPr bwMode="auto">
            <a:xfrm flipV="1">
              <a:off x="3328"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812" name="Line 36"/>
            <p:cNvSpPr>
              <a:spLocks noChangeShapeType="1"/>
            </p:cNvSpPr>
            <p:nvPr/>
          </p:nvSpPr>
          <p:spPr bwMode="auto">
            <a:xfrm flipV="1">
              <a:off x="3380"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813" name="Line 37"/>
            <p:cNvSpPr>
              <a:spLocks noChangeShapeType="1"/>
            </p:cNvSpPr>
            <p:nvPr/>
          </p:nvSpPr>
          <p:spPr bwMode="auto">
            <a:xfrm flipV="1">
              <a:off x="3432"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814" name="Line 38"/>
            <p:cNvSpPr>
              <a:spLocks noChangeShapeType="1"/>
            </p:cNvSpPr>
            <p:nvPr/>
          </p:nvSpPr>
          <p:spPr bwMode="auto">
            <a:xfrm flipV="1">
              <a:off x="3484"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815" name="Line 39"/>
            <p:cNvSpPr>
              <a:spLocks noChangeShapeType="1"/>
            </p:cNvSpPr>
            <p:nvPr/>
          </p:nvSpPr>
          <p:spPr bwMode="auto">
            <a:xfrm flipV="1">
              <a:off x="3536"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816" name="Line 40"/>
            <p:cNvSpPr>
              <a:spLocks noChangeShapeType="1"/>
            </p:cNvSpPr>
            <p:nvPr/>
          </p:nvSpPr>
          <p:spPr bwMode="auto">
            <a:xfrm flipV="1">
              <a:off x="3588"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817" name="Line 41"/>
            <p:cNvSpPr>
              <a:spLocks noChangeShapeType="1"/>
            </p:cNvSpPr>
            <p:nvPr/>
          </p:nvSpPr>
          <p:spPr bwMode="auto">
            <a:xfrm flipV="1">
              <a:off x="3640"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75818" name="Text Box 42"/>
          <p:cNvSpPr txBox="1">
            <a:spLocks noChangeArrowheads="1"/>
          </p:cNvSpPr>
          <p:nvPr/>
        </p:nvSpPr>
        <p:spPr bwMode="auto">
          <a:xfrm>
            <a:off x="4167188" y="1262063"/>
            <a:ext cx="10080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X-ray tube</a:t>
            </a:r>
          </a:p>
        </p:txBody>
      </p:sp>
      <p:sp>
        <p:nvSpPr>
          <p:cNvPr id="75819" name="Text Box 43"/>
          <p:cNvSpPr txBox="1">
            <a:spLocks noChangeArrowheads="1"/>
          </p:cNvSpPr>
          <p:nvPr/>
        </p:nvSpPr>
        <p:spPr bwMode="auto">
          <a:xfrm>
            <a:off x="5005388" y="1262063"/>
            <a:ext cx="11064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PET det.</a:t>
            </a:r>
          </a:p>
        </p:txBody>
      </p:sp>
      <p:sp>
        <p:nvSpPr>
          <p:cNvPr id="75820" name="Text Box 44"/>
          <p:cNvSpPr txBox="1">
            <a:spLocks noChangeArrowheads="1"/>
          </p:cNvSpPr>
          <p:nvPr/>
        </p:nvSpPr>
        <p:spPr bwMode="auto">
          <a:xfrm>
            <a:off x="5003800" y="5114925"/>
            <a:ext cx="11064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PET det.</a:t>
            </a:r>
          </a:p>
        </p:txBody>
      </p:sp>
      <p:sp>
        <p:nvSpPr>
          <p:cNvPr id="75821" name="Text Box 45"/>
          <p:cNvSpPr txBox="1">
            <a:spLocks noChangeArrowheads="1"/>
          </p:cNvSpPr>
          <p:nvPr/>
        </p:nvSpPr>
        <p:spPr bwMode="auto">
          <a:xfrm>
            <a:off x="4119563" y="5113338"/>
            <a:ext cx="11064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CT det.</a:t>
            </a:r>
          </a:p>
        </p:txBody>
      </p:sp>
      <p:sp>
        <p:nvSpPr>
          <p:cNvPr id="75822" name="Rectangle 46"/>
          <p:cNvSpPr>
            <a:spLocks noChangeArrowheads="1"/>
          </p:cNvSpPr>
          <p:nvPr/>
        </p:nvSpPr>
        <p:spPr bwMode="auto">
          <a:xfrm>
            <a:off x="376238" y="165100"/>
            <a:ext cx="8458200" cy="6429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eaLnBrk="0" hangingPunct="0">
              <a:defRPr sz="4400">
                <a:solidFill>
                  <a:schemeClr val="tx2"/>
                </a:solidFill>
                <a:latin typeface="Arial" panose="020B0604020202020204" pitchFamily="34" charset="0"/>
              </a:defRPr>
            </a:lvl1pPr>
            <a:lvl2pPr algn="ctr" eaLnBrk="0" hangingPunct="0">
              <a:defRPr sz="4400">
                <a:solidFill>
                  <a:schemeClr val="tx2"/>
                </a:solidFill>
                <a:latin typeface="Arial" panose="020B0604020202020204" pitchFamily="34" charset="0"/>
              </a:defRPr>
            </a:lvl2pPr>
            <a:lvl3pPr algn="ctr" eaLnBrk="0" hangingPunct="0">
              <a:defRPr sz="4400">
                <a:solidFill>
                  <a:schemeClr val="tx2"/>
                </a:solidFill>
                <a:latin typeface="Arial" panose="020B0604020202020204" pitchFamily="34" charset="0"/>
              </a:defRPr>
            </a:lvl3pPr>
            <a:lvl4pPr algn="ctr" eaLnBrk="0" hangingPunct="0">
              <a:defRPr sz="4400">
                <a:solidFill>
                  <a:schemeClr val="tx2"/>
                </a:solidFill>
                <a:latin typeface="Arial" panose="020B0604020202020204" pitchFamily="34" charset="0"/>
              </a:defRPr>
            </a:lvl4pPr>
            <a:lvl5pPr algn="ctr" eaLnBrk="0" hangingPunct="0">
              <a:defRPr sz="4400">
                <a:solidFill>
                  <a:schemeClr val="tx2"/>
                </a:solidFill>
                <a:latin typeface="Arial" panose="020B0604020202020204" pitchFamily="34" charset="0"/>
              </a:defRPr>
            </a:lvl5pPr>
            <a:lvl6pPr marL="457200" algn="ctr" eaLnBrk="0" fontAlgn="base" hangingPunct="0">
              <a:spcBef>
                <a:spcPct val="0"/>
              </a:spcBef>
              <a:spcAft>
                <a:spcPct val="0"/>
              </a:spcAft>
              <a:defRPr sz="4400">
                <a:solidFill>
                  <a:schemeClr val="tx2"/>
                </a:solidFill>
                <a:latin typeface="Arial" panose="020B0604020202020204" pitchFamily="34" charset="0"/>
              </a:defRPr>
            </a:lvl6pPr>
            <a:lvl7pPr marL="914400" algn="ctr" eaLnBrk="0" fontAlgn="base" hangingPunct="0">
              <a:spcBef>
                <a:spcPct val="0"/>
              </a:spcBef>
              <a:spcAft>
                <a:spcPct val="0"/>
              </a:spcAft>
              <a:defRPr sz="4400">
                <a:solidFill>
                  <a:schemeClr val="tx2"/>
                </a:solidFill>
                <a:latin typeface="Arial" panose="020B0604020202020204" pitchFamily="34" charset="0"/>
              </a:defRPr>
            </a:lvl7pPr>
            <a:lvl8pPr marL="1371600" algn="ctr" eaLnBrk="0" fontAlgn="base" hangingPunct="0">
              <a:spcBef>
                <a:spcPct val="0"/>
              </a:spcBef>
              <a:spcAft>
                <a:spcPct val="0"/>
              </a:spcAft>
              <a:defRPr sz="4400">
                <a:solidFill>
                  <a:schemeClr val="tx2"/>
                </a:solidFill>
                <a:latin typeface="Arial" panose="020B0604020202020204" pitchFamily="34" charset="0"/>
              </a:defRPr>
            </a:lvl8pPr>
            <a:lvl9pPr marL="1828800" algn="ctr" eaLnBrk="0" fontAlgn="base" hangingPunct="0">
              <a:spcBef>
                <a:spcPct val="0"/>
              </a:spcBef>
              <a:spcAft>
                <a:spcPct val="0"/>
              </a:spcAft>
              <a:defRPr sz="4400">
                <a:solidFill>
                  <a:schemeClr val="tx2"/>
                </a:solidFill>
                <a:latin typeface="Arial" panose="020B0604020202020204" pitchFamily="34" charset="0"/>
              </a:defRPr>
            </a:lvl9pPr>
          </a:lstStyle>
          <a:p>
            <a:r>
              <a:rPr lang="en-US" altLang="en-US"/>
              <a:t>4D-CT Data Acquisition</a:t>
            </a:r>
            <a:endParaRPr lang="en-US" altLang="en-US" i="1"/>
          </a:p>
        </p:txBody>
      </p:sp>
      <p:pic>
        <p:nvPicPr>
          <p:cNvPr id="75823" name="Picture 47"/>
          <p:cNvPicPr>
            <a:picLocks noChangeAspect="1" noChangeArrowheads="1"/>
          </p:cNvPicPr>
          <p:nvPr/>
        </p:nvPicPr>
        <p:blipFill>
          <a:blip r:embed="rId3">
            <a:extLst>
              <a:ext uri="{28A0092B-C50C-407E-A947-70E740481C1C}">
                <a14:useLocalDpi xmlns:a14="http://schemas.microsoft.com/office/drawing/2010/main" val="0"/>
              </a:ext>
            </a:extLst>
          </a:blip>
          <a:srcRect l="20427" r="12303"/>
          <a:stretch>
            <a:fillRect/>
          </a:stretch>
        </p:blipFill>
        <p:spPr bwMode="auto">
          <a:xfrm>
            <a:off x="450850" y="5549900"/>
            <a:ext cx="2300288" cy="982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5824" name="Line 48"/>
          <p:cNvSpPr>
            <a:spLocks noChangeShapeType="1"/>
          </p:cNvSpPr>
          <p:nvPr/>
        </p:nvSpPr>
        <p:spPr bwMode="auto">
          <a:xfrm>
            <a:off x="1316038" y="5715000"/>
            <a:ext cx="0" cy="2984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995184285"/>
      </p:ext>
    </p:extLst>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Oval 2"/>
          <p:cNvSpPr>
            <a:spLocks noChangeArrowheads="1"/>
          </p:cNvSpPr>
          <p:nvPr/>
        </p:nvSpPr>
        <p:spPr bwMode="auto">
          <a:xfrm>
            <a:off x="3835400" y="2930525"/>
            <a:ext cx="1690688" cy="1312863"/>
          </a:xfrm>
          <a:prstGeom prst="ellipse">
            <a:avLst/>
          </a:pr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7827" name="Oval 3"/>
          <p:cNvSpPr>
            <a:spLocks noChangeArrowheads="1"/>
          </p:cNvSpPr>
          <p:nvPr/>
        </p:nvSpPr>
        <p:spPr bwMode="auto">
          <a:xfrm>
            <a:off x="3336925" y="3014663"/>
            <a:ext cx="1690688" cy="974725"/>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7828" name="Oval 4"/>
          <p:cNvSpPr>
            <a:spLocks noChangeArrowheads="1"/>
          </p:cNvSpPr>
          <p:nvPr/>
        </p:nvSpPr>
        <p:spPr bwMode="auto">
          <a:xfrm>
            <a:off x="4070350" y="3022600"/>
            <a:ext cx="1690688" cy="976313"/>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7829" name="Oval 5"/>
          <p:cNvSpPr>
            <a:spLocks noChangeArrowheads="1"/>
          </p:cNvSpPr>
          <p:nvPr/>
        </p:nvSpPr>
        <p:spPr bwMode="auto">
          <a:xfrm>
            <a:off x="5741988" y="3119438"/>
            <a:ext cx="1087437" cy="784225"/>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77830" name="AutoShape 6"/>
          <p:cNvSpPr>
            <a:spLocks noChangeArrowheads="1"/>
          </p:cNvSpPr>
          <p:nvPr/>
        </p:nvSpPr>
        <p:spPr bwMode="auto">
          <a:xfrm>
            <a:off x="6172200" y="2927350"/>
            <a:ext cx="207963" cy="230188"/>
          </a:xfrm>
          <a:prstGeom prst="rtTriangle">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7831" name="Oval 7"/>
          <p:cNvSpPr>
            <a:spLocks noChangeArrowheads="1"/>
          </p:cNvSpPr>
          <p:nvPr/>
        </p:nvSpPr>
        <p:spPr bwMode="auto">
          <a:xfrm>
            <a:off x="6346825" y="3194050"/>
            <a:ext cx="190500" cy="212725"/>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7832" name="Oval 8"/>
          <p:cNvSpPr>
            <a:spLocks noChangeArrowheads="1"/>
          </p:cNvSpPr>
          <p:nvPr/>
        </p:nvSpPr>
        <p:spPr bwMode="auto">
          <a:xfrm>
            <a:off x="1963738" y="3252788"/>
            <a:ext cx="2070100" cy="650875"/>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7833" name="Oval 9"/>
          <p:cNvSpPr>
            <a:spLocks noChangeArrowheads="1"/>
          </p:cNvSpPr>
          <p:nvPr/>
        </p:nvSpPr>
        <p:spPr bwMode="auto">
          <a:xfrm>
            <a:off x="1895475" y="2963863"/>
            <a:ext cx="309563" cy="747712"/>
          </a:xfrm>
          <a:prstGeom prst="ellipse">
            <a:avLst/>
          </a:pr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7834" name="Oval 10"/>
          <p:cNvSpPr>
            <a:spLocks noChangeArrowheads="1"/>
          </p:cNvSpPr>
          <p:nvPr/>
        </p:nvSpPr>
        <p:spPr bwMode="auto">
          <a:xfrm>
            <a:off x="3983038" y="3309938"/>
            <a:ext cx="1706562" cy="420687"/>
          </a:xfrm>
          <a:prstGeom prst="ellipse">
            <a:avLst/>
          </a:prstGeom>
          <a:noFill/>
          <a:ln w="952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7835" name="Rectangle 11"/>
          <p:cNvSpPr>
            <a:spLocks noChangeArrowheads="1"/>
          </p:cNvSpPr>
          <p:nvPr/>
        </p:nvSpPr>
        <p:spPr bwMode="auto">
          <a:xfrm>
            <a:off x="1771650" y="3976688"/>
            <a:ext cx="5334000" cy="7620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836" name="Line 12"/>
          <p:cNvSpPr>
            <a:spLocks noChangeShapeType="1"/>
          </p:cNvSpPr>
          <p:nvPr/>
        </p:nvSpPr>
        <p:spPr bwMode="auto">
          <a:xfrm>
            <a:off x="5946775" y="3224213"/>
            <a:ext cx="49213" cy="119062"/>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837" name="Oval 13"/>
          <p:cNvSpPr>
            <a:spLocks noChangeArrowheads="1"/>
          </p:cNvSpPr>
          <p:nvPr/>
        </p:nvSpPr>
        <p:spPr bwMode="auto">
          <a:xfrm>
            <a:off x="5994400" y="3382963"/>
            <a:ext cx="158750" cy="187325"/>
          </a:xfrm>
          <a:prstGeom prst="ellipse">
            <a:avLst/>
          </a:prstGeom>
          <a:solidFill>
            <a:srgbClr val="FF6699">
              <a:alpha val="50000"/>
            </a:srgbClr>
          </a:solidFill>
          <a:ln>
            <a:noFill/>
          </a:ln>
          <a:effectLst/>
          <a:extLst>
            <a:ext uri="{91240B29-F687-4F45-9708-019B960494DF}">
              <a14:hiddenLine xmlns:a14="http://schemas.microsoft.com/office/drawing/2010/main" w="9525">
                <a:solidFill>
                  <a:srgbClr val="FF6699"/>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838" name="Rectangle 14"/>
          <p:cNvSpPr>
            <a:spLocks noChangeArrowheads="1"/>
          </p:cNvSpPr>
          <p:nvPr/>
        </p:nvSpPr>
        <p:spPr bwMode="auto">
          <a:xfrm>
            <a:off x="1979613" y="3908425"/>
            <a:ext cx="4919662" cy="100013"/>
          </a:xfrm>
          <a:prstGeom prst="rect">
            <a:avLst/>
          </a:prstGeom>
          <a:solidFill>
            <a:schemeClr val="bg2"/>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839" name="AutoShape 15"/>
          <p:cNvSpPr>
            <a:spLocks noChangeArrowheads="1"/>
          </p:cNvSpPr>
          <p:nvPr/>
        </p:nvSpPr>
        <p:spPr bwMode="auto">
          <a:xfrm>
            <a:off x="4454525" y="1579563"/>
            <a:ext cx="434975" cy="519112"/>
          </a:xfrm>
          <a:prstGeom prst="roundRect">
            <a:avLst>
              <a:gd name="adj" fmla="val 16667"/>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840" name="AutoShape 16"/>
          <p:cNvSpPr>
            <a:spLocks noChangeArrowheads="1"/>
          </p:cNvSpPr>
          <p:nvPr/>
        </p:nvSpPr>
        <p:spPr bwMode="auto">
          <a:xfrm>
            <a:off x="3638550" y="1270000"/>
            <a:ext cx="3095625" cy="1039813"/>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77841" name="Group 17"/>
          <p:cNvGrpSpPr>
            <a:grpSpLocks/>
          </p:cNvGrpSpPr>
          <p:nvPr/>
        </p:nvGrpSpPr>
        <p:grpSpPr bwMode="auto">
          <a:xfrm>
            <a:off x="5221288" y="1549400"/>
            <a:ext cx="673100" cy="692150"/>
            <a:chOff x="3226" y="539"/>
            <a:chExt cx="424" cy="436"/>
          </a:xfrm>
        </p:grpSpPr>
        <p:sp>
          <p:nvSpPr>
            <p:cNvPr id="77842" name="Rectangle 18"/>
            <p:cNvSpPr>
              <a:spLocks noChangeArrowheads="1"/>
            </p:cNvSpPr>
            <p:nvPr/>
          </p:nvSpPr>
          <p:spPr bwMode="auto">
            <a:xfrm>
              <a:off x="3226" y="539"/>
              <a:ext cx="424" cy="19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843" name="Line 19"/>
            <p:cNvSpPr>
              <a:spLocks noChangeShapeType="1"/>
            </p:cNvSpPr>
            <p:nvPr/>
          </p:nvSpPr>
          <p:spPr bwMode="auto">
            <a:xfrm>
              <a:off x="3226"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844" name="Line 20"/>
            <p:cNvSpPr>
              <a:spLocks noChangeShapeType="1"/>
            </p:cNvSpPr>
            <p:nvPr/>
          </p:nvSpPr>
          <p:spPr bwMode="auto">
            <a:xfrm>
              <a:off x="3278"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845" name="Line 21"/>
            <p:cNvSpPr>
              <a:spLocks noChangeShapeType="1"/>
            </p:cNvSpPr>
            <p:nvPr/>
          </p:nvSpPr>
          <p:spPr bwMode="auto">
            <a:xfrm>
              <a:off x="3330"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846" name="Line 22"/>
            <p:cNvSpPr>
              <a:spLocks noChangeShapeType="1"/>
            </p:cNvSpPr>
            <p:nvPr/>
          </p:nvSpPr>
          <p:spPr bwMode="auto">
            <a:xfrm>
              <a:off x="3382"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847" name="Line 23"/>
            <p:cNvSpPr>
              <a:spLocks noChangeShapeType="1"/>
            </p:cNvSpPr>
            <p:nvPr/>
          </p:nvSpPr>
          <p:spPr bwMode="auto">
            <a:xfrm>
              <a:off x="3434"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848" name="Line 24"/>
            <p:cNvSpPr>
              <a:spLocks noChangeShapeType="1"/>
            </p:cNvSpPr>
            <p:nvPr/>
          </p:nvSpPr>
          <p:spPr bwMode="auto">
            <a:xfrm>
              <a:off x="3486"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849" name="Line 25"/>
            <p:cNvSpPr>
              <a:spLocks noChangeShapeType="1"/>
            </p:cNvSpPr>
            <p:nvPr/>
          </p:nvSpPr>
          <p:spPr bwMode="auto">
            <a:xfrm>
              <a:off x="3538"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850" name="Line 26"/>
            <p:cNvSpPr>
              <a:spLocks noChangeShapeType="1"/>
            </p:cNvSpPr>
            <p:nvPr/>
          </p:nvSpPr>
          <p:spPr bwMode="auto">
            <a:xfrm>
              <a:off x="3590"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851" name="Line 27"/>
            <p:cNvSpPr>
              <a:spLocks noChangeShapeType="1"/>
            </p:cNvSpPr>
            <p:nvPr/>
          </p:nvSpPr>
          <p:spPr bwMode="auto">
            <a:xfrm>
              <a:off x="3642"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77852" name="AutoShape 28"/>
          <p:cNvSpPr>
            <a:spLocks noChangeArrowheads="1"/>
          </p:cNvSpPr>
          <p:nvPr/>
        </p:nvSpPr>
        <p:spPr bwMode="auto">
          <a:xfrm flipV="1">
            <a:off x="4630738" y="4630738"/>
            <a:ext cx="84137" cy="519112"/>
          </a:xfrm>
          <a:prstGeom prst="roundRect">
            <a:avLst>
              <a:gd name="adj" fmla="val 16667"/>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853" name="AutoShape 29"/>
          <p:cNvSpPr>
            <a:spLocks noChangeArrowheads="1"/>
          </p:cNvSpPr>
          <p:nvPr/>
        </p:nvSpPr>
        <p:spPr bwMode="auto">
          <a:xfrm flipV="1">
            <a:off x="3635375" y="4419600"/>
            <a:ext cx="3095625" cy="1039813"/>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77854" name="Group 30"/>
          <p:cNvGrpSpPr>
            <a:grpSpLocks/>
          </p:cNvGrpSpPr>
          <p:nvPr/>
        </p:nvGrpSpPr>
        <p:grpSpPr bwMode="auto">
          <a:xfrm>
            <a:off x="5221288" y="4487863"/>
            <a:ext cx="673100" cy="692150"/>
            <a:chOff x="3224" y="2390"/>
            <a:chExt cx="424" cy="436"/>
          </a:xfrm>
        </p:grpSpPr>
        <p:sp>
          <p:nvSpPr>
            <p:cNvPr id="77855" name="Rectangle 31"/>
            <p:cNvSpPr>
              <a:spLocks noChangeArrowheads="1"/>
            </p:cNvSpPr>
            <p:nvPr/>
          </p:nvSpPr>
          <p:spPr bwMode="auto">
            <a:xfrm flipV="1">
              <a:off x="3224" y="2631"/>
              <a:ext cx="424" cy="19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856" name="Line 32"/>
            <p:cNvSpPr>
              <a:spLocks noChangeShapeType="1"/>
            </p:cNvSpPr>
            <p:nvPr/>
          </p:nvSpPr>
          <p:spPr bwMode="auto">
            <a:xfrm flipV="1">
              <a:off x="3224"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857" name="Line 33"/>
            <p:cNvSpPr>
              <a:spLocks noChangeShapeType="1"/>
            </p:cNvSpPr>
            <p:nvPr/>
          </p:nvSpPr>
          <p:spPr bwMode="auto">
            <a:xfrm flipV="1">
              <a:off x="3276"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858" name="Line 34"/>
            <p:cNvSpPr>
              <a:spLocks noChangeShapeType="1"/>
            </p:cNvSpPr>
            <p:nvPr/>
          </p:nvSpPr>
          <p:spPr bwMode="auto">
            <a:xfrm flipV="1">
              <a:off x="3328"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859" name="Line 35"/>
            <p:cNvSpPr>
              <a:spLocks noChangeShapeType="1"/>
            </p:cNvSpPr>
            <p:nvPr/>
          </p:nvSpPr>
          <p:spPr bwMode="auto">
            <a:xfrm flipV="1">
              <a:off x="3380"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860" name="Line 36"/>
            <p:cNvSpPr>
              <a:spLocks noChangeShapeType="1"/>
            </p:cNvSpPr>
            <p:nvPr/>
          </p:nvSpPr>
          <p:spPr bwMode="auto">
            <a:xfrm flipV="1">
              <a:off x="3432"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861" name="Line 37"/>
            <p:cNvSpPr>
              <a:spLocks noChangeShapeType="1"/>
            </p:cNvSpPr>
            <p:nvPr/>
          </p:nvSpPr>
          <p:spPr bwMode="auto">
            <a:xfrm flipV="1">
              <a:off x="3484"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862" name="Line 38"/>
            <p:cNvSpPr>
              <a:spLocks noChangeShapeType="1"/>
            </p:cNvSpPr>
            <p:nvPr/>
          </p:nvSpPr>
          <p:spPr bwMode="auto">
            <a:xfrm flipV="1">
              <a:off x="3536"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863" name="Line 39"/>
            <p:cNvSpPr>
              <a:spLocks noChangeShapeType="1"/>
            </p:cNvSpPr>
            <p:nvPr/>
          </p:nvSpPr>
          <p:spPr bwMode="auto">
            <a:xfrm flipV="1">
              <a:off x="3588"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864" name="Line 40"/>
            <p:cNvSpPr>
              <a:spLocks noChangeShapeType="1"/>
            </p:cNvSpPr>
            <p:nvPr/>
          </p:nvSpPr>
          <p:spPr bwMode="auto">
            <a:xfrm flipV="1">
              <a:off x="3640"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77865" name="Text Box 41"/>
          <p:cNvSpPr txBox="1">
            <a:spLocks noChangeArrowheads="1"/>
          </p:cNvSpPr>
          <p:nvPr/>
        </p:nvSpPr>
        <p:spPr bwMode="auto">
          <a:xfrm>
            <a:off x="4167188" y="1262063"/>
            <a:ext cx="10080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X-ray tube</a:t>
            </a:r>
          </a:p>
        </p:txBody>
      </p:sp>
      <p:sp>
        <p:nvSpPr>
          <p:cNvPr id="77866" name="Text Box 42"/>
          <p:cNvSpPr txBox="1">
            <a:spLocks noChangeArrowheads="1"/>
          </p:cNvSpPr>
          <p:nvPr/>
        </p:nvSpPr>
        <p:spPr bwMode="auto">
          <a:xfrm>
            <a:off x="5005388" y="1262063"/>
            <a:ext cx="11064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PET det.</a:t>
            </a:r>
          </a:p>
        </p:txBody>
      </p:sp>
      <p:sp>
        <p:nvSpPr>
          <p:cNvPr id="77867" name="Text Box 43"/>
          <p:cNvSpPr txBox="1">
            <a:spLocks noChangeArrowheads="1"/>
          </p:cNvSpPr>
          <p:nvPr/>
        </p:nvSpPr>
        <p:spPr bwMode="auto">
          <a:xfrm>
            <a:off x="5003800" y="5114925"/>
            <a:ext cx="11064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PET det.</a:t>
            </a:r>
          </a:p>
        </p:txBody>
      </p:sp>
      <p:sp>
        <p:nvSpPr>
          <p:cNvPr id="77868" name="Text Box 44"/>
          <p:cNvSpPr txBox="1">
            <a:spLocks noChangeArrowheads="1"/>
          </p:cNvSpPr>
          <p:nvPr/>
        </p:nvSpPr>
        <p:spPr bwMode="auto">
          <a:xfrm>
            <a:off x="4119563" y="5113338"/>
            <a:ext cx="11064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CT det.</a:t>
            </a:r>
          </a:p>
        </p:txBody>
      </p:sp>
      <p:sp>
        <p:nvSpPr>
          <p:cNvPr id="77869" name="Rectangle 45"/>
          <p:cNvSpPr>
            <a:spLocks noChangeArrowheads="1"/>
          </p:cNvSpPr>
          <p:nvPr/>
        </p:nvSpPr>
        <p:spPr bwMode="auto">
          <a:xfrm>
            <a:off x="376238" y="165100"/>
            <a:ext cx="8458200" cy="6429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eaLnBrk="0" hangingPunct="0">
              <a:defRPr sz="4400">
                <a:solidFill>
                  <a:schemeClr val="tx2"/>
                </a:solidFill>
                <a:latin typeface="Arial" panose="020B0604020202020204" pitchFamily="34" charset="0"/>
              </a:defRPr>
            </a:lvl1pPr>
            <a:lvl2pPr algn="ctr" eaLnBrk="0" hangingPunct="0">
              <a:defRPr sz="4400">
                <a:solidFill>
                  <a:schemeClr val="tx2"/>
                </a:solidFill>
                <a:latin typeface="Arial" panose="020B0604020202020204" pitchFamily="34" charset="0"/>
              </a:defRPr>
            </a:lvl2pPr>
            <a:lvl3pPr algn="ctr" eaLnBrk="0" hangingPunct="0">
              <a:defRPr sz="4400">
                <a:solidFill>
                  <a:schemeClr val="tx2"/>
                </a:solidFill>
                <a:latin typeface="Arial" panose="020B0604020202020204" pitchFamily="34" charset="0"/>
              </a:defRPr>
            </a:lvl3pPr>
            <a:lvl4pPr algn="ctr" eaLnBrk="0" hangingPunct="0">
              <a:defRPr sz="4400">
                <a:solidFill>
                  <a:schemeClr val="tx2"/>
                </a:solidFill>
                <a:latin typeface="Arial" panose="020B0604020202020204" pitchFamily="34" charset="0"/>
              </a:defRPr>
            </a:lvl4pPr>
            <a:lvl5pPr algn="ctr" eaLnBrk="0" hangingPunct="0">
              <a:defRPr sz="4400">
                <a:solidFill>
                  <a:schemeClr val="tx2"/>
                </a:solidFill>
                <a:latin typeface="Arial" panose="020B0604020202020204" pitchFamily="34" charset="0"/>
              </a:defRPr>
            </a:lvl5pPr>
            <a:lvl6pPr marL="457200" algn="ctr" eaLnBrk="0" fontAlgn="base" hangingPunct="0">
              <a:spcBef>
                <a:spcPct val="0"/>
              </a:spcBef>
              <a:spcAft>
                <a:spcPct val="0"/>
              </a:spcAft>
              <a:defRPr sz="4400">
                <a:solidFill>
                  <a:schemeClr val="tx2"/>
                </a:solidFill>
                <a:latin typeface="Arial" panose="020B0604020202020204" pitchFamily="34" charset="0"/>
              </a:defRPr>
            </a:lvl6pPr>
            <a:lvl7pPr marL="914400" algn="ctr" eaLnBrk="0" fontAlgn="base" hangingPunct="0">
              <a:spcBef>
                <a:spcPct val="0"/>
              </a:spcBef>
              <a:spcAft>
                <a:spcPct val="0"/>
              </a:spcAft>
              <a:defRPr sz="4400">
                <a:solidFill>
                  <a:schemeClr val="tx2"/>
                </a:solidFill>
                <a:latin typeface="Arial" panose="020B0604020202020204" pitchFamily="34" charset="0"/>
              </a:defRPr>
            </a:lvl7pPr>
            <a:lvl8pPr marL="1371600" algn="ctr" eaLnBrk="0" fontAlgn="base" hangingPunct="0">
              <a:spcBef>
                <a:spcPct val="0"/>
              </a:spcBef>
              <a:spcAft>
                <a:spcPct val="0"/>
              </a:spcAft>
              <a:defRPr sz="4400">
                <a:solidFill>
                  <a:schemeClr val="tx2"/>
                </a:solidFill>
                <a:latin typeface="Arial" panose="020B0604020202020204" pitchFamily="34" charset="0"/>
              </a:defRPr>
            </a:lvl8pPr>
            <a:lvl9pPr marL="1828800" algn="ctr" eaLnBrk="0" fontAlgn="base" hangingPunct="0">
              <a:spcBef>
                <a:spcPct val="0"/>
              </a:spcBef>
              <a:spcAft>
                <a:spcPct val="0"/>
              </a:spcAft>
              <a:defRPr sz="4400">
                <a:solidFill>
                  <a:schemeClr val="tx2"/>
                </a:solidFill>
                <a:latin typeface="Arial" panose="020B0604020202020204" pitchFamily="34" charset="0"/>
              </a:defRPr>
            </a:lvl9pPr>
          </a:lstStyle>
          <a:p>
            <a:r>
              <a:rPr lang="en-US" altLang="en-US"/>
              <a:t>4D-CT Data Acquisition</a:t>
            </a:r>
            <a:endParaRPr lang="en-US" altLang="en-US" i="1"/>
          </a:p>
        </p:txBody>
      </p:sp>
      <p:pic>
        <p:nvPicPr>
          <p:cNvPr id="77870" name="Picture 46"/>
          <p:cNvPicPr>
            <a:picLocks noChangeAspect="1" noChangeArrowheads="1"/>
          </p:cNvPicPr>
          <p:nvPr/>
        </p:nvPicPr>
        <p:blipFill>
          <a:blip r:embed="rId3">
            <a:extLst>
              <a:ext uri="{28A0092B-C50C-407E-A947-70E740481C1C}">
                <a14:useLocalDpi xmlns:a14="http://schemas.microsoft.com/office/drawing/2010/main" val="0"/>
              </a:ext>
            </a:extLst>
          </a:blip>
          <a:srcRect l="20427" r="12303"/>
          <a:stretch>
            <a:fillRect/>
          </a:stretch>
        </p:blipFill>
        <p:spPr bwMode="auto">
          <a:xfrm>
            <a:off x="450850" y="5549900"/>
            <a:ext cx="2300288" cy="982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871" name="Line 47"/>
          <p:cNvSpPr>
            <a:spLocks noChangeShapeType="1"/>
          </p:cNvSpPr>
          <p:nvPr/>
        </p:nvSpPr>
        <p:spPr bwMode="auto">
          <a:xfrm>
            <a:off x="1468438" y="5956300"/>
            <a:ext cx="0" cy="2984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872" name="AutoShape 48"/>
          <p:cNvSpPr>
            <a:spLocks noChangeArrowheads="1"/>
          </p:cNvSpPr>
          <p:nvPr/>
        </p:nvSpPr>
        <p:spPr bwMode="auto">
          <a:xfrm>
            <a:off x="4611688" y="2128838"/>
            <a:ext cx="112712" cy="2505075"/>
          </a:xfrm>
          <a:prstGeom prst="triangle">
            <a:avLst>
              <a:gd name="adj" fmla="val 50000"/>
            </a:avLst>
          </a:prstGeom>
          <a:solidFill>
            <a:srgbClr val="FF0000">
              <a:alpha val="5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1382417632"/>
      </p:ext>
    </p:extLst>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Oval 2"/>
          <p:cNvSpPr>
            <a:spLocks noChangeArrowheads="1"/>
          </p:cNvSpPr>
          <p:nvPr/>
        </p:nvSpPr>
        <p:spPr bwMode="auto">
          <a:xfrm>
            <a:off x="3835400" y="2994025"/>
            <a:ext cx="1690688" cy="1312863"/>
          </a:xfrm>
          <a:prstGeom prst="ellipse">
            <a:avLst/>
          </a:pr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9875" name="Oval 3"/>
          <p:cNvSpPr>
            <a:spLocks noChangeArrowheads="1"/>
          </p:cNvSpPr>
          <p:nvPr/>
        </p:nvSpPr>
        <p:spPr bwMode="auto">
          <a:xfrm>
            <a:off x="3336925" y="3014663"/>
            <a:ext cx="1690688" cy="974725"/>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9876" name="Oval 4"/>
          <p:cNvSpPr>
            <a:spLocks noChangeArrowheads="1"/>
          </p:cNvSpPr>
          <p:nvPr/>
        </p:nvSpPr>
        <p:spPr bwMode="auto">
          <a:xfrm>
            <a:off x="4070350" y="3022600"/>
            <a:ext cx="1690688" cy="976313"/>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9877" name="Oval 5"/>
          <p:cNvSpPr>
            <a:spLocks noChangeArrowheads="1"/>
          </p:cNvSpPr>
          <p:nvPr/>
        </p:nvSpPr>
        <p:spPr bwMode="auto">
          <a:xfrm>
            <a:off x="5741988" y="3119438"/>
            <a:ext cx="1087437" cy="784225"/>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79878" name="AutoShape 6"/>
          <p:cNvSpPr>
            <a:spLocks noChangeArrowheads="1"/>
          </p:cNvSpPr>
          <p:nvPr/>
        </p:nvSpPr>
        <p:spPr bwMode="auto">
          <a:xfrm>
            <a:off x="6172200" y="2927350"/>
            <a:ext cx="207963" cy="230188"/>
          </a:xfrm>
          <a:prstGeom prst="rtTriangle">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9879" name="Oval 7"/>
          <p:cNvSpPr>
            <a:spLocks noChangeArrowheads="1"/>
          </p:cNvSpPr>
          <p:nvPr/>
        </p:nvSpPr>
        <p:spPr bwMode="auto">
          <a:xfrm>
            <a:off x="6346825" y="3194050"/>
            <a:ext cx="190500" cy="212725"/>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9880" name="Oval 8"/>
          <p:cNvSpPr>
            <a:spLocks noChangeArrowheads="1"/>
          </p:cNvSpPr>
          <p:nvPr/>
        </p:nvSpPr>
        <p:spPr bwMode="auto">
          <a:xfrm>
            <a:off x="1963738" y="3252788"/>
            <a:ext cx="2070100" cy="650875"/>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9881" name="Oval 9"/>
          <p:cNvSpPr>
            <a:spLocks noChangeArrowheads="1"/>
          </p:cNvSpPr>
          <p:nvPr/>
        </p:nvSpPr>
        <p:spPr bwMode="auto">
          <a:xfrm>
            <a:off x="1895475" y="2963863"/>
            <a:ext cx="309563" cy="747712"/>
          </a:xfrm>
          <a:prstGeom prst="ellipse">
            <a:avLst/>
          </a:pr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9882" name="Oval 10"/>
          <p:cNvSpPr>
            <a:spLocks noChangeArrowheads="1"/>
          </p:cNvSpPr>
          <p:nvPr/>
        </p:nvSpPr>
        <p:spPr bwMode="auto">
          <a:xfrm>
            <a:off x="3983038" y="3309938"/>
            <a:ext cx="1706562" cy="420687"/>
          </a:xfrm>
          <a:prstGeom prst="ellipse">
            <a:avLst/>
          </a:prstGeom>
          <a:noFill/>
          <a:ln w="952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79883" name="Rectangle 11"/>
          <p:cNvSpPr>
            <a:spLocks noChangeArrowheads="1"/>
          </p:cNvSpPr>
          <p:nvPr/>
        </p:nvSpPr>
        <p:spPr bwMode="auto">
          <a:xfrm>
            <a:off x="1771650" y="3976688"/>
            <a:ext cx="5334000" cy="7620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884" name="Line 12"/>
          <p:cNvSpPr>
            <a:spLocks noChangeShapeType="1"/>
          </p:cNvSpPr>
          <p:nvPr/>
        </p:nvSpPr>
        <p:spPr bwMode="auto">
          <a:xfrm>
            <a:off x="5946775" y="3224213"/>
            <a:ext cx="49213" cy="119062"/>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9885" name="Oval 13"/>
          <p:cNvSpPr>
            <a:spLocks noChangeArrowheads="1"/>
          </p:cNvSpPr>
          <p:nvPr/>
        </p:nvSpPr>
        <p:spPr bwMode="auto">
          <a:xfrm>
            <a:off x="5994400" y="3382963"/>
            <a:ext cx="158750" cy="187325"/>
          </a:xfrm>
          <a:prstGeom prst="ellipse">
            <a:avLst/>
          </a:prstGeom>
          <a:solidFill>
            <a:srgbClr val="FF6699">
              <a:alpha val="50000"/>
            </a:srgbClr>
          </a:solidFill>
          <a:ln>
            <a:noFill/>
          </a:ln>
          <a:effectLst/>
          <a:extLst>
            <a:ext uri="{91240B29-F687-4F45-9708-019B960494DF}">
              <a14:hiddenLine xmlns:a14="http://schemas.microsoft.com/office/drawing/2010/main" w="9525">
                <a:solidFill>
                  <a:srgbClr val="FF6699"/>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886" name="Rectangle 14"/>
          <p:cNvSpPr>
            <a:spLocks noChangeArrowheads="1"/>
          </p:cNvSpPr>
          <p:nvPr/>
        </p:nvSpPr>
        <p:spPr bwMode="auto">
          <a:xfrm>
            <a:off x="1979613" y="3908425"/>
            <a:ext cx="4919662" cy="100013"/>
          </a:xfrm>
          <a:prstGeom prst="rect">
            <a:avLst/>
          </a:prstGeom>
          <a:solidFill>
            <a:schemeClr val="bg2"/>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887" name="AutoShape 15"/>
          <p:cNvSpPr>
            <a:spLocks noChangeArrowheads="1"/>
          </p:cNvSpPr>
          <p:nvPr/>
        </p:nvSpPr>
        <p:spPr bwMode="auto">
          <a:xfrm>
            <a:off x="4454525" y="1579563"/>
            <a:ext cx="434975" cy="519112"/>
          </a:xfrm>
          <a:prstGeom prst="roundRect">
            <a:avLst>
              <a:gd name="adj" fmla="val 16667"/>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888" name="AutoShape 16"/>
          <p:cNvSpPr>
            <a:spLocks noChangeArrowheads="1"/>
          </p:cNvSpPr>
          <p:nvPr/>
        </p:nvSpPr>
        <p:spPr bwMode="auto">
          <a:xfrm>
            <a:off x="3638550" y="1270000"/>
            <a:ext cx="3095625" cy="1039813"/>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79889" name="Group 17"/>
          <p:cNvGrpSpPr>
            <a:grpSpLocks/>
          </p:cNvGrpSpPr>
          <p:nvPr/>
        </p:nvGrpSpPr>
        <p:grpSpPr bwMode="auto">
          <a:xfrm>
            <a:off x="5221288" y="1549400"/>
            <a:ext cx="673100" cy="692150"/>
            <a:chOff x="3226" y="539"/>
            <a:chExt cx="424" cy="436"/>
          </a:xfrm>
        </p:grpSpPr>
        <p:sp>
          <p:nvSpPr>
            <p:cNvPr id="79890" name="Rectangle 18"/>
            <p:cNvSpPr>
              <a:spLocks noChangeArrowheads="1"/>
            </p:cNvSpPr>
            <p:nvPr/>
          </p:nvSpPr>
          <p:spPr bwMode="auto">
            <a:xfrm>
              <a:off x="3226" y="539"/>
              <a:ext cx="424" cy="19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891" name="Line 19"/>
            <p:cNvSpPr>
              <a:spLocks noChangeShapeType="1"/>
            </p:cNvSpPr>
            <p:nvPr/>
          </p:nvSpPr>
          <p:spPr bwMode="auto">
            <a:xfrm>
              <a:off x="3226"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9892" name="Line 20"/>
            <p:cNvSpPr>
              <a:spLocks noChangeShapeType="1"/>
            </p:cNvSpPr>
            <p:nvPr/>
          </p:nvSpPr>
          <p:spPr bwMode="auto">
            <a:xfrm>
              <a:off x="3278"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9893" name="Line 21"/>
            <p:cNvSpPr>
              <a:spLocks noChangeShapeType="1"/>
            </p:cNvSpPr>
            <p:nvPr/>
          </p:nvSpPr>
          <p:spPr bwMode="auto">
            <a:xfrm>
              <a:off x="3330"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9894" name="Line 22"/>
            <p:cNvSpPr>
              <a:spLocks noChangeShapeType="1"/>
            </p:cNvSpPr>
            <p:nvPr/>
          </p:nvSpPr>
          <p:spPr bwMode="auto">
            <a:xfrm>
              <a:off x="3382"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9895" name="Line 23"/>
            <p:cNvSpPr>
              <a:spLocks noChangeShapeType="1"/>
            </p:cNvSpPr>
            <p:nvPr/>
          </p:nvSpPr>
          <p:spPr bwMode="auto">
            <a:xfrm>
              <a:off x="3434"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9896" name="Line 24"/>
            <p:cNvSpPr>
              <a:spLocks noChangeShapeType="1"/>
            </p:cNvSpPr>
            <p:nvPr/>
          </p:nvSpPr>
          <p:spPr bwMode="auto">
            <a:xfrm>
              <a:off x="3486"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9897" name="Line 25"/>
            <p:cNvSpPr>
              <a:spLocks noChangeShapeType="1"/>
            </p:cNvSpPr>
            <p:nvPr/>
          </p:nvSpPr>
          <p:spPr bwMode="auto">
            <a:xfrm>
              <a:off x="3538"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9898" name="Line 26"/>
            <p:cNvSpPr>
              <a:spLocks noChangeShapeType="1"/>
            </p:cNvSpPr>
            <p:nvPr/>
          </p:nvSpPr>
          <p:spPr bwMode="auto">
            <a:xfrm>
              <a:off x="3590"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9899" name="Line 27"/>
            <p:cNvSpPr>
              <a:spLocks noChangeShapeType="1"/>
            </p:cNvSpPr>
            <p:nvPr/>
          </p:nvSpPr>
          <p:spPr bwMode="auto">
            <a:xfrm>
              <a:off x="3642"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79900" name="AutoShape 28"/>
          <p:cNvSpPr>
            <a:spLocks noChangeArrowheads="1"/>
          </p:cNvSpPr>
          <p:nvPr/>
        </p:nvSpPr>
        <p:spPr bwMode="auto">
          <a:xfrm flipV="1">
            <a:off x="4630738" y="4630738"/>
            <a:ext cx="84137" cy="519112"/>
          </a:xfrm>
          <a:prstGeom prst="roundRect">
            <a:avLst>
              <a:gd name="adj" fmla="val 16667"/>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901" name="AutoShape 29"/>
          <p:cNvSpPr>
            <a:spLocks noChangeArrowheads="1"/>
          </p:cNvSpPr>
          <p:nvPr/>
        </p:nvSpPr>
        <p:spPr bwMode="auto">
          <a:xfrm flipV="1">
            <a:off x="3635375" y="4419600"/>
            <a:ext cx="3095625" cy="1039813"/>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79902" name="Group 30"/>
          <p:cNvGrpSpPr>
            <a:grpSpLocks/>
          </p:cNvGrpSpPr>
          <p:nvPr/>
        </p:nvGrpSpPr>
        <p:grpSpPr bwMode="auto">
          <a:xfrm>
            <a:off x="5221288" y="4487863"/>
            <a:ext cx="673100" cy="692150"/>
            <a:chOff x="3224" y="2390"/>
            <a:chExt cx="424" cy="436"/>
          </a:xfrm>
        </p:grpSpPr>
        <p:sp>
          <p:nvSpPr>
            <p:cNvPr id="79903" name="Rectangle 31"/>
            <p:cNvSpPr>
              <a:spLocks noChangeArrowheads="1"/>
            </p:cNvSpPr>
            <p:nvPr/>
          </p:nvSpPr>
          <p:spPr bwMode="auto">
            <a:xfrm flipV="1">
              <a:off x="3224" y="2631"/>
              <a:ext cx="424" cy="19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904" name="Line 32"/>
            <p:cNvSpPr>
              <a:spLocks noChangeShapeType="1"/>
            </p:cNvSpPr>
            <p:nvPr/>
          </p:nvSpPr>
          <p:spPr bwMode="auto">
            <a:xfrm flipV="1">
              <a:off x="3224"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9905" name="Line 33"/>
            <p:cNvSpPr>
              <a:spLocks noChangeShapeType="1"/>
            </p:cNvSpPr>
            <p:nvPr/>
          </p:nvSpPr>
          <p:spPr bwMode="auto">
            <a:xfrm flipV="1">
              <a:off x="3276"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9906" name="Line 34"/>
            <p:cNvSpPr>
              <a:spLocks noChangeShapeType="1"/>
            </p:cNvSpPr>
            <p:nvPr/>
          </p:nvSpPr>
          <p:spPr bwMode="auto">
            <a:xfrm flipV="1">
              <a:off x="3328"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9907" name="Line 35"/>
            <p:cNvSpPr>
              <a:spLocks noChangeShapeType="1"/>
            </p:cNvSpPr>
            <p:nvPr/>
          </p:nvSpPr>
          <p:spPr bwMode="auto">
            <a:xfrm flipV="1">
              <a:off x="3380"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9908" name="Line 36"/>
            <p:cNvSpPr>
              <a:spLocks noChangeShapeType="1"/>
            </p:cNvSpPr>
            <p:nvPr/>
          </p:nvSpPr>
          <p:spPr bwMode="auto">
            <a:xfrm flipV="1">
              <a:off x="3432"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9909" name="Line 37"/>
            <p:cNvSpPr>
              <a:spLocks noChangeShapeType="1"/>
            </p:cNvSpPr>
            <p:nvPr/>
          </p:nvSpPr>
          <p:spPr bwMode="auto">
            <a:xfrm flipV="1">
              <a:off x="3484"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9910" name="Line 38"/>
            <p:cNvSpPr>
              <a:spLocks noChangeShapeType="1"/>
            </p:cNvSpPr>
            <p:nvPr/>
          </p:nvSpPr>
          <p:spPr bwMode="auto">
            <a:xfrm flipV="1">
              <a:off x="3536"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9911" name="Line 39"/>
            <p:cNvSpPr>
              <a:spLocks noChangeShapeType="1"/>
            </p:cNvSpPr>
            <p:nvPr/>
          </p:nvSpPr>
          <p:spPr bwMode="auto">
            <a:xfrm flipV="1">
              <a:off x="3588"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9912" name="Line 40"/>
            <p:cNvSpPr>
              <a:spLocks noChangeShapeType="1"/>
            </p:cNvSpPr>
            <p:nvPr/>
          </p:nvSpPr>
          <p:spPr bwMode="auto">
            <a:xfrm flipV="1">
              <a:off x="3640"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79913" name="Text Box 41"/>
          <p:cNvSpPr txBox="1">
            <a:spLocks noChangeArrowheads="1"/>
          </p:cNvSpPr>
          <p:nvPr/>
        </p:nvSpPr>
        <p:spPr bwMode="auto">
          <a:xfrm>
            <a:off x="4167188" y="1262063"/>
            <a:ext cx="10080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X-ray tube</a:t>
            </a:r>
          </a:p>
        </p:txBody>
      </p:sp>
      <p:sp>
        <p:nvSpPr>
          <p:cNvPr id="79914" name="Text Box 42"/>
          <p:cNvSpPr txBox="1">
            <a:spLocks noChangeArrowheads="1"/>
          </p:cNvSpPr>
          <p:nvPr/>
        </p:nvSpPr>
        <p:spPr bwMode="auto">
          <a:xfrm>
            <a:off x="5005388" y="1262063"/>
            <a:ext cx="11064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PET det.</a:t>
            </a:r>
          </a:p>
        </p:txBody>
      </p:sp>
      <p:sp>
        <p:nvSpPr>
          <p:cNvPr id="79915" name="Text Box 43"/>
          <p:cNvSpPr txBox="1">
            <a:spLocks noChangeArrowheads="1"/>
          </p:cNvSpPr>
          <p:nvPr/>
        </p:nvSpPr>
        <p:spPr bwMode="auto">
          <a:xfrm>
            <a:off x="5003800" y="5114925"/>
            <a:ext cx="11064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PET det.</a:t>
            </a:r>
          </a:p>
        </p:txBody>
      </p:sp>
      <p:sp>
        <p:nvSpPr>
          <p:cNvPr id="79916" name="Text Box 44"/>
          <p:cNvSpPr txBox="1">
            <a:spLocks noChangeArrowheads="1"/>
          </p:cNvSpPr>
          <p:nvPr/>
        </p:nvSpPr>
        <p:spPr bwMode="auto">
          <a:xfrm>
            <a:off x="4119563" y="5113338"/>
            <a:ext cx="11064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CT det.</a:t>
            </a:r>
          </a:p>
        </p:txBody>
      </p:sp>
      <p:sp>
        <p:nvSpPr>
          <p:cNvPr id="79917" name="Rectangle 45"/>
          <p:cNvSpPr>
            <a:spLocks noChangeArrowheads="1"/>
          </p:cNvSpPr>
          <p:nvPr/>
        </p:nvSpPr>
        <p:spPr bwMode="auto">
          <a:xfrm>
            <a:off x="376238" y="165100"/>
            <a:ext cx="8458200" cy="6429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eaLnBrk="0" hangingPunct="0">
              <a:defRPr sz="4400">
                <a:solidFill>
                  <a:schemeClr val="tx2"/>
                </a:solidFill>
                <a:latin typeface="Arial" panose="020B0604020202020204" pitchFamily="34" charset="0"/>
              </a:defRPr>
            </a:lvl1pPr>
            <a:lvl2pPr algn="ctr" eaLnBrk="0" hangingPunct="0">
              <a:defRPr sz="4400">
                <a:solidFill>
                  <a:schemeClr val="tx2"/>
                </a:solidFill>
                <a:latin typeface="Arial" panose="020B0604020202020204" pitchFamily="34" charset="0"/>
              </a:defRPr>
            </a:lvl2pPr>
            <a:lvl3pPr algn="ctr" eaLnBrk="0" hangingPunct="0">
              <a:defRPr sz="4400">
                <a:solidFill>
                  <a:schemeClr val="tx2"/>
                </a:solidFill>
                <a:latin typeface="Arial" panose="020B0604020202020204" pitchFamily="34" charset="0"/>
              </a:defRPr>
            </a:lvl3pPr>
            <a:lvl4pPr algn="ctr" eaLnBrk="0" hangingPunct="0">
              <a:defRPr sz="4400">
                <a:solidFill>
                  <a:schemeClr val="tx2"/>
                </a:solidFill>
                <a:latin typeface="Arial" panose="020B0604020202020204" pitchFamily="34" charset="0"/>
              </a:defRPr>
            </a:lvl4pPr>
            <a:lvl5pPr algn="ctr" eaLnBrk="0" hangingPunct="0">
              <a:defRPr sz="4400">
                <a:solidFill>
                  <a:schemeClr val="tx2"/>
                </a:solidFill>
                <a:latin typeface="Arial" panose="020B0604020202020204" pitchFamily="34" charset="0"/>
              </a:defRPr>
            </a:lvl5pPr>
            <a:lvl6pPr marL="457200" algn="ctr" eaLnBrk="0" fontAlgn="base" hangingPunct="0">
              <a:spcBef>
                <a:spcPct val="0"/>
              </a:spcBef>
              <a:spcAft>
                <a:spcPct val="0"/>
              </a:spcAft>
              <a:defRPr sz="4400">
                <a:solidFill>
                  <a:schemeClr val="tx2"/>
                </a:solidFill>
                <a:latin typeface="Arial" panose="020B0604020202020204" pitchFamily="34" charset="0"/>
              </a:defRPr>
            </a:lvl6pPr>
            <a:lvl7pPr marL="914400" algn="ctr" eaLnBrk="0" fontAlgn="base" hangingPunct="0">
              <a:spcBef>
                <a:spcPct val="0"/>
              </a:spcBef>
              <a:spcAft>
                <a:spcPct val="0"/>
              </a:spcAft>
              <a:defRPr sz="4400">
                <a:solidFill>
                  <a:schemeClr val="tx2"/>
                </a:solidFill>
                <a:latin typeface="Arial" panose="020B0604020202020204" pitchFamily="34" charset="0"/>
              </a:defRPr>
            </a:lvl7pPr>
            <a:lvl8pPr marL="1371600" algn="ctr" eaLnBrk="0" fontAlgn="base" hangingPunct="0">
              <a:spcBef>
                <a:spcPct val="0"/>
              </a:spcBef>
              <a:spcAft>
                <a:spcPct val="0"/>
              </a:spcAft>
              <a:defRPr sz="4400">
                <a:solidFill>
                  <a:schemeClr val="tx2"/>
                </a:solidFill>
                <a:latin typeface="Arial" panose="020B0604020202020204" pitchFamily="34" charset="0"/>
              </a:defRPr>
            </a:lvl8pPr>
            <a:lvl9pPr marL="1828800" algn="ctr" eaLnBrk="0" fontAlgn="base" hangingPunct="0">
              <a:spcBef>
                <a:spcPct val="0"/>
              </a:spcBef>
              <a:spcAft>
                <a:spcPct val="0"/>
              </a:spcAft>
              <a:defRPr sz="4400">
                <a:solidFill>
                  <a:schemeClr val="tx2"/>
                </a:solidFill>
                <a:latin typeface="Arial" panose="020B0604020202020204" pitchFamily="34" charset="0"/>
              </a:defRPr>
            </a:lvl9pPr>
          </a:lstStyle>
          <a:p>
            <a:r>
              <a:rPr lang="en-US" altLang="en-US"/>
              <a:t>4D-CT Data Acquisition</a:t>
            </a:r>
            <a:endParaRPr lang="en-US" altLang="en-US" i="1"/>
          </a:p>
        </p:txBody>
      </p:sp>
      <p:pic>
        <p:nvPicPr>
          <p:cNvPr id="79918" name="Picture 46"/>
          <p:cNvPicPr>
            <a:picLocks noChangeAspect="1" noChangeArrowheads="1"/>
          </p:cNvPicPr>
          <p:nvPr/>
        </p:nvPicPr>
        <p:blipFill>
          <a:blip r:embed="rId3">
            <a:extLst>
              <a:ext uri="{28A0092B-C50C-407E-A947-70E740481C1C}">
                <a14:useLocalDpi xmlns:a14="http://schemas.microsoft.com/office/drawing/2010/main" val="0"/>
              </a:ext>
            </a:extLst>
          </a:blip>
          <a:srcRect l="20427" r="12303"/>
          <a:stretch>
            <a:fillRect/>
          </a:stretch>
        </p:blipFill>
        <p:spPr bwMode="auto">
          <a:xfrm>
            <a:off x="450850" y="5549900"/>
            <a:ext cx="2300288" cy="982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9919" name="Line 47"/>
          <p:cNvSpPr>
            <a:spLocks noChangeShapeType="1"/>
          </p:cNvSpPr>
          <p:nvPr/>
        </p:nvSpPr>
        <p:spPr bwMode="auto">
          <a:xfrm>
            <a:off x="1697038" y="6172200"/>
            <a:ext cx="0" cy="2984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9920" name="AutoShape 48"/>
          <p:cNvSpPr>
            <a:spLocks noChangeArrowheads="1"/>
          </p:cNvSpPr>
          <p:nvPr/>
        </p:nvSpPr>
        <p:spPr bwMode="auto">
          <a:xfrm>
            <a:off x="4611688" y="2128838"/>
            <a:ext cx="112712" cy="2505075"/>
          </a:xfrm>
          <a:prstGeom prst="triangle">
            <a:avLst>
              <a:gd name="adj" fmla="val 50000"/>
            </a:avLst>
          </a:prstGeom>
          <a:solidFill>
            <a:srgbClr val="FF0000">
              <a:alpha val="5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1295777789"/>
      </p:ext>
    </p:extLst>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Oval 2"/>
          <p:cNvSpPr>
            <a:spLocks noChangeArrowheads="1"/>
          </p:cNvSpPr>
          <p:nvPr/>
        </p:nvSpPr>
        <p:spPr bwMode="auto">
          <a:xfrm>
            <a:off x="3835400" y="2892425"/>
            <a:ext cx="1690688" cy="1312863"/>
          </a:xfrm>
          <a:prstGeom prst="ellipse">
            <a:avLst/>
          </a:pr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1923" name="Oval 3"/>
          <p:cNvSpPr>
            <a:spLocks noChangeArrowheads="1"/>
          </p:cNvSpPr>
          <p:nvPr/>
        </p:nvSpPr>
        <p:spPr bwMode="auto">
          <a:xfrm>
            <a:off x="3336925" y="3014663"/>
            <a:ext cx="1690688" cy="974725"/>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1924" name="Oval 4"/>
          <p:cNvSpPr>
            <a:spLocks noChangeArrowheads="1"/>
          </p:cNvSpPr>
          <p:nvPr/>
        </p:nvSpPr>
        <p:spPr bwMode="auto">
          <a:xfrm>
            <a:off x="4070350" y="3022600"/>
            <a:ext cx="1690688" cy="976313"/>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1925" name="Oval 5"/>
          <p:cNvSpPr>
            <a:spLocks noChangeArrowheads="1"/>
          </p:cNvSpPr>
          <p:nvPr/>
        </p:nvSpPr>
        <p:spPr bwMode="auto">
          <a:xfrm>
            <a:off x="5741988" y="3119438"/>
            <a:ext cx="1087437" cy="784225"/>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81926" name="AutoShape 6"/>
          <p:cNvSpPr>
            <a:spLocks noChangeArrowheads="1"/>
          </p:cNvSpPr>
          <p:nvPr/>
        </p:nvSpPr>
        <p:spPr bwMode="auto">
          <a:xfrm>
            <a:off x="6172200" y="2927350"/>
            <a:ext cx="207963" cy="230188"/>
          </a:xfrm>
          <a:prstGeom prst="rtTriangle">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1927" name="Oval 7"/>
          <p:cNvSpPr>
            <a:spLocks noChangeArrowheads="1"/>
          </p:cNvSpPr>
          <p:nvPr/>
        </p:nvSpPr>
        <p:spPr bwMode="auto">
          <a:xfrm>
            <a:off x="6346825" y="3194050"/>
            <a:ext cx="190500" cy="212725"/>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1928" name="Oval 8"/>
          <p:cNvSpPr>
            <a:spLocks noChangeArrowheads="1"/>
          </p:cNvSpPr>
          <p:nvPr/>
        </p:nvSpPr>
        <p:spPr bwMode="auto">
          <a:xfrm>
            <a:off x="1963738" y="3252788"/>
            <a:ext cx="2070100" cy="650875"/>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1929" name="Oval 9"/>
          <p:cNvSpPr>
            <a:spLocks noChangeArrowheads="1"/>
          </p:cNvSpPr>
          <p:nvPr/>
        </p:nvSpPr>
        <p:spPr bwMode="auto">
          <a:xfrm>
            <a:off x="1895475" y="2963863"/>
            <a:ext cx="309563" cy="747712"/>
          </a:xfrm>
          <a:prstGeom prst="ellipse">
            <a:avLst/>
          </a:pr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1930" name="Oval 10"/>
          <p:cNvSpPr>
            <a:spLocks noChangeArrowheads="1"/>
          </p:cNvSpPr>
          <p:nvPr/>
        </p:nvSpPr>
        <p:spPr bwMode="auto">
          <a:xfrm>
            <a:off x="3983038" y="3309938"/>
            <a:ext cx="1706562" cy="420687"/>
          </a:xfrm>
          <a:prstGeom prst="ellipse">
            <a:avLst/>
          </a:prstGeom>
          <a:noFill/>
          <a:ln w="952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1931" name="Rectangle 11"/>
          <p:cNvSpPr>
            <a:spLocks noChangeArrowheads="1"/>
          </p:cNvSpPr>
          <p:nvPr/>
        </p:nvSpPr>
        <p:spPr bwMode="auto">
          <a:xfrm>
            <a:off x="1771650" y="3976688"/>
            <a:ext cx="5334000" cy="7620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932" name="Line 12"/>
          <p:cNvSpPr>
            <a:spLocks noChangeShapeType="1"/>
          </p:cNvSpPr>
          <p:nvPr/>
        </p:nvSpPr>
        <p:spPr bwMode="auto">
          <a:xfrm>
            <a:off x="5946775" y="3224213"/>
            <a:ext cx="49213" cy="119062"/>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33" name="Oval 13"/>
          <p:cNvSpPr>
            <a:spLocks noChangeArrowheads="1"/>
          </p:cNvSpPr>
          <p:nvPr/>
        </p:nvSpPr>
        <p:spPr bwMode="auto">
          <a:xfrm>
            <a:off x="5994400" y="3382963"/>
            <a:ext cx="158750" cy="187325"/>
          </a:xfrm>
          <a:prstGeom prst="ellipse">
            <a:avLst/>
          </a:prstGeom>
          <a:solidFill>
            <a:srgbClr val="FF6699">
              <a:alpha val="50000"/>
            </a:srgbClr>
          </a:solidFill>
          <a:ln>
            <a:noFill/>
          </a:ln>
          <a:effectLst/>
          <a:extLst>
            <a:ext uri="{91240B29-F687-4F45-9708-019B960494DF}">
              <a14:hiddenLine xmlns:a14="http://schemas.microsoft.com/office/drawing/2010/main" w="9525">
                <a:solidFill>
                  <a:srgbClr val="FF6699"/>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934" name="Rectangle 14"/>
          <p:cNvSpPr>
            <a:spLocks noChangeArrowheads="1"/>
          </p:cNvSpPr>
          <p:nvPr/>
        </p:nvSpPr>
        <p:spPr bwMode="auto">
          <a:xfrm>
            <a:off x="1979613" y="3908425"/>
            <a:ext cx="4919662" cy="100013"/>
          </a:xfrm>
          <a:prstGeom prst="rect">
            <a:avLst/>
          </a:prstGeom>
          <a:solidFill>
            <a:schemeClr val="bg2"/>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935" name="AutoShape 15"/>
          <p:cNvSpPr>
            <a:spLocks noChangeArrowheads="1"/>
          </p:cNvSpPr>
          <p:nvPr/>
        </p:nvSpPr>
        <p:spPr bwMode="auto">
          <a:xfrm>
            <a:off x="4454525" y="1579563"/>
            <a:ext cx="434975" cy="519112"/>
          </a:xfrm>
          <a:prstGeom prst="roundRect">
            <a:avLst>
              <a:gd name="adj" fmla="val 16667"/>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936" name="AutoShape 16"/>
          <p:cNvSpPr>
            <a:spLocks noChangeArrowheads="1"/>
          </p:cNvSpPr>
          <p:nvPr/>
        </p:nvSpPr>
        <p:spPr bwMode="auto">
          <a:xfrm>
            <a:off x="3638550" y="1270000"/>
            <a:ext cx="3095625" cy="1039813"/>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81937" name="Group 17"/>
          <p:cNvGrpSpPr>
            <a:grpSpLocks/>
          </p:cNvGrpSpPr>
          <p:nvPr/>
        </p:nvGrpSpPr>
        <p:grpSpPr bwMode="auto">
          <a:xfrm>
            <a:off x="5221288" y="1549400"/>
            <a:ext cx="673100" cy="692150"/>
            <a:chOff x="3226" y="539"/>
            <a:chExt cx="424" cy="436"/>
          </a:xfrm>
        </p:grpSpPr>
        <p:sp>
          <p:nvSpPr>
            <p:cNvPr id="81938" name="Rectangle 18"/>
            <p:cNvSpPr>
              <a:spLocks noChangeArrowheads="1"/>
            </p:cNvSpPr>
            <p:nvPr/>
          </p:nvSpPr>
          <p:spPr bwMode="auto">
            <a:xfrm>
              <a:off x="3226" y="539"/>
              <a:ext cx="424" cy="19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939" name="Line 19"/>
            <p:cNvSpPr>
              <a:spLocks noChangeShapeType="1"/>
            </p:cNvSpPr>
            <p:nvPr/>
          </p:nvSpPr>
          <p:spPr bwMode="auto">
            <a:xfrm>
              <a:off x="3226"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40" name="Line 20"/>
            <p:cNvSpPr>
              <a:spLocks noChangeShapeType="1"/>
            </p:cNvSpPr>
            <p:nvPr/>
          </p:nvSpPr>
          <p:spPr bwMode="auto">
            <a:xfrm>
              <a:off x="3278"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41" name="Line 21"/>
            <p:cNvSpPr>
              <a:spLocks noChangeShapeType="1"/>
            </p:cNvSpPr>
            <p:nvPr/>
          </p:nvSpPr>
          <p:spPr bwMode="auto">
            <a:xfrm>
              <a:off x="3330"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42" name="Line 22"/>
            <p:cNvSpPr>
              <a:spLocks noChangeShapeType="1"/>
            </p:cNvSpPr>
            <p:nvPr/>
          </p:nvSpPr>
          <p:spPr bwMode="auto">
            <a:xfrm>
              <a:off x="3382"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43" name="Line 23"/>
            <p:cNvSpPr>
              <a:spLocks noChangeShapeType="1"/>
            </p:cNvSpPr>
            <p:nvPr/>
          </p:nvSpPr>
          <p:spPr bwMode="auto">
            <a:xfrm>
              <a:off x="3434"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44" name="Line 24"/>
            <p:cNvSpPr>
              <a:spLocks noChangeShapeType="1"/>
            </p:cNvSpPr>
            <p:nvPr/>
          </p:nvSpPr>
          <p:spPr bwMode="auto">
            <a:xfrm>
              <a:off x="3486"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45" name="Line 25"/>
            <p:cNvSpPr>
              <a:spLocks noChangeShapeType="1"/>
            </p:cNvSpPr>
            <p:nvPr/>
          </p:nvSpPr>
          <p:spPr bwMode="auto">
            <a:xfrm>
              <a:off x="3538"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46" name="Line 26"/>
            <p:cNvSpPr>
              <a:spLocks noChangeShapeType="1"/>
            </p:cNvSpPr>
            <p:nvPr/>
          </p:nvSpPr>
          <p:spPr bwMode="auto">
            <a:xfrm>
              <a:off x="3590"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47" name="Line 27"/>
            <p:cNvSpPr>
              <a:spLocks noChangeShapeType="1"/>
            </p:cNvSpPr>
            <p:nvPr/>
          </p:nvSpPr>
          <p:spPr bwMode="auto">
            <a:xfrm>
              <a:off x="3642"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81948" name="AutoShape 28"/>
          <p:cNvSpPr>
            <a:spLocks noChangeArrowheads="1"/>
          </p:cNvSpPr>
          <p:nvPr/>
        </p:nvSpPr>
        <p:spPr bwMode="auto">
          <a:xfrm flipV="1">
            <a:off x="4630738" y="4630738"/>
            <a:ext cx="84137" cy="519112"/>
          </a:xfrm>
          <a:prstGeom prst="roundRect">
            <a:avLst>
              <a:gd name="adj" fmla="val 16667"/>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949" name="AutoShape 29"/>
          <p:cNvSpPr>
            <a:spLocks noChangeArrowheads="1"/>
          </p:cNvSpPr>
          <p:nvPr/>
        </p:nvSpPr>
        <p:spPr bwMode="auto">
          <a:xfrm flipV="1">
            <a:off x="3635375" y="4419600"/>
            <a:ext cx="3095625" cy="1039813"/>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81950" name="Group 30"/>
          <p:cNvGrpSpPr>
            <a:grpSpLocks/>
          </p:cNvGrpSpPr>
          <p:nvPr/>
        </p:nvGrpSpPr>
        <p:grpSpPr bwMode="auto">
          <a:xfrm>
            <a:off x="5221288" y="4487863"/>
            <a:ext cx="673100" cy="692150"/>
            <a:chOff x="3224" y="2390"/>
            <a:chExt cx="424" cy="436"/>
          </a:xfrm>
        </p:grpSpPr>
        <p:sp>
          <p:nvSpPr>
            <p:cNvPr id="81951" name="Rectangle 31"/>
            <p:cNvSpPr>
              <a:spLocks noChangeArrowheads="1"/>
            </p:cNvSpPr>
            <p:nvPr/>
          </p:nvSpPr>
          <p:spPr bwMode="auto">
            <a:xfrm flipV="1">
              <a:off x="3224" y="2631"/>
              <a:ext cx="424" cy="19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952" name="Line 32"/>
            <p:cNvSpPr>
              <a:spLocks noChangeShapeType="1"/>
            </p:cNvSpPr>
            <p:nvPr/>
          </p:nvSpPr>
          <p:spPr bwMode="auto">
            <a:xfrm flipV="1">
              <a:off x="3224"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53" name="Line 33"/>
            <p:cNvSpPr>
              <a:spLocks noChangeShapeType="1"/>
            </p:cNvSpPr>
            <p:nvPr/>
          </p:nvSpPr>
          <p:spPr bwMode="auto">
            <a:xfrm flipV="1">
              <a:off x="3276"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54" name="Line 34"/>
            <p:cNvSpPr>
              <a:spLocks noChangeShapeType="1"/>
            </p:cNvSpPr>
            <p:nvPr/>
          </p:nvSpPr>
          <p:spPr bwMode="auto">
            <a:xfrm flipV="1">
              <a:off x="3328"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55" name="Line 35"/>
            <p:cNvSpPr>
              <a:spLocks noChangeShapeType="1"/>
            </p:cNvSpPr>
            <p:nvPr/>
          </p:nvSpPr>
          <p:spPr bwMode="auto">
            <a:xfrm flipV="1">
              <a:off x="3380"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56" name="Line 36"/>
            <p:cNvSpPr>
              <a:spLocks noChangeShapeType="1"/>
            </p:cNvSpPr>
            <p:nvPr/>
          </p:nvSpPr>
          <p:spPr bwMode="auto">
            <a:xfrm flipV="1">
              <a:off x="3432"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57" name="Line 37"/>
            <p:cNvSpPr>
              <a:spLocks noChangeShapeType="1"/>
            </p:cNvSpPr>
            <p:nvPr/>
          </p:nvSpPr>
          <p:spPr bwMode="auto">
            <a:xfrm flipV="1">
              <a:off x="3484"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58" name="Line 38"/>
            <p:cNvSpPr>
              <a:spLocks noChangeShapeType="1"/>
            </p:cNvSpPr>
            <p:nvPr/>
          </p:nvSpPr>
          <p:spPr bwMode="auto">
            <a:xfrm flipV="1">
              <a:off x="3536"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59" name="Line 39"/>
            <p:cNvSpPr>
              <a:spLocks noChangeShapeType="1"/>
            </p:cNvSpPr>
            <p:nvPr/>
          </p:nvSpPr>
          <p:spPr bwMode="auto">
            <a:xfrm flipV="1">
              <a:off x="3588"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60" name="Line 40"/>
            <p:cNvSpPr>
              <a:spLocks noChangeShapeType="1"/>
            </p:cNvSpPr>
            <p:nvPr/>
          </p:nvSpPr>
          <p:spPr bwMode="auto">
            <a:xfrm flipV="1">
              <a:off x="3640"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81961" name="Text Box 41"/>
          <p:cNvSpPr txBox="1">
            <a:spLocks noChangeArrowheads="1"/>
          </p:cNvSpPr>
          <p:nvPr/>
        </p:nvSpPr>
        <p:spPr bwMode="auto">
          <a:xfrm>
            <a:off x="4167188" y="1262063"/>
            <a:ext cx="10080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X-ray tube</a:t>
            </a:r>
          </a:p>
        </p:txBody>
      </p:sp>
      <p:sp>
        <p:nvSpPr>
          <p:cNvPr id="81962" name="Text Box 42"/>
          <p:cNvSpPr txBox="1">
            <a:spLocks noChangeArrowheads="1"/>
          </p:cNvSpPr>
          <p:nvPr/>
        </p:nvSpPr>
        <p:spPr bwMode="auto">
          <a:xfrm>
            <a:off x="5005388" y="1262063"/>
            <a:ext cx="11064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PET det.</a:t>
            </a:r>
          </a:p>
        </p:txBody>
      </p:sp>
      <p:sp>
        <p:nvSpPr>
          <p:cNvPr id="81963" name="Text Box 43"/>
          <p:cNvSpPr txBox="1">
            <a:spLocks noChangeArrowheads="1"/>
          </p:cNvSpPr>
          <p:nvPr/>
        </p:nvSpPr>
        <p:spPr bwMode="auto">
          <a:xfrm>
            <a:off x="5003800" y="5114925"/>
            <a:ext cx="11064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PET det.</a:t>
            </a:r>
          </a:p>
        </p:txBody>
      </p:sp>
      <p:sp>
        <p:nvSpPr>
          <p:cNvPr id="81964" name="Text Box 44"/>
          <p:cNvSpPr txBox="1">
            <a:spLocks noChangeArrowheads="1"/>
          </p:cNvSpPr>
          <p:nvPr/>
        </p:nvSpPr>
        <p:spPr bwMode="auto">
          <a:xfrm>
            <a:off x="4119563" y="5113338"/>
            <a:ext cx="11064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CT det.</a:t>
            </a:r>
          </a:p>
        </p:txBody>
      </p:sp>
      <p:sp>
        <p:nvSpPr>
          <p:cNvPr id="81965" name="Rectangle 45"/>
          <p:cNvSpPr>
            <a:spLocks noChangeArrowheads="1"/>
          </p:cNvSpPr>
          <p:nvPr/>
        </p:nvSpPr>
        <p:spPr bwMode="auto">
          <a:xfrm>
            <a:off x="376238" y="165100"/>
            <a:ext cx="8458200" cy="6429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eaLnBrk="0" hangingPunct="0">
              <a:defRPr sz="4400">
                <a:solidFill>
                  <a:schemeClr val="tx2"/>
                </a:solidFill>
                <a:latin typeface="Arial" panose="020B0604020202020204" pitchFamily="34" charset="0"/>
              </a:defRPr>
            </a:lvl1pPr>
            <a:lvl2pPr algn="ctr" eaLnBrk="0" hangingPunct="0">
              <a:defRPr sz="4400">
                <a:solidFill>
                  <a:schemeClr val="tx2"/>
                </a:solidFill>
                <a:latin typeface="Arial" panose="020B0604020202020204" pitchFamily="34" charset="0"/>
              </a:defRPr>
            </a:lvl2pPr>
            <a:lvl3pPr algn="ctr" eaLnBrk="0" hangingPunct="0">
              <a:defRPr sz="4400">
                <a:solidFill>
                  <a:schemeClr val="tx2"/>
                </a:solidFill>
                <a:latin typeface="Arial" panose="020B0604020202020204" pitchFamily="34" charset="0"/>
              </a:defRPr>
            </a:lvl3pPr>
            <a:lvl4pPr algn="ctr" eaLnBrk="0" hangingPunct="0">
              <a:defRPr sz="4400">
                <a:solidFill>
                  <a:schemeClr val="tx2"/>
                </a:solidFill>
                <a:latin typeface="Arial" panose="020B0604020202020204" pitchFamily="34" charset="0"/>
              </a:defRPr>
            </a:lvl4pPr>
            <a:lvl5pPr algn="ctr" eaLnBrk="0" hangingPunct="0">
              <a:defRPr sz="4400">
                <a:solidFill>
                  <a:schemeClr val="tx2"/>
                </a:solidFill>
                <a:latin typeface="Arial" panose="020B0604020202020204" pitchFamily="34" charset="0"/>
              </a:defRPr>
            </a:lvl5pPr>
            <a:lvl6pPr marL="457200" algn="ctr" eaLnBrk="0" fontAlgn="base" hangingPunct="0">
              <a:spcBef>
                <a:spcPct val="0"/>
              </a:spcBef>
              <a:spcAft>
                <a:spcPct val="0"/>
              </a:spcAft>
              <a:defRPr sz="4400">
                <a:solidFill>
                  <a:schemeClr val="tx2"/>
                </a:solidFill>
                <a:latin typeface="Arial" panose="020B0604020202020204" pitchFamily="34" charset="0"/>
              </a:defRPr>
            </a:lvl6pPr>
            <a:lvl7pPr marL="914400" algn="ctr" eaLnBrk="0" fontAlgn="base" hangingPunct="0">
              <a:spcBef>
                <a:spcPct val="0"/>
              </a:spcBef>
              <a:spcAft>
                <a:spcPct val="0"/>
              </a:spcAft>
              <a:defRPr sz="4400">
                <a:solidFill>
                  <a:schemeClr val="tx2"/>
                </a:solidFill>
                <a:latin typeface="Arial" panose="020B0604020202020204" pitchFamily="34" charset="0"/>
              </a:defRPr>
            </a:lvl7pPr>
            <a:lvl8pPr marL="1371600" algn="ctr" eaLnBrk="0" fontAlgn="base" hangingPunct="0">
              <a:spcBef>
                <a:spcPct val="0"/>
              </a:spcBef>
              <a:spcAft>
                <a:spcPct val="0"/>
              </a:spcAft>
              <a:defRPr sz="4400">
                <a:solidFill>
                  <a:schemeClr val="tx2"/>
                </a:solidFill>
                <a:latin typeface="Arial" panose="020B0604020202020204" pitchFamily="34" charset="0"/>
              </a:defRPr>
            </a:lvl8pPr>
            <a:lvl9pPr marL="1828800" algn="ctr" eaLnBrk="0" fontAlgn="base" hangingPunct="0">
              <a:spcBef>
                <a:spcPct val="0"/>
              </a:spcBef>
              <a:spcAft>
                <a:spcPct val="0"/>
              </a:spcAft>
              <a:defRPr sz="4400">
                <a:solidFill>
                  <a:schemeClr val="tx2"/>
                </a:solidFill>
                <a:latin typeface="Arial" panose="020B0604020202020204" pitchFamily="34" charset="0"/>
              </a:defRPr>
            </a:lvl9pPr>
          </a:lstStyle>
          <a:p>
            <a:r>
              <a:rPr lang="en-US" altLang="en-US"/>
              <a:t>4D-CT Data Acquisition</a:t>
            </a:r>
            <a:endParaRPr lang="en-US" altLang="en-US" i="1"/>
          </a:p>
        </p:txBody>
      </p:sp>
      <p:pic>
        <p:nvPicPr>
          <p:cNvPr id="81966" name="Picture 46"/>
          <p:cNvPicPr>
            <a:picLocks noChangeAspect="1" noChangeArrowheads="1"/>
          </p:cNvPicPr>
          <p:nvPr/>
        </p:nvPicPr>
        <p:blipFill>
          <a:blip r:embed="rId3">
            <a:extLst>
              <a:ext uri="{28A0092B-C50C-407E-A947-70E740481C1C}">
                <a14:useLocalDpi xmlns:a14="http://schemas.microsoft.com/office/drawing/2010/main" val="0"/>
              </a:ext>
            </a:extLst>
          </a:blip>
          <a:srcRect l="20427" r="12303"/>
          <a:stretch>
            <a:fillRect/>
          </a:stretch>
        </p:blipFill>
        <p:spPr bwMode="auto">
          <a:xfrm>
            <a:off x="450850" y="5549900"/>
            <a:ext cx="2300288" cy="982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967" name="Line 47"/>
          <p:cNvSpPr>
            <a:spLocks noChangeShapeType="1"/>
          </p:cNvSpPr>
          <p:nvPr/>
        </p:nvSpPr>
        <p:spPr bwMode="auto">
          <a:xfrm>
            <a:off x="2001838" y="5842000"/>
            <a:ext cx="0" cy="2984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68" name="AutoShape 48"/>
          <p:cNvSpPr>
            <a:spLocks noChangeArrowheads="1"/>
          </p:cNvSpPr>
          <p:nvPr/>
        </p:nvSpPr>
        <p:spPr bwMode="auto">
          <a:xfrm>
            <a:off x="4611688" y="2128838"/>
            <a:ext cx="112712" cy="2505075"/>
          </a:xfrm>
          <a:prstGeom prst="triangle">
            <a:avLst>
              <a:gd name="adj" fmla="val 50000"/>
            </a:avLst>
          </a:prstGeom>
          <a:solidFill>
            <a:srgbClr val="FF0000">
              <a:alpha val="5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622990093"/>
      </p:ext>
    </p:extLst>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Oval 2"/>
          <p:cNvSpPr>
            <a:spLocks noChangeArrowheads="1"/>
          </p:cNvSpPr>
          <p:nvPr/>
        </p:nvSpPr>
        <p:spPr bwMode="auto">
          <a:xfrm>
            <a:off x="3835400" y="2752725"/>
            <a:ext cx="1690688" cy="1312863"/>
          </a:xfrm>
          <a:prstGeom prst="ellipse">
            <a:avLst/>
          </a:pr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3971" name="Oval 3"/>
          <p:cNvSpPr>
            <a:spLocks noChangeArrowheads="1"/>
          </p:cNvSpPr>
          <p:nvPr/>
        </p:nvSpPr>
        <p:spPr bwMode="auto">
          <a:xfrm>
            <a:off x="3336925" y="3014663"/>
            <a:ext cx="1690688" cy="974725"/>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3972" name="Oval 4"/>
          <p:cNvSpPr>
            <a:spLocks noChangeArrowheads="1"/>
          </p:cNvSpPr>
          <p:nvPr/>
        </p:nvSpPr>
        <p:spPr bwMode="auto">
          <a:xfrm>
            <a:off x="4070350" y="3022600"/>
            <a:ext cx="1690688" cy="976313"/>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3973" name="Oval 5"/>
          <p:cNvSpPr>
            <a:spLocks noChangeArrowheads="1"/>
          </p:cNvSpPr>
          <p:nvPr/>
        </p:nvSpPr>
        <p:spPr bwMode="auto">
          <a:xfrm>
            <a:off x="5741988" y="3119438"/>
            <a:ext cx="1087437" cy="784225"/>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83974" name="AutoShape 6"/>
          <p:cNvSpPr>
            <a:spLocks noChangeArrowheads="1"/>
          </p:cNvSpPr>
          <p:nvPr/>
        </p:nvSpPr>
        <p:spPr bwMode="auto">
          <a:xfrm>
            <a:off x="6172200" y="2927350"/>
            <a:ext cx="207963" cy="230188"/>
          </a:xfrm>
          <a:prstGeom prst="rtTriangle">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3975" name="Oval 7"/>
          <p:cNvSpPr>
            <a:spLocks noChangeArrowheads="1"/>
          </p:cNvSpPr>
          <p:nvPr/>
        </p:nvSpPr>
        <p:spPr bwMode="auto">
          <a:xfrm>
            <a:off x="6346825" y="3194050"/>
            <a:ext cx="190500" cy="212725"/>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3976" name="Oval 8"/>
          <p:cNvSpPr>
            <a:spLocks noChangeArrowheads="1"/>
          </p:cNvSpPr>
          <p:nvPr/>
        </p:nvSpPr>
        <p:spPr bwMode="auto">
          <a:xfrm>
            <a:off x="1963738" y="3252788"/>
            <a:ext cx="2070100" cy="650875"/>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3977" name="Oval 9"/>
          <p:cNvSpPr>
            <a:spLocks noChangeArrowheads="1"/>
          </p:cNvSpPr>
          <p:nvPr/>
        </p:nvSpPr>
        <p:spPr bwMode="auto">
          <a:xfrm>
            <a:off x="1895475" y="2963863"/>
            <a:ext cx="309563" cy="747712"/>
          </a:xfrm>
          <a:prstGeom prst="ellipse">
            <a:avLst/>
          </a:pr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3978" name="Oval 10"/>
          <p:cNvSpPr>
            <a:spLocks noChangeArrowheads="1"/>
          </p:cNvSpPr>
          <p:nvPr/>
        </p:nvSpPr>
        <p:spPr bwMode="auto">
          <a:xfrm>
            <a:off x="3983038" y="3309938"/>
            <a:ext cx="1706562" cy="420687"/>
          </a:xfrm>
          <a:prstGeom prst="ellipse">
            <a:avLst/>
          </a:prstGeom>
          <a:noFill/>
          <a:ln w="952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3979" name="Rectangle 11"/>
          <p:cNvSpPr>
            <a:spLocks noChangeArrowheads="1"/>
          </p:cNvSpPr>
          <p:nvPr/>
        </p:nvSpPr>
        <p:spPr bwMode="auto">
          <a:xfrm>
            <a:off x="1771650" y="3976688"/>
            <a:ext cx="5334000" cy="7620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980" name="Line 12"/>
          <p:cNvSpPr>
            <a:spLocks noChangeShapeType="1"/>
          </p:cNvSpPr>
          <p:nvPr/>
        </p:nvSpPr>
        <p:spPr bwMode="auto">
          <a:xfrm>
            <a:off x="5946775" y="3224213"/>
            <a:ext cx="49213" cy="119062"/>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981" name="Oval 13"/>
          <p:cNvSpPr>
            <a:spLocks noChangeArrowheads="1"/>
          </p:cNvSpPr>
          <p:nvPr/>
        </p:nvSpPr>
        <p:spPr bwMode="auto">
          <a:xfrm>
            <a:off x="5994400" y="3382963"/>
            <a:ext cx="158750" cy="187325"/>
          </a:xfrm>
          <a:prstGeom prst="ellipse">
            <a:avLst/>
          </a:prstGeom>
          <a:solidFill>
            <a:srgbClr val="FF6699">
              <a:alpha val="50000"/>
            </a:srgbClr>
          </a:solidFill>
          <a:ln>
            <a:noFill/>
          </a:ln>
          <a:effectLst/>
          <a:extLst>
            <a:ext uri="{91240B29-F687-4F45-9708-019B960494DF}">
              <a14:hiddenLine xmlns:a14="http://schemas.microsoft.com/office/drawing/2010/main" w="9525">
                <a:solidFill>
                  <a:srgbClr val="FF6699"/>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982" name="Rectangle 14"/>
          <p:cNvSpPr>
            <a:spLocks noChangeArrowheads="1"/>
          </p:cNvSpPr>
          <p:nvPr/>
        </p:nvSpPr>
        <p:spPr bwMode="auto">
          <a:xfrm>
            <a:off x="1979613" y="3908425"/>
            <a:ext cx="4919662" cy="100013"/>
          </a:xfrm>
          <a:prstGeom prst="rect">
            <a:avLst/>
          </a:prstGeom>
          <a:solidFill>
            <a:schemeClr val="bg2"/>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983" name="AutoShape 15"/>
          <p:cNvSpPr>
            <a:spLocks noChangeArrowheads="1"/>
          </p:cNvSpPr>
          <p:nvPr/>
        </p:nvSpPr>
        <p:spPr bwMode="auto">
          <a:xfrm>
            <a:off x="4454525" y="1579563"/>
            <a:ext cx="434975" cy="519112"/>
          </a:xfrm>
          <a:prstGeom prst="roundRect">
            <a:avLst>
              <a:gd name="adj" fmla="val 16667"/>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984" name="AutoShape 16"/>
          <p:cNvSpPr>
            <a:spLocks noChangeArrowheads="1"/>
          </p:cNvSpPr>
          <p:nvPr/>
        </p:nvSpPr>
        <p:spPr bwMode="auto">
          <a:xfrm>
            <a:off x="3638550" y="1270000"/>
            <a:ext cx="3095625" cy="1039813"/>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83985" name="Group 17"/>
          <p:cNvGrpSpPr>
            <a:grpSpLocks/>
          </p:cNvGrpSpPr>
          <p:nvPr/>
        </p:nvGrpSpPr>
        <p:grpSpPr bwMode="auto">
          <a:xfrm>
            <a:off x="5221288" y="1549400"/>
            <a:ext cx="673100" cy="692150"/>
            <a:chOff x="3226" y="539"/>
            <a:chExt cx="424" cy="436"/>
          </a:xfrm>
        </p:grpSpPr>
        <p:sp>
          <p:nvSpPr>
            <p:cNvPr id="83986" name="Rectangle 18"/>
            <p:cNvSpPr>
              <a:spLocks noChangeArrowheads="1"/>
            </p:cNvSpPr>
            <p:nvPr/>
          </p:nvSpPr>
          <p:spPr bwMode="auto">
            <a:xfrm>
              <a:off x="3226" y="539"/>
              <a:ext cx="424" cy="19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987" name="Line 19"/>
            <p:cNvSpPr>
              <a:spLocks noChangeShapeType="1"/>
            </p:cNvSpPr>
            <p:nvPr/>
          </p:nvSpPr>
          <p:spPr bwMode="auto">
            <a:xfrm>
              <a:off x="3226"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988" name="Line 20"/>
            <p:cNvSpPr>
              <a:spLocks noChangeShapeType="1"/>
            </p:cNvSpPr>
            <p:nvPr/>
          </p:nvSpPr>
          <p:spPr bwMode="auto">
            <a:xfrm>
              <a:off x="3278"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989" name="Line 21"/>
            <p:cNvSpPr>
              <a:spLocks noChangeShapeType="1"/>
            </p:cNvSpPr>
            <p:nvPr/>
          </p:nvSpPr>
          <p:spPr bwMode="auto">
            <a:xfrm>
              <a:off x="3330"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990" name="Line 22"/>
            <p:cNvSpPr>
              <a:spLocks noChangeShapeType="1"/>
            </p:cNvSpPr>
            <p:nvPr/>
          </p:nvSpPr>
          <p:spPr bwMode="auto">
            <a:xfrm>
              <a:off x="3382"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991" name="Line 23"/>
            <p:cNvSpPr>
              <a:spLocks noChangeShapeType="1"/>
            </p:cNvSpPr>
            <p:nvPr/>
          </p:nvSpPr>
          <p:spPr bwMode="auto">
            <a:xfrm>
              <a:off x="3434"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992" name="Line 24"/>
            <p:cNvSpPr>
              <a:spLocks noChangeShapeType="1"/>
            </p:cNvSpPr>
            <p:nvPr/>
          </p:nvSpPr>
          <p:spPr bwMode="auto">
            <a:xfrm>
              <a:off x="3486"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993" name="Line 25"/>
            <p:cNvSpPr>
              <a:spLocks noChangeShapeType="1"/>
            </p:cNvSpPr>
            <p:nvPr/>
          </p:nvSpPr>
          <p:spPr bwMode="auto">
            <a:xfrm>
              <a:off x="3538"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994" name="Line 26"/>
            <p:cNvSpPr>
              <a:spLocks noChangeShapeType="1"/>
            </p:cNvSpPr>
            <p:nvPr/>
          </p:nvSpPr>
          <p:spPr bwMode="auto">
            <a:xfrm>
              <a:off x="3590"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995" name="Line 27"/>
            <p:cNvSpPr>
              <a:spLocks noChangeShapeType="1"/>
            </p:cNvSpPr>
            <p:nvPr/>
          </p:nvSpPr>
          <p:spPr bwMode="auto">
            <a:xfrm>
              <a:off x="3642" y="744"/>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83996" name="AutoShape 28"/>
          <p:cNvSpPr>
            <a:spLocks noChangeArrowheads="1"/>
          </p:cNvSpPr>
          <p:nvPr/>
        </p:nvSpPr>
        <p:spPr bwMode="auto">
          <a:xfrm flipV="1">
            <a:off x="4630738" y="4630738"/>
            <a:ext cx="84137" cy="519112"/>
          </a:xfrm>
          <a:prstGeom prst="roundRect">
            <a:avLst>
              <a:gd name="adj" fmla="val 16667"/>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997" name="AutoShape 29"/>
          <p:cNvSpPr>
            <a:spLocks noChangeArrowheads="1"/>
          </p:cNvSpPr>
          <p:nvPr/>
        </p:nvSpPr>
        <p:spPr bwMode="auto">
          <a:xfrm flipV="1">
            <a:off x="3635375" y="4419600"/>
            <a:ext cx="3095625" cy="1039813"/>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83998" name="Group 30"/>
          <p:cNvGrpSpPr>
            <a:grpSpLocks/>
          </p:cNvGrpSpPr>
          <p:nvPr/>
        </p:nvGrpSpPr>
        <p:grpSpPr bwMode="auto">
          <a:xfrm>
            <a:off x="5221288" y="4487863"/>
            <a:ext cx="673100" cy="692150"/>
            <a:chOff x="3224" y="2390"/>
            <a:chExt cx="424" cy="436"/>
          </a:xfrm>
        </p:grpSpPr>
        <p:sp>
          <p:nvSpPr>
            <p:cNvPr id="83999" name="Rectangle 31"/>
            <p:cNvSpPr>
              <a:spLocks noChangeArrowheads="1"/>
            </p:cNvSpPr>
            <p:nvPr/>
          </p:nvSpPr>
          <p:spPr bwMode="auto">
            <a:xfrm flipV="1">
              <a:off x="3224" y="2631"/>
              <a:ext cx="424" cy="19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4000" name="Line 32"/>
            <p:cNvSpPr>
              <a:spLocks noChangeShapeType="1"/>
            </p:cNvSpPr>
            <p:nvPr/>
          </p:nvSpPr>
          <p:spPr bwMode="auto">
            <a:xfrm flipV="1">
              <a:off x="3224"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4001" name="Line 33"/>
            <p:cNvSpPr>
              <a:spLocks noChangeShapeType="1"/>
            </p:cNvSpPr>
            <p:nvPr/>
          </p:nvSpPr>
          <p:spPr bwMode="auto">
            <a:xfrm flipV="1">
              <a:off x="3276"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4002" name="Line 34"/>
            <p:cNvSpPr>
              <a:spLocks noChangeShapeType="1"/>
            </p:cNvSpPr>
            <p:nvPr/>
          </p:nvSpPr>
          <p:spPr bwMode="auto">
            <a:xfrm flipV="1">
              <a:off x="3328"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4003" name="Line 35"/>
            <p:cNvSpPr>
              <a:spLocks noChangeShapeType="1"/>
            </p:cNvSpPr>
            <p:nvPr/>
          </p:nvSpPr>
          <p:spPr bwMode="auto">
            <a:xfrm flipV="1">
              <a:off x="3380"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4004" name="Line 36"/>
            <p:cNvSpPr>
              <a:spLocks noChangeShapeType="1"/>
            </p:cNvSpPr>
            <p:nvPr/>
          </p:nvSpPr>
          <p:spPr bwMode="auto">
            <a:xfrm flipV="1">
              <a:off x="3432"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4005" name="Line 37"/>
            <p:cNvSpPr>
              <a:spLocks noChangeShapeType="1"/>
            </p:cNvSpPr>
            <p:nvPr/>
          </p:nvSpPr>
          <p:spPr bwMode="auto">
            <a:xfrm flipV="1">
              <a:off x="3484"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4006" name="Line 38"/>
            <p:cNvSpPr>
              <a:spLocks noChangeShapeType="1"/>
            </p:cNvSpPr>
            <p:nvPr/>
          </p:nvSpPr>
          <p:spPr bwMode="auto">
            <a:xfrm flipV="1">
              <a:off x="3536"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4007" name="Line 39"/>
            <p:cNvSpPr>
              <a:spLocks noChangeShapeType="1"/>
            </p:cNvSpPr>
            <p:nvPr/>
          </p:nvSpPr>
          <p:spPr bwMode="auto">
            <a:xfrm flipV="1">
              <a:off x="3588"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4008" name="Line 40"/>
            <p:cNvSpPr>
              <a:spLocks noChangeShapeType="1"/>
            </p:cNvSpPr>
            <p:nvPr/>
          </p:nvSpPr>
          <p:spPr bwMode="auto">
            <a:xfrm flipV="1">
              <a:off x="3640" y="2390"/>
              <a:ext cx="0" cy="2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84009" name="Text Box 41"/>
          <p:cNvSpPr txBox="1">
            <a:spLocks noChangeArrowheads="1"/>
          </p:cNvSpPr>
          <p:nvPr/>
        </p:nvSpPr>
        <p:spPr bwMode="auto">
          <a:xfrm>
            <a:off x="4167188" y="1262063"/>
            <a:ext cx="10080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X-ray tube</a:t>
            </a:r>
          </a:p>
        </p:txBody>
      </p:sp>
      <p:sp>
        <p:nvSpPr>
          <p:cNvPr id="84010" name="Text Box 42"/>
          <p:cNvSpPr txBox="1">
            <a:spLocks noChangeArrowheads="1"/>
          </p:cNvSpPr>
          <p:nvPr/>
        </p:nvSpPr>
        <p:spPr bwMode="auto">
          <a:xfrm>
            <a:off x="5005388" y="1262063"/>
            <a:ext cx="11064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PET det.</a:t>
            </a:r>
          </a:p>
        </p:txBody>
      </p:sp>
      <p:sp>
        <p:nvSpPr>
          <p:cNvPr id="84011" name="Text Box 43"/>
          <p:cNvSpPr txBox="1">
            <a:spLocks noChangeArrowheads="1"/>
          </p:cNvSpPr>
          <p:nvPr/>
        </p:nvSpPr>
        <p:spPr bwMode="auto">
          <a:xfrm>
            <a:off x="5003800" y="5114925"/>
            <a:ext cx="11064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PET det.</a:t>
            </a:r>
          </a:p>
        </p:txBody>
      </p:sp>
      <p:sp>
        <p:nvSpPr>
          <p:cNvPr id="84012" name="Text Box 44"/>
          <p:cNvSpPr txBox="1">
            <a:spLocks noChangeArrowheads="1"/>
          </p:cNvSpPr>
          <p:nvPr/>
        </p:nvSpPr>
        <p:spPr bwMode="auto">
          <a:xfrm>
            <a:off x="4119563" y="5113338"/>
            <a:ext cx="11064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00">
                <a:latin typeface="Times New Roman" panose="02020603050405020304" pitchFamily="18" charset="0"/>
              </a:rPr>
              <a:t>CT det.</a:t>
            </a:r>
          </a:p>
        </p:txBody>
      </p:sp>
      <p:sp>
        <p:nvSpPr>
          <p:cNvPr id="84013" name="Rectangle 45"/>
          <p:cNvSpPr>
            <a:spLocks noChangeArrowheads="1"/>
          </p:cNvSpPr>
          <p:nvPr/>
        </p:nvSpPr>
        <p:spPr bwMode="auto">
          <a:xfrm>
            <a:off x="376238" y="165100"/>
            <a:ext cx="8458200" cy="6429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eaLnBrk="0" hangingPunct="0">
              <a:defRPr sz="4400">
                <a:solidFill>
                  <a:schemeClr val="tx2"/>
                </a:solidFill>
                <a:latin typeface="Arial" panose="020B0604020202020204" pitchFamily="34" charset="0"/>
              </a:defRPr>
            </a:lvl1pPr>
            <a:lvl2pPr algn="ctr" eaLnBrk="0" hangingPunct="0">
              <a:defRPr sz="4400">
                <a:solidFill>
                  <a:schemeClr val="tx2"/>
                </a:solidFill>
                <a:latin typeface="Arial" panose="020B0604020202020204" pitchFamily="34" charset="0"/>
              </a:defRPr>
            </a:lvl2pPr>
            <a:lvl3pPr algn="ctr" eaLnBrk="0" hangingPunct="0">
              <a:defRPr sz="4400">
                <a:solidFill>
                  <a:schemeClr val="tx2"/>
                </a:solidFill>
                <a:latin typeface="Arial" panose="020B0604020202020204" pitchFamily="34" charset="0"/>
              </a:defRPr>
            </a:lvl3pPr>
            <a:lvl4pPr algn="ctr" eaLnBrk="0" hangingPunct="0">
              <a:defRPr sz="4400">
                <a:solidFill>
                  <a:schemeClr val="tx2"/>
                </a:solidFill>
                <a:latin typeface="Arial" panose="020B0604020202020204" pitchFamily="34" charset="0"/>
              </a:defRPr>
            </a:lvl4pPr>
            <a:lvl5pPr algn="ctr" eaLnBrk="0" hangingPunct="0">
              <a:defRPr sz="4400">
                <a:solidFill>
                  <a:schemeClr val="tx2"/>
                </a:solidFill>
                <a:latin typeface="Arial" panose="020B0604020202020204" pitchFamily="34" charset="0"/>
              </a:defRPr>
            </a:lvl5pPr>
            <a:lvl6pPr marL="457200" algn="ctr" eaLnBrk="0" fontAlgn="base" hangingPunct="0">
              <a:spcBef>
                <a:spcPct val="0"/>
              </a:spcBef>
              <a:spcAft>
                <a:spcPct val="0"/>
              </a:spcAft>
              <a:defRPr sz="4400">
                <a:solidFill>
                  <a:schemeClr val="tx2"/>
                </a:solidFill>
                <a:latin typeface="Arial" panose="020B0604020202020204" pitchFamily="34" charset="0"/>
              </a:defRPr>
            </a:lvl6pPr>
            <a:lvl7pPr marL="914400" algn="ctr" eaLnBrk="0" fontAlgn="base" hangingPunct="0">
              <a:spcBef>
                <a:spcPct val="0"/>
              </a:spcBef>
              <a:spcAft>
                <a:spcPct val="0"/>
              </a:spcAft>
              <a:defRPr sz="4400">
                <a:solidFill>
                  <a:schemeClr val="tx2"/>
                </a:solidFill>
                <a:latin typeface="Arial" panose="020B0604020202020204" pitchFamily="34" charset="0"/>
              </a:defRPr>
            </a:lvl7pPr>
            <a:lvl8pPr marL="1371600" algn="ctr" eaLnBrk="0" fontAlgn="base" hangingPunct="0">
              <a:spcBef>
                <a:spcPct val="0"/>
              </a:spcBef>
              <a:spcAft>
                <a:spcPct val="0"/>
              </a:spcAft>
              <a:defRPr sz="4400">
                <a:solidFill>
                  <a:schemeClr val="tx2"/>
                </a:solidFill>
                <a:latin typeface="Arial" panose="020B0604020202020204" pitchFamily="34" charset="0"/>
              </a:defRPr>
            </a:lvl8pPr>
            <a:lvl9pPr marL="1828800" algn="ctr" eaLnBrk="0" fontAlgn="base" hangingPunct="0">
              <a:spcBef>
                <a:spcPct val="0"/>
              </a:spcBef>
              <a:spcAft>
                <a:spcPct val="0"/>
              </a:spcAft>
              <a:defRPr sz="4400">
                <a:solidFill>
                  <a:schemeClr val="tx2"/>
                </a:solidFill>
                <a:latin typeface="Arial" panose="020B0604020202020204" pitchFamily="34" charset="0"/>
              </a:defRPr>
            </a:lvl9pPr>
          </a:lstStyle>
          <a:p>
            <a:r>
              <a:rPr lang="en-US" altLang="en-US"/>
              <a:t>4D-CT Data Acquisition</a:t>
            </a:r>
            <a:endParaRPr lang="en-US" altLang="en-US" i="1"/>
          </a:p>
        </p:txBody>
      </p:sp>
      <p:pic>
        <p:nvPicPr>
          <p:cNvPr id="84014" name="Picture 46"/>
          <p:cNvPicPr>
            <a:picLocks noChangeAspect="1" noChangeArrowheads="1"/>
          </p:cNvPicPr>
          <p:nvPr/>
        </p:nvPicPr>
        <p:blipFill>
          <a:blip r:embed="rId3">
            <a:extLst>
              <a:ext uri="{28A0092B-C50C-407E-A947-70E740481C1C}">
                <a14:useLocalDpi xmlns:a14="http://schemas.microsoft.com/office/drawing/2010/main" val="0"/>
              </a:ext>
            </a:extLst>
          </a:blip>
          <a:srcRect l="20427" r="12303"/>
          <a:stretch>
            <a:fillRect/>
          </a:stretch>
        </p:blipFill>
        <p:spPr bwMode="auto">
          <a:xfrm>
            <a:off x="450850" y="5549900"/>
            <a:ext cx="2300288" cy="982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4015" name="Line 47"/>
          <p:cNvSpPr>
            <a:spLocks noChangeShapeType="1"/>
          </p:cNvSpPr>
          <p:nvPr/>
        </p:nvSpPr>
        <p:spPr bwMode="auto">
          <a:xfrm>
            <a:off x="2255838" y="5511800"/>
            <a:ext cx="0" cy="2984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4016" name="AutoShape 48"/>
          <p:cNvSpPr>
            <a:spLocks noChangeArrowheads="1"/>
          </p:cNvSpPr>
          <p:nvPr/>
        </p:nvSpPr>
        <p:spPr bwMode="auto">
          <a:xfrm>
            <a:off x="4611688" y="2128838"/>
            <a:ext cx="112712" cy="2505075"/>
          </a:xfrm>
          <a:prstGeom prst="triangle">
            <a:avLst>
              <a:gd name="adj" fmla="val 50000"/>
            </a:avLst>
          </a:prstGeom>
          <a:solidFill>
            <a:srgbClr val="FF0000">
              <a:alpha val="5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1864714671"/>
      </p:ext>
    </p:extLst>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endParaRPr lang="en-US" altLang="en-US" smtClean="0"/>
          </a:p>
        </p:txBody>
      </p:sp>
      <p:pic>
        <p:nvPicPr>
          <p:cNvPr id="86020" name="Picture 4" descr="3dresnderingofmotion"/>
          <p:cNvPicPr>
            <a:picLocks noGrp="1" noChangeAspect="1" noChangeArrowheads="1" noCrop="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2057400" y="1143000"/>
            <a:ext cx="5029200" cy="5029200"/>
          </a:xfrm>
        </p:spPr>
      </p:pic>
      <p:sp>
        <p:nvSpPr>
          <p:cNvPr id="86021" name="Text Box 5"/>
          <p:cNvSpPr txBox="1">
            <a:spLocks noChangeArrowheads="1"/>
          </p:cNvSpPr>
          <p:nvPr/>
        </p:nvSpPr>
        <p:spPr bwMode="auto">
          <a:xfrm>
            <a:off x="8362950" y="6491288"/>
            <a:ext cx="781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Balter</a:t>
            </a:r>
          </a:p>
        </p:txBody>
      </p:sp>
    </p:spTree>
    <p:extLst>
      <p:ext uri="{BB962C8B-B14F-4D97-AF65-F5344CB8AC3E}">
        <p14:creationId xmlns:p14="http://schemas.microsoft.com/office/powerpoint/2010/main" val="7332624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Dual energy CT: improving CNR</a:t>
            </a:r>
            <a:endParaRPr lang="en-US" b="1" dirty="0">
              <a:latin typeface="+mn-lt"/>
            </a:endParaRPr>
          </a:p>
        </p:txBody>
      </p:sp>
      <p:pic>
        <p:nvPicPr>
          <p:cNvPr id="4" name="Picture 3"/>
          <p:cNvPicPr>
            <a:picLocks noChangeAspect="1"/>
          </p:cNvPicPr>
          <p:nvPr/>
        </p:nvPicPr>
        <p:blipFill>
          <a:blip r:embed="rId2"/>
          <a:stretch>
            <a:fillRect/>
          </a:stretch>
        </p:blipFill>
        <p:spPr>
          <a:xfrm>
            <a:off x="4818751" y="1485366"/>
            <a:ext cx="2963359" cy="4646726"/>
          </a:xfrm>
          <a:prstGeom prst="rect">
            <a:avLst/>
          </a:prstGeom>
        </p:spPr>
      </p:pic>
      <p:sp>
        <p:nvSpPr>
          <p:cNvPr id="5" name="TextBox 4"/>
          <p:cNvSpPr txBox="1"/>
          <p:nvPr/>
        </p:nvSpPr>
        <p:spPr>
          <a:xfrm>
            <a:off x="5490163" y="6488668"/>
            <a:ext cx="3025187" cy="369332"/>
          </a:xfrm>
          <a:prstGeom prst="rect">
            <a:avLst/>
          </a:prstGeom>
          <a:noFill/>
        </p:spPr>
        <p:txBody>
          <a:bodyPr wrap="none" rtlCol="0">
            <a:spAutoFit/>
          </a:bodyPr>
          <a:lstStyle/>
          <a:p>
            <a:r>
              <a:rPr lang="en-US" dirty="0" smtClean="0"/>
              <a:t>Gupta et al, </a:t>
            </a:r>
            <a:r>
              <a:rPr lang="en-US" dirty="0" err="1" smtClean="0"/>
              <a:t>Abd</a:t>
            </a:r>
            <a:r>
              <a:rPr lang="en-US" dirty="0" smtClean="0"/>
              <a:t> Imaging 2018</a:t>
            </a:r>
            <a:endParaRPr lang="en-US" dirty="0"/>
          </a:p>
        </p:txBody>
      </p:sp>
      <p:pic>
        <p:nvPicPr>
          <p:cNvPr id="6" name="Picture 5"/>
          <p:cNvPicPr>
            <a:picLocks noChangeAspect="1"/>
          </p:cNvPicPr>
          <p:nvPr/>
        </p:nvPicPr>
        <p:blipFill>
          <a:blip r:embed="rId3"/>
          <a:stretch>
            <a:fillRect/>
          </a:stretch>
        </p:blipFill>
        <p:spPr>
          <a:xfrm>
            <a:off x="1490735" y="1485367"/>
            <a:ext cx="3013135" cy="4646726"/>
          </a:xfrm>
          <a:prstGeom prst="rect">
            <a:avLst/>
          </a:prstGeom>
        </p:spPr>
      </p:pic>
      <p:sp>
        <p:nvSpPr>
          <p:cNvPr id="7" name="TextBox 6"/>
          <p:cNvSpPr txBox="1"/>
          <p:nvPr/>
        </p:nvSpPr>
        <p:spPr>
          <a:xfrm>
            <a:off x="2487867" y="6119336"/>
            <a:ext cx="1018869" cy="369332"/>
          </a:xfrm>
          <a:prstGeom prst="rect">
            <a:avLst/>
          </a:prstGeom>
          <a:noFill/>
        </p:spPr>
        <p:txBody>
          <a:bodyPr wrap="none" rtlCol="0">
            <a:spAutoFit/>
          </a:bodyPr>
          <a:lstStyle/>
          <a:p>
            <a:r>
              <a:rPr lang="en-US" smtClean="0"/>
              <a:t>Patient 1</a:t>
            </a:r>
            <a:endParaRPr lang="en-US"/>
          </a:p>
        </p:txBody>
      </p:sp>
      <p:sp>
        <p:nvSpPr>
          <p:cNvPr id="8" name="TextBox 7"/>
          <p:cNvSpPr txBox="1"/>
          <p:nvPr/>
        </p:nvSpPr>
        <p:spPr>
          <a:xfrm>
            <a:off x="5787218" y="6119336"/>
            <a:ext cx="1018869" cy="369332"/>
          </a:xfrm>
          <a:prstGeom prst="rect">
            <a:avLst/>
          </a:prstGeom>
          <a:noFill/>
        </p:spPr>
        <p:txBody>
          <a:bodyPr wrap="none" rtlCol="0">
            <a:spAutoFit/>
          </a:bodyPr>
          <a:lstStyle/>
          <a:p>
            <a:r>
              <a:rPr lang="en-US" dirty="0" smtClean="0"/>
              <a:t>Patient 2</a:t>
            </a:r>
            <a:endParaRPr lang="en-US" dirty="0"/>
          </a:p>
        </p:txBody>
      </p:sp>
      <p:sp>
        <p:nvSpPr>
          <p:cNvPr id="9" name="TextBox 8"/>
          <p:cNvSpPr txBox="1"/>
          <p:nvPr/>
        </p:nvSpPr>
        <p:spPr>
          <a:xfrm rot="16200000">
            <a:off x="578182" y="2485319"/>
            <a:ext cx="1245854" cy="369332"/>
          </a:xfrm>
          <a:prstGeom prst="rect">
            <a:avLst/>
          </a:prstGeom>
          <a:noFill/>
        </p:spPr>
        <p:txBody>
          <a:bodyPr wrap="none" rtlCol="0">
            <a:spAutoFit/>
          </a:bodyPr>
          <a:lstStyle/>
          <a:p>
            <a:r>
              <a:rPr lang="en-US" smtClean="0"/>
              <a:t>Iodine map</a:t>
            </a:r>
            <a:endParaRPr lang="en-US"/>
          </a:p>
        </p:txBody>
      </p:sp>
      <p:sp>
        <p:nvSpPr>
          <p:cNvPr id="10" name="TextBox 9"/>
          <p:cNvSpPr txBox="1"/>
          <p:nvPr/>
        </p:nvSpPr>
        <p:spPr>
          <a:xfrm rot="16200000">
            <a:off x="793465" y="4584617"/>
            <a:ext cx="815288" cy="369332"/>
          </a:xfrm>
          <a:prstGeom prst="rect">
            <a:avLst/>
          </a:prstGeom>
          <a:noFill/>
        </p:spPr>
        <p:txBody>
          <a:bodyPr wrap="none" rtlCol="0">
            <a:spAutoFit/>
          </a:bodyPr>
          <a:lstStyle/>
          <a:p>
            <a:r>
              <a:rPr lang="en-US" dirty="0" smtClean="0"/>
              <a:t>70 </a:t>
            </a:r>
            <a:r>
              <a:rPr lang="en-US" dirty="0" err="1" smtClean="0"/>
              <a:t>keV</a:t>
            </a:r>
            <a:endParaRPr lang="en-US" dirty="0"/>
          </a:p>
        </p:txBody>
      </p:sp>
    </p:spTree>
    <p:extLst>
      <p:ext uri="{BB962C8B-B14F-4D97-AF65-F5344CB8AC3E}">
        <p14:creationId xmlns:p14="http://schemas.microsoft.com/office/powerpoint/2010/main" val="4463155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MRI: multiple anatomical and functional sequences</a:t>
            </a:r>
            <a:endParaRPr lang="en-US" b="1" dirty="0">
              <a:latin typeface="+mn-lt"/>
            </a:endParaRPr>
          </a:p>
        </p:txBody>
      </p:sp>
      <p:sp>
        <p:nvSpPr>
          <p:cNvPr id="3" name="Content Placeholder 2"/>
          <p:cNvSpPr>
            <a:spLocks noGrp="1"/>
          </p:cNvSpPr>
          <p:nvPr>
            <p:ph idx="1"/>
          </p:nvPr>
        </p:nvSpPr>
        <p:spPr/>
        <p:txBody>
          <a:bodyPr/>
          <a:lstStyle/>
          <a:p>
            <a:r>
              <a:rPr lang="en-US" dirty="0" smtClean="0"/>
              <a:t>T1</a:t>
            </a:r>
          </a:p>
          <a:p>
            <a:r>
              <a:rPr lang="en-US" dirty="0" smtClean="0"/>
              <a:t>T2</a:t>
            </a:r>
          </a:p>
          <a:p>
            <a:r>
              <a:rPr lang="en-US" dirty="0" smtClean="0"/>
              <a:t>FSE/TSE</a:t>
            </a:r>
          </a:p>
          <a:p>
            <a:r>
              <a:rPr lang="en-US" dirty="0" smtClean="0"/>
              <a:t>DCE</a:t>
            </a:r>
          </a:p>
          <a:p>
            <a:r>
              <a:rPr lang="en-US" dirty="0" smtClean="0"/>
              <a:t>DWI</a:t>
            </a:r>
          </a:p>
          <a:p>
            <a:r>
              <a:rPr lang="en-US" dirty="0" smtClean="0"/>
              <a:t>TRUFI</a:t>
            </a:r>
          </a:p>
          <a:p>
            <a:r>
              <a:rPr lang="en-US" dirty="0" smtClean="0"/>
              <a:t>FIESTA</a:t>
            </a:r>
          </a:p>
          <a:p>
            <a:r>
              <a:rPr lang="en-US" dirty="0" smtClean="0"/>
              <a:t>Many more</a:t>
            </a:r>
          </a:p>
          <a:p>
            <a:endParaRPr lang="en-US" dirty="0" smtClean="0"/>
          </a:p>
        </p:txBody>
      </p:sp>
    </p:spTree>
    <p:extLst>
      <p:ext uri="{BB962C8B-B14F-4D97-AF65-F5344CB8AC3E}">
        <p14:creationId xmlns:p14="http://schemas.microsoft.com/office/powerpoint/2010/main" val="8357712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Considerations with MRI</a:t>
            </a:r>
            <a:endParaRPr lang="en-US" b="1" dirty="0">
              <a:latin typeface="+mn-lt"/>
            </a:endParaRPr>
          </a:p>
        </p:txBody>
      </p:sp>
      <p:sp>
        <p:nvSpPr>
          <p:cNvPr id="3" name="Content Placeholder 2"/>
          <p:cNvSpPr>
            <a:spLocks noGrp="1"/>
          </p:cNvSpPr>
          <p:nvPr>
            <p:ph idx="1"/>
          </p:nvPr>
        </p:nvSpPr>
        <p:spPr/>
        <p:txBody>
          <a:bodyPr/>
          <a:lstStyle/>
          <a:p>
            <a:r>
              <a:rPr lang="en-US" dirty="0" smtClean="0"/>
              <a:t>Time</a:t>
            </a:r>
          </a:p>
          <a:p>
            <a:r>
              <a:rPr lang="en-US" dirty="0" smtClean="0"/>
              <a:t>Cost</a:t>
            </a:r>
          </a:p>
          <a:p>
            <a:r>
              <a:rPr lang="en-US" dirty="0" smtClean="0"/>
              <a:t>Anatomical</a:t>
            </a:r>
          </a:p>
          <a:p>
            <a:r>
              <a:rPr lang="en-US" dirty="0" smtClean="0"/>
              <a:t>Functional</a:t>
            </a:r>
          </a:p>
          <a:p>
            <a:endParaRPr lang="en-US" dirty="0"/>
          </a:p>
        </p:txBody>
      </p:sp>
      <p:sp>
        <p:nvSpPr>
          <p:cNvPr id="4" name="TextBox 3"/>
          <p:cNvSpPr txBox="1"/>
          <p:nvPr/>
        </p:nvSpPr>
        <p:spPr>
          <a:xfrm>
            <a:off x="327600" y="5819440"/>
            <a:ext cx="8488799" cy="523220"/>
          </a:xfrm>
          <a:prstGeom prst="rect">
            <a:avLst/>
          </a:prstGeom>
          <a:noFill/>
        </p:spPr>
        <p:txBody>
          <a:bodyPr wrap="none" rtlCol="0">
            <a:spAutoFit/>
          </a:bodyPr>
          <a:lstStyle/>
          <a:p>
            <a:r>
              <a:rPr lang="en-US" sz="2800" dirty="0" smtClean="0"/>
              <a:t>What can we learn </a:t>
            </a:r>
            <a:r>
              <a:rPr lang="en-US" sz="2800" smtClean="0"/>
              <a:t>from other early detection programs?</a:t>
            </a:r>
            <a:endParaRPr lang="en-US" sz="2800"/>
          </a:p>
        </p:txBody>
      </p:sp>
      <p:pic>
        <p:nvPicPr>
          <p:cNvPr id="2050" name="Picture 2" descr="https://media.springernature.com/original/springer-static/image/art%3A10.1007%2Fs00261-017-1339-5/MediaObjects/261_2017_1339_Fig3_HTML.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2549" y="1584922"/>
            <a:ext cx="5102801" cy="353794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003800" y="5170794"/>
            <a:ext cx="2774734" cy="300082"/>
          </a:xfrm>
          <a:prstGeom prst="rect">
            <a:avLst/>
          </a:prstGeom>
          <a:noFill/>
        </p:spPr>
        <p:txBody>
          <a:bodyPr wrap="none" rtlCol="0">
            <a:spAutoFit/>
          </a:bodyPr>
          <a:lstStyle/>
          <a:p>
            <a:r>
              <a:rPr lang="en-US" dirty="0" smtClean="0"/>
              <a:t>Lee et al, </a:t>
            </a:r>
            <a:r>
              <a:rPr lang="en-US" smtClean="0"/>
              <a:t>Abdominal Radiology, </a:t>
            </a:r>
            <a:r>
              <a:rPr lang="en-US" dirty="0" smtClean="0"/>
              <a:t>2018</a:t>
            </a:r>
            <a:endParaRPr lang="en-US" dirty="0"/>
          </a:p>
        </p:txBody>
      </p:sp>
    </p:spTree>
    <p:extLst>
      <p:ext uri="{BB962C8B-B14F-4D97-AF65-F5344CB8AC3E}">
        <p14:creationId xmlns:p14="http://schemas.microsoft.com/office/powerpoint/2010/main" val="2022949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Reconstruction</a:t>
            </a:r>
            <a:endParaRPr lang="en-US" b="1" dirty="0">
              <a:latin typeface="+mn-lt"/>
            </a:endParaRPr>
          </a:p>
        </p:txBody>
      </p:sp>
      <p:sp>
        <p:nvSpPr>
          <p:cNvPr id="3" name="Content Placeholder 2"/>
          <p:cNvSpPr>
            <a:spLocks noGrp="1"/>
          </p:cNvSpPr>
          <p:nvPr>
            <p:ph idx="1"/>
          </p:nvPr>
        </p:nvSpPr>
        <p:spPr>
          <a:xfrm>
            <a:off x="628650" y="1597025"/>
            <a:ext cx="7886700" cy="4351338"/>
          </a:xfrm>
        </p:spPr>
        <p:txBody>
          <a:bodyPr/>
          <a:lstStyle/>
          <a:p>
            <a:r>
              <a:rPr lang="en-US" dirty="0" smtClean="0"/>
              <a:t>Proprietary methods from vendors</a:t>
            </a:r>
          </a:p>
          <a:p>
            <a:r>
              <a:rPr lang="en-US" dirty="0" smtClean="0"/>
              <a:t>Emerging methods us AI</a:t>
            </a:r>
            <a:endParaRPr lang="en-US" dirty="0"/>
          </a:p>
        </p:txBody>
      </p:sp>
      <p:pic>
        <p:nvPicPr>
          <p:cNvPr id="3074" name="Picture 2" descr="ig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7712" y="2753574"/>
            <a:ext cx="5108575" cy="38948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239000" y="6348367"/>
            <a:ext cx="1797415" cy="300082"/>
          </a:xfrm>
          <a:prstGeom prst="rect">
            <a:avLst/>
          </a:prstGeom>
          <a:noFill/>
        </p:spPr>
        <p:txBody>
          <a:bodyPr wrap="none" rtlCol="0">
            <a:spAutoFit/>
          </a:bodyPr>
          <a:lstStyle/>
          <a:p>
            <a:r>
              <a:rPr lang="en-US" smtClean="0"/>
              <a:t>Zhu et al, Nature, 2018</a:t>
            </a:r>
            <a:endParaRPr lang="en-US"/>
          </a:p>
        </p:txBody>
      </p:sp>
    </p:spTree>
    <p:extLst>
      <p:ext uri="{BB962C8B-B14F-4D97-AF65-F5344CB8AC3E}">
        <p14:creationId xmlns:p14="http://schemas.microsoft.com/office/powerpoint/2010/main" val="4542173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 and low delta PDAC</a:t>
            </a:r>
            <a:endParaRPr lang="en-US" dirty="0"/>
          </a:p>
        </p:txBody>
      </p:sp>
      <p:sp>
        <p:nvSpPr>
          <p:cNvPr id="3" name="Text Placeholder 2"/>
          <p:cNvSpPr>
            <a:spLocks noGrp="1"/>
          </p:cNvSpPr>
          <p:nvPr>
            <p:ph type="body" idx="1"/>
          </p:nvPr>
        </p:nvSpPr>
        <p:spPr/>
        <p:txBody>
          <a:bodyPr/>
          <a:lstStyle/>
          <a:p>
            <a:r>
              <a:rPr lang="en-US" dirty="0" smtClean="0"/>
              <a:t>Baseline image processing</a:t>
            </a:r>
            <a:endParaRPr lang="en-US" dirty="0"/>
          </a:p>
        </p:txBody>
      </p:sp>
    </p:spTree>
    <p:extLst>
      <p:ext uri="{BB962C8B-B14F-4D97-AF65-F5344CB8AC3E}">
        <p14:creationId xmlns:p14="http://schemas.microsoft.com/office/powerpoint/2010/main" val="20567357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598" y="1085850"/>
            <a:ext cx="8600656" cy="857250"/>
          </a:xfrm>
        </p:spPr>
        <p:txBody>
          <a:bodyPr>
            <a:normAutofit fontScale="90000"/>
          </a:bodyPr>
          <a:lstStyle/>
          <a:p>
            <a:r>
              <a:rPr lang="en-US" b="1" smtClean="0">
                <a:latin typeface="+mn-lt"/>
              </a:rPr>
              <a:t>Simulations </a:t>
            </a:r>
            <a:r>
              <a:rPr lang="en-US" b="1" dirty="0" smtClean="0">
                <a:latin typeface="+mn-lt"/>
              </a:rPr>
              <a:t>of tumor growth </a:t>
            </a:r>
            <a:br>
              <a:rPr lang="en-US" b="1" dirty="0" smtClean="0">
                <a:latin typeface="+mn-lt"/>
              </a:rPr>
            </a:br>
            <a:r>
              <a:rPr lang="en-US" b="1" dirty="0" smtClean="0">
                <a:latin typeface="+mn-lt"/>
              </a:rPr>
              <a:t>to identify </a:t>
            </a:r>
            <a:r>
              <a:rPr lang="en-US" b="1" smtClean="0">
                <a:latin typeface="+mn-lt"/>
              </a:rPr>
              <a:t>biophysical subtypes</a:t>
            </a:r>
            <a:endParaRPr lang="en-US" b="1" dirty="0">
              <a:latin typeface="+mn-lt"/>
            </a:endParaRPr>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2598" y="2626616"/>
            <a:ext cx="4603974" cy="2493855"/>
          </a:xfrm>
          <a:prstGeom prst="rect">
            <a:avLst/>
          </a:prstGeom>
        </p:spPr>
      </p:pic>
      <p:sp>
        <p:nvSpPr>
          <p:cNvPr id="4" name="TextBox 3"/>
          <p:cNvSpPr txBox="1"/>
          <p:nvPr/>
        </p:nvSpPr>
        <p:spPr>
          <a:xfrm>
            <a:off x="7363436" y="5579620"/>
            <a:ext cx="1261884" cy="248209"/>
          </a:xfrm>
          <a:prstGeom prst="rect">
            <a:avLst/>
          </a:prstGeom>
          <a:noFill/>
        </p:spPr>
        <p:txBody>
          <a:bodyPr wrap="none" rtlCol="0">
            <a:spAutoFit/>
          </a:bodyPr>
          <a:lstStyle/>
          <a:p>
            <a:r>
              <a:rPr lang="en-US" sz="1013" dirty="0" err="1"/>
              <a:t>Koay</a:t>
            </a:r>
            <a:r>
              <a:rPr lang="en-US" sz="1013" dirty="0"/>
              <a:t> et al, CCR 2018</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b="50923"/>
          <a:stretch/>
        </p:blipFill>
        <p:spPr>
          <a:xfrm>
            <a:off x="5285601" y="4079680"/>
            <a:ext cx="3554535" cy="1283954"/>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54053" t="52971"/>
          <a:stretch/>
        </p:blipFill>
        <p:spPr>
          <a:xfrm>
            <a:off x="5765007" y="2521061"/>
            <a:ext cx="2236448" cy="1483608"/>
          </a:xfrm>
          <a:prstGeom prst="rect">
            <a:avLst/>
          </a:prstGeom>
        </p:spPr>
      </p:pic>
    </p:spTree>
    <p:extLst>
      <p:ext uri="{BB962C8B-B14F-4D97-AF65-F5344CB8AC3E}">
        <p14:creationId xmlns:p14="http://schemas.microsoft.com/office/powerpoint/2010/main" val="5416338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656490" y="857250"/>
            <a:ext cx="4344510" cy="5143500"/>
          </a:xfrm>
          <a:prstGeom prst="rect">
            <a:avLst/>
          </a:prstGeom>
        </p:spPr>
      </p:pic>
      <p:sp>
        <p:nvSpPr>
          <p:cNvPr id="3" name="TextBox 2"/>
          <p:cNvSpPr txBox="1"/>
          <p:nvPr/>
        </p:nvSpPr>
        <p:spPr>
          <a:xfrm>
            <a:off x="656730" y="2397948"/>
            <a:ext cx="2999760" cy="2062103"/>
          </a:xfrm>
          <a:prstGeom prst="rect">
            <a:avLst/>
          </a:prstGeom>
          <a:noFill/>
        </p:spPr>
        <p:txBody>
          <a:bodyPr wrap="square" rtlCol="0">
            <a:spAutoFit/>
          </a:bodyPr>
          <a:lstStyle/>
          <a:p>
            <a:r>
              <a:rPr lang="en-US" sz="3200" b="1" dirty="0"/>
              <a:t>CT-based morphological </a:t>
            </a:r>
          </a:p>
          <a:p>
            <a:r>
              <a:rPr lang="en-US" sz="3200" b="1" dirty="0"/>
              <a:t>subtypes of PDAC</a:t>
            </a:r>
          </a:p>
        </p:txBody>
      </p:sp>
    </p:spTree>
    <p:extLst>
      <p:ext uri="{BB962C8B-B14F-4D97-AF65-F5344CB8AC3E}">
        <p14:creationId xmlns:p14="http://schemas.microsoft.com/office/powerpoint/2010/main" val="19511786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097911" y="1765502"/>
            <a:ext cx="4810728" cy="4032994"/>
          </a:xfrm>
          <a:prstGeom prst="rect">
            <a:avLst/>
          </a:prstGeom>
        </p:spPr>
      </p:pic>
      <p:sp>
        <p:nvSpPr>
          <p:cNvPr id="4" name="TextBox 3"/>
          <p:cNvSpPr txBox="1"/>
          <p:nvPr/>
        </p:nvSpPr>
        <p:spPr>
          <a:xfrm>
            <a:off x="659205" y="891815"/>
            <a:ext cx="5337295" cy="584775"/>
          </a:xfrm>
          <a:prstGeom prst="rect">
            <a:avLst/>
          </a:prstGeom>
          <a:noFill/>
          <a:ln>
            <a:noFill/>
          </a:ln>
        </p:spPr>
        <p:txBody>
          <a:bodyPr wrap="none" rtlCol="0">
            <a:spAutoFit/>
          </a:bodyPr>
          <a:lstStyle/>
          <a:p>
            <a:r>
              <a:rPr lang="en-US" sz="3200" b="1"/>
              <a:t>CT-based biomarker </a:t>
            </a:r>
            <a:r>
              <a:rPr lang="en-US" sz="3200" b="1" dirty="0"/>
              <a:t>outcomes</a:t>
            </a:r>
          </a:p>
        </p:txBody>
      </p:sp>
    </p:spTree>
    <p:extLst>
      <p:ext uri="{BB962C8B-B14F-4D97-AF65-F5344CB8AC3E}">
        <p14:creationId xmlns:p14="http://schemas.microsoft.com/office/powerpoint/2010/main" val="13845665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764" y="770957"/>
            <a:ext cx="8667750" cy="994172"/>
          </a:xfrm>
        </p:spPr>
        <p:txBody>
          <a:bodyPr>
            <a:normAutofit fontScale="90000"/>
          </a:bodyPr>
          <a:lstStyle/>
          <a:p>
            <a:r>
              <a:rPr lang="en-US" b="1" dirty="0" smtClean="0">
                <a:latin typeface="+mn-lt"/>
              </a:rPr>
              <a:t>Imaging-based subtypes and relevance to early detection strategies</a:t>
            </a:r>
            <a:endParaRPr lang="en-US" b="1" dirty="0">
              <a:latin typeface="+mn-lt"/>
            </a:endParaRPr>
          </a:p>
        </p:txBody>
      </p:sp>
      <p:grpSp>
        <p:nvGrpSpPr>
          <p:cNvPr id="10" name="Group 9"/>
          <p:cNvGrpSpPr/>
          <p:nvPr/>
        </p:nvGrpSpPr>
        <p:grpSpPr>
          <a:xfrm>
            <a:off x="5279861" y="2316058"/>
            <a:ext cx="3582503" cy="2847378"/>
            <a:chOff x="6497672" y="1945077"/>
            <a:chExt cx="5318810" cy="4227398"/>
          </a:xfrm>
        </p:grpSpPr>
        <p:graphicFrame>
          <p:nvGraphicFramePr>
            <p:cNvPr id="4" name="Object 3"/>
            <p:cNvGraphicFramePr>
              <a:graphicFrameLocks noChangeAspect="1"/>
            </p:cNvGraphicFramePr>
            <p:nvPr>
              <p:extLst>
                <p:ext uri="{D42A27DB-BD31-4B8C-83A1-F6EECF244321}">
                  <p14:modId xmlns:p14="http://schemas.microsoft.com/office/powerpoint/2010/main" val="1208934714"/>
                </p:ext>
              </p:extLst>
            </p:nvPr>
          </p:nvGraphicFramePr>
          <p:xfrm>
            <a:off x="6497672" y="1945077"/>
            <a:ext cx="5318810" cy="4227398"/>
          </p:xfrm>
          <a:graphic>
            <a:graphicData uri="http://schemas.openxmlformats.org/presentationml/2006/ole">
              <mc:AlternateContent xmlns:mc="http://schemas.openxmlformats.org/markup-compatibility/2006">
                <mc:Choice xmlns:v="urn:schemas-microsoft-com:vml" Requires="v">
                  <p:oleObj spid="_x0000_s1071" name="Prism 6" r:id="rId3" imgW="4500616" imgH="3430467" progId="Prism6.Document">
                    <p:embed/>
                  </p:oleObj>
                </mc:Choice>
                <mc:Fallback>
                  <p:oleObj name="Prism 6" r:id="rId3" imgW="4500616" imgH="3430467" progId="Prism6.Document">
                    <p:embed/>
                    <p:pic>
                      <p:nvPicPr>
                        <p:cNvPr id="0" name=""/>
                        <p:cNvPicPr/>
                        <p:nvPr/>
                      </p:nvPicPr>
                      <p:blipFill>
                        <a:blip r:embed="rId4"/>
                        <a:stretch>
                          <a:fillRect/>
                        </a:stretch>
                      </p:blipFill>
                      <p:spPr>
                        <a:xfrm>
                          <a:off x="6497672" y="1945077"/>
                          <a:ext cx="5318810" cy="4227398"/>
                        </a:xfrm>
                        <a:prstGeom prst="rect">
                          <a:avLst/>
                        </a:prstGeom>
                        <a:ln>
                          <a:solidFill>
                            <a:schemeClr val="tx1"/>
                          </a:solidFill>
                        </a:ln>
                      </p:spPr>
                    </p:pic>
                  </p:oleObj>
                </mc:Fallback>
              </mc:AlternateContent>
            </a:graphicData>
          </a:graphic>
        </p:graphicFrame>
        <p:sp>
          <p:nvSpPr>
            <p:cNvPr id="5" name="TextBox 4"/>
            <p:cNvSpPr txBox="1"/>
            <p:nvPr/>
          </p:nvSpPr>
          <p:spPr>
            <a:xfrm rot="16200000">
              <a:off x="5407132" y="3632468"/>
              <a:ext cx="2694545" cy="368507"/>
            </a:xfrm>
            <a:prstGeom prst="rect">
              <a:avLst/>
            </a:prstGeom>
            <a:solidFill>
              <a:schemeClr val="bg1"/>
            </a:solidFill>
          </p:spPr>
          <p:txBody>
            <a:bodyPr wrap="none" rtlCol="0">
              <a:spAutoFit/>
            </a:bodyPr>
            <a:lstStyle/>
            <a:p>
              <a:r>
                <a:rPr lang="en-US" sz="1013"/>
                <a:t>Tumor doubling time (months)</a:t>
              </a:r>
            </a:p>
          </p:txBody>
        </p:sp>
        <p:sp>
          <p:nvSpPr>
            <p:cNvPr id="6" name="TextBox 5"/>
            <p:cNvSpPr txBox="1"/>
            <p:nvPr/>
          </p:nvSpPr>
          <p:spPr>
            <a:xfrm>
              <a:off x="7863838" y="5345987"/>
              <a:ext cx="1073820" cy="368507"/>
            </a:xfrm>
            <a:prstGeom prst="rect">
              <a:avLst/>
            </a:prstGeom>
            <a:solidFill>
              <a:schemeClr val="bg1"/>
            </a:solidFill>
          </p:spPr>
          <p:txBody>
            <a:bodyPr wrap="none" rtlCol="0">
              <a:spAutoFit/>
            </a:bodyPr>
            <a:lstStyle/>
            <a:p>
              <a:r>
                <a:rPr lang="en-US" sz="1013"/>
                <a:t>High delta</a:t>
              </a:r>
            </a:p>
          </p:txBody>
        </p:sp>
        <p:sp>
          <p:nvSpPr>
            <p:cNvPr id="7" name="TextBox 6"/>
            <p:cNvSpPr txBox="1"/>
            <p:nvPr/>
          </p:nvSpPr>
          <p:spPr>
            <a:xfrm>
              <a:off x="9804830" y="5345987"/>
              <a:ext cx="1038121" cy="368507"/>
            </a:xfrm>
            <a:prstGeom prst="rect">
              <a:avLst/>
            </a:prstGeom>
            <a:solidFill>
              <a:schemeClr val="bg1"/>
            </a:solidFill>
          </p:spPr>
          <p:txBody>
            <a:bodyPr wrap="none" rtlCol="0">
              <a:spAutoFit/>
            </a:bodyPr>
            <a:lstStyle/>
            <a:p>
              <a:r>
                <a:rPr lang="en-US" sz="1013"/>
                <a:t>Low delta</a:t>
              </a:r>
              <a:endParaRPr lang="en-US" sz="1013" dirty="0"/>
            </a:p>
          </p:txBody>
        </p:sp>
        <p:sp>
          <p:nvSpPr>
            <p:cNvPr id="9" name="Rectangle 8"/>
            <p:cNvSpPr/>
            <p:nvPr/>
          </p:nvSpPr>
          <p:spPr>
            <a:xfrm>
              <a:off x="8673737" y="5702962"/>
              <a:ext cx="1384663" cy="2152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grpSp>
        <p:nvGrpSpPr>
          <p:cNvPr id="13" name="Group 12"/>
          <p:cNvGrpSpPr/>
          <p:nvPr/>
        </p:nvGrpSpPr>
        <p:grpSpPr>
          <a:xfrm>
            <a:off x="122667" y="2125267"/>
            <a:ext cx="4778691" cy="1993604"/>
            <a:chOff x="252972" y="2482362"/>
            <a:chExt cx="6371588" cy="2658139"/>
          </a:xfrm>
        </p:grpSpPr>
        <p:pic>
          <p:nvPicPr>
            <p:cNvPr id="11" name="Picture 10"/>
            <p:cNvPicPr>
              <a:picLocks noChangeAspect="1"/>
            </p:cNvPicPr>
            <p:nvPr/>
          </p:nvPicPr>
          <p:blipFill>
            <a:blip r:embed="rId5"/>
            <a:stretch>
              <a:fillRect/>
            </a:stretch>
          </p:blipFill>
          <p:spPr>
            <a:xfrm>
              <a:off x="252972" y="2546157"/>
              <a:ext cx="6371588" cy="2594344"/>
            </a:xfrm>
            <a:prstGeom prst="rect">
              <a:avLst/>
            </a:prstGeom>
          </p:spPr>
        </p:pic>
        <p:sp>
          <p:nvSpPr>
            <p:cNvPr id="12" name="Rectangle 11"/>
            <p:cNvSpPr/>
            <p:nvPr/>
          </p:nvSpPr>
          <p:spPr>
            <a:xfrm>
              <a:off x="252972" y="2482362"/>
              <a:ext cx="278656" cy="3458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14" name="TextBox 13"/>
          <p:cNvSpPr txBox="1"/>
          <p:nvPr/>
        </p:nvSpPr>
        <p:spPr>
          <a:xfrm>
            <a:off x="257764" y="4226557"/>
            <a:ext cx="4387232" cy="1477328"/>
          </a:xfrm>
          <a:prstGeom prst="rect">
            <a:avLst/>
          </a:prstGeom>
          <a:noFill/>
        </p:spPr>
        <p:txBody>
          <a:bodyPr wrap="square" rtlCol="0">
            <a:spAutoFit/>
          </a:bodyPr>
          <a:lstStyle/>
          <a:p>
            <a:pPr marL="214308" indent="-214308">
              <a:buFont typeface="Arial" charset="0"/>
              <a:buChar char="•"/>
            </a:pPr>
            <a:r>
              <a:rPr lang="en-US" sz="1800" dirty="0"/>
              <a:t>Distribution of high and low delta PDAC differs in those with early stage and late stage disease</a:t>
            </a:r>
          </a:p>
          <a:p>
            <a:pPr marL="214308" indent="-214308">
              <a:buFont typeface="Arial" charset="0"/>
              <a:buChar char="•"/>
            </a:pPr>
            <a:r>
              <a:rPr lang="en-US" sz="1800" dirty="0"/>
              <a:t>The doubling time of high delta PDAC is faster than low delta PDAC</a:t>
            </a:r>
          </a:p>
        </p:txBody>
      </p:sp>
    </p:spTree>
    <p:extLst>
      <p:ext uri="{BB962C8B-B14F-4D97-AF65-F5344CB8AC3E}">
        <p14:creationId xmlns:p14="http://schemas.microsoft.com/office/powerpoint/2010/main" val="1731932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2" y="619126"/>
            <a:ext cx="7886700" cy="1325563"/>
          </a:xfrm>
        </p:spPr>
        <p:txBody>
          <a:bodyPr>
            <a:normAutofit/>
          </a:bodyPr>
          <a:lstStyle/>
          <a:p>
            <a:r>
              <a:rPr lang="en-US" sz="3600" b="1" dirty="0" smtClean="0">
                <a:latin typeface="+mn-lt"/>
              </a:rPr>
              <a:t>Combining imaging-based biomarkers </a:t>
            </a:r>
            <a:br>
              <a:rPr lang="en-US" sz="3600" b="1" dirty="0" smtClean="0">
                <a:latin typeface="+mn-lt"/>
              </a:rPr>
            </a:br>
            <a:r>
              <a:rPr lang="en-US" sz="3600" b="1" dirty="0" smtClean="0">
                <a:latin typeface="+mn-lt"/>
              </a:rPr>
              <a:t>with liquid biopsies</a:t>
            </a:r>
            <a:endParaRPr lang="en-US" sz="3600" b="1" dirty="0">
              <a:latin typeface="+mn-lt"/>
            </a:endParaRP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438048" y="2433894"/>
            <a:ext cx="8267909" cy="2815742"/>
          </a:xfrm>
          <a:prstGeom prst="rect">
            <a:avLst/>
          </a:prstGeom>
          <a:noFill/>
          <a:ln>
            <a:noFill/>
          </a:ln>
        </p:spPr>
      </p:pic>
      <p:sp>
        <p:nvSpPr>
          <p:cNvPr id="5" name="TextBox 4"/>
          <p:cNvSpPr txBox="1"/>
          <p:nvPr/>
        </p:nvSpPr>
        <p:spPr>
          <a:xfrm>
            <a:off x="6162472" y="5558263"/>
            <a:ext cx="2021707" cy="248209"/>
          </a:xfrm>
          <a:prstGeom prst="rect">
            <a:avLst/>
          </a:prstGeom>
          <a:noFill/>
        </p:spPr>
        <p:txBody>
          <a:bodyPr wrap="none" rtlCol="0">
            <a:spAutoFit/>
          </a:bodyPr>
          <a:lstStyle/>
          <a:p>
            <a:r>
              <a:rPr lang="en-US" sz="1013" dirty="0" err="1"/>
              <a:t>Elganainy</a:t>
            </a:r>
            <a:r>
              <a:rPr lang="en-US" sz="1013" dirty="0"/>
              <a:t>, </a:t>
            </a:r>
            <a:r>
              <a:rPr lang="en-US" sz="1013" dirty="0" err="1"/>
              <a:t>Koay</a:t>
            </a:r>
            <a:r>
              <a:rPr lang="en-US" sz="1013" dirty="0"/>
              <a:t>, et al, unpublished</a:t>
            </a:r>
          </a:p>
        </p:txBody>
      </p:sp>
    </p:spTree>
    <p:extLst>
      <p:ext uri="{BB962C8B-B14F-4D97-AF65-F5344CB8AC3E}">
        <p14:creationId xmlns:p14="http://schemas.microsoft.com/office/powerpoint/2010/main" val="17260716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Multi-parametric enhancement pattern mapping (EPM)</a:t>
            </a:r>
            <a:endParaRPr lang="en-US" dirty="0"/>
          </a:p>
        </p:txBody>
      </p:sp>
      <p:sp>
        <p:nvSpPr>
          <p:cNvPr id="3" name="Text Placeholder 2"/>
          <p:cNvSpPr>
            <a:spLocks noGrp="1"/>
          </p:cNvSpPr>
          <p:nvPr>
            <p:ph type="body" idx="1"/>
          </p:nvPr>
        </p:nvSpPr>
        <p:spPr/>
        <p:txBody>
          <a:bodyPr/>
          <a:lstStyle/>
          <a:p>
            <a:r>
              <a:rPr lang="en-US" dirty="0" smtClean="0"/>
              <a:t>Image processing for early detection and further characterization of liver and pancreatic lesions</a:t>
            </a:r>
            <a:endParaRPr lang="en-US" dirty="0"/>
          </a:p>
        </p:txBody>
      </p:sp>
    </p:spTree>
    <p:extLst>
      <p:ext uri="{BB962C8B-B14F-4D97-AF65-F5344CB8AC3E}">
        <p14:creationId xmlns:p14="http://schemas.microsoft.com/office/powerpoint/2010/main" val="4727321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833439" y="1746123"/>
            <a:ext cx="7477125" cy="4133850"/>
          </a:xfrm>
          <a:prstGeom prst="rect">
            <a:avLst/>
          </a:prstGeom>
        </p:spPr>
      </p:pic>
      <p:sp>
        <p:nvSpPr>
          <p:cNvPr id="6" name="TextBox 5"/>
          <p:cNvSpPr txBox="1"/>
          <p:nvPr/>
        </p:nvSpPr>
        <p:spPr>
          <a:xfrm>
            <a:off x="353377" y="762256"/>
            <a:ext cx="7555273" cy="584775"/>
          </a:xfrm>
          <a:prstGeom prst="rect">
            <a:avLst/>
          </a:prstGeom>
          <a:noFill/>
        </p:spPr>
        <p:txBody>
          <a:bodyPr wrap="none" rtlCol="0">
            <a:spAutoFit/>
          </a:bodyPr>
          <a:lstStyle/>
          <a:p>
            <a:r>
              <a:rPr lang="en-US" sz="3200" b="1" dirty="0"/>
              <a:t>Concept for Enhancement Pattern Mapping</a:t>
            </a:r>
          </a:p>
        </p:txBody>
      </p:sp>
    </p:spTree>
    <p:extLst>
      <p:ext uri="{BB962C8B-B14F-4D97-AF65-F5344CB8AC3E}">
        <p14:creationId xmlns:p14="http://schemas.microsoft.com/office/powerpoint/2010/main" val="6615088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mn-lt"/>
              </a:rPr>
              <a:t>Challenges and potential solutions with </a:t>
            </a:r>
            <a:r>
              <a:rPr lang="en-US" b="1" dirty="0" err="1" smtClean="0">
                <a:latin typeface="+mn-lt"/>
              </a:rPr>
              <a:t>multiparametric</a:t>
            </a:r>
            <a:r>
              <a:rPr lang="en-US" b="1" dirty="0" smtClean="0">
                <a:latin typeface="+mn-lt"/>
              </a:rPr>
              <a:t> image processing</a:t>
            </a:r>
            <a:endParaRPr lang="en-US" b="1" dirty="0">
              <a:latin typeface="+mn-lt"/>
            </a:endParaRPr>
          </a:p>
        </p:txBody>
      </p:sp>
      <p:sp>
        <p:nvSpPr>
          <p:cNvPr id="4" name="Content Placeholder 3"/>
          <p:cNvSpPr>
            <a:spLocks noGrp="1"/>
          </p:cNvSpPr>
          <p:nvPr>
            <p:ph idx="1"/>
          </p:nvPr>
        </p:nvSpPr>
        <p:spPr/>
        <p:txBody>
          <a:bodyPr/>
          <a:lstStyle/>
          <a:p>
            <a:pPr marL="385754" indent="-385754">
              <a:buFont typeface="+mj-lt"/>
              <a:buAutoNum type="arabicPeriod"/>
            </a:pPr>
            <a:r>
              <a:rPr lang="en-US" dirty="0" smtClean="0"/>
              <a:t>Organ motion – CT acquisition with immobilization</a:t>
            </a:r>
          </a:p>
          <a:p>
            <a:pPr marL="385754" indent="-385754">
              <a:buFont typeface="+mj-lt"/>
              <a:buAutoNum type="arabicPeriod"/>
            </a:pPr>
            <a:r>
              <a:rPr lang="en-US" dirty="0" smtClean="0"/>
              <a:t>Image overlay error – Deformable registration techniques</a:t>
            </a:r>
          </a:p>
          <a:p>
            <a:pPr marL="385754" indent="-385754">
              <a:buFont typeface="+mj-lt"/>
              <a:buAutoNum type="arabicPeriod"/>
            </a:pPr>
            <a:r>
              <a:rPr lang="en-US" dirty="0" smtClean="0"/>
              <a:t>Comparison models – Quantitative models on patient-specific and population-based data</a:t>
            </a:r>
            <a:endParaRPr lang="en-US" dirty="0"/>
          </a:p>
        </p:txBody>
      </p:sp>
    </p:spTree>
    <p:extLst>
      <p:ext uri="{BB962C8B-B14F-4D97-AF65-F5344CB8AC3E}">
        <p14:creationId xmlns:p14="http://schemas.microsoft.com/office/powerpoint/2010/main" val="158913247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379575"/>
            <a:ext cx="7886700" cy="994172"/>
          </a:xfrm>
        </p:spPr>
        <p:txBody>
          <a:bodyPr>
            <a:normAutofit fontScale="90000"/>
          </a:bodyPr>
          <a:lstStyle/>
          <a:p>
            <a:r>
              <a:rPr lang="en-US" b="1" dirty="0" smtClean="0">
                <a:latin typeface="+mn-lt"/>
              </a:rPr>
              <a:t>CNR improved across a range of noise levels and tumor sizes using EPM</a:t>
            </a:r>
            <a:endParaRPr lang="en-US" b="1" dirty="0">
              <a:latin typeface="+mn-lt"/>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997555" y="12287250"/>
            <a:ext cx="3332559" cy="2488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667060" y="12287250"/>
            <a:ext cx="3301603" cy="2472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11855" y="12401550"/>
            <a:ext cx="3332559" cy="2488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781360" y="12401550"/>
            <a:ext cx="3301603" cy="2472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226154" y="12515850"/>
            <a:ext cx="3332559" cy="2488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895660" y="12515850"/>
            <a:ext cx="3301603" cy="2472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340454" y="12630150"/>
            <a:ext cx="3332559" cy="2488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09960" y="12630150"/>
            <a:ext cx="3301603" cy="2472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454754" y="12744450"/>
            <a:ext cx="3332559" cy="2488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124260" y="12744450"/>
            <a:ext cx="3301603" cy="2472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69054" y="12858750"/>
            <a:ext cx="3332559" cy="2488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238560" y="12858750"/>
            <a:ext cx="3301603" cy="2472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683354" y="12973050"/>
            <a:ext cx="3332559" cy="2488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352860" y="12973050"/>
            <a:ext cx="3301603" cy="2472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97654" y="13087350"/>
            <a:ext cx="3332559" cy="2488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911954" y="13201650"/>
            <a:ext cx="3332559" cy="2488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4" name="Chart 23"/>
          <p:cNvGraphicFramePr/>
          <p:nvPr>
            <p:extLst>
              <p:ext uri="{D42A27DB-BD31-4B8C-83A1-F6EECF244321}">
                <p14:modId xmlns:p14="http://schemas.microsoft.com/office/powerpoint/2010/main" val="1926402003"/>
              </p:ext>
            </p:extLst>
          </p:nvPr>
        </p:nvGraphicFramePr>
        <p:xfrm>
          <a:off x="460773" y="2703133"/>
          <a:ext cx="4111228" cy="233041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5" name="Chart 24"/>
          <p:cNvGraphicFramePr/>
          <p:nvPr>
            <p:extLst>
              <p:ext uri="{D42A27DB-BD31-4B8C-83A1-F6EECF244321}">
                <p14:modId xmlns:p14="http://schemas.microsoft.com/office/powerpoint/2010/main" val="1279423501"/>
              </p:ext>
            </p:extLst>
          </p:nvPr>
        </p:nvGraphicFramePr>
        <p:xfrm>
          <a:off x="4707734" y="2589614"/>
          <a:ext cx="3807619" cy="2518947"/>
        </p:xfrm>
        <a:graphic>
          <a:graphicData uri="http://schemas.openxmlformats.org/drawingml/2006/chart">
            <c:chart xmlns:c="http://schemas.openxmlformats.org/drawingml/2006/chart" xmlns:r="http://schemas.openxmlformats.org/officeDocument/2006/relationships" r:id="rId5"/>
          </a:graphicData>
        </a:graphic>
      </p:graphicFrame>
      <p:sp>
        <p:nvSpPr>
          <p:cNvPr id="3" name="TextBox 2"/>
          <p:cNvSpPr txBox="1"/>
          <p:nvPr/>
        </p:nvSpPr>
        <p:spPr>
          <a:xfrm>
            <a:off x="6385037" y="5504137"/>
            <a:ext cx="1867819" cy="248209"/>
          </a:xfrm>
          <a:prstGeom prst="rect">
            <a:avLst/>
          </a:prstGeom>
          <a:noFill/>
        </p:spPr>
        <p:txBody>
          <a:bodyPr wrap="none" rtlCol="0">
            <a:spAutoFit/>
          </a:bodyPr>
          <a:lstStyle/>
          <a:p>
            <a:r>
              <a:rPr lang="en-US" sz="1013" dirty="0"/>
              <a:t>Park, </a:t>
            </a:r>
            <a:r>
              <a:rPr lang="en-US" sz="1013" dirty="0" err="1"/>
              <a:t>Koay</a:t>
            </a:r>
            <a:r>
              <a:rPr lang="en-US" sz="1013" dirty="0"/>
              <a:t> et al, Med Phys 2019</a:t>
            </a:r>
          </a:p>
        </p:txBody>
      </p:sp>
    </p:spTree>
    <p:extLst>
      <p:ext uri="{BB962C8B-B14F-4D97-AF65-F5344CB8AC3E}">
        <p14:creationId xmlns:p14="http://schemas.microsoft.com/office/powerpoint/2010/main" val="14216717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328" y="1152526"/>
            <a:ext cx="7886700" cy="994172"/>
          </a:xfrm>
        </p:spPr>
        <p:txBody>
          <a:bodyPr>
            <a:normAutofit fontScale="90000"/>
          </a:bodyPr>
          <a:lstStyle/>
          <a:p>
            <a:r>
              <a:rPr lang="en-US" b="1" dirty="0" smtClean="0">
                <a:latin typeface="+mn-lt"/>
              </a:rPr>
              <a:t>CNR improved in cholangiocarcinoma, HCC, and colorectal liver metastases</a:t>
            </a:r>
            <a:endParaRPr lang="en-US" b="1" dirty="0">
              <a:latin typeface="+mn-lt"/>
            </a:endParaRPr>
          </a:p>
        </p:txBody>
      </p:sp>
      <p:pic>
        <p:nvPicPr>
          <p:cNvPr id="4" name="Picture 3" descr="C:\Users\PCPark\Dropbox\Paper\Park et al 2018\Screenshot\boxplot1.tif"/>
          <p:cNvPicPr/>
          <p:nvPr/>
        </p:nvPicPr>
        <p:blipFill>
          <a:blip r:embed="rId2">
            <a:extLst>
              <a:ext uri="{28A0092B-C50C-407E-A947-70E740481C1C}">
                <a14:useLocalDpi xmlns:a14="http://schemas.microsoft.com/office/drawing/2010/main" val="0"/>
              </a:ext>
            </a:extLst>
          </a:blip>
          <a:srcRect/>
          <a:stretch>
            <a:fillRect/>
          </a:stretch>
        </p:blipFill>
        <p:spPr bwMode="auto">
          <a:xfrm>
            <a:off x="-21428" y="2443876"/>
            <a:ext cx="3166586" cy="2372678"/>
          </a:xfrm>
          <a:prstGeom prst="rect">
            <a:avLst/>
          </a:prstGeom>
          <a:noFill/>
          <a:ln>
            <a:noFill/>
          </a:ln>
        </p:spPr>
      </p:pic>
      <p:pic>
        <p:nvPicPr>
          <p:cNvPr id="5" name="Picture 4" descr="C:\Users\PCPark\Dropbox\Paper\Park et al 2018\Screenshot\boxplot2.tif"/>
          <p:cNvPicPr/>
          <p:nvPr/>
        </p:nvPicPr>
        <p:blipFill>
          <a:blip r:embed="rId3">
            <a:extLst>
              <a:ext uri="{28A0092B-C50C-407E-A947-70E740481C1C}">
                <a14:useLocalDpi xmlns:a14="http://schemas.microsoft.com/office/drawing/2010/main" val="0"/>
              </a:ext>
            </a:extLst>
          </a:blip>
          <a:srcRect/>
          <a:stretch>
            <a:fillRect/>
          </a:stretch>
        </p:blipFill>
        <p:spPr bwMode="auto">
          <a:xfrm>
            <a:off x="5977417" y="2443876"/>
            <a:ext cx="3166586" cy="2372678"/>
          </a:xfrm>
          <a:prstGeom prst="rect">
            <a:avLst/>
          </a:prstGeom>
          <a:noFill/>
          <a:ln>
            <a:noFill/>
          </a:ln>
        </p:spPr>
      </p:pic>
      <p:pic>
        <p:nvPicPr>
          <p:cNvPr id="6" name="Picture 5" descr="C:\Users\PCPark\Dropbox\Paper\Park et al 2018\Screenshot\boxplot3.tif"/>
          <p:cNvPicPr/>
          <p:nvPr/>
        </p:nvPicPr>
        <p:blipFill>
          <a:blip r:embed="rId4">
            <a:extLst>
              <a:ext uri="{28A0092B-C50C-407E-A947-70E740481C1C}">
                <a14:useLocalDpi xmlns:a14="http://schemas.microsoft.com/office/drawing/2010/main" val="0"/>
              </a:ext>
            </a:extLst>
          </a:blip>
          <a:srcRect/>
          <a:stretch>
            <a:fillRect/>
          </a:stretch>
        </p:blipFill>
        <p:spPr bwMode="auto">
          <a:xfrm>
            <a:off x="2977996" y="2443876"/>
            <a:ext cx="3166586" cy="2372678"/>
          </a:xfrm>
          <a:prstGeom prst="rect">
            <a:avLst/>
          </a:prstGeom>
          <a:noFill/>
          <a:ln>
            <a:noFill/>
          </a:ln>
        </p:spPr>
      </p:pic>
      <p:sp>
        <p:nvSpPr>
          <p:cNvPr id="7" name="TextBox 6"/>
          <p:cNvSpPr txBox="1"/>
          <p:nvPr/>
        </p:nvSpPr>
        <p:spPr>
          <a:xfrm>
            <a:off x="6144582" y="5948637"/>
            <a:ext cx="2827312" cy="338554"/>
          </a:xfrm>
          <a:prstGeom prst="rect">
            <a:avLst/>
          </a:prstGeom>
          <a:noFill/>
        </p:spPr>
        <p:txBody>
          <a:bodyPr wrap="none" rtlCol="0">
            <a:spAutoFit/>
          </a:bodyPr>
          <a:lstStyle/>
          <a:p>
            <a:r>
              <a:rPr lang="en-US" sz="1600" dirty="0"/>
              <a:t>Park, </a:t>
            </a:r>
            <a:r>
              <a:rPr lang="en-US" sz="1600" dirty="0" err="1"/>
              <a:t>Koay</a:t>
            </a:r>
            <a:r>
              <a:rPr lang="en-US" sz="1600"/>
              <a:t> et al, Med Phys 2019</a:t>
            </a:r>
          </a:p>
        </p:txBody>
      </p:sp>
    </p:spTree>
    <p:extLst>
      <p:ext uri="{BB962C8B-B14F-4D97-AF65-F5344CB8AC3E}">
        <p14:creationId xmlns:p14="http://schemas.microsoft.com/office/powerpoint/2010/main" val="163431749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latin typeface="+mn-lt"/>
              </a:rPr>
              <a:t>Intratumoral</a:t>
            </a:r>
            <a:r>
              <a:rPr lang="en-US" sz="3600" b="1" dirty="0" smtClean="0">
                <a:latin typeface="+mn-lt"/>
              </a:rPr>
              <a:t> heterogeneity with EPM</a:t>
            </a:r>
            <a:endParaRPr lang="en-US" sz="3600" b="1" dirty="0">
              <a:latin typeface="+mn-lt"/>
            </a:endParaRPr>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628650" y="2245715"/>
            <a:ext cx="7886700" cy="3511158"/>
          </a:xfrm>
          <a:prstGeom prst="rect">
            <a:avLst/>
          </a:prstGeom>
        </p:spPr>
      </p:pic>
      <p:sp>
        <p:nvSpPr>
          <p:cNvPr id="5" name="TextBox 4"/>
          <p:cNvSpPr txBox="1"/>
          <p:nvPr/>
        </p:nvSpPr>
        <p:spPr>
          <a:xfrm>
            <a:off x="6258642" y="6311899"/>
            <a:ext cx="2256708" cy="338554"/>
          </a:xfrm>
          <a:prstGeom prst="rect">
            <a:avLst/>
          </a:prstGeom>
          <a:noFill/>
        </p:spPr>
        <p:txBody>
          <a:bodyPr wrap="none" rtlCol="0">
            <a:spAutoFit/>
          </a:bodyPr>
          <a:lstStyle/>
          <a:p>
            <a:r>
              <a:rPr lang="en-US" sz="1600" dirty="0" smtClean="0"/>
              <a:t>Peter Park, </a:t>
            </a:r>
            <a:r>
              <a:rPr lang="en-US" sz="1600" dirty="0" err="1" smtClean="0"/>
              <a:t>Danyal</a:t>
            </a:r>
            <a:r>
              <a:rPr lang="en-US" sz="1600" dirty="0" smtClean="0"/>
              <a:t> </a:t>
            </a:r>
            <a:r>
              <a:rPr lang="en-US" sz="1600" dirty="0" err="1" smtClean="0"/>
              <a:t>Smani</a:t>
            </a:r>
            <a:endParaRPr lang="en-US" sz="1600" dirty="0"/>
          </a:p>
        </p:txBody>
      </p:sp>
    </p:spTree>
    <p:extLst>
      <p:ext uri="{BB962C8B-B14F-4D97-AF65-F5344CB8AC3E}">
        <p14:creationId xmlns:p14="http://schemas.microsoft.com/office/powerpoint/2010/main" val="137729311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976640"/>
            <a:ext cx="6172200" cy="857250"/>
          </a:xfrm>
        </p:spPr>
        <p:txBody>
          <a:bodyPr>
            <a:noAutofit/>
          </a:bodyPr>
          <a:lstStyle/>
          <a:p>
            <a:r>
              <a:rPr lang="en-US" sz="3200" b="1" dirty="0" smtClean="0">
                <a:latin typeface="+mn-lt"/>
              </a:rPr>
              <a:t>Identifying the physical location </a:t>
            </a:r>
            <a:br>
              <a:rPr lang="en-US" sz="3200" b="1" dirty="0" smtClean="0">
                <a:latin typeface="+mn-lt"/>
              </a:rPr>
            </a:br>
            <a:r>
              <a:rPr lang="en-US" sz="3200" b="1" dirty="0" smtClean="0">
                <a:latin typeface="+mn-lt"/>
              </a:rPr>
              <a:t>of disease in the pancreas</a:t>
            </a:r>
            <a:endParaRPr lang="en-US" sz="3200" b="1" dirty="0">
              <a:latin typeface="+mn-lt"/>
            </a:endParaRPr>
          </a:p>
        </p:txBody>
      </p:sp>
      <p:pic>
        <p:nvPicPr>
          <p:cNvPr id="4" name="Content Placeholder 3" descr="Slide3.jpg"/>
          <p:cNvPicPr>
            <a:picLocks noGrp="1" noChangeAspect="1"/>
          </p:cNvPicPr>
          <p:nvPr>
            <p:ph idx="1"/>
          </p:nvPr>
        </p:nvPicPr>
        <p:blipFill rotWithShape="1">
          <a:blip r:embed="rId2">
            <a:extLst>
              <a:ext uri="{28A0092B-C50C-407E-A947-70E740481C1C}">
                <a14:useLocalDpi xmlns:a14="http://schemas.microsoft.com/office/drawing/2010/main" val="0"/>
              </a:ext>
            </a:extLst>
          </a:blip>
          <a:srcRect t="1115" r="29357" b="10722"/>
          <a:stretch/>
        </p:blipFill>
        <p:spPr>
          <a:xfrm>
            <a:off x="2082294" y="1916310"/>
            <a:ext cx="4841228" cy="3398618"/>
          </a:xfrm>
        </p:spPr>
      </p:pic>
      <p:sp>
        <p:nvSpPr>
          <p:cNvPr id="3" name="TextBox 2"/>
          <p:cNvSpPr txBox="1"/>
          <p:nvPr/>
        </p:nvSpPr>
        <p:spPr>
          <a:xfrm>
            <a:off x="1797193" y="5397348"/>
            <a:ext cx="5473999" cy="369332"/>
          </a:xfrm>
          <a:prstGeom prst="rect">
            <a:avLst/>
          </a:prstGeom>
          <a:noFill/>
        </p:spPr>
        <p:txBody>
          <a:bodyPr wrap="none" rtlCol="0">
            <a:spAutoFit/>
          </a:bodyPr>
          <a:lstStyle/>
          <a:p>
            <a:r>
              <a:rPr lang="en-US" sz="1800"/>
              <a:t>81 y/o male with multifocal IPMN and increasing CA19-9</a:t>
            </a:r>
            <a:endParaRPr lang="en-US" sz="1800" dirty="0"/>
          </a:p>
        </p:txBody>
      </p:sp>
      <p:sp>
        <p:nvSpPr>
          <p:cNvPr id="5" name="TextBox 4"/>
          <p:cNvSpPr txBox="1"/>
          <p:nvPr/>
        </p:nvSpPr>
        <p:spPr>
          <a:xfrm>
            <a:off x="7788005" y="6365897"/>
            <a:ext cx="1040413" cy="338554"/>
          </a:xfrm>
          <a:prstGeom prst="rect">
            <a:avLst/>
          </a:prstGeom>
          <a:noFill/>
        </p:spPr>
        <p:txBody>
          <a:bodyPr wrap="none" rtlCol="0">
            <a:spAutoFit/>
          </a:bodyPr>
          <a:lstStyle/>
          <a:p>
            <a:r>
              <a:rPr lang="en-US" sz="1600"/>
              <a:t>Peter </a:t>
            </a:r>
            <a:r>
              <a:rPr lang="en-US" sz="1600" smtClean="0"/>
              <a:t>Park</a:t>
            </a:r>
            <a:endParaRPr lang="en-US" sz="1600" dirty="0"/>
          </a:p>
        </p:txBody>
      </p:sp>
    </p:spTree>
    <p:extLst>
      <p:ext uri="{BB962C8B-B14F-4D97-AF65-F5344CB8AC3E}">
        <p14:creationId xmlns:p14="http://schemas.microsoft.com/office/powerpoint/2010/main" val="12687417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EPM applied to IPMNs</a:t>
            </a:r>
            <a:endParaRPr lang="en-US" b="1" dirty="0">
              <a:latin typeface="+mn-lt"/>
            </a:endParaRPr>
          </a:p>
        </p:txBody>
      </p:sp>
      <p:pic>
        <p:nvPicPr>
          <p:cNvPr id="4" name="Picture 3"/>
          <p:cNvPicPr>
            <a:picLocks noChangeAspect="1"/>
          </p:cNvPicPr>
          <p:nvPr/>
        </p:nvPicPr>
        <p:blipFill>
          <a:blip r:embed="rId2"/>
          <a:stretch>
            <a:fillRect/>
          </a:stretch>
        </p:blipFill>
        <p:spPr>
          <a:xfrm>
            <a:off x="905163" y="2389978"/>
            <a:ext cx="4324928" cy="2768762"/>
          </a:xfrm>
          <a:prstGeom prst="rect">
            <a:avLst/>
          </a:prstGeom>
        </p:spPr>
      </p:pic>
      <p:sp>
        <p:nvSpPr>
          <p:cNvPr id="5" name="Rectangle 4"/>
          <p:cNvSpPr/>
          <p:nvPr/>
        </p:nvSpPr>
        <p:spPr>
          <a:xfrm>
            <a:off x="3067627" y="3141518"/>
            <a:ext cx="527628" cy="632841"/>
          </a:xfrm>
          <a:prstGeom prst="rect">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600"/>
              </a:spcBef>
            </a:pPr>
            <a:endParaRPr lang="en-US" sz="1800" b="1" dirty="0" smtClean="0">
              <a:latin typeface="+mj-lt"/>
            </a:endParaRPr>
          </a:p>
        </p:txBody>
      </p:sp>
      <p:cxnSp>
        <p:nvCxnSpPr>
          <p:cNvPr id="6" name="Straight Connector 5"/>
          <p:cNvCxnSpPr/>
          <p:nvPr/>
        </p:nvCxnSpPr>
        <p:spPr bwMode="gray">
          <a:xfrm>
            <a:off x="3595255" y="3774267"/>
            <a:ext cx="4462548" cy="906527"/>
          </a:xfrm>
          <a:prstGeom prst="line">
            <a:avLst/>
          </a:prstGeom>
          <a:ln w="25400" cap="rnd">
            <a:solidFill>
              <a:srgbClr val="FF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bwMode="gray">
          <a:xfrm flipV="1">
            <a:off x="3595255" y="2402990"/>
            <a:ext cx="4462548" cy="738528"/>
          </a:xfrm>
          <a:prstGeom prst="line">
            <a:avLst/>
          </a:prstGeom>
          <a:ln w="25400" cap="rnd">
            <a:solidFill>
              <a:srgbClr val="FF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bwMode="gray">
          <a:xfrm>
            <a:off x="3068320" y="3788814"/>
            <a:ext cx="2927927" cy="891980"/>
          </a:xfrm>
          <a:prstGeom prst="line">
            <a:avLst/>
          </a:prstGeom>
          <a:ln w="25400" cap="rnd">
            <a:solidFill>
              <a:srgbClr val="FF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bwMode="gray">
          <a:xfrm flipV="1">
            <a:off x="3067627" y="2402898"/>
            <a:ext cx="2928620" cy="738528"/>
          </a:xfrm>
          <a:prstGeom prst="line">
            <a:avLst/>
          </a:prstGeom>
          <a:ln w="25400" cap="rnd">
            <a:solidFill>
              <a:srgbClr val="FF0000"/>
            </a:solidFill>
            <a:prstDash val="solid"/>
          </a:ln>
          <a:effectLst/>
        </p:spPr>
        <p:style>
          <a:lnRef idx="2">
            <a:schemeClr val="accent1"/>
          </a:lnRef>
          <a:fillRef idx="0">
            <a:schemeClr val="accent1"/>
          </a:fillRef>
          <a:effectRef idx="1">
            <a:schemeClr val="accent1"/>
          </a:effectRef>
          <a:fontRef idx="minor">
            <a:schemeClr val="tx1"/>
          </a:fontRef>
        </p:style>
      </p:cxnSp>
      <p:pic>
        <p:nvPicPr>
          <p:cNvPr id="10" name="Picture 9"/>
          <p:cNvPicPr>
            <a:picLocks noChangeAspect="1"/>
          </p:cNvPicPr>
          <p:nvPr/>
        </p:nvPicPr>
        <p:blipFill>
          <a:blip r:embed="rId3"/>
          <a:stretch>
            <a:fillRect/>
          </a:stretch>
        </p:blipFill>
        <p:spPr>
          <a:xfrm>
            <a:off x="5996247" y="2403082"/>
            <a:ext cx="2061556" cy="2277804"/>
          </a:xfrm>
          <a:prstGeom prst="rect">
            <a:avLst/>
          </a:prstGeom>
        </p:spPr>
      </p:pic>
      <p:sp>
        <p:nvSpPr>
          <p:cNvPr id="11" name="TextBox 10"/>
          <p:cNvSpPr txBox="1"/>
          <p:nvPr/>
        </p:nvSpPr>
        <p:spPr>
          <a:xfrm>
            <a:off x="6625423" y="6197600"/>
            <a:ext cx="1432380" cy="338554"/>
          </a:xfrm>
          <a:prstGeom prst="rect">
            <a:avLst/>
          </a:prstGeom>
          <a:noFill/>
        </p:spPr>
        <p:txBody>
          <a:bodyPr wrap="none" rtlCol="0">
            <a:spAutoFit/>
          </a:bodyPr>
          <a:lstStyle/>
          <a:p>
            <a:r>
              <a:rPr lang="en-US" sz="1600" dirty="0" smtClean="0"/>
              <a:t>Dalia </a:t>
            </a:r>
            <a:r>
              <a:rPr lang="en-US" sz="1600" dirty="0" err="1" smtClean="0"/>
              <a:t>Elganainy</a:t>
            </a:r>
            <a:endParaRPr lang="en-US" sz="1600" dirty="0"/>
          </a:p>
        </p:txBody>
      </p:sp>
    </p:spTree>
    <p:extLst>
      <p:ext uri="{BB962C8B-B14F-4D97-AF65-F5344CB8AC3E}">
        <p14:creationId xmlns:p14="http://schemas.microsoft.com/office/powerpoint/2010/main" val="1737977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Auto-contouring of the pancreas </a:t>
            </a:r>
            <a:br>
              <a:rPr lang="en-US" b="1" dirty="0" smtClean="0">
                <a:latin typeface="+mn-lt"/>
              </a:rPr>
            </a:br>
            <a:r>
              <a:rPr lang="en-US" b="1" dirty="0" smtClean="0">
                <a:latin typeface="+mn-lt"/>
              </a:rPr>
              <a:t>using deep learning</a:t>
            </a:r>
            <a:endParaRPr lang="en-US" b="1" dirty="0">
              <a:latin typeface="+mn-lt"/>
            </a:endParaRPr>
          </a:p>
        </p:txBody>
      </p:sp>
      <p:pic>
        <p:nvPicPr>
          <p:cNvPr id="4" name="Picture 3"/>
          <p:cNvPicPr>
            <a:picLocks noChangeAspect="1"/>
          </p:cNvPicPr>
          <p:nvPr/>
        </p:nvPicPr>
        <p:blipFill>
          <a:blip r:embed="rId2"/>
          <a:stretch>
            <a:fillRect/>
          </a:stretch>
        </p:blipFill>
        <p:spPr>
          <a:xfrm>
            <a:off x="704099" y="2295024"/>
            <a:ext cx="3319128" cy="2896694"/>
          </a:xfrm>
          <a:prstGeom prst="rect">
            <a:avLst/>
          </a:prstGeom>
        </p:spPr>
      </p:pic>
      <p:pic>
        <p:nvPicPr>
          <p:cNvPr id="5" name="Picture 4"/>
          <p:cNvPicPr>
            <a:picLocks noChangeAspect="1"/>
          </p:cNvPicPr>
          <p:nvPr/>
        </p:nvPicPr>
        <p:blipFill>
          <a:blip r:embed="rId3"/>
          <a:stretch>
            <a:fillRect/>
          </a:stretch>
        </p:blipFill>
        <p:spPr>
          <a:xfrm>
            <a:off x="4910472" y="2295024"/>
            <a:ext cx="3319128" cy="2896694"/>
          </a:xfrm>
          <a:prstGeom prst="rect">
            <a:avLst/>
          </a:prstGeom>
        </p:spPr>
      </p:pic>
      <p:sp>
        <p:nvSpPr>
          <p:cNvPr id="6" name="TextBox 5"/>
          <p:cNvSpPr txBox="1"/>
          <p:nvPr/>
        </p:nvSpPr>
        <p:spPr>
          <a:xfrm>
            <a:off x="1527472" y="5196572"/>
            <a:ext cx="1672381" cy="523220"/>
          </a:xfrm>
          <a:prstGeom prst="rect">
            <a:avLst/>
          </a:prstGeom>
          <a:noFill/>
        </p:spPr>
        <p:txBody>
          <a:bodyPr wrap="none" rtlCol="0">
            <a:spAutoFit/>
          </a:bodyPr>
          <a:lstStyle/>
          <a:p>
            <a:r>
              <a:rPr lang="en-US" sz="2800" dirty="0"/>
              <a:t>Prediction</a:t>
            </a:r>
          </a:p>
        </p:txBody>
      </p:sp>
      <p:sp>
        <p:nvSpPr>
          <p:cNvPr id="7" name="TextBox 6"/>
          <p:cNvSpPr txBox="1"/>
          <p:nvPr/>
        </p:nvSpPr>
        <p:spPr>
          <a:xfrm>
            <a:off x="5682946" y="5196572"/>
            <a:ext cx="2112117" cy="523220"/>
          </a:xfrm>
          <a:prstGeom prst="rect">
            <a:avLst/>
          </a:prstGeom>
          <a:noFill/>
        </p:spPr>
        <p:txBody>
          <a:bodyPr wrap="none" rtlCol="0">
            <a:spAutoFit/>
          </a:bodyPr>
          <a:lstStyle/>
          <a:p>
            <a:r>
              <a:rPr lang="en-US" sz="2800" dirty="0"/>
              <a:t>Ground truth</a:t>
            </a:r>
          </a:p>
        </p:txBody>
      </p:sp>
      <p:sp>
        <p:nvSpPr>
          <p:cNvPr id="3" name="TextBox 2"/>
          <p:cNvSpPr txBox="1"/>
          <p:nvPr/>
        </p:nvSpPr>
        <p:spPr>
          <a:xfrm>
            <a:off x="6053042" y="6400800"/>
            <a:ext cx="2249911" cy="307777"/>
          </a:xfrm>
          <a:prstGeom prst="rect">
            <a:avLst/>
          </a:prstGeom>
          <a:noFill/>
        </p:spPr>
        <p:txBody>
          <a:bodyPr wrap="none" rtlCol="0">
            <a:spAutoFit/>
          </a:bodyPr>
          <a:lstStyle/>
          <a:p>
            <a:r>
              <a:rPr lang="en-US" sz="1400" smtClean="0"/>
              <a:t>Brian Anderson, Kristy Brock</a:t>
            </a:r>
            <a:endParaRPr lang="en-US" sz="1400"/>
          </a:p>
        </p:txBody>
      </p:sp>
    </p:spTree>
    <p:extLst>
      <p:ext uri="{BB962C8B-B14F-4D97-AF65-F5344CB8AC3E}">
        <p14:creationId xmlns:p14="http://schemas.microsoft.com/office/powerpoint/2010/main" val="5016507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784226"/>
            <a:ext cx="7886700" cy="1325563"/>
          </a:xfrm>
        </p:spPr>
        <p:txBody>
          <a:bodyPr>
            <a:normAutofit/>
          </a:bodyPr>
          <a:lstStyle/>
          <a:p>
            <a:r>
              <a:rPr lang="en-US" b="1" dirty="0" smtClean="0">
                <a:latin typeface="+mn-lt"/>
              </a:rPr>
              <a:t>Image processing for single contrast phase</a:t>
            </a:r>
            <a:endParaRPr lang="en-US" b="1" dirty="0">
              <a:latin typeface="+mn-lt"/>
            </a:endParaRPr>
          </a:p>
        </p:txBody>
      </p:sp>
      <p:sp>
        <p:nvSpPr>
          <p:cNvPr id="3" name="Content Placeholder 2"/>
          <p:cNvSpPr>
            <a:spLocks noGrp="1"/>
          </p:cNvSpPr>
          <p:nvPr>
            <p:ph idx="1"/>
          </p:nvPr>
        </p:nvSpPr>
        <p:spPr>
          <a:xfrm>
            <a:off x="628650" y="2503171"/>
            <a:ext cx="7886700" cy="2986802"/>
          </a:xfrm>
        </p:spPr>
        <p:txBody>
          <a:bodyPr/>
          <a:lstStyle/>
          <a:p>
            <a:r>
              <a:rPr lang="en-US" dirty="0" smtClean="0"/>
              <a:t>Not all scans are amenable to EPM</a:t>
            </a:r>
          </a:p>
          <a:p>
            <a:r>
              <a:rPr lang="en-US" dirty="0" smtClean="0"/>
              <a:t>Most imaging exams do not have a non-contrast phase</a:t>
            </a:r>
          </a:p>
          <a:p>
            <a:r>
              <a:rPr lang="en-US" dirty="0" smtClean="0"/>
              <a:t>The textures of solid tumors are often noticeably different from parenchyma</a:t>
            </a:r>
            <a:endParaRPr lang="en-US" dirty="0"/>
          </a:p>
        </p:txBody>
      </p:sp>
    </p:spTree>
    <p:extLst>
      <p:ext uri="{BB962C8B-B14F-4D97-AF65-F5344CB8AC3E}">
        <p14:creationId xmlns:p14="http://schemas.microsoft.com/office/powerpoint/2010/main" val="25879496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15285" t="2822" r="12759" b="11873"/>
          <a:stretch/>
        </p:blipFill>
        <p:spPr>
          <a:xfrm>
            <a:off x="176309" y="1787492"/>
            <a:ext cx="4420589" cy="3625166"/>
          </a:xfr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3239" t="1057" r="13112" b="13002"/>
          <a:stretch/>
        </p:blipFill>
        <p:spPr>
          <a:xfrm>
            <a:off x="4732698" y="1787493"/>
            <a:ext cx="4333925" cy="3625165"/>
          </a:xfrm>
          <a:prstGeom prst="rect">
            <a:avLst/>
          </a:prstGeom>
        </p:spPr>
      </p:pic>
      <p:sp>
        <p:nvSpPr>
          <p:cNvPr id="2" name="TextBox 1"/>
          <p:cNvSpPr txBox="1"/>
          <p:nvPr/>
        </p:nvSpPr>
        <p:spPr>
          <a:xfrm>
            <a:off x="176309" y="464053"/>
            <a:ext cx="8048998" cy="1323439"/>
          </a:xfrm>
          <a:prstGeom prst="rect">
            <a:avLst/>
          </a:prstGeom>
          <a:noFill/>
        </p:spPr>
        <p:txBody>
          <a:bodyPr wrap="none" rtlCol="0">
            <a:spAutoFit/>
          </a:bodyPr>
          <a:lstStyle/>
          <a:p>
            <a:r>
              <a:rPr lang="en-US" sz="4000" b="1" dirty="0" smtClean="0"/>
              <a:t>Gaussian Mixture Model:</a:t>
            </a:r>
          </a:p>
          <a:p>
            <a:r>
              <a:rPr lang="en-US" sz="4000" b="1" dirty="0" smtClean="0"/>
              <a:t>Pancreatic duct and normal pancreas</a:t>
            </a:r>
            <a:endParaRPr lang="en-US" sz="4000" b="1" dirty="0"/>
          </a:p>
        </p:txBody>
      </p:sp>
      <p:sp>
        <p:nvSpPr>
          <p:cNvPr id="3" name="TextBox 2"/>
          <p:cNvSpPr txBox="1"/>
          <p:nvPr/>
        </p:nvSpPr>
        <p:spPr>
          <a:xfrm>
            <a:off x="6781800" y="6146800"/>
            <a:ext cx="1432380" cy="338554"/>
          </a:xfrm>
          <a:prstGeom prst="rect">
            <a:avLst/>
          </a:prstGeom>
          <a:noFill/>
        </p:spPr>
        <p:txBody>
          <a:bodyPr wrap="none" rtlCol="0">
            <a:spAutoFit/>
          </a:bodyPr>
          <a:lstStyle/>
          <a:p>
            <a:r>
              <a:rPr lang="en-US" sz="1600" dirty="0" smtClean="0"/>
              <a:t>Dalia </a:t>
            </a:r>
            <a:r>
              <a:rPr lang="en-US" sz="1600" dirty="0" err="1" smtClean="0"/>
              <a:t>Elganainy</a:t>
            </a:r>
            <a:endParaRPr lang="en-US" sz="1600" dirty="0" smtClean="0"/>
          </a:p>
        </p:txBody>
      </p:sp>
    </p:spTree>
    <p:extLst>
      <p:ext uri="{BB962C8B-B14F-4D97-AF65-F5344CB8AC3E}">
        <p14:creationId xmlns:p14="http://schemas.microsoft.com/office/powerpoint/2010/main" val="151628497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5291" t="2440" r="14721" b="11945"/>
          <a:stretch/>
        </p:blipFill>
        <p:spPr>
          <a:xfrm>
            <a:off x="4768839" y="1686812"/>
            <a:ext cx="4227677" cy="3800564"/>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5742" t="3417" r="13783" b="9996"/>
          <a:stretch/>
        </p:blipFill>
        <p:spPr>
          <a:xfrm>
            <a:off x="176981" y="1686811"/>
            <a:ext cx="4414881" cy="3843834"/>
          </a:xfrm>
          <a:prstGeom prst="rect">
            <a:avLst/>
          </a:prstGeom>
        </p:spPr>
      </p:pic>
      <p:sp>
        <p:nvSpPr>
          <p:cNvPr id="6" name="TextBox 5"/>
          <p:cNvSpPr txBox="1"/>
          <p:nvPr/>
        </p:nvSpPr>
        <p:spPr>
          <a:xfrm>
            <a:off x="176309" y="464053"/>
            <a:ext cx="6052362" cy="1323439"/>
          </a:xfrm>
          <a:prstGeom prst="rect">
            <a:avLst/>
          </a:prstGeom>
          <a:noFill/>
        </p:spPr>
        <p:txBody>
          <a:bodyPr wrap="none" rtlCol="0">
            <a:spAutoFit/>
          </a:bodyPr>
          <a:lstStyle/>
          <a:p>
            <a:r>
              <a:rPr lang="en-US" sz="4000" b="1" dirty="0" smtClean="0"/>
              <a:t>Gaussian Mixture Model:</a:t>
            </a:r>
          </a:p>
          <a:p>
            <a:r>
              <a:rPr lang="en-US" sz="4000" b="1" dirty="0" smtClean="0"/>
              <a:t>Pancreatic adenocarcinoma</a:t>
            </a:r>
            <a:endParaRPr lang="en-US" sz="4000" b="1" dirty="0"/>
          </a:p>
        </p:txBody>
      </p:sp>
      <p:sp>
        <p:nvSpPr>
          <p:cNvPr id="7" name="TextBox 6"/>
          <p:cNvSpPr txBox="1"/>
          <p:nvPr/>
        </p:nvSpPr>
        <p:spPr>
          <a:xfrm>
            <a:off x="6781800" y="6146800"/>
            <a:ext cx="1432380" cy="338554"/>
          </a:xfrm>
          <a:prstGeom prst="rect">
            <a:avLst/>
          </a:prstGeom>
          <a:noFill/>
        </p:spPr>
        <p:txBody>
          <a:bodyPr wrap="none" rtlCol="0">
            <a:spAutoFit/>
          </a:bodyPr>
          <a:lstStyle/>
          <a:p>
            <a:r>
              <a:rPr lang="en-US" sz="1600" dirty="0" smtClean="0"/>
              <a:t>Dalia </a:t>
            </a:r>
            <a:r>
              <a:rPr lang="en-US" sz="1600" dirty="0" err="1" smtClean="0"/>
              <a:t>Elganainy</a:t>
            </a:r>
            <a:endParaRPr lang="en-US" sz="1600" dirty="0" smtClean="0"/>
          </a:p>
        </p:txBody>
      </p:sp>
    </p:spTree>
    <p:extLst>
      <p:ext uri="{BB962C8B-B14F-4D97-AF65-F5344CB8AC3E}">
        <p14:creationId xmlns:p14="http://schemas.microsoft.com/office/powerpoint/2010/main" val="1316949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82153" y="2233717"/>
            <a:ext cx="2945966" cy="2523938"/>
          </a:xfrm>
          <a:prstGeom prst="rect">
            <a:avLst/>
          </a:prstGeom>
        </p:spPr>
      </p:pic>
      <p:pic>
        <p:nvPicPr>
          <p:cNvPr id="6" name="Picture 5"/>
          <p:cNvPicPr>
            <a:picLocks noChangeAspect="1"/>
          </p:cNvPicPr>
          <p:nvPr/>
        </p:nvPicPr>
        <p:blipFill>
          <a:blip r:embed="rId3"/>
          <a:stretch>
            <a:fillRect/>
          </a:stretch>
        </p:blipFill>
        <p:spPr>
          <a:xfrm>
            <a:off x="3094889" y="2233717"/>
            <a:ext cx="2906428" cy="2523938"/>
          </a:xfrm>
          <a:prstGeom prst="rect">
            <a:avLst/>
          </a:prstGeom>
        </p:spPr>
      </p:pic>
      <p:pic>
        <p:nvPicPr>
          <p:cNvPr id="7" name="Picture 6"/>
          <p:cNvPicPr>
            <a:picLocks noChangeAspect="1"/>
          </p:cNvPicPr>
          <p:nvPr/>
        </p:nvPicPr>
        <p:blipFill>
          <a:blip r:embed="rId4"/>
          <a:stretch>
            <a:fillRect/>
          </a:stretch>
        </p:blipFill>
        <p:spPr>
          <a:xfrm>
            <a:off x="6068087" y="2233718"/>
            <a:ext cx="3075915" cy="2523938"/>
          </a:xfrm>
          <a:prstGeom prst="rect">
            <a:avLst/>
          </a:prstGeom>
        </p:spPr>
      </p:pic>
      <p:cxnSp>
        <p:nvCxnSpPr>
          <p:cNvPr id="8" name="Straight Connector 7"/>
          <p:cNvCxnSpPr/>
          <p:nvPr/>
        </p:nvCxnSpPr>
        <p:spPr>
          <a:xfrm>
            <a:off x="0" y="1408231"/>
            <a:ext cx="9144000" cy="0"/>
          </a:xfrm>
          <a:prstGeom prst="line">
            <a:avLst/>
          </a:prstGeom>
          <a:ln w="57150">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9" name="TextBox 8"/>
          <p:cNvSpPr txBox="1"/>
          <p:nvPr/>
        </p:nvSpPr>
        <p:spPr>
          <a:xfrm>
            <a:off x="142592" y="918361"/>
            <a:ext cx="8772809" cy="461665"/>
          </a:xfrm>
          <a:prstGeom prst="rect">
            <a:avLst/>
          </a:prstGeom>
          <a:noFill/>
        </p:spPr>
        <p:txBody>
          <a:bodyPr wrap="square" rtlCol="0">
            <a:spAutoFit/>
          </a:bodyPr>
          <a:lstStyle/>
          <a:p>
            <a:r>
              <a:rPr lang="en-US" sz="2400" b="1" dirty="0"/>
              <a:t>Ongoing work: Correlating EPM with detailed pathology analyses</a:t>
            </a:r>
          </a:p>
        </p:txBody>
      </p:sp>
      <p:sp>
        <p:nvSpPr>
          <p:cNvPr id="10" name="TextBox 9"/>
          <p:cNvSpPr txBox="1"/>
          <p:nvPr/>
        </p:nvSpPr>
        <p:spPr>
          <a:xfrm>
            <a:off x="750509" y="5097164"/>
            <a:ext cx="1609253" cy="369332"/>
          </a:xfrm>
          <a:prstGeom prst="rect">
            <a:avLst/>
          </a:prstGeom>
          <a:noFill/>
        </p:spPr>
        <p:txBody>
          <a:bodyPr wrap="square" rtlCol="0">
            <a:spAutoFit/>
          </a:bodyPr>
          <a:lstStyle/>
          <a:p>
            <a:pPr algn="ctr"/>
            <a:r>
              <a:rPr lang="en-US" sz="1800" dirty="0"/>
              <a:t>Tumor Cells</a:t>
            </a:r>
          </a:p>
        </p:txBody>
      </p:sp>
      <p:sp>
        <p:nvSpPr>
          <p:cNvPr id="11" name="TextBox 10"/>
          <p:cNvSpPr txBox="1"/>
          <p:nvPr/>
        </p:nvSpPr>
        <p:spPr>
          <a:xfrm>
            <a:off x="3767373" y="5097164"/>
            <a:ext cx="1609253" cy="369332"/>
          </a:xfrm>
          <a:prstGeom prst="rect">
            <a:avLst/>
          </a:prstGeom>
          <a:noFill/>
        </p:spPr>
        <p:txBody>
          <a:bodyPr wrap="square" rtlCol="0">
            <a:spAutoFit/>
          </a:bodyPr>
          <a:lstStyle/>
          <a:p>
            <a:pPr algn="ctr"/>
            <a:r>
              <a:rPr lang="en-US" sz="1800" dirty="0"/>
              <a:t>Lymphocytes</a:t>
            </a:r>
          </a:p>
        </p:txBody>
      </p:sp>
      <p:sp>
        <p:nvSpPr>
          <p:cNvPr id="12" name="TextBox 11"/>
          <p:cNvSpPr txBox="1"/>
          <p:nvPr/>
        </p:nvSpPr>
        <p:spPr>
          <a:xfrm>
            <a:off x="6801417" y="5097164"/>
            <a:ext cx="1609253" cy="369332"/>
          </a:xfrm>
          <a:prstGeom prst="rect">
            <a:avLst/>
          </a:prstGeom>
          <a:noFill/>
        </p:spPr>
        <p:txBody>
          <a:bodyPr wrap="square" rtlCol="0">
            <a:spAutoFit/>
          </a:bodyPr>
          <a:lstStyle/>
          <a:p>
            <a:pPr algn="ctr"/>
            <a:r>
              <a:rPr lang="en-US" sz="1800" dirty="0"/>
              <a:t>Fibroblasts</a:t>
            </a:r>
          </a:p>
        </p:txBody>
      </p:sp>
      <p:sp>
        <p:nvSpPr>
          <p:cNvPr id="3" name="TextBox 2"/>
          <p:cNvSpPr txBox="1"/>
          <p:nvPr/>
        </p:nvSpPr>
        <p:spPr>
          <a:xfrm>
            <a:off x="7276976" y="6388100"/>
            <a:ext cx="1440587" cy="338554"/>
          </a:xfrm>
          <a:prstGeom prst="rect">
            <a:avLst/>
          </a:prstGeom>
          <a:noFill/>
        </p:spPr>
        <p:txBody>
          <a:bodyPr wrap="none" rtlCol="0">
            <a:spAutoFit/>
          </a:bodyPr>
          <a:lstStyle/>
          <a:p>
            <a:r>
              <a:rPr lang="en-US" sz="1600" smtClean="0"/>
              <a:t>Mohamed Zaid</a:t>
            </a:r>
            <a:endParaRPr lang="en-US" sz="1600"/>
          </a:p>
        </p:txBody>
      </p:sp>
    </p:spTree>
    <p:extLst>
      <p:ext uri="{BB962C8B-B14F-4D97-AF65-F5344CB8AC3E}">
        <p14:creationId xmlns:p14="http://schemas.microsoft.com/office/powerpoint/2010/main" val="193437509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39739"/>
            <a:ext cx="7886700" cy="994172"/>
          </a:xfrm>
        </p:spPr>
        <p:txBody>
          <a:bodyPr/>
          <a:lstStyle/>
          <a:p>
            <a:r>
              <a:rPr lang="en-US" b="1" dirty="0" smtClean="0">
                <a:latin typeface="+mn-lt"/>
              </a:rPr>
              <a:t>Future directions</a:t>
            </a:r>
            <a:endParaRPr lang="en-US" b="1" dirty="0">
              <a:latin typeface="+mn-lt"/>
            </a:endParaRPr>
          </a:p>
        </p:txBody>
      </p:sp>
      <p:sp>
        <p:nvSpPr>
          <p:cNvPr id="3" name="Content Placeholder 2"/>
          <p:cNvSpPr>
            <a:spLocks noGrp="1"/>
          </p:cNvSpPr>
          <p:nvPr>
            <p:ph idx="1"/>
          </p:nvPr>
        </p:nvSpPr>
        <p:spPr>
          <a:xfrm>
            <a:off x="387350" y="4533282"/>
            <a:ext cx="7886700" cy="1823299"/>
          </a:xfrm>
        </p:spPr>
        <p:txBody>
          <a:bodyPr>
            <a:normAutofit/>
          </a:bodyPr>
          <a:lstStyle/>
          <a:p>
            <a:r>
              <a:rPr lang="en-US" sz="1800" dirty="0" smtClean="0"/>
              <a:t>Multi-institutional Imaging repository</a:t>
            </a:r>
            <a:endParaRPr lang="en-US" sz="1800" dirty="0"/>
          </a:p>
          <a:p>
            <a:endParaRPr lang="en-US" sz="1800" dirty="0" smtClean="0"/>
          </a:p>
          <a:p>
            <a:r>
              <a:rPr lang="en-US" sz="1800" dirty="0" smtClean="0"/>
              <a:t>Pancreas and body composition measurements</a:t>
            </a:r>
          </a:p>
          <a:p>
            <a:endParaRPr lang="en-US" sz="1800" dirty="0" smtClean="0"/>
          </a:p>
        </p:txBody>
      </p:sp>
      <p:pic>
        <p:nvPicPr>
          <p:cNvPr id="8" name="Content Placeholder 5"/>
          <p:cNvPicPr>
            <a:picLocks noChangeAspect="1"/>
          </p:cNvPicPr>
          <p:nvPr/>
        </p:nvPicPr>
        <p:blipFill>
          <a:blip r:embed="rId2"/>
          <a:srcRect t="11795" b="11795"/>
          <a:stretch>
            <a:fillRect/>
          </a:stretch>
        </p:blipFill>
        <p:spPr>
          <a:xfrm>
            <a:off x="5874491" y="3781398"/>
            <a:ext cx="2653811" cy="2288894"/>
          </a:xfrm>
          <a:prstGeom prst="rect">
            <a:avLst/>
          </a:prstGeom>
        </p:spPr>
      </p:pic>
      <p:sp>
        <p:nvSpPr>
          <p:cNvPr id="10" name="TextBox 9"/>
          <p:cNvSpPr txBox="1"/>
          <p:nvPr/>
        </p:nvSpPr>
        <p:spPr>
          <a:xfrm>
            <a:off x="6299476" y="3408928"/>
            <a:ext cx="660758" cy="248209"/>
          </a:xfrm>
          <a:prstGeom prst="rect">
            <a:avLst/>
          </a:prstGeom>
          <a:noFill/>
        </p:spPr>
        <p:txBody>
          <a:bodyPr wrap="none" rtlCol="0">
            <a:spAutoFit/>
          </a:bodyPr>
          <a:lstStyle/>
          <a:p>
            <a:r>
              <a:rPr lang="en-US" sz="1013"/>
              <a:t>Pancreas</a:t>
            </a:r>
          </a:p>
        </p:txBody>
      </p:sp>
      <p:sp>
        <p:nvSpPr>
          <p:cNvPr id="11" name="TextBox 10"/>
          <p:cNvSpPr txBox="1"/>
          <p:nvPr/>
        </p:nvSpPr>
        <p:spPr>
          <a:xfrm>
            <a:off x="7874453" y="3756514"/>
            <a:ext cx="1047082" cy="404085"/>
          </a:xfrm>
          <a:prstGeom prst="rect">
            <a:avLst/>
          </a:prstGeom>
          <a:noFill/>
        </p:spPr>
        <p:txBody>
          <a:bodyPr wrap="none" rtlCol="0">
            <a:spAutoFit/>
          </a:bodyPr>
          <a:lstStyle/>
          <a:p>
            <a:r>
              <a:rPr lang="en-US" sz="1013" dirty="0"/>
              <a:t>EPM applied to </a:t>
            </a:r>
          </a:p>
          <a:p>
            <a:r>
              <a:rPr lang="en-US" sz="1013" dirty="0"/>
              <a:t>Multifocal IPMN</a:t>
            </a:r>
          </a:p>
        </p:txBody>
      </p:sp>
      <p:pic>
        <p:nvPicPr>
          <p:cNvPr id="12" name="Picture 2" descr="mage result for anthropometric measurements CT"/>
          <p:cNvPicPr>
            <a:picLocks noChangeAspect="1" noChangeArrowheads="1"/>
          </p:cNvPicPr>
          <p:nvPr/>
        </p:nvPicPr>
        <p:blipFill rotWithShape="1">
          <a:blip r:embed="rId3">
            <a:extLst>
              <a:ext uri="{28A0092B-C50C-407E-A947-70E740481C1C}">
                <a14:useLocalDpi xmlns:a14="http://schemas.microsoft.com/office/drawing/2010/main" val="0"/>
              </a:ext>
            </a:extLst>
          </a:blip>
          <a:srcRect l="10666" t="15352" r="7333" b="9027"/>
          <a:stretch/>
        </p:blipFill>
        <p:spPr bwMode="auto">
          <a:xfrm>
            <a:off x="5874489" y="1415462"/>
            <a:ext cx="3269512" cy="226473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4"/>
          <a:stretch>
            <a:fillRect/>
          </a:stretch>
        </p:blipFill>
        <p:spPr>
          <a:xfrm>
            <a:off x="118367" y="1642485"/>
            <a:ext cx="5582093" cy="1314042"/>
          </a:xfrm>
          <a:prstGeom prst="rect">
            <a:avLst/>
          </a:prstGeom>
        </p:spPr>
      </p:pic>
      <p:pic>
        <p:nvPicPr>
          <p:cNvPr id="14" name="Picture 13"/>
          <p:cNvPicPr>
            <a:picLocks noChangeAspect="1"/>
          </p:cNvPicPr>
          <p:nvPr/>
        </p:nvPicPr>
        <p:blipFill>
          <a:blip r:embed="rId5"/>
          <a:stretch>
            <a:fillRect/>
          </a:stretch>
        </p:blipFill>
        <p:spPr>
          <a:xfrm>
            <a:off x="118367" y="2911504"/>
            <a:ext cx="5582093" cy="958411"/>
          </a:xfrm>
          <a:prstGeom prst="rect">
            <a:avLst/>
          </a:prstGeom>
        </p:spPr>
      </p:pic>
    </p:spTree>
    <p:extLst>
      <p:ext uri="{BB962C8B-B14F-4D97-AF65-F5344CB8AC3E}">
        <p14:creationId xmlns:p14="http://schemas.microsoft.com/office/powerpoint/2010/main" val="1962095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latin typeface="+mn-lt"/>
              </a:rPr>
              <a:t>Summary: Multiple considerations for imaging for early detection applications</a:t>
            </a:r>
            <a:endParaRPr lang="en-US" sz="3200" b="1" dirty="0">
              <a:latin typeface="+mn-lt"/>
            </a:endParaRPr>
          </a:p>
        </p:txBody>
      </p:sp>
      <p:sp>
        <p:nvSpPr>
          <p:cNvPr id="3" name="Content Placeholder 2"/>
          <p:cNvSpPr>
            <a:spLocks noGrp="1"/>
          </p:cNvSpPr>
          <p:nvPr>
            <p:ph idx="1"/>
          </p:nvPr>
        </p:nvSpPr>
        <p:spPr/>
        <p:txBody>
          <a:bodyPr>
            <a:normAutofit fontScale="92500" lnSpcReduction="10000"/>
          </a:bodyPr>
          <a:lstStyle/>
          <a:p>
            <a:r>
              <a:rPr lang="en-US" dirty="0" smtClean="0"/>
              <a:t>Acquisition:</a:t>
            </a:r>
          </a:p>
          <a:p>
            <a:pPr lvl="1"/>
            <a:r>
              <a:rPr lang="en-US" dirty="0" smtClean="0"/>
              <a:t>Motion</a:t>
            </a:r>
          </a:p>
          <a:p>
            <a:pPr lvl="1"/>
            <a:r>
              <a:rPr lang="en-US" dirty="0" smtClean="0"/>
              <a:t>Imaging technologies</a:t>
            </a:r>
          </a:p>
          <a:p>
            <a:r>
              <a:rPr lang="en-US" dirty="0" smtClean="0"/>
              <a:t>Reconstruction/post-processing:</a:t>
            </a:r>
          </a:p>
          <a:p>
            <a:pPr lvl="1"/>
            <a:r>
              <a:rPr lang="en-US" dirty="0" smtClean="0"/>
              <a:t>Artifacts</a:t>
            </a:r>
          </a:p>
          <a:p>
            <a:pPr lvl="1"/>
            <a:r>
              <a:rPr lang="en-US" dirty="0"/>
              <a:t>M</a:t>
            </a:r>
            <a:r>
              <a:rPr lang="en-US" dirty="0" smtClean="0"/>
              <a:t>otion correction</a:t>
            </a:r>
          </a:p>
          <a:p>
            <a:pPr lvl="1"/>
            <a:r>
              <a:rPr lang="en-US" dirty="0" smtClean="0"/>
              <a:t>AI</a:t>
            </a:r>
          </a:p>
          <a:p>
            <a:r>
              <a:rPr lang="en-US" dirty="0" smtClean="0"/>
              <a:t>Visualization/interpretation/analysis:</a:t>
            </a:r>
          </a:p>
          <a:p>
            <a:pPr lvl="1"/>
            <a:r>
              <a:rPr lang="en-US" dirty="0" smtClean="0"/>
              <a:t>Single phase </a:t>
            </a:r>
          </a:p>
          <a:p>
            <a:pPr lvl="1"/>
            <a:r>
              <a:rPr lang="en-US" dirty="0" smtClean="0"/>
              <a:t>Multiple phases </a:t>
            </a:r>
          </a:p>
          <a:p>
            <a:pPr lvl="1"/>
            <a:r>
              <a:rPr lang="en-US" dirty="0" err="1" smtClean="0"/>
              <a:t>Radiomics</a:t>
            </a:r>
            <a:endParaRPr lang="en-US" dirty="0" smtClean="0"/>
          </a:p>
          <a:p>
            <a:pPr lvl="1"/>
            <a:r>
              <a:rPr lang="en-US" dirty="0" smtClean="0"/>
              <a:t>AI</a:t>
            </a:r>
            <a:endParaRPr lang="en-US" dirty="0"/>
          </a:p>
        </p:txBody>
      </p:sp>
    </p:spTree>
    <p:extLst>
      <p:ext uri="{BB962C8B-B14F-4D97-AF65-F5344CB8AC3E}">
        <p14:creationId xmlns:p14="http://schemas.microsoft.com/office/powerpoint/2010/main" val="27951665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Acknowledgments</a:t>
            </a:r>
            <a:endParaRPr lang="en-US" b="1" dirty="0">
              <a:latin typeface="+mn-lt"/>
            </a:endParaRPr>
          </a:p>
        </p:txBody>
      </p:sp>
      <p:sp>
        <p:nvSpPr>
          <p:cNvPr id="3" name="Content Placeholder 2"/>
          <p:cNvSpPr>
            <a:spLocks noGrp="1"/>
          </p:cNvSpPr>
          <p:nvPr>
            <p:ph idx="1"/>
          </p:nvPr>
        </p:nvSpPr>
        <p:spPr>
          <a:xfrm>
            <a:off x="628650" y="1476148"/>
            <a:ext cx="2768204" cy="3263504"/>
          </a:xfrm>
        </p:spPr>
        <p:txBody>
          <a:bodyPr>
            <a:normAutofit/>
          </a:bodyPr>
          <a:lstStyle/>
          <a:p>
            <a:r>
              <a:rPr lang="en-US" sz="1650" dirty="0"/>
              <a:t>Mohamed Zaid</a:t>
            </a:r>
          </a:p>
          <a:p>
            <a:r>
              <a:rPr lang="en-US" sz="1650" dirty="0"/>
              <a:t>Dalia </a:t>
            </a:r>
            <a:r>
              <a:rPr lang="en-US" sz="1650" dirty="0" err="1"/>
              <a:t>Elganainy</a:t>
            </a:r>
            <a:endParaRPr lang="en-US" sz="1650" dirty="0"/>
          </a:p>
          <a:p>
            <a:r>
              <a:rPr lang="en-US" sz="1650" dirty="0" err="1"/>
              <a:t>Ezgi</a:t>
            </a:r>
            <a:r>
              <a:rPr lang="en-US" sz="1650" dirty="0"/>
              <a:t> </a:t>
            </a:r>
            <a:r>
              <a:rPr lang="en-US" sz="1650" dirty="0" err="1"/>
              <a:t>Kirimli</a:t>
            </a:r>
            <a:endParaRPr lang="en-US" sz="1650" dirty="0"/>
          </a:p>
          <a:p>
            <a:r>
              <a:rPr lang="en-US" sz="1650" dirty="0"/>
              <a:t>Eric Tamm</a:t>
            </a:r>
          </a:p>
          <a:p>
            <a:r>
              <a:rPr lang="en-US" sz="1650" dirty="0" err="1"/>
              <a:t>Anirban</a:t>
            </a:r>
            <a:r>
              <a:rPr lang="en-US" sz="1650" dirty="0"/>
              <a:t> </a:t>
            </a:r>
            <a:r>
              <a:rPr lang="en-US" sz="1650" dirty="0" smtClean="0"/>
              <a:t>Maitra</a:t>
            </a:r>
          </a:p>
          <a:p>
            <a:r>
              <a:rPr lang="en-US" sz="1650" dirty="0" err="1" smtClean="0"/>
              <a:t>Subrata</a:t>
            </a:r>
            <a:r>
              <a:rPr lang="en-US" sz="1650" dirty="0" smtClean="0"/>
              <a:t> Sen</a:t>
            </a:r>
          </a:p>
          <a:p>
            <a:r>
              <a:rPr lang="en-US" sz="1650" dirty="0" smtClean="0"/>
              <a:t>Ann </a:t>
            </a:r>
            <a:r>
              <a:rPr lang="en-US" sz="1650" dirty="0" err="1" smtClean="0"/>
              <a:t>Killary</a:t>
            </a:r>
            <a:endParaRPr lang="en-US" sz="1650" dirty="0"/>
          </a:p>
        </p:txBody>
      </p:sp>
      <p:sp>
        <p:nvSpPr>
          <p:cNvPr id="5" name="Rectangle 4"/>
          <p:cNvSpPr/>
          <p:nvPr/>
        </p:nvSpPr>
        <p:spPr>
          <a:xfrm>
            <a:off x="721850" y="4270302"/>
            <a:ext cx="2204758" cy="129585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013"/>
          </a:p>
        </p:txBody>
      </p:sp>
      <p:pic>
        <p:nvPicPr>
          <p:cNvPr id="6" name="Picture 4" descr="MDACC_Rev_CMYK_TC_tag_V.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28109" y="4487309"/>
            <a:ext cx="1837134" cy="906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ontent Placeholder 2"/>
          <p:cNvSpPr txBox="1">
            <a:spLocks/>
          </p:cNvSpPr>
          <p:nvPr/>
        </p:nvSpPr>
        <p:spPr>
          <a:xfrm>
            <a:off x="4455212" y="1476148"/>
            <a:ext cx="2035967" cy="1938935"/>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1650" dirty="0"/>
              <a:t>NIH:</a:t>
            </a:r>
          </a:p>
          <a:p>
            <a:pPr lvl="1"/>
            <a:r>
              <a:rPr lang="en-US" sz="1650" dirty="0"/>
              <a:t>EDRN</a:t>
            </a:r>
          </a:p>
          <a:p>
            <a:pPr lvl="1"/>
            <a:r>
              <a:rPr lang="en-US" sz="1650" dirty="0"/>
              <a:t>MCL</a:t>
            </a:r>
          </a:p>
          <a:p>
            <a:pPr lvl="1"/>
            <a:r>
              <a:rPr lang="en-US" sz="1650" dirty="0"/>
              <a:t>PCDC</a:t>
            </a:r>
          </a:p>
          <a:p>
            <a:pPr lvl="1"/>
            <a:r>
              <a:rPr lang="en-US" sz="1650" dirty="0"/>
              <a:t>PSON</a:t>
            </a:r>
          </a:p>
          <a:p>
            <a:r>
              <a:rPr lang="en-US" sz="1650" dirty="0"/>
              <a:t>Project Purple</a:t>
            </a:r>
          </a:p>
        </p:txBody>
      </p:sp>
      <p:pic>
        <p:nvPicPr>
          <p:cNvPr id="4" name="Picture 3"/>
          <p:cNvPicPr>
            <a:picLocks noChangeAspect="1"/>
          </p:cNvPicPr>
          <p:nvPr/>
        </p:nvPicPr>
        <p:blipFill>
          <a:blip r:embed="rId3"/>
          <a:stretch>
            <a:fillRect/>
          </a:stretch>
        </p:blipFill>
        <p:spPr>
          <a:xfrm>
            <a:off x="4455210" y="3444826"/>
            <a:ext cx="4651826" cy="2555924"/>
          </a:xfrm>
          <a:prstGeom prst="rect">
            <a:avLst/>
          </a:prstGeom>
        </p:spPr>
      </p:pic>
      <p:sp>
        <p:nvSpPr>
          <p:cNvPr id="8" name="TextBox 7"/>
          <p:cNvSpPr txBox="1"/>
          <p:nvPr/>
        </p:nvSpPr>
        <p:spPr>
          <a:xfrm>
            <a:off x="6491178" y="1464296"/>
            <a:ext cx="2389832" cy="1869743"/>
          </a:xfrm>
          <a:prstGeom prst="rect">
            <a:avLst/>
          </a:prstGeom>
          <a:noFill/>
        </p:spPr>
        <p:txBody>
          <a:bodyPr wrap="square" rtlCol="0">
            <a:spAutoFit/>
          </a:bodyPr>
          <a:lstStyle/>
          <a:p>
            <a:pPr marL="214308" indent="-214308">
              <a:buFont typeface="Arial" charset="0"/>
              <a:buChar char="•"/>
            </a:pPr>
            <a:r>
              <a:rPr lang="en-US" sz="1650" dirty="0" err="1"/>
              <a:t>Khalifa</a:t>
            </a:r>
            <a:r>
              <a:rPr lang="en-US" sz="1650" dirty="0"/>
              <a:t> Foundation</a:t>
            </a:r>
          </a:p>
          <a:p>
            <a:pPr marL="214308" indent="-214308">
              <a:buFont typeface="Arial" charset="0"/>
              <a:buChar char="•"/>
            </a:pPr>
            <a:r>
              <a:rPr lang="en-US" sz="1650" dirty="0"/>
              <a:t>Sabin Family </a:t>
            </a:r>
            <a:r>
              <a:rPr lang="en-US" sz="1650" dirty="0" smtClean="0"/>
              <a:t>Fellowship</a:t>
            </a:r>
          </a:p>
          <a:p>
            <a:pPr marL="214308" indent="-214308">
              <a:buFont typeface="Arial" charset="0"/>
              <a:buChar char="•"/>
            </a:pPr>
            <a:r>
              <a:rPr lang="en-US" sz="1650" dirty="0" smtClean="0"/>
              <a:t>Pancreatic Cancer Action Network</a:t>
            </a:r>
            <a:endParaRPr lang="en-US" sz="1650" dirty="0"/>
          </a:p>
          <a:p>
            <a:pPr marL="214308" indent="-214308">
              <a:buFont typeface="Arial" charset="0"/>
              <a:buChar char="•"/>
            </a:pPr>
            <a:r>
              <a:rPr lang="en-US" sz="1650" dirty="0"/>
              <a:t>SU2C and </a:t>
            </a:r>
            <a:r>
              <a:rPr lang="en-US" sz="1650" dirty="0" err="1"/>
              <a:t>Lustgarten</a:t>
            </a:r>
            <a:r>
              <a:rPr lang="en-US" sz="1650" dirty="0"/>
              <a:t> Foundation</a:t>
            </a:r>
          </a:p>
        </p:txBody>
      </p:sp>
    </p:spTree>
    <p:extLst>
      <p:ext uri="{BB962C8B-B14F-4D97-AF65-F5344CB8AC3E}">
        <p14:creationId xmlns:p14="http://schemas.microsoft.com/office/powerpoint/2010/main" val="14976825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6342</TotalTime>
  <Words>780</Words>
  <Application>Microsoft Office PowerPoint</Application>
  <PresentationFormat>On-screen Show (4:3)</PresentationFormat>
  <Paragraphs>201</Paragraphs>
  <Slides>41</Slides>
  <Notes>10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43" baseType="lpstr">
      <vt:lpstr>Office Theme</vt:lpstr>
      <vt:lpstr>Prism 6</vt:lpstr>
      <vt:lpstr>Imaging-related considerations for early detection of pancreatic cancer </vt:lpstr>
      <vt:lpstr>General steps for imaging</vt:lpstr>
      <vt:lpstr>Acquisition</vt:lpstr>
      <vt:lpstr>4D CT scan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Dual energy CT: improving CNR</vt:lpstr>
      <vt:lpstr>MRI: multiple anatomical and functional sequences</vt:lpstr>
      <vt:lpstr>Considerations with MRI</vt:lpstr>
      <vt:lpstr>Reconstruction</vt:lpstr>
      <vt:lpstr>High and low delta PDAC</vt:lpstr>
      <vt:lpstr>Simulations of tumor growth  to identify biophysical subtypes</vt:lpstr>
      <vt:lpstr>PowerPoint Presentation</vt:lpstr>
      <vt:lpstr>PowerPoint Presentation</vt:lpstr>
      <vt:lpstr>Imaging-based subtypes and relevance to early detection strategies</vt:lpstr>
      <vt:lpstr>Combining imaging-based biomarkers  with liquid biopsies</vt:lpstr>
      <vt:lpstr>Multi-parametric enhancement pattern mapping (EPM)</vt:lpstr>
      <vt:lpstr>PowerPoint Presentation</vt:lpstr>
      <vt:lpstr>Challenges and potential solutions with multiparametric image processing</vt:lpstr>
      <vt:lpstr>CNR improved across a range of noise levels and tumor sizes using EPM</vt:lpstr>
      <vt:lpstr>CNR improved in cholangiocarcinoma, HCC, and colorectal liver metastases</vt:lpstr>
      <vt:lpstr>Intratumoral heterogeneity with EPM</vt:lpstr>
      <vt:lpstr>Identifying the physical location  of disease in the pancreas</vt:lpstr>
      <vt:lpstr>EPM applied to IPMNs</vt:lpstr>
      <vt:lpstr>Auto-contouring of the pancreas  using deep learning</vt:lpstr>
      <vt:lpstr>Image processing for single contrast phase</vt:lpstr>
      <vt:lpstr>PowerPoint Presentation</vt:lpstr>
      <vt:lpstr>PowerPoint Presentation</vt:lpstr>
      <vt:lpstr>PowerPoint Presentation</vt:lpstr>
      <vt:lpstr>Future directions</vt:lpstr>
      <vt:lpstr>Summary: Multiple considerations for imaging for early detection applications</vt:lpstr>
      <vt:lpstr>Acknowledgments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Early detection of cancer through temporally-integrated signal amplification: A Raytheon/MD Anderson joint project</dc:title>
  <dc:creator>Microsoft Office User</dc:creator>
  <cp:lastModifiedBy>compass</cp:lastModifiedBy>
  <cp:revision>84</cp:revision>
  <dcterms:created xsi:type="dcterms:W3CDTF">2017-08-07T14:24:38Z</dcterms:created>
  <dcterms:modified xsi:type="dcterms:W3CDTF">2019-09-10T16:18:23Z</dcterms:modified>
</cp:coreProperties>
</file>