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9" r:id="rId1"/>
  </p:sldMasterIdLst>
  <p:notesMasterIdLst>
    <p:notesMasterId r:id="rId36"/>
  </p:notesMasterIdLst>
  <p:handoutMasterIdLst>
    <p:handoutMasterId r:id="rId37"/>
  </p:handoutMasterIdLst>
  <p:sldIdLst>
    <p:sldId id="1233" r:id="rId2"/>
    <p:sldId id="1303" r:id="rId3"/>
    <p:sldId id="1260" r:id="rId4"/>
    <p:sldId id="1234" r:id="rId5"/>
    <p:sldId id="1304" r:id="rId6"/>
    <p:sldId id="1293" r:id="rId7"/>
    <p:sldId id="1294" r:id="rId8"/>
    <p:sldId id="1295" r:id="rId9"/>
    <p:sldId id="1296" r:id="rId10"/>
    <p:sldId id="1297" r:id="rId11"/>
    <p:sldId id="1298" r:id="rId12"/>
    <p:sldId id="1299" r:id="rId13"/>
    <p:sldId id="1300" r:id="rId14"/>
    <p:sldId id="1301" r:id="rId15"/>
    <p:sldId id="1302" r:id="rId16"/>
    <p:sldId id="1235" r:id="rId17"/>
    <p:sldId id="1291" r:id="rId18"/>
    <p:sldId id="1290" r:id="rId19"/>
    <p:sldId id="1307" r:id="rId20"/>
    <p:sldId id="1305" r:id="rId21"/>
    <p:sldId id="1236" r:id="rId22"/>
    <p:sldId id="1308" r:id="rId23"/>
    <p:sldId id="1306" r:id="rId24"/>
    <p:sldId id="1237" r:id="rId25"/>
    <p:sldId id="1289" r:id="rId26"/>
    <p:sldId id="1280" r:id="rId27"/>
    <p:sldId id="1281" r:id="rId28"/>
    <p:sldId id="1282" r:id="rId29"/>
    <p:sldId id="1283" r:id="rId30"/>
    <p:sldId id="1284" r:id="rId31"/>
    <p:sldId id="1285" r:id="rId32"/>
    <p:sldId id="1286" r:id="rId33"/>
    <p:sldId id="1287" r:id="rId34"/>
    <p:sldId id="1288" r:id="rId3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4886"/>
    <a:srgbClr val="F0AD00"/>
    <a:srgbClr val="8FB4FC"/>
    <a:srgbClr val="416887"/>
    <a:srgbClr val="4B7898"/>
    <a:srgbClr val="EFFCFE"/>
    <a:srgbClr val="D46C6F"/>
    <a:srgbClr val="C46367"/>
    <a:srgbClr val="F8766D"/>
    <a:srgbClr val="DEC6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4" autoAdjust="0"/>
    <p:restoredTop sz="84108" autoAdjust="0"/>
  </p:normalViewPr>
  <p:slideViewPr>
    <p:cSldViewPr>
      <p:cViewPr>
        <p:scale>
          <a:sx n="33" d="100"/>
          <a:sy n="33" d="100"/>
        </p:scale>
        <p:origin x="-1398" y="-54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67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630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226307"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226308"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226309"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atin typeface="Arial" pitchFamily="34" charset="0"/>
              </a:defRPr>
            </a:lvl1pPr>
          </a:lstStyle>
          <a:p>
            <a:pPr>
              <a:defRPr/>
            </a:pPr>
            <a:fld id="{FF657B45-C1DF-4890-808A-B94F8BAF3F66}" type="slidenum">
              <a:rPr lang="en-US"/>
              <a:pPr>
                <a:defRPr/>
              </a:pPr>
              <a:t>‹#›</a:t>
            </a:fld>
            <a:endParaRPr lang="en-US"/>
          </a:p>
        </p:txBody>
      </p:sp>
    </p:spTree>
    <p:extLst>
      <p:ext uri="{BB962C8B-B14F-4D97-AF65-F5344CB8AC3E}">
        <p14:creationId xmlns:p14="http://schemas.microsoft.com/office/powerpoint/2010/main" val="29356937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88067"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829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88069"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8070"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88071"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atin typeface="Arial" pitchFamily="34" charset="0"/>
              </a:defRPr>
            </a:lvl1pPr>
          </a:lstStyle>
          <a:p>
            <a:pPr>
              <a:defRPr/>
            </a:pPr>
            <a:fld id="{EAF84E3E-6CEA-467E-990C-AFD3FA6818DA}" type="slidenum">
              <a:rPr lang="en-US"/>
              <a:pPr>
                <a:defRPr/>
              </a:pPr>
              <a:t>‹#›</a:t>
            </a:fld>
            <a:endParaRPr lang="en-US"/>
          </a:p>
        </p:txBody>
      </p:sp>
    </p:spTree>
    <p:extLst>
      <p:ext uri="{BB962C8B-B14F-4D97-AF65-F5344CB8AC3E}">
        <p14:creationId xmlns:p14="http://schemas.microsoft.com/office/powerpoint/2010/main" val="32780029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4211E6D7-A544-493E-8234-8F5F924F430B}" type="slidenum">
              <a:rPr lang="en-US" smtClean="0"/>
              <a:pPr/>
              <a:t>1</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148548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C61B1D-5634-4DD3-8E99-EEC3673C3396}" type="slidenum">
              <a:rPr lang="en-US">
                <a:solidFill>
                  <a:prstClr val="black"/>
                </a:solidFill>
              </a:rPr>
              <a:pPr/>
              <a:t>2</a:t>
            </a:fld>
            <a:endParaRPr lang="en-US">
              <a:solidFill>
                <a:prstClr val="black"/>
              </a:solidFill>
            </a:endParaRPr>
          </a:p>
        </p:txBody>
      </p:sp>
      <p:sp>
        <p:nvSpPr>
          <p:cNvPr id="8194" name="Rectangle 2"/>
          <p:cNvSpPr>
            <a:spLocks noGrp="1" noRot="1" noChangeAspect="1" noChangeArrowheads="1" noTextEdit="1"/>
          </p:cNvSpPr>
          <p:nvPr>
            <p:ph type="sldImg"/>
          </p:nvPr>
        </p:nvSpPr>
        <p:spPr>
          <a:xfrm>
            <a:off x="1181100" y="696913"/>
            <a:ext cx="4648200" cy="3486150"/>
          </a:xfrm>
          <a:ln/>
        </p:spPr>
      </p:sp>
      <p:sp>
        <p:nvSpPr>
          <p:cNvPr id="8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4175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3</a:t>
            </a:fld>
            <a:endParaRPr lang="en-US"/>
          </a:p>
        </p:txBody>
      </p:sp>
    </p:spTree>
    <p:extLst>
      <p:ext uri="{BB962C8B-B14F-4D97-AF65-F5344CB8AC3E}">
        <p14:creationId xmlns:p14="http://schemas.microsoft.com/office/powerpoint/2010/main" val="312049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4</a:t>
            </a:fld>
            <a:endParaRPr lang="en-US"/>
          </a:p>
        </p:txBody>
      </p:sp>
    </p:spTree>
    <p:extLst>
      <p:ext uri="{BB962C8B-B14F-4D97-AF65-F5344CB8AC3E}">
        <p14:creationId xmlns:p14="http://schemas.microsoft.com/office/powerpoint/2010/main" val="2107994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5</a:t>
            </a:fld>
            <a:endParaRPr lang="en-US"/>
          </a:p>
        </p:txBody>
      </p:sp>
    </p:spTree>
    <p:extLst>
      <p:ext uri="{BB962C8B-B14F-4D97-AF65-F5344CB8AC3E}">
        <p14:creationId xmlns:p14="http://schemas.microsoft.com/office/powerpoint/2010/main" val="2762479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6</a:t>
            </a:fld>
            <a:endParaRPr lang="en-US"/>
          </a:p>
        </p:txBody>
      </p:sp>
    </p:spTree>
    <p:extLst>
      <p:ext uri="{BB962C8B-B14F-4D97-AF65-F5344CB8AC3E}">
        <p14:creationId xmlns:p14="http://schemas.microsoft.com/office/powerpoint/2010/main" val="2270419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7</a:t>
            </a:fld>
            <a:endParaRPr lang="en-US"/>
          </a:p>
        </p:txBody>
      </p:sp>
    </p:spTree>
    <p:extLst>
      <p:ext uri="{BB962C8B-B14F-4D97-AF65-F5344CB8AC3E}">
        <p14:creationId xmlns:p14="http://schemas.microsoft.com/office/powerpoint/2010/main" val="2021974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8</a:t>
            </a:fld>
            <a:endParaRPr lang="en-US"/>
          </a:p>
        </p:txBody>
      </p:sp>
    </p:spTree>
    <p:extLst>
      <p:ext uri="{BB962C8B-B14F-4D97-AF65-F5344CB8AC3E}">
        <p14:creationId xmlns:p14="http://schemas.microsoft.com/office/powerpoint/2010/main" val="2927901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9</a:t>
            </a:fld>
            <a:endParaRPr lang="en-US"/>
          </a:p>
        </p:txBody>
      </p:sp>
    </p:spTree>
    <p:extLst>
      <p:ext uri="{BB962C8B-B14F-4D97-AF65-F5344CB8AC3E}">
        <p14:creationId xmlns:p14="http://schemas.microsoft.com/office/powerpoint/2010/main" val="358762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10</a:t>
            </a:fld>
            <a:endParaRPr lang="en-US"/>
          </a:p>
        </p:txBody>
      </p:sp>
    </p:spTree>
    <p:extLst>
      <p:ext uri="{BB962C8B-B14F-4D97-AF65-F5344CB8AC3E}">
        <p14:creationId xmlns:p14="http://schemas.microsoft.com/office/powerpoint/2010/main" val="3277795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11</a:t>
            </a:fld>
            <a:endParaRPr lang="en-US"/>
          </a:p>
        </p:txBody>
      </p:sp>
    </p:spTree>
    <p:extLst>
      <p:ext uri="{BB962C8B-B14F-4D97-AF65-F5344CB8AC3E}">
        <p14:creationId xmlns:p14="http://schemas.microsoft.com/office/powerpoint/2010/main" val="3587724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12</a:t>
            </a:fld>
            <a:endParaRPr lang="en-US"/>
          </a:p>
        </p:txBody>
      </p:sp>
    </p:spTree>
    <p:extLst>
      <p:ext uri="{BB962C8B-B14F-4D97-AF65-F5344CB8AC3E}">
        <p14:creationId xmlns:p14="http://schemas.microsoft.com/office/powerpoint/2010/main" val="1815905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13</a:t>
            </a:fld>
            <a:endParaRPr lang="en-US"/>
          </a:p>
        </p:txBody>
      </p:sp>
    </p:spTree>
    <p:extLst>
      <p:ext uri="{BB962C8B-B14F-4D97-AF65-F5344CB8AC3E}">
        <p14:creationId xmlns:p14="http://schemas.microsoft.com/office/powerpoint/2010/main" val="1067336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14</a:t>
            </a:fld>
            <a:endParaRPr lang="en-US"/>
          </a:p>
        </p:txBody>
      </p:sp>
    </p:spTree>
    <p:extLst>
      <p:ext uri="{BB962C8B-B14F-4D97-AF65-F5344CB8AC3E}">
        <p14:creationId xmlns:p14="http://schemas.microsoft.com/office/powerpoint/2010/main" val="1849979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15</a:t>
            </a:fld>
            <a:endParaRPr lang="en-US"/>
          </a:p>
        </p:txBody>
      </p:sp>
    </p:spTree>
    <p:extLst>
      <p:ext uri="{BB962C8B-B14F-4D97-AF65-F5344CB8AC3E}">
        <p14:creationId xmlns:p14="http://schemas.microsoft.com/office/powerpoint/2010/main" val="1547675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16</a:t>
            </a:fld>
            <a:endParaRPr lang="en-US"/>
          </a:p>
        </p:txBody>
      </p:sp>
    </p:spTree>
    <p:extLst>
      <p:ext uri="{BB962C8B-B14F-4D97-AF65-F5344CB8AC3E}">
        <p14:creationId xmlns:p14="http://schemas.microsoft.com/office/powerpoint/2010/main" val="548566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Across 15 cancer Types</a:t>
            </a:r>
            <a:endParaRPr lang="en-US" dirty="0"/>
          </a:p>
        </p:txBody>
      </p:sp>
      <p:sp>
        <p:nvSpPr>
          <p:cNvPr id="4" name="Slide Number Placeholder 3"/>
          <p:cNvSpPr>
            <a:spLocks noGrp="1"/>
          </p:cNvSpPr>
          <p:nvPr>
            <p:ph type="sldNum" sz="quarter" idx="10"/>
          </p:nvPr>
        </p:nvSpPr>
        <p:spPr/>
        <p:txBody>
          <a:bodyPr/>
          <a:lstStyle/>
          <a:p>
            <a:pPr>
              <a:defRPr/>
            </a:pPr>
            <a:fld id="{CA8903E2-E000-4241-BF2A-03E3C9E39FC5}" type="slidenum">
              <a:rPr lang="en-US" smtClean="0"/>
              <a:pPr>
                <a:defRPr/>
              </a:pPr>
              <a:t>17</a:t>
            </a:fld>
            <a:endParaRPr lang="en-US"/>
          </a:p>
        </p:txBody>
      </p:sp>
    </p:spTree>
    <p:extLst>
      <p:ext uri="{BB962C8B-B14F-4D97-AF65-F5344CB8AC3E}">
        <p14:creationId xmlns:p14="http://schemas.microsoft.com/office/powerpoint/2010/main" val="2411747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18</a:t>
            </a:fld>
            <a:endParaRPr lang="en-US"/>
          </a:p>
        </p:txBody>
      </p:sp>
    </p:spTree>
    <p:extLst>
      <p:ext uri="{BB962C8B-B14F-4D97-AF65-F5344CB8AC3E}">
        <p14:creationId xmlns:p14="http://schemas.microsoft.com/office/powerpoint/2010/main" val="1745205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19</a:t>
            </a:fld>
            <a:endParaRPr lang="en-US"/>
          </a:p>
        </p:txBody>
      </p:sp>
    </p:spTree>
    <p:extLst>
      <p:ext uri="{BB962C8B-B14F-4D97-AF65-F5344CB8AC3E}">
        <p14:creationId xmlns:p14="http://schemas.microsoft.com/office/powerpoint/2010/main" val="3022230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20</a:t>
            </a:fld>
            <a:endParaRPr lang="en-US"/>
          </a:p>
        </p:txBody>
      </p:sp>
    </p:spTree>
    <p:extLst>
      <p:ext uri="{BB962C8B-B14F-4D97-AF65-F5344CB8AC3E}">
        <p14:creationId xmlns:p14="http://schemas.microsoft.com/office/powerpoint/2010/main" val="116330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21</a:t>
            </a:fld>
            <a:endParaRPr lang="en-US"/>
          </a:p>
        </p:txBody>
      </p:sp>
    </p:spTree>
    <p:extLst>
      <p:ext uri="{BB962C8B-B14F-4D97-AF65-F5344CB8AC3E}">
        <p14:creationId xmlns:p14="http://schemas.microsoft.com/office/powerpoint/2010/main" val="3113074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22</a:t>
            </a:fld>
            <a:endParaRPr lang="en-US"/>
          </a:p>
        </p:txBody>
      </p:sp>
    </p:spTree>
    <p:extLst>
      <p:ext uri="{BB962C8B-B14F-4D97-AF65-F5344CB8AC3E}">
        <p14:creationId xmlns:p14="http://schemas.microsoft.com/office/powerpoint/2010/main" val="605158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23</a:t>
            </a:fld>
            <a:endParaRPr lang="en-US"/>
          </a:p>
        </p:txBody>
      </p:sp>
    </p:spTree>
    <p:extLst>
      <p:ext uri="{BB962C8B-B14F-4D97-AF65-F5344CB8AC3E}">
        <p14:creationId xmlns:p14="http://schemas.microsoft.com/office/powerpoint/2010/main" val="667431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24</a:t>
            </a:fld>
            <a:endParaRPr lang="en-US"/>
          </a:p>
        </p:txBody>
      </p:sp>
    </p:spTree>
    <p:extLst>
      <p:ext uri="{BB962C8B-B14F-4D97-AF65-F5344CB8AC3E}">
        <p14:creationId xmlns:p14="http://schemas.microsoft.com/office/powerpoint/2010/main" val="3371774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25</a:t>
            </a:fld>
            <a:endParaRPr lang="en-US"/>
          </a:p>
        </p:txBody>
      </p:sp>
    </p:spTree>
    <p:extLst>
      <p:ext uri="{BB962C8B-B14F-4D97-AF65-F5344CB8AC3E}">
        <p14:creationId xmlns:p14="http://schemas.microsoft.com/office/powerpoint/2010/main" val="1658990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26</a:t>
            </a:fld>
            <a:endParaRPr lang="en-US"/>
          </a:p>
        </p:txBody>
      </p:sp>
    </p:spTree>
    <p:extLst>
      <p:ext uri="{BB962C8B-B14F-4D97-AF65-F5344CB8AC3E}">
        <p14:creationId xmlns:p14="http://schemas.microsoft.com/office/powerpoint/2010/main" val="5343229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27</a:t>
            </a:fld>
            <a:endParaRPr lang="en-US"/>
          </a:p>
        </p:txBody>
      </p:sp>
    </p:spTree>
    <p:extLst>
      <p:ext uri="{BB962C8B-B14F-4D97-AF65-F5344CB8AC3E}">
        <p14:creationId xmlns:p14="http://schemas.microsoft.com/office/powerpoint/2010/main" val="41413681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28</a:t>
            </a:fld>
            <a:endParaRPr lang="en-US"/>
          </a:p>
        </p:txBody>
      </p:sp>
    </p:spTree>
    <p:extLst>
      <p:ext uri="{BB962C8B-B14F-4D97-AF65-F5344CB8AC3E}">
        <p14:creationId xmlns:p14="http://schemas.microsoft.com/office/powerpoint/2010/main" val="13877088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29</a:t>
            </a:fld>
            <a:endParaRPr lang="en-US"/>
          </a:p>
        </p:txBody>
      </p:sp>
    </p:spTree>
    <p:extLst>
      <p:ext uri="{BB962C8B-B14F-4D97-AF65-F5344CB8AC3E}">
        <p14:creationId xmlns:p14="http://schemas.microsoft.com/office/powerpoint/2010/main" val="12736527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30</a:t>
            </a:fld>
            <a:endParaRPr lang="en-US"/>
          </a:p>
        </p:txBody>
      </p:sp>
    </p:spTree>
    <p:extLst>
      <p:ext uri="{BB962C8B-B14F-4D97-AF65-F5344CB8AC3E}">
        <p14:creationId xmlns:p14="http://schemas.microsoft.com/office/powerpoint/2010/main" val="1639760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A8903E2-E000-4241-BF2A-03E3C9E39FC5}" type="slidenum">
              <a:rPr lang="en-US" smtClean="0"/>
              <a:pPr>
                <a:defRPr/>
              </a:pPr>
              <a:t>31</a:t>
            </a:fld>
            <a:endParaRPr lang="en-US"/>
          </a:p>
        </p:txBody>
      </p:sp>
    </p:spTree>
    <p:extLst>
      <p:ext uri="{BB962C8B-B14F-4D97-AF65-F5344CB8AC3E}">
        <p14:creationId xmlns:p14="http://schemas.microsoft.com/office/powerpoint/2010/main" val="3734514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32</a:t>
            </a:fld>
            <a:endParaRPr lang="en-US"/>
          </a:p>
        </p:txBody>
      </p:sp>
    </p:spTree>
    <p:extLst>
      <p:ext uri="{BB962C8B-B14F-4D97-AF65-F5344CB8AC3E}">
        <p14:creationId xmlns:p14="http://schemas.microsoft.com/office/powerpoint/2010/main" val="2120954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33</a:t>
            </a:fld>
            <a:endParaRPr lang="en-US"/>
          </a:p>
        </p:txBody>
      </p:sp>
    </p:spTree>
    <p:extLst>
      <p:ext uri="{BB962C8B-B14F-4D97-AF65-F5344CB8AC3E}">
        <p14:creationId xmlns:p14="http://schemas.microsoft.com/office/powerpoint/2010/main" val="35260930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34</a:t>
            </a:fld>
            <a:endParaRPr lang="en-US"/>
          </a:p>
        </p:txBody>
      </p:sp>
    </p:spTree>
    <p:extLst>
      <p:ext uri="{BB962C8B-B14F-4D97-AF65-F5344CB8AC3E}">
        <p14:creationId xmlns:p14="http://schemas.microsoft.com/office/powerpoint/2010/main" val="2295426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5F47FFA6-0C8B-4123-905A-1BFDFBD61655}"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7740A5-5207-4F06-AA10-AFAF11A8E3E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1F317FC6-642F-4B10-9E57-4B5451BAF0B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AAB6925-7A9C-415E-BB34-C4992F4FCCA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692DE2F-A3BA-4574-AA9A-C3F71C40F18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234691A-6D32-48D4-899A-A2FFB8F577B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929B911E-D1F8-423F-979D-86F05B0491C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AC9F0170-830C-4308-B1F5-62085000478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endParaRPr lang="en-US"/>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DB0B8338-3CB9-426D-AD21-2742D7223815}"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3B1AE2-4F6D-415C-836A-37C2C2B0857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C04434EC-59F5-4E08-BE50-F1A148EE37D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smtClean="0"/>
              <a:t>Click to edit Master title style</a:t>
            </a:r>
            <a:endParaRPr lang="en-US"/>
          </a:p>
        </p:txBody>
      </p:sp>
      <p:sp>
        <p:nvSpPr>
          <p:cNvPr id="5125"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38780C3E-8244-4CBC-AC47-44D59EB2D39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52" r:id="rId1"/>
    <p:sldLayoutId id="2147483947" r:id="rId2"/>
    <p:sldLayoutId id="2147483953" r:id="rId3"/>
    <p:sldLayoutId id="2147483948" r:id="rId4"/>
    <p:sldLayoutId id="2147483949" r:id="rId5"/>
    <p:sldLayoutId id="2147483950" r:id="rId6"/>
    <p:sldLayoutId id="2147483954" r:id="rId7"/>
    <p:sldLayoutId id="2147483955" r:id="rId8"/>
    <p:sldLayoutId id="2147483956" r:id="rId9"/>
    <p:sldLayoutId id="2147483951" r:id="rId10"/>
    <p:sldLayoutId id="2147483957" r:id="rId11"/>
  </p:sldLayoutIdLst>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3272" y="762000"/>
            <a:ext cx="9120728" cy="4038600"/>
          </a:xfrm>
        </p:spPr>
        <p:txBody>
          <a:bodyPr>
            <a:noAutofit/>
          </a:bodyPr>
          <a:lstStyle/>
          <a:p>
            <a:pPr algn="ctr"/>
            <a:r>
              <a:rPr lang="en-US" sz="5400" dirty="0" smtClean="0"/>
              <a:t>Panel Discussion: </a:t>
            </a:r>
            <a:br>
              <a:rPr lang="en-US" sz="5400" dirty="0" smtClean="0"/>
            </a:br>
            <a:r>
              <a:rPr lang="en-US" sz="5400" dirty="0" smtClean="0"/>
              <a:t>Biology of Liquid Biopsy</a:t>
            </a:r>
            <a:r>
              <a:rPr lang="en-US" sz="2400" b="0" dirty="0">
                <a:latin typeface="Arial" pitchFamily="34" charset="0"/>
                <a:cs typeface="Arial" pitchFamily="34" charset="0"/>
              </a:rPr>
              <a:t/>
            </a:r>
            <a:br>
              <a:rPr lang="en-US" sz="2400" b="0" dirty="0">
                <a:latin typeface="Arial" pitchFamily="34" charset="0"/>
                <a:cs typeface="Arial" pitchFamily="34" charset="0"/>
              </a:rPr>
            </a:br>
            <a:r>
              <a:rPr lang="en-US" sz="2400" b="0" dirty="0">
                <a:latin typeface="Arial" pitchFamily="34" charset="0"/>
                <a:cs typeface="Arial" pitchFamily="34" charset="0"/>
              </a:rPr>
              <a:t/>
            </a:r>
            <a:br>
              <a:rPr lang="en-US" sz="2400" b="0" dirty="0">
                <a:latin typeface="Arial" pitchFamily="34" charset="0"/>
                <a:cs typeface="Arial" pitchFamily="34" charset="0"/>
              </a:rPr>
            </a:br>
            <a:r>
              <a:rPr lang="en-US" sz="2800" b="0" dirty="0">
                <a:latin typeface="Arial" pitchFamily="34" charset="0"/>
                <a:cs typeface="Arial" pitchFamily="34" charset="0"/>
              </a:rPr>
              <a:t>Jasmine Zhou</a:t>
            </a:r>
            <a:br>
              <a:rPr lang="en-US" sz="2800" b="0" dirty="0">
                <a:latin typeface="Arial" pitchFamily="34" charset="0"/>
                <a:cs typeface="Arial" pitchFamily="34" charset="0"/>
              </a:rPr>
            </a:br>
            <a:r>
              <a:rPr lang="en-US" sz="2800" b="0" dirty="0">
                <a:latin typeface="Arial" pitchFamily="34" charset="0"/>
                <a:cs typeface="Arial" pitchFamily="34" charset="0"/>
              </a:rPr>
              <a:t>University of California Los </a:t>
            </a:r>
            <a:r>
              <a:rPr lang="en-US" sz="2800" b="0" dirty="0" smtClean="0">
                <a:latin typeface="Arial" pitchFamily="34" charset="0"/>
                <a:cs typeface="Arial" pitchFamily="34" charset="0"/>
              </a:rPr>
              <a:t>Angeles</a:t>
            </a:r>
            <a:br>
              <a:rPr lang="en-US" sz="2800" b="0" dirty="0" smtClean="0">
                <a:latin typeface="Arial" pitchFamily="34" charset="0"/>
                <a:cs typeface="Arial" pitchFamily="34" charset="0"/>
              </a:rPr>
            </a:br>
            <a:r>
              <a:rPr lang="en-US" sz="2800" b="0" dirty="0">
                <a:latin typeface="Arial" pitchFamily="34" charset="0"/>
                <a:cs typeface="Arial" pitchFamily="34" charset="0"/>
              </a:rPr>
              <a:t/>
            </a:r>
            <a:br>
              <a:rPr lang="en-US" sz="2800" b="0" dirty="0">
                <a:latin typeface="Arial" pitchFamily="34" charset="0"/>
                <a:cs typeface="Arial" pitchFamily="34" charset="0"/>
              </a:rPr>
            </a:br>
            <a:r>
              <a:rPr lang="en-US" sz="2800" b="0" dirty="0">
                <a:latin typeface="Arial" pitchFamily="34" charset="0"/>
                <a:cs typeface="Arial" pitchFamily="34" charset="0"/>
              </a:rPr>
              <a:t>Kenneth Kinzler</a:t>
            </a:r>
            <a:br>
              <a:rPr lang="en-US" sz="2800" b="0" dirty="0">
                <a:latin typeface="Arial" pitchFamily="34" charset="0"/>
                <a:cs typeface="Arial" pitchFamily="34" charset="0"/>
              </a:rPr>
            </a:br>
            <a:r>
              <a:rPr lang="en-US" sz="2800" b="0" dirty="0">
                <a:latin typeface="Arial" pitchFamily="34" charset="0"/>
                <a:cs typeface="Arial" pitchFamily="34" charset="0"/>
              </a:rPr>
              <a:t> Ludwig Center at Johns Hopkins</a:t>
            </a:r>
            <a:r>
              <a:rPr lang="en-US" sz="6000" dirty="0">
                <a:latin typeface="Arial" pitchFamily="34" charset="0"/>
                <a:cs typeface="Arial" pitchFamily="34" charset="0"/>
              </a:rPr>
              <a:t/>
            </a:r>
            <a:br>
              <a:rPr lang="en-US" sz="6000" dirty="0">
                <a:latin typeface="Arial" pitchFamily="34" charset="0"/>
                <a:cs typeface="Arial" pitchFamily="34" charset="0"/>
              </a:rPr>
            </a:br>
            <a:endParaRPr lang="en-US" sz="6000" dirty="0"/>
          </a:p>
        </p:txBody>
      </p:sp>
      <p:sp>
        <p:nvSpPr>
          <p:cNvPr id="21507" name="Rectangle 3"/>
          <p:cNvSpPr>
            <a:spLocks noGrp="1" noChangeArrowheads="1"/>
          </p:cNvSpPr>
          <p:nvPr>
            <p:ph type="subTitle" idx="1"/>
          </p:nvPr>
        </p:nvSpPr>
        <p:spPr>
          <a:xfrm>
            <a:off x="23272" y="5257800"/>
            <a:ext cx="9144000" cy="1600200"/>
          </a:xfrm>
        </p:spPr>
        <p:txBody>
          <a:bodyPr/>
          <a:lstStyle/>
          <a:p>
            <a:pPr algn="ctr"/>
            <a:r>
              <a:rPr lang="en-US" sz="3200" dirty="0">
                <a:latin typeface="Arial" panose="020B0604020202020204" pitchFamily="34" charset="0"/>
                <a:cs typeface="Arial" panose="020B0604020202020204" pitchFamily="34" charset="0"/>
              </a:rPr>
              <a:t>11th </a:t>
            </a:r>
            <a:r>
              <a:rPr lang="en-US" sz="3200" dirty="0" smtClean="0">
                <a:latin typeface="Arial" panose="020B0604020202020204" pitchFamily="34" charset="0"/>
                <a:cs typeface="Arial" panose="020B0604020202020204" pitchFamily="34" charset="0"/>
              </a:rPr>
              <a:t>EDRN </a:t>
            </a:r>
            <a:r>
              <a:rPr lang="en-US" sz="3200" dirty="0">
                <a:latin typeface="Arial" panose="020B0604020202020204" pitchFamily="34" charset="0"/>
                <a:cs typeface="Arial" panose="020B0604020202020204" pitchFamily="34" charset="0"/>
              </a:rPr>
              <a:t>Scientific </a:t>
            </a:r>
            <a:r>
              <a:rPr lang="en-US" sz="3200" dirty="0" smtClean="0">
                <a:latin typeface="Arial" panose="020B0604020202020204" pitchFamily="34" charset="0"/>
                <a:cs typeface="Arial" panose="020B0604020202020204" pitchFamily="34" charset="0"/>
              </a:rPr>
              <a:t>Workshop</a:t>
            </a:r>
          </a:p>
          <a:p>
            <a:pPr algn="ctr"/>
            <a:r>
              <a:rPr lang="en-US" sz="2400" dirty="0" smtClean="0">
                <a:latin typeface="Arial" pitchFamily="34" charset="0"/>
                <a:cs typeface="Arial" pitchFamily="34" charset="0"/>
              </a:rPr>
              <a:t>September 12</a:t>
            </a:r>
            <a:r>
              <a:rPr lang="en-US" sz="2400" baseline="30000" dirty="0" smtClean="0">
                <a:latin typeface="Arial" pitchFamily="34" charset="0"/>
                <a:cs typeface="Arial" pitchFamily="34" charset="0"/>
              </a:rPr>
              <a:t>th</a:t>
            </a:r>
            <a:r>
              <a:rPr lang="en-US" sz="2400" dirty="0" smtClean="0">
                <a:latin typeface="Arial" pitchFamily="34" charset="0"/>
                <a:cs typeface="Arial" pitchFamily="34" charset="0"/>
              </a:rPr>
              <a:t> 2019</a:t>
            </a:r>
          </a:p>
          <a:p>
            <a:pPr algn="ctr"/>
            <a:endParaRPr lang="en-US" sz="1600" dirty="0" smtClean="0">
              <a:latin typeface="Arial" pitchFamily="34" charset="0"/>
              <a:cs typeface="Arial" pitchFamily="34" charset="0"/>
            </a:endParaRPr>
          </a:p>
        </p:txBody>
      </p:sp>
    </p:spTree>
    <p:extLst>
      <p:ext uri="{BB962C8B-B14F-4D97-AF65-F5344CB8AC3E}">
        <p14:creationId xmlns:p14="http://schemas.microsoft.com/office/powerpoint/2010/main" val="191752614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28600"/>
            <a:ext cx="7772400" cy="1128613"/>
          </a:xfrm>
          <a:noFill/>
          <a:ln>
            <a:solidFill>
              <a:srgbClr val="00FFFF"/>
            </a:solidFill>
          </a:ln>
        </p:spPr>
        <p:txBody>
          <a:bodyPr>
            <a:normAutofit/>
          </a:bodyPr>
          <a:lstStyle/>
          <a:p>
            <a:r>
              <a:rPr lang="en-US" sz="3600" b="1" dirty="0" smtClean="0">
                <a:latin typeface="Arial" charset="0"/>
              </a:rPr>
              <a:t>COI Disclosure:  </a:t>
            </a:r>
            <a:r>
              <a:rPr lang="en-US" sz="3600" b="1" dirty="0" smtClean="0">
                <a:latin typeface="Arial" panose="020B0604020202020204" pitchFamily="34" charset="0"/>
                <a:cs typeface="Arial" panose="020B0604020202020204" pitchFamily="34" charset="0"/>
              </a:rPr>
              <a:t>Jasmine </a:t>
            </a:r>
            <a:r>
              <a:rPr lang="en-US" sz="3600" b="1" dirty="0">
                <a:latin typeface="Arial" panose="020B0604020202020204" pitchFamily="34" charset="0"/>
                <a:cs typeface="Arial" panose="020B0604020202020204" pitchFamily="34" charset="0"/>
              </a:rPr>
              <a:t>Zhou</a:t>
            </a:r>
          </a:p>
        </p:txBody>
      </p:sp>
      <p:sp>
        <p:nvSpPr>
          <p:cNvPr id="4099" name="Rectangle 3"/>
          <p:cNvSpPr>
            <a:spLocks noGrp="1" noChangeArrowheads="1"/>
          </p:cNvSpPr>
          <p:nvPr>
            <p:ph type="body" idx="1"/>
          </p:nvPr>
        </p:nvSpPr>
        <p:spPr>
          <a:xfrm>
            <a:off x="1042987" y="2091435"/>
            <a:ext cx="7119938" cy="3887589"/>
          </a:xfrm>
        </p:spPr>
        <p:txBody>
          <a:bodyPr>
            <a:normAutofit/>
          </a:bodyPr>
          <a:lstStyle/>
          <a:p>
            <a:pPr>
              <a:lnSpc>
                <a:spcPct val="80000"/>
              </a:lnSpc>
              <a:buFontTx/>
              <a:buNone/>
            </a:pPr>
            <a:r>
              <a:rPr lang="en-US" b="1" dirty="0">
                <a:latin typeface="Arial" charset="0"/>
              </a:rPr>
              <a:t>	</a:t>
            </a:r>
          </a:p>
          <a:p>
            <a:pPr>
              <a:lnSpc>
                <a:spcPct val="80000"/>
              </a:lnSpc>
              <a:buFontTx/>
              <a:buNone/>
            </a:pPr>
            <a:r>
              <a:rPr lang="en-US" b="1" dirty="0" smtClean="0">
                <a:latin typeface="Arial" charset="0"/>
              </a:rPr>
              <a:t>Co-founder:  </a:t>
            </a:r>
            <a:r>
              <a:rPr lang="en-US" b="1" dirty="0" err="1">
                <a:latin typeface="Arial" charset="0"/>
              </a:rPr>
              <a:t>EarlyDiagnostics</a:t>
            </a:r>
            <a:r>
              <a:rPr lang="en-US" b="1" dirty="0">
                <a:latin typeface="Arial" charset="0"/>
              </a:rPr>
              <a:t>, </a:t>
            </a:r>
            <a:r>
              <a:rPr lang="en-US" b="1" dirty="0" err="1">
                <a:latin typeface="Arial" charset="0"/>
              </a:rPr>
              <a:t>Inc</a:t>
            </a:r>
            <a:endParaRPr lang="en-US" b="1" dirty="0">
              <a:latin typeface="Arial" charset="0"/>
            </a:endParaRPr>
          </a:p>
          <a:p>
            <a:pPr>
              <a:lnSpc>
                <a:spcPct val="80000"/>
              </a:lnSpc>
              <a:buFontTx/>
              <a:buNone/>
            </a:pPr>
            <a:r>
              <a:rPr lang="en-US" b="1" dirty="0">
                <a:latin typeface="Arial" charset="0"/>
              </a:rPr>
              <a:t>	</a:t>
            </a:r>
            <a:endParaRPr lang="en-US" b="1" i="1" dirty="0">
              <a:latin typeface="Arial" charset="0"/>
            </a:endParaRPr>
          </a:p>
          <a:p>
            <a:pPr>
              <a:lnSpc>
                <a:spcPct val="80000"/>
              </a:lnSpc>
              <a:buFontTx/>
              <a:buNone/>
            </a:pPr>
            <a:endParaRPr lang="en-US" sz="217" b="1" dirty="0">
              <a:latin typeface="Arial" charset="0"/>
            </a:endParaRPr>
          </a:p>
          <a:p>
            <a:pPr>
              <a:lnSpc>
                <a:spcPct val="80000"/>
              </a:lnSpc>
              <a:buFontTx/>
              <a:buNone/>
            </a:pPr>
            <a:r>
              <a:rPr lang="en-US" sz="1733" b="1" dirty="0">
                <a:solidFill>
                  <a:schemeClr val="bg1"/>
                </a:solidFill>
                <a:latin typeface="Arial" charset="0"/>
              </a:rPr>
              <a:t>presentation:</a:t>
            </a:r>
            <a:endParaRPr lang="en-US" sz="1733" b="1" i="1" dirty="0">
              <a:solidFill>
                <a:schemeClr val="bg1"/>
              </a:solidFill>
              <a:latin typeface="Arial" charset="0"/>
            </a:endParaRPr>
          </a:p>
        </p:txBody>
      </p:sp>
    </p:spTree>
    <p:extLst>
      <p:ext uri="{BB962C8B-B14F-4D97-AF65-F5344CB8AC3E}">
        <p14:creationId xmlns:p14="http://schemas.microsoft.com/office/powerpoint/2010/main" val="2171133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lgn="ctr"/>
            <a:r>
              <a:rPr lang="en-US" dirty="0" smtClean="0"/>
              <a:t>COI Disclosure</a:t>
            </a:r>
            <a:br>
              <a:rPr lang="en-US" dirty="0" smtClean="0"/>
            </a:br>
            <a:r>
              <a:rPr lang="en-US" dirty="0" smtClean="0"/>
              <a:t>Kenneth Kinzler</a:t>
            </a:r>
            <a:endParaRPr lang="en-US" dirty="0"/>
          </a:p>
        </p:txBody>
      </p:sp>
      <p:sp>
        <p:nvSpPr>
          <p:cNvPr id="7" name="Content Placeholder 6"/>
          <p:cNvSpPr>
            <a:spLocks noGrp="1"/>
          </p:cNvSpPr>
          <p:nvPr>
            <p:ph idx="1"/>
          </p:nvPr>
        </p:nvSpPr>
        <p:spPr/>
        <p:txBody>
          <a:bodyPr/>
          <a:lstStyle/>
          <a:p>
            <a:r>
              <a:rPr lang="en-US" sz="2400" dirty="0" smtClean="0">
                <a:solidFill>
                  <a:srgbClr val="00B0F0"/>
                </a:solidFill>
              </a:rPr>
              <a:t>Advisory Role</a:t>
            </a:r>
            <a:r>
              <a:rPr lang="en-US" sz="2400" dirty="0">
                <a:solidFill>
                  <a:srgbClr val="00B0F0"/>
                </a:solidFill>
              </a:rPr>
              <a:t>: </a:t>
            </a:r>
            <a:r>
              <a:rPr lang="en-US" sz="2400" b="1" u="sng" dirty="0" err="1"/>
              <a:t>Sysmex</a:t>
            </a:r>
            <a:r>
              <a:rPr lang="en-US" sz="2400" dirty="0"/>
              <a:t>, </a:t>
            </a:r>
            <a:r>
              <a:rPr lang="en-US" sz="2400" dirty="0" smtClean="0"/>
              <a:t>Eisai-</a:t>
            </a:r>
            <a:r>
              <a:rPr lang="en-US" sz="2400" dirty="0" err="1" smtClean="0"/>
              <a:t>Morphotek</a:t>
            </a:r>
            <a:endParaRPr lang="en-US" sz="2400" dirty="0" smtClean="0"/>
          </a:p>
          <a:p>
            <a:r>
              <a:rPr lang="en-US" sz="2400" dirty="0" smtClean="0">
                <a:solidFill>
                  <a:srgbClr val="00B0F0"/>
                </a:solidFill>
              </a:rPr>
              <a:t>Stockholder/Advisory Role: </a:t>
            </a:r>
            <a:r>
              <a:rPr lang="en-US" sz="2400" dirty="0" err="1"/>
              <a:t>PGDx</a:t>
            </a:r>
            <a:r>
              <a:rPr lang="en-US" sz="2400" dirty="0"/>
              <a:t>, </a:t>
            </a:r>
            <a:r>
              <a:rPr lang="en-US" sz="2400" dirty="0" smtClean="0"/>
              <a:t>Thrive, </a:t>
            </a:r>
            <a:r>
              <a:rPr lang="en-US" sz="2400" dirty="0" err="1"/>
              <a:t>NeoPhore</a:t>
            </a:r>
            <a:r>
              <a:rPr lang="en-US" sz="2400" dirty="0"/>
              <a:t>, </a:t>
            </a:r>
            <a:r>
              <a:rPr lang="en-US" sz="2400" dirty="0" smtClean="0"/>
              <a:t>CAGE, </a:t>
            </a:r>
            <a:r>
              <a:rPr lang="en-US" sz="2400" dirty="0" err="1" smtClean="0"/>
              <a:t>Phoremost</a:t>
            </a:r>
            <a:endParaRPr lang="en-US" sz="2400" dirty="0" smtClean="0"/>
          </a:p>
          <a:p>
            <a:r>
              <a:rPr lang="en-US" sz="2400" dirty="0" smtClean="0">
                <a:solidFill>
                  <a:srgbClr val="00B0F0"/>
                </a:solidFill>
              </a:rPr>
              <a:t>Patents and Royalties</a:t>
            </a:r>
            <a:r>
              <a:rPr lang="en-US" sz="2400" dirty="0">
                <a:solidFill>
                  <a:srgbClr val="00B0F0"/>
                </a:solidFill>
              </a:rPr>
              <a:t>: </a:t>
            </a:r>
            <a:r>
              <a:rPr lang="en-US" sz="2400" dirty="0" err="1"/>
              <a:t>Sysmex</a:t>
            </a:r>
            <a:r>
              <a:rPr lang="en-US" sz="2400" dirty="0"/>
              <a:t>, </a:t>
            </a:r>
            <a:r>
              <a:rPr lang="en-US" sz="2400" dirty="0" err="1"/>
              <a:t>PGDx</a:t>
            </a:r>
            <a:r>
              <a:rPr lang="en-US" sz="2400" dirty="0"/>
              <a:t>, </a:t>
            </a:r>
            <a:r>
              <a:rPr lang="en-US" sz="2400" dirty="0" smtClean="0"/>
              <a:t>Thrive </a:t>
            </a:r>
            <a:r>
              <a:rPr lang="en-US" sz="2400" dirty="0"/>
              <a:t>and other companies have licensed technologies from Johns Hopkins University, on which KWK is an inventor.   These licenses and relationships are associated royalty payments to KWK.  The terms of these arrangements are being managed by Johns Hopkins University in accordance with its conflict of interest policies. </a:t>
            </a:r>
            <a:endParaRPr lang="en-US" sz="2400" dirty="0" smtClean="0"/>
          </a:p>
          <a:p>
            <a:pPr marL="119062" indent="0">
              <a:buNone/>
            </a:pPr>
            <a:endParaRPr lang="en-US" sz="2400" dirty="0" smtClean="0"/>
          </a:p>
          <a:p>
            <a:endParaRPr lang="en-US" sz="2400" dirty="0"/>
          </a:p>
        </p:txBody>
      </p:sp>
    </p:spTree>
    <p:extLst>
      <p:ext uri="{BB962C8B-B14F-4D97-AF65-F5344CB8AC3E}">
        <p14:creationId xmlns:p14="http://schemas.microsoft.com/office/powerpoint/2010/main" val="42842379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Topics</a:t>
            </a:r>
            <a:endParaRPr lang="en-US" dirty="0"/>
          </a:p>
        </p:txBody>
      </p:sp>
      <p:sp>
        <p:nvSpPr>
          <p:cNvPr id="3" name="Content Placeholder 2"/>
          <p:cNvSpPr>
            <a:spLocks noGrp="1"/>
          </p:cNvSpPr>
          <p:nvPr>
            <p:ph idx="1"/>
          </p:nvPr>
        </p:nvSpPr>
        <p:spPr>
          <a:xfrm>
            <a:off x="228600" y="1600200"/>
            <a:ext cx="8229600" cy="4953000"/>
          </a:xfrm>
        </p:spPr>
        <p:txBody>
          <a:bodyPr/>
          <a:lstStyle/>
          <a:p>
            <a:r>
              <a:rPr lang="en-US" dirty="0"/>
              <a:t>Does biology support </a:t>
            </a:r>
            <a:r>
              <a:rPr lang="en-US" dirty="0" err="1"/>
              <a:t>PanCancer</a:t>
            </a:r>
            <a:r>
              <a:rPr lang="en-US" dirty="0"/>
              <a:t> (multiple or all cancers) detection</a:t>
            </a:r>
            <a:r>
              <a:rPr lang="en-US" dirty="0" smtClean="0"/>
              <a:t>?</a:t>
            </a:r>
          </a:p>
          <a:p>
            <a:endParaRPr lang="en-US" dirty="0"/>
          </a:p>
          <a:p>
            <a:r>
              <a:rPr lang="en-US" dirty="0" smtClean="0"/>
              <a:t>How </a:t>
            </a:r>
            <a:r>
              <a:rPr lang="en-US" dirty="0"/>
              <a:t>would tumor heterogeneity and population risk </a:t>
            </a:r>
            <a:r>
              <a:rPr lang="en-US" dirty="0" smtClean="0"/>
              <a:t>heterogeneity affect </a:t>
            </a:r>
            <a:r>
              <a:rPr lang="en-US" dirty="0"/>
              <a:t>this (</a:t>
            </a:r>
            <a:r>
              <a:rPr lang="en-US" dirty="0" err="1"/>
              <a:t>PanCancer</a:t>
            </a:r>
            <a:r>
              <a:rPr lang="en-US" dirty="0"/>
              <a:t>) effort? What is needed to address </a:t>
            </a:r>
            <a:r>
              <a:rPr lang="en-US" dirty="0" smtClean="0"/>
              <a:t>this challenge?</a:t>
            </a:r>
          </a:p>
          <a:p>
            <a:endParaRPr lang="en-US" dirty="0" smtClean="0"/>
          </a:p>
          <a:p>
            <a:r>
              <a:rPr lang="en-US" dirty="0" smtClean="0"/>
              <a:t>How </a:t>
            </a:r>
            <a:r>
              <a:rPr lang="en-US" dirty="0"/>
              <a:t>do mutations in benign tissues affect liquid biopsy analysis?</a:t>
            </a:r>
          </a:p>
        </p:txBody>
      </p:sp>
    </p:spTree>
    <p:extLst>
      <p:ext uri="{BB962C8B-B14F-4D97-AF65-F5344CB8AC3E}">
        <p14:creationId xmlns:p14="http://schemas.microsoft.com/office/powerpoint/2010/main" val="2048375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Topics</a:t>
            </a:r>
            <a:endParaRPr lang="en-US" dirty="0"/>
          </a:p>
        </p:txBody>
      </p:sp>
      <p:sp>
        <p:nvSpPr>
          <p:cNvPr id="3" name="Content Placeholder 2"/>
          <p:cNvSpPr>
            <a:spLocks noGrp="1"/>
          </p:cNvSpPr>
          <p:nvPr>
            <p:ph idx="1"/>
          </p:nvPr>
        </p:nvSpPr>
        <p:spPr>
          <a:xfrm>
            <a:off x="228600" y="1600200"/>
            <a:ext cx="8229600" cy="4953000"/>
          </a:xfrm>
        </p:spPr>
        <p:txBody>
          <a:bodyPr/>
          <a:lstStyle/>
          <a:p>
            <a:r>
              <a:rPr lang="en-US" b="1" u="sng" dirty="0"/>
              <a:t>Does biology support </a:t>
            </a:r>
            <a:r>
              <a:rPr lang="en-US" b="1" u="sng" dirty="0" err="1"/>
              <a:t>PanCancer</a:t>
            </a:r>
            <a:r>
              <a:rPr lang="en-US" b="1" u="sng" dirty="0"/>
              <a:t> (multiple or all cancers) detection</a:t>
            </a:r>
            <a:r>
              <a:rPr lang="en-US" b="1" u="sng" dirty="0" smtClean="0"/>
              <a:t>?</a:t>
            </a:r>
          </a:p>
          <a:p>
            <a:endParaRPr lang="en-US" dirty="0"/>
          </a:p>
          <a:p>
            <a:r>
              <a:rPr lang="en-US" dirty="0" smtClean="0"/>
              <a:t>How </a:t>
            </a:r>
            <a:r>
              <a:rPr lang="en-US" dirty="0"/>
              <a:t>would tumor heterogeneity and population risk </a:t>
            </a:r>
            <a:r>
              <a:rPr lang="en-US" dirty="0" smtClean="0"/>
              <a:t>heterogeneity affect </a:t>
            </a:r>
            <a:r>
              <a:rPr lang="en-US" dirty="0"/>
              <a:t>this (</a:t>
            </a:r>
            <a:r>
              <a:rPr lang="en-US" dirty="0" err="1"/>
              <a:t>PanCancer</a:t>
            </a:r>
            <a:r>
              <a:rPr lang="en-US" dirty="0"/>
              <a:t>) effort? What is needed to address </a:t>
            </a:r>
            <a:r>
              <a:rPr lang="en-US" dirty="0" smtClean="0"/>
              <a:t>this challenge?</a:t>
            </a:r>
          </a:p>
          <a:p>
            <a:endParaRPr lang="en-US" dirty="0" smtClean="0"/>
          </a:p>
          <a:p>
            <a:r>
              <a:rPr lang="en-US" dirty="0" smtClean="0"/>
              <a:t>How </a:t>
            </a:r>
            <a:r>
              <a:rPr lang="en-US" dirty="0"/>
              <a:t>do mutations in benign tissues affect liquid biopsy analysis?</a:t>
            </a:r>
          </a:p>
        </p:txBody>
      </p:sp>
    </p:spTree>
    <p:extLst>
      <p:ext uri="{BB962C8B-B14F-4D97-AF65-F5344CB8AC3E}">
        <p14:creationId xmlns:p14="http://schemas.microsoft.com/office/powerpoint/2010/main" val="3910803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C000"/>
                </a:solidFill>
                <a:latin typeface="Arial" panose="020B0604020202020204" pitchFamily="34" charset="0"/>
                <a:cs typeface="Arial" panose="020B0604020202020204" pitchFamily="34" charset="0"/>
              </a:rPr>
              <a:t>Does biology support </a:t>
            </a:r>
            <a:r>
              <a:rPr lang="en-US" sz="3200" dirty="0" err="1" smtClean="0">
                <a:solidFill>
                  <a:srgbClr val="FFC000"/>
                </a:solidFill>
                <a:latin typeface="Arial" panose="020B0604020202020204" pitchFamily="34" charset="0"/>
                <a:cs typeface="Arial" panose="020B0604020202020204" pitchFamily="34" charset="0"/>
              </a:rPr>
              <a:t>PanCancer</a:t>
            </a:r>
            <a:r>
              <a:rPr lang="en-US" sz="3200" dirty="0" smtClean="0">
                <a:solidFill>
                  <a:srgbClr val="FFC000"/>
                </a:solidFill>
                <a:latin typeface="Arial" panose="020B0604020202020204" pitchFamily="34" charset="0"/>
                <a:cs typeface="Arial" panose="020B0604020202020204" pitchFamily="34" charset="0"/>
              </a:rPr>
              <a:t> (multiple or all cancers) detection?</a:t>
            </a:r>
            <a:endParaRPr lang="en-US" sz="3200" dirty="0">
              <a:solidFill>
                <a:srgbClr val="FFC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Do multiple or all </a:t>
            </a:r>
            <a:r>
              <a:rPr lang="en-US" smtClean="0">
                <a:latin typeface="Arial" panose="020B0604020202020204" pitchFamily="34" charset="0"/>
                <a:cs typeface="Arial" panose="020B0604020202020204" pitchFamily="34" charset="0"/>
              </a:rPr>
              <a:t>cancer types </a:t>
            </a:r>
            <a:r>
              <a:rPr lang="en-US" dirty="0" smtClean="0">
                <a:latin typeface="Arial" panose="020B0604020202020204" pitchFamily="34" charset="0"/>
                <a:cs typeface="Arial" panose="020B0604020202020204" pitchFamily="34" charset="0"/>
              </a:rPr>
              <a:t>share a set of common molecular signatures?</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If not, can we still develop a test to detect </a:t>
            </a:r>
            <a:r>
              <a:rPr lang="en-US" dirty="0" err="1" smtClean="0">
                <a:latin typeface="Arial" panose="020B0604020202020204" pitchFamily="34" charset="0"/>
                <a:cs typeface="Arial" panose="020B0604020202020204" pitchFamily="34" charset="0"/>
              </a:rPr>
              <a:t>PanCancer</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286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31775"/>
            <a:ext cx="8515350" cy="1325563"/>
          </a:xfrm>
        </p:spPr>
        <p:txBody>
          <a:bodyPr>
            <a:normAutofit/>
          </a:bodyPr>
          <a:lstStyle/>
          <a:p>
            <a:r>
              <a:rPr lang="en-US" sz="3200" dirty="0" smtClean="0">
                <a:solidFill>
                  <a:srgbClr val="FFC000"/>
                </a:solidFill>
                <a:latin typeface="Arial" panose="020B0604020202020204" pitchFamily="34" charset="0"/>
                <a:cs typeface="Arial" panose="020B0604020202020204" pitchFamily="34" charset="0"/>
              </a:rPr>
              <a:t>Do multiple or all cancer share a set of common molecular signatures?</a:t>
            </a:r>
            <a:endParaRPr lang="en-US" sz="3200" dirty="0">
              <a:solidFill>
                <a:srgbClr val="FFC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Arial" panose="020B0604020202020204" pitchFamily="34" charset="0"/>
                <a:cs typeface="Arial" panose="020B0604020202020204" pitchFamily="34" charset="0"/>
              </a:rPr>
              <a:t>Across all TCGA datasets (methylation, gene expression, CNV, SNV, </a:t>
            </a:r>
            <a:r>
              <a:rPr lang="en-US" dirty="0" err="1" smtClean="0">
                <a:latin typeface="Arial" panose="020B0604020202020204" pitchFamily="34" charset="0"/>
                <a:cs typeface="Arial" panose="020B0604020202020204" pitchFamily="34" charset="0"/>
              </a:rPr>
              <a:t>etc</a:t>
            </a:r>
            <a:r>
              <a:rPr lang="en-US" dirty="0" smtClean="0">
                <a:latin typeface="Arial" panose="020B0604020202020204" pitchFamily="34" charset="0"/>
                <a:cs typeface="Arial" panose="020B0604020202020204" pitchFamily="34" charset="0"/>
              </a:rPr>
              <a:t>), we did not find a molecular alteration that is shared by all cancer patients.</a:t>
            </a:r>
          </a:p>
          <a:p>
            <a:pPr marL="0"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The TCGA pan-cancer studies (</a:t>
            </a:r>
            <a:r>
              <a:rPr lang="en-US" dirty="0" err="1" smtClean="0">
                <a:latin typeface="Arial" panose="020B0604020202020204" pitchFamily="34" charset="0"/>
                <a:cs typeface="Arial" panose="020B0604020202020204" pitchFamily="34" charset="0"/>
              </a:rPr>
              <a:t>Hoadley</a:t>
            </a:r>
            <a:r>
              <a:rPr lang="en-US" dirty="0" smtClean="0">
                <a:latin typeface="Arial" panose="020B0604020202020204" pitchFamily="34" charset="0"/>
                <a:cs typeface="Arial" panose="020B0604020202020204" pitchFamily="34" charset="0"/>
              </a:rPr>
              <a:t> et al, Cell 2018) revealed that Cell-of-Origin </a:t>
            </a:r>
            <a:r>
              <a:rPr lang="en-US" dirty="0">
                <a:latin typeface="Arial" panose="020B0604020202020204" pitchFamily="34" charset="0"/>
                <a:cs typeface="Arial" panose="020B0604020202020204" pitchFamily="34" charset="0"/>
              </a:rPr>
              <a:t>p</a:t>
            </a:r>
            <a:r>
              <a:rPr lang="en-US" dirty="0" smtClean="0">
                <a:latin typeface="Arial" panose="020B0604020202020204" pitchFamily="34" charset="0"/>
                <a:cs typeface="Arial" panose="020B0604020202020204" pitchFamily="34" charset="0"/>
              </a:rPr>
              <a:t>atterns </a:t>
            </a:r>
            <a:r>
              <a:rPr lang="en-US" dirty="0">
                <a:latin typeface="Arial" panose="020B0604020202020204" pitchFamily="34" charset="0"/>
                <a:cs typeface="Arial" panose="020B0604020202020204" pitchFamily="34" charset="0"/>
              </a:rPr>
              <a:t>d</a:t>
            </a:r>
            <a:r>
              <a:rPr lang="en-US" dirty="0" smtClean="0">
                <a:latin typeface="Arial" panose="020B0604020202020204" pitchFamily="34" charset="0"/>
                <a:cs typeface="Arial" panose="020B0604020202020204" pitchFamily="34" charset="0"/>
              </a:rPr>
              <a:t>ominate the molecular classification of 10,000 Tumors from 33 types of cancer, yet tumors of different origins are occasionally cluster together. </a:t>
            </a:r>
          </a:p>
          <a:p>
            <a:endParaRPr lang="en-US" dirty="0" smtClean="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535402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864012" y="214837"/>
            <a:ext cx="5872795" cy="6559618"/>
          </a:xfrm>
          <a:prstGeom prst="rect">
            <a:avLst/>
          </a:prstGeom>
        </p:spPr>
      </p:pic>
      <p:sp>
        <p:nvSpPr>
          <p:cNvPr id="9" name="TextBox 8"/>
          <p:cNvSpPr txBox="1"/>
          <p:nvPr/>
        </p:nvSpPr>
        <p:spPr>
          <a:xfrm>
            <a:off x="1" y="2894483"/>
            <a:ext cx="3068054"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While a third of </a:t>
            </a:r>
            <a:r>
              <a:rPr lang="en-US" dirty="0" err="1">
                <a:latin typeface="Arial" panose="020B0604020202020204" pitchFamily="34" charset="0"/>
                <a:cs typeface="Arial" panose="020B0604020202020204" pitchFamily="34" charset="0"/>
              </a:rPr>
              <a:t>iClusters</a:t>
            </a:r>
            <a:r>
              <a:rPr lang="en-US" dirty="0">
                <a:latin typeface="Arial" panose="020B0604020202020204" pitchFamily="34" charset="0"/>
                <a:cs typeface="Arial" panose="020B0604020202020204" pitchFamily="34" charset="0"/>
              </a:rPr>
              <a:t> were </a:t>
            </a:r>
            <a:r>
              <a:rPr lang="en-US" dirty="0" smtClean="0">
                <a:latin typeface="Arial" panose="020B0604020202020204" pitchFamily="34" charset="0"/>
                <a:cs typeface="Arial" panose="020B0604020202020204" pitchFamily="34" charset="0"/>
              </a:rPr>
              <a:t>mostly homogeneous </a:t>
            </a:r>
            <a:r>
              <a:rPr lang="en-US" dirty="0">
                <a:latin typeface="Arial" panose="020B0604020202020204" pitchFamily="34" charset="0"/>
                <a:cs typeface="Arial" panose="020B0604020202020204" pitchFamily="34" charset="0"/>
              </a:rPr>
              <a:t>for a </a:t>
            </a:r>
            <a:r>
              <a:rPr lang="en-US" dirty="0" smtClean="0">
                <a:latin typeface="Arial" panose="020B0604020202020204" pitchFamily="34" charset="0"/>
                <a:cs typeface="Arial" panose="020B0604020202020204" pitchFamily="34" charset="0"/>
              </a:rPr>
              <a:t>single tumor </a:t>
            </a:r>
            <a:r>
              <a:rPr lang="en-US" dirty="0">
                <a:latin typeface="Arial" panose="020B0604020202020204" pitchFamily="34" charset="0"/>
                <a:cs typeface="Arial" panose="020B0604020202020204" pitchFamily="34" charset="0"/>
              </a:rPr>
              <a:t>type, the </a:t>
            </a:r>
            <a:r>
              <a:rPr lang="en-US" dirty="0" smtClean="0">
                <a:latin typeface="Arial" panose="020B0604020202020204" pitchFamily="34" charset="0"/>
                <a:cs typeface="Arial" panose="020B0604020202020204" pitchFamily="34" charset="0"/>
              </a:rPr>
              <a:t>other two-thirds </a:t>
            </a:r>
            <a:r>
              <a:rPr lang="en-US" dirty="0">
                <a:latin typeface="Arial" panose="020B0604020202020204" pitchFamily="34" charset="0"/>
                <a:cs typeface="Arial" panose="020B0604020202020204" pitchFamily="34" charset="0"/>
              </a:rPr>
              <a:t>showed varying degrees </a:t>
            </a:r>
            <a:r>
              <a:rPr lang="en-US" dirty="0" smtClean="0">
                <a:latin typeface="Arial" panose="020B0604020202020204" pitchFamily="34" charset="0"/>
                <a:cs typeface="Arial" panose="020B0604020202020204" pitchFamily="34" charset="0"/>
              </a:rPr>
              <a:t>of heterogeneity</a:t>
            </a:r>
            <a:r>
              <a:rPr lang="en-US" dirty="0">
                <a:latin typeface="Arial" panose="020B0604020202020204" pitchFamily="34" charset="0"/>
                <a:cs typeface="Arial" panose="020B0604020202020204" pitchFamily="34" charset="0"/>
              </a:rPr>
              <a:t>. </a:t>
            </a:r>
          </a:p>
        </p:txBody>
      </p:sp>
      <p:sp>
        <p:nvSpPr>
          <p:cNvPr id="10" name="TextBox 9"/>
          <p:cNvSpPr txBox="1"/>
          <p:nvPr/>
        </p:nvSpPr>
        <p:spPr>
          <a:xfrm>
            <a:off x="57752" y="4531277"/>
            <a:ext cx="3068054" cy="20313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Most of the heterogeneous </a:t>
            </a:r>
            <a:r>
              <a:rPr lang="en-US" dirty="0" err="1">
                <a:latin typeface="Arial" panose="020B0604020202020204" pitchFamily="34" charset="0"/>
                <a:cs typeface="Arial" panose="020B0604020202020204" pitchFamily="34" charset="0"/>
              </a:rPr>
              <a:t>iClusters</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contained </a:t>
            </a:r>
            <a:r>
              <a:rPr lang="en-US" dirty="0">
                <a:latin typeface="Arial" panose="020B0604020202020204" pitchFamily="34" charset="0"/>
                <a:cs typeface="Arial" panose="020B0604020202020204" pitchFamily="34" charset="0"/>
              </a:rPr>
              <a:t>tumor types that </a:t>
            </a:r>
            <a:r>
              <a:rPr lang="en-US" dirty="0" smtClean="0">
                <a:latin typeface="Arial" panose="020B0604020202020204" pitchFamily="34" charset="0"/>
                <a:cs typeface="Arial" panose="020B0604020202020204" pitchFamily="34" charset="0"/>
              </a:rPr>
              <a:t>fell within </a:t>
            </a:r>
            <a:r>
              <a:rPr lang="en-US" dirty="0">
                <a:latin typeface="Arial" panose="020B0604020202020204" pitchFamily="34" charset="0"/>
                <a:cs typeface="Arial" panose="020B0604020202020204" pitchFamily="34" charset="0"/>
              </a:rPr>
              <a:t>four major cell-of-origin, or organ system, </a:t>
            </a:r>
            <a:r>
              <a:rPr lang="en-US" dirty="0" smtClean="0">
                <a:latin typeface="Arial" panose="020B0604020202020204" pitchFamily="34" charset="0"/>
                <a:cs typeface="Arial" panose="020B0604020202020204" pitchFamily="34" charset="0"/>
              </a:rPr>
              <a:t>patterns: </a:t>
            </a:r>
            <a:r>
              <a:rPr lang="en-US" dirty="0">
                <a:latin typeface="Arial" panose="020B0604020202020204" pitchFamily="34" charset="0"/>
                <a:cs typeface="Arial" panose="020B0604020202020204" pitchFamily="34" charset="0"/>
              </a:rPr>
              <a:t>pan-GI, pan-</a:t>
            </a:r>
            <a:r>
              <a:rPr lang="en-US" dirty="0" err="1">
                <a:latin typeface="Arial" panose="020B0604020202020204" pitchFamily="34" charset="0"/>
                <a:cs typeface="Arial" panose="020B0604020202020204" pitchFamily="34" charset="0"/>
              </a:rPr>
              <a:t>gyn</a:t>
            </a:r>
            <a:r>
              <a:rPr lang="en-US" dirty="0">
                <a:latin typeface="Arial" panose="020B0604020202020204" pitchFamily="34" charset="0"/>
                <a:cs typeface="Arial" panose="020B0604020202020204" pitchFamily="34" charset="0"/>
              </a:rPr>
              <a:t>, pan-squamous, and pan-kidney</a:t>
            </a:r>
          </a:p>
        </p:txBody>
      </p:sp>
      <p:pic>
        <p:nvPicPr>
          <p:cNvPr id="11" name="Picture 10"/>
          <p:cNvPicPr>
            <a:picLocks noChangeAspect="1"/>
          </p:cNvPicPr>
          <p:nvPr/>
        </p:nvPicPr>
        <p:blipFill>
          <a:blip r:embed="rId4"/>
          <a:stretch>
            <a:fillRect/>
          </a:stretch>
        </p:blipFill>
        <p:spPr>
          <a:xfrm>
            <a:off x="57752" y="162014"/>
            <a:ext cx="869830" cy="2545232"/>
          </a:xfrm>
          <a:prstGeom prst="rect">
            <a:avLst/>
          </a:prstGeom>
        </p:spPr>
      </p:pic>
      <p:sp>
        <p:nvSpPr>
          <p:cNvPr id="2" name="Rectangle 1"/>
          <p:cNvSpPr/>
          <p:nvPr/>
        </p:nvSpPr>
        <p:spPr>
          <a:xfrm>
            <a:off x="7100884" y="6488668"/>
            <a:ext cx="2634054" cy="369332"/>
          </a:xfrm>
          <a:prstGeom prst="rect">
            <a:avLst/>
          </a:prstGeom>
        </p:spPr>
        <p:txBody>
          <a:bodyPr wrap="none">
            <a:spAutoFit/>
          </a:bodyPr>
          <a:lstStyle/>
          <a:p>
            <a:r>
              <a:rPr lang="en-US" dirty="0" err="1">
                <a:latin typeface="Arial" panose="020B0604020202020204" pitchFamily="34" charset="0"/>
                <a:cs typeface="Arial" panose="020B0604020202020204" pitchFamily="34" charset="0"/>
              </a:rPr>
              <a:t>Hoadley</a:t>
            </a:r>
            <a:r>
              <a:rPr lang="en-US" dirty="0">
                <a:latin typeface="Arial" panose="020B0604020202020204" pitchFamily="34" charset="0"/>
                <a:cs typeface="Arial" panose="020B0604020202020204" pitchFamily="34" charset="0"/>
              </a:rPr>
              <a:t> et al, Cell 2018</a:t>
            </a:r>
            <a:endParaRPr lang="en-US" dirty="0"/>
          </a:p>
        </p:txBody>
      </p:sp>
    </p:spTree>
    <p:extLst>
      <p:ext uri="{BB962C8B-B14F-4D97-AF65-F5344CB8AC3E}">
        <p14:creationId xmlns:p14="http://schemas.microsoft.com/office/powerpoint/2010/main" val="945014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09800" y="1484697"/>
            <a:ext cx="3753257" cy="5378746"/>
          </a:xfrm>
          <a:prstGeom prst="rect">
            <a:avLst/>
          </a:prstGeom>
        </p:spPr>
      </p:pic>
      <p:sp>
        <p:nvSpPr>
          <p:cNvPr id="2" name="TextBox 1"/>
          <p:cNvSpPr txBox="1"/>
          <p:nvPr/>
        </p:nvSpPr>
        <p:spPr>
          <a:xfrm>
            <a:off x="-38100" y="229567"/>
            <a:ext cx="9144000" cy="954107"/>
          </a:xfrm>
          <a:prstGeom prst="rect">
            <a:avLst/>
          </a:prstGeom>
          <a:noFill/>
        </p:spPr>
        <p:txBody>
          <a:bodyPr wrap="square" rtlCol="0">
            <a:spAutoFit/>
          </a:bodyPr>
          <a:lstStyle/>
          <a:p>
            <a:pPr algn="ctr"/>
            <a:r>
              <a:rPr lang="en-US" sz="2800" b="1" dirty="0" smtClean="0">
                <a:solidFill>
                  <a:srgbClr val="FFC000"/>
                </a:solidFill>
                <a:latin typeface="Arial" panose="020B0604020202020204" pitchFamily="34" charset="0"/>
                <a:cs typeface="Arial" panose="020B0604020202020204" pitchFamily="34" charset="0"/>
              </a:rPr>
              <a:t>The correspondence between molecular-based </a:t>
            </a:r>
            <a:r>
              <a:rPr lang="en-US" sz="2800" b="1" dirty="0" err="1" smtClean="0">
                <a:solidFill>
                  <a:srgbClr val="FFC000"/>
                </a:solidFill>
                <a:latin typeface="Arial" panose="020B0604020202020204" pitchFamily="34" charset="0"/>
                <a:cs typeface="Arial" panose="020B0604020202020204" pitchFamily="34" charset="0"/>
              </a:rPr>
              <a:t>iclusters</a:t>
            </a:r>
            <a:r>
              <a:rPr lang="en-US" sz="2800" b="1" dirty="0" smtClean="0">
                <a:solidFill>
                  <a:srgbClr val="FFC000"/>
                </a:solidFill>
                <a:latin typeface="Arial" panose="020B0604020202020204" pitchFamily="34" charset="0"/>
                <a:cs typeface="Arial" panose="020B0604020202020204" pitchFamily="34" charset="0"/>
              </a:rPr>
              <a:t> and tissue-based cancer disease types</a:t>
            </a:r>
            <a:endParaRPr lang="en-US" sz="2800" b="1"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65927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36067" y="286950"/>
            <a:ext cx="4396658" cy="5478851"/>
          </a:xfrm>
          <a:prstGeom prst="rect">
            <a:avLst/>
          </a:prstGeom>
        </p:spPr>
      </p:pic>
      <p:pic>
        <p:nvPicPr>
          <p:cNvPr id="5" name="Picture 4"/>
          <p:cNvPicPr>
            <a:picLocks noChangeAspect="1"/>
          </p:cNvPicPr>
          <p:nvPr/>
        </p:nvPicPr>
        <p:blipFill>
          <a:blip r:embed="rId4"/>
          <a:stretch>
            <a:fillRect/>
          </a:stretch>
        </p:blipFill>
        <p:spPr>
          <a:xfrm>
            <a:off x="7892851" y="120850"/>
            <a:ext cx="1166639" cy="3468804"/>
          </a:xfrm>
          <a:prstGeom prst="rect">
            <a:avLst/>
          </a:prstGeom>
        </p:spPr>
      </p:pic>
      <p:sp>
        <p:nvSpPr>
          <p:cNvPr id="7" name="Rectangle 6"/>
          <p:cNvSpPr/>
          <p:nvPr/>
        </p:nvSpPr>
        <p:spPr>
          <a:xfrm>
            <a:off x="1347973" y="6021170"/>
            <a:ext cx="6544878" cy="923330"/>
          </a:xfrm>
          <a:prstGeom prst="rect">
            <a:avLst/>
          </a:prstGeom>
        </p:spPr>
        <p:txBody>
          <a:bodyPr wrap="square">
            <a:spAutoFit/>
          </a:bodyPr>
          <a:lstStyle/>
          <a:p>
            <a:pPr algn="ctr"/>
            <a:r>
              <a:rPr lang="en-US" b="1" dirty="0" smtClean="0">
                <a:solidFill>
                  <a:srgbClr val="FF0000"/>
                </a:solidFill>
                <a:latin typeface="Arial" panose="020B0604020202020204" pitchFamily="34" charset="0"/>
                <a:cs typeface="Arial" panose="020B0604020202020204" pitchFamily="34" charset="0"/>
              </a:rPr>
              <a:t>Tumor Map: </a:t>
            </a:r>
            <a:r>
              <a:rPr lang="en-US" b="1" dirty="0" smtClean="0">
                <a:solidFill>
                  <a:srgbClr val="000000"/>
                </a:solidFill>
                <a:latin typeface="Arial" panose="020B0604020202020204" pitchFamily="34" charset="0"/>
                <a:cs typeface="Arial" panose="020B0604020202020204" pitchFamily="34" charset="0"/>
              </a:rPr>
              <a:t>Similar </a:t>
            </a:r>
            <a:r>
              <a:rPr lang="en-US" b="1" dirty="0">
                <a:solidFill>
                  <a:srgbClr val="000000"/>
                </a:solidFill>
                <a:latin typeface="Arial" panose="020B0604020202020204" pitchFamily="34" charset="0"/>
                <a:cs typeface="Arial" panose="020B0604020202020204" pitchFamily="34" charset="0"/>
              </a:rPr>
              <a:t>samples </a:t>
            </a:r>
            <a:r>
              <a:rPr lang="en-US" b="1" dirty="0" smtClean="0">
                <a:solidFill>
                  <a:srgbClr val="000000"/>
                </a:solidFill>
                <a:latin typeface="Arial" panose="020B0604020202020204" pitchFamily="34" charset="0"/>
                <a:cs typeface="Arial" panose="020B0604020202020204" pitchFamily="34" charset="0"/>
              </a:rPr>
              <a:t>with omics characterization (dimension reduction) are </a:t>
            </a:r>
            <a:r>
              <a:rPr lang="en-US" b="1" dirty="0">
                <a:solidFill>
                  <a:srgbClr val="000000"/>
                </a:solidFill>
                <a:latin typeface="Arial" panose="020B0604020202020204" pitchFamily="34" charset="0"/>
                <a:cs typeface="Arial" panose="020B0604020202020204" pitchFamily="34" charset="0"/>
              </a:rPr>
              <a:t>positioned in </a:t>
            </a:r>
            <a:r>
              <a:rPr lang="en-US" b="1" dirty="0" smtClean="0">
                <a:solidFill>
                  <a:srgbClr val="000000"/>
                </a:solidFill>
                <a:latin typeface="Arial" panose="020B0604020202020204" pitchFamily="34" charset="0"/>
                <a:cs typeface="Arial" panose="020B0604020202020204" pitchFamily="34" charset="0"/>
              </a:rPr>
              <a:t>close proximity </a:t>
            </a:r>
            <a:r>
              <a:rPr lang="en-US" b="1" dirty="0">
                <a:solidFill>
                  <a:srgbClr val="000000"/>
                </a:solidFill>
                <a:latin typeface="Arial" panose="020B0604020202020204" pitchFamily="34" charset="0"/>
                <a:cs typeface="Arial" panose="020B0604020202020204" pitchFamily="34" charset="0"/>
              </a:rPr>
              <a:t>to </a:t>
            </a:r>
            <a:r>
              <a:rPr lang="en-US" b="1" dirty="0" smtClean="0">
                <a:solidFill>
                  <a:srgbClr val="000000"/>
                </a:solidFill>
                <a:latin typeface="Arial" panose="020B0604020202020204" pitchFamily="34" charset="0"/>
                <a:cs typeface="Arial" panose="020B0604020202020204" pitchFamily="34" charset="0"/>
              </a:rPr>
              <a:t>each other.</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60880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31775"/>
            <a:ext cx="8515350" cy="1325563"/>
          </a:xfrm>
        </p:spPr>
        <p:txBody>
          <a:bodyPr>
            <a:normAutofit/>
          </a:bodyPr>
          <a:lstStyle/>
          <a:p>
            <a:r>
              <a:rPr lang="en-US" sz="3200" dirty="0" smtClean="0">
                <a:solidFill>
                  <a:srgbClr val="FFC000"/>
                </a:solidFill>
                <a:latin typeface="Arial" panose="020B0604020202020204" pitchFamily="34" charset="0"/>
                <a:cs typeface="Arial" panose="020B0604020202020204" pitchFamily="34" charset="0"/>
              </a:rPr>
              <a:t>Do multiple or all cancer share a set of common molecular signatures?</a:t>
            </a:r>
            <a:endParaRPr lang="en-US" sz="3200" dirty="0">
              <a:solidFill>
                <a:srgbClr val="FFC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70000" lnSpcReduction="20000"/>
          </a:bodyPr>
          <a:lstStyle/>
          <a:p>
            <a:r>
              <a:rPr lang="en-US" dirty="0" smtClean="0">
                <a:solidFill>
                  <a:schemeClr val="bg1">
                    <a:lumMod val="65000"/>
                  </a:schemeClr>
                </a:solidFill>
                <a:latin typeface="Arial" panose="020B0604020202020204" pitchFamily="34" charset="0"/>
                <a:cs typeface="Arial" panose="020B0604020202020204" pitchFamily="34" charset="0"/>
              </a:rPr>
              <a:t>Across all TCGA datasets (methylation, gene expression, CNV, SNV, </a:t>
            </a:r>
            <a:r>
              <a:rPr lang="en-US" dirty="0" err="1" smtClean="0">
                <a:solidFill>
                  <a:schemeClr val="bg1">
                    <a:lumMod val="65000"/>
                  </a:schemeClr>
                </a:solidFill>
                <a:latin typeface="Arial" panose="020B0604020202020204" pitchFamily="34" charset="0"/>
                <a:cs typeface="Arial" panose="020B0604020202020204" pitchFamily="34" charset="0"/>
              </a:rPr>
              <a:t>etc</a:t>
            </a:r>
            <a:r>
              <a:rPr lang="en-US" dirty="0" smtClean="0">
                <a:solidFill>
                  <a:schemeClr val="bg1">
                    <a:lumMod val="65000"/>
                  </a:schemeClr>
                </a:solidFill>
                <a:latin typeface="Arial" panose="020B0604020202020204" pitchFamily="34" charset="0"/>
                <a:cs typeface="Arial" panose="020B0604020202020204" pitchFamily="34" charset="0"/>
              </a:rPr>
              <a:t>), we did not find a molecular alteration that is shared by all cancer patients.</a:t>
            </a:r>
          </a:p>
          <a:p>
            <a:pPr marL="0" indent="0">
              <a:buNone/>
            </a:pPr>
            <a:endParaRPr lang="en-US" dirty="0" smtClean="0">
              <a:solidFill>
                <a:schemeClr val="bg1">
                  <a:lumMod val="65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The TCGA pan-cancer studies (</a:t>
            </a:r>
            <a:r>
              <a:rPr lang="en-US" dirty="0" err="1" smtClean="0">
                <a:solidFill>
                  <a:schemeClr val="bg1">
                    <a:lumMod val="65000"/>
                  </a:schemeClr>
                </a:solidFill>
                <a:latin typeface="Arial" panose="020B0604020202020204" pitchFamily="34" charset="0"/>
                <a:cs typeface="Arial" panose="020B0604020202020204" pitchFamily="34" charset="0"/>
              </a:rPr>
              <a:t>Hoadley</a:t>
            </a:r>
            <a:r>
              <a:rPr lang="en-US" dirty="0" smtClean="0">
                <a:solidFill>
                  <a:schemeClr val="bg1">
                    <a:lumMod val="65000"/>
                  </a:schemeClr>
                </a:solidFill>
                <a:latin typeface="Arial" panose="020B0604020202020204" pitchFamily="34" charset="0"/>
                <a:cs typeface="Arial" panose="020B0604020202020204" pitchFamily="34" charset="0"/>
              </a:rPr>
              <a:t> et al, Cell 2018) revealed that Cell-of-Origin </a:t>
            </a:r>
            <a:r>
              <a:rPr lang="en-US" dirty="0">
                <a:solidFill>
                  <a:schemeClr val="bg1">
                    <a:lumMod val="65000"/>
                  </a:schemeClr>
                </a:solidFill>
                <a:latin typeface="Arial" panose="020B0604020202020204" pitchFamily="34" charset="0"/>
                <a:cs typeface="Arial" panose="020B0604020202020204" pitchFamily="34" charset="0"/>
              </a:rPr>
              <a:t>p</a:t>
            </a:r>
            <a:r>
              <a:rPr lang="en-US" dirty="0" smtClean="0">
                <a:solidFill>
                  <a:schemeClr val="bg1">
                    <a:lumMod val="65000"/>
                  </a:schemeClr>
                </a:solidFill>
                <a:latin typeface="Arial" panose="020B0604020202020204" pitchFamily="34" charset="0"/>
                <a:cs typeface="Arial" panose="020B0604020202020204" pitchFamily="34" charset="0"/>
              </a:rPr>
              <a:t>atterns </a:t>
            </a:r>
            <a:r>
              <a:rPr lang="en-US" dirty="0">
                <a:solidFill>
                  <a:schemeClr val="bg1">
                    <a:lumMod val="65000"/>
                  </a:schemeClr>
                </a:solidFill>
                <a:latin typeface="Arial" panose="020B0604020202020204" pitchFamily="34" charset="0"/>
                <a:cs typeface="Arial" panose="020B0604020202020204" pitchFamily="34" charset="0"/>
              </a:rPr>
              <a:t>d</a:t>
            </a:r>
            <a:r>
              <a:rPr lang="en-US" dirty="0" smtClean="0">
                <a:solidFill>
                  <a:schemeClr val="bg1">
                    <a:lumMod val="65000"/>
                  </a:schemeClr>
                </a:solidFill>
                <a:latin typeface="Arial" panose="020B0604020202020204" pitchFamily="34" charset="0"/>
                <a:cs typeface="Arial" panose="020B0604020202020204" pitchFamily="34" charset="0"/>
              </a:rPr>
              <a:t>ominate the molecular classification of 10,000 Tumors from 33 types of cancer, yet tumors of different origins are occasionally cluster together. </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Molecular alterations, such as TP53 mutations, occur in many cancer patients, but they also occur in many non-cancer individuals.</a:t>
            </a:r>
          </a:p>
          <a:p>
            <a:pPr marL="0" indent="0">
              <a:buNone/>
            </a:pPr>
            <a:endParaRPr lang="en-US" dirty="0" smtClean="0">
              <a:latin typeface="Arial" panose="020B0604020202020204" pitchFamily="34" charset="0"/>
              <a:cs typeface="Arial" panose="020B0604020202020204" pitchFamily="34" charset="0"/>
            </a:endParaRPr>
          </a:p>
          <a:p>
            <a:pPr marL="0" indent="0">
              <a:buNone/>
            </a:pPr>
            <a:r>
              <a:rPr lang="en-US" b="1" dirty="0" smtClean="0">
                <a:solidFill>
                  <a:srgbClr val="C00000"/>
                </a:solidFill>
                <a:latin typeface="Arial" panose="020B0604020202020204" pitchFamily="34" charset="0"/>
                <a:cs typeface="Arial" panose="020B0604020202020204" pitchFamily="34" charset="0"/>
              </a:rPr>
              <a:t>Implication: it is hard to find a small panel of molecular biomarkers that can detect all cancers. </a:t>
            </a:r>
          </a:p>
          <a:p>
            <a:pPr marL="0" indent="0">
              <a:buNone/>
            </a:pPr>
            <a:endParaRPr lang="en-US" dirty="0" smtClean="0"/>
          </a:p>
          <a:p>
            <a:endParaRPr lang="en-US" dirty="0"/>
          </a:p>
        </p:txBody>
      </p:sp>
    </p:spTree>
    <p:extLst>
      <p:ext uri="{BB962C8B-B14F-4D97-AF65-F5344CB8AC3E}">
        <p14:creationId xmlns:p14="http://schemas.microsoft.com/office/powerpoint/2010/main" val="14876823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886700" cy="1325563"/>
          </a:xfrm>
        </p:spPr>
        <p:txBody>
          <a:bodyPr>
            <a:normAutofit fontScale="90000"/>
          </a:bodyPr>
          <a:lstStyle/>
          <a:p>
            <a:r>
              <a:rPr lang="en-US" b="1" dirty="0" smtClean="0">
                <a:solidFill>
                  <a:srgbClr val="FFC000"/>
                </a:solidFill>
                <a:latin typeface="Arial" panose="020B0604020202020204" pitchFamily="34" charset="0"/>
                <a:cs typeface="Arial" panose="020B0604020202020204" pitchFamily="34" charset="0"/>
              </a:rPr>
              <a:t>Can we detect </a:t>
            </a:r>
            <a:r>
              <a:rPr lang="en-US" b="1" dirty="0" err="1" smtClean="0">
                <a:solidFill>
                  <a:srgbClr val="FFC000"/>
                </a:solidFill>
                <a:latin typeface="Arial" panose="020B0604020202020204" pitchFamily="34" charset="0"/>
                <a:cs typeface="Arial" panose="020B0604020202020204" pitchFamily="34" charset="0"/>
              </a:rPr>
              <a:t>PanCancer</a:t>
            </a:r>
            <a:r>
              <a:rPr lang="en-US" b="1" dirty="0" smtClean="0">
                <a:solidFill>
                  <a:srgbClr val="FFC000"/>
                </a:solidFill>
                <a:latin typeface="Arial" panose="020B0604020202020204" pitchFamily="34" charset="0"/>
                <a:cs typeface="Arial" panose="020B0604020202020204" pitchFamily="34" charset="0"/>
              </a:rPr>
              <a:t>? </a:t>
            </a:r>
            <a:r>
              <a:rPr lang="en-US" dirty="0" smtClean="0">
                <a:solidFill>
                  <a:srgbClr val="0070C0"/>
                </a:solidFill>
                <a:latin typeface="Arial" panose="020B0604020202020204" pitchFamily="34" charset="0"/>
                <a:cs typeface="Arial" panose="020B0604020202020204" pitchFamily="34" charset="0"/>
              </a:rPr>
              <a:t/>
            </a:r>
            <a:br>
              <a:rPr lang="en-US" dirty="0" smtClean="0">
                <a:solidFill>
                  <a:srgbClr val="0070C0"/>
                </a:solidFill>
                <a:latin typeface="Arial" panose="020B0604020202020204" pitchFamily="34" charset="0"/>
                <a:cs typeface="Arial" panose="020B0604020202020204" pitchFamily="34" charset="0"/>
              </a:rPr>
            </a:br>
            <a:endParaRPr lang="en-US" dirty="0">
              <a:solidFill>
                <a:srgbClr val="0070C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We need a large panel of biomarkers by possibly aggregating the biomarker panels of many types of cancers </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Or simply genome-wide approach</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76744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515350" cy="1325563"/>
          </a:xfrm>
        </p:spPr>
        <p:txBody>
          <a:bodyPr>
            <a:normAutofit fontScale="90000"/>
          </a:bodyPr>
          <a:lstStyle/>
          <a:p>
            <a:r>
              <a:rPr lang="en-US" b="1" dirty="0" smtClean="0">
                <a:solidFill>
                  <a:srgbClr val="FFC000"/>
                </a:solidFill>
                <a:latin typeface="Arial" panose="020B0604020202020204" pitchFamily="34" charset="0"/>
                <a:cs typeface="Arial" panose="020B0604020202020204" pitchFamily="34" charset="0"/>
              </a:rPr>
              <a:t>The advantage of the genome-wide approach</a:t>
            </a:r>
            <a:endParaRPr lang="en-US" dirty="0">
              <a:solidFill>
                <a:srgbClr val="FFC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r>
              <a:rPr lang="en-US" b="1" i="1" u="sng" dirty="0" smtClean="0">
                <a:latin typeface="Arial" panose="020B0604020202020204" pitchFamily="34" charset="0"/>
                <a:cs typeface="Arial" panose="020B0604020202020204" pitchFamily="34" charset="0"/>
              </a:rPr>
              <a:t>Robust </a:t>
            </a:r>
            <a:r>
              <a:rPr lang="en-US" b="1" i="1" u="sng" dirty="0">
                <a:latin typeface="Arial" panose="020B0604020202020204" pitchFamily="34" charset="0"/>
                <a:cs typeface="Arial" panose="020B0604020202020204" pitchFamily="34" charset="0"/>
              </a:rPr>
              <a:t>capture of </a:t>
            </a:r>
            <a:r>
              <a:rPr lang="en-US" b="1" i="1" u="sng" dirty="0" smtClean="0">
                <a:latin typeface="Arial" panose="020B0604020202020204" pitchFamily="34" charset="0"/>
                <a:cs typeface="Arial" panose="020B0604020202020204" pitchFamily="34" charset="0"/>
              </a:rPr>
              <a:t>a very low amount of tumor </a:t>
            </a:r>
            <a:r>
              <a:rPr lang="en-US" b="1" i="1" u="sng" dirty="0" err="1" smtClean="0">
                <a:latin typeface="Arial" panose="020B0604020202020204" pitchFamily="34" charset="0"/>
                <a:cs typeface="Arial" panose="020B0604020202020204" pitchFamily="34" charset="0"/>
              </a:rPr>
              <a:t>cfDNA</a:t>
            </a:r>
            <a:r>
              <a:rPr lang="en-US" b="1" dirty="0" smtClean="0">
                <a:latin typeface="Arial" panose="020B0604020202020204" pitchFamily="34" charset="0"/>
                <a:cs typeface="Arial" panose="020B0604020202020204" pitchFamily="34" charset="0"/>
              </a:rPr>
              <a:t> (major challenge for the early cancer detection)</a:t>
            </a:r>
          </a:p>
          <a:p>
            <a:pPr marL="0" indent="0">
              <a:buNone/>
            </a:pPr>
            <a:r>
              <a:rPr lang="en-US" dirty="0" smtClean="0">
                <a:latin typeface="Arial" panose="020B0604020202020204" pitchFamily="34" charset="0"/>
                <a:cs typeface="Arial" panose="020B0604020202020204" pitchFamily="34" charset="0"/>
              </a:rPr>
              <a:t>1ml plasma -&gt; 5 </a:t>
            </a:r>
            <a:r>
              <a:rPr lang="en-US" dirty="0">
                <a:latin typeface="Arial" panose="020B0604020202020204" pitchFamily="34" charset="0"/>
                <a:cs typeface="Arial" panose="020B0604020202020204" pitchFamily="34" charset="0"/>
              </a:rPr>
              <a:t>ng </a:t>
            </a:r>
            <a:r>
              <a:rPr lang="en-US" dirty="0" err="1" smtClean="0">
                <a:latin typeface="Arial" panose="020B0604020202020204" pitchFamily="34" charset="0"/>
                <a:cs typeface="Arial" panose="020B0604020202020204" pitchFamily="34" charset="0"/>
              </a:rPr>
              <a:t>cfDNA</a:t>
            </a:r>
            <a:r>
              <a:rPr lang="en-US" dirty="0" smtClean="0">
                <a:latin typeface="Arial" panose="020B0604020202020204" pitchFamily="34" charset="0"/>
                <a:cs typeface="Arial" panose="020B0604020202020204" pitchFamily="34" charset="0"/>
              </a:rPr>
              <a:t> -&gt; ~15,000 genome</a:t>
            </a:r>
          </a:p>
          <a:p>
            <a:pPr marL="0" indent="0">
              <a:buNone/>
            </a:pPr>
            <a:r>
              <a:rPr lang="en-US" dirty="0" smtClean="0">
                <a:latin typeface="Arial" panose="020B0604020202020204" pitchFamily="34" charset="0"/>
                <a:cs typeface="Arial" panose="020B0604020202020204" pitchFamily="34" charset="0"/>
              </a:rPr>
              <a:t>If </a:t>
            </a:r>
            <a:r>
              <a:rPr lang="en-US" dirty="0">
                <a:latin typeface="Arial" panose="020B0604020202020204" pitchFamily="34" charset="0"/>
                <a:cs typeface="Arial" panose="020B0604020202020204" pitchFamily="34" charset="0"/>
              </a:rPr>
              <a:t>the tumor </a:t>
            </a:r>
            <a:r>
              <a:rPr lang="en-US" dirty="0" err="1">
                <a:latin typeface="Arial" panose="020B0604020202020204" pitchFamily="34" charset="0"/>
                <a:cs typeface="Arial" panose="020B0604020202020204" pitchFamily="34" charset="0"/>
              </a:rPr>
              <a:t>cfDNA</a:t>
            </a:r>
            <a:r>
              <a:rPr lang="en-US" dirty="0">
                <a:latin typeface="Arial" panose="020B0604020202020204" pitchFamily="34" charset="0"/>
                <a:cs typeface="Arial" panose="020B0604020202020204" pitchFamily="34" charset="0"/>
              </a:rPr>
              <a:t> fraction is </a:t>
            </a:r>
            <a:r>
              <a:rPr lang="en-US" dirty="0" smtClean="0">
                <a:latin typeface="Arial" panose="020B0604020202020204" pitchFamily="34" charset="0"/>
                <a:cs typeface="Arial" panose="020B0604020202020204" pitchFamily="34" charset="0"/>
              </a:rPr>
              <a:t>0.02</a:t>
            </a:r>
            <a:r>
              <a:rPr lang="en-US" dirty="0">
                <a:latin typeface="Arial" panose="020B0604020202020204" pitchFamily="34" charset="0"/>
                <a:cs typeface="Arial" panose="020B0604020202020204" pitchFamily="34" charset="0"/>
              </a:rPr>
              <a:t>%, only 3 tumor genomes are </a:t>
            </a:r>
            <a:r>
              <a:rPr lang="en-US" dirty="0" smtClean="0">
                <a:latin typeface="Arial" panose="020B0604020202020204" pitchFamily="34" charset="0"/>
                <a:cs typeface="Arial" panose="020B0604020202020204" pitchFamily="34" charset="0"/>
              </a:rPr>
              <a:t>present. </a:t>
            </a:r>
          </a:p>
          <a:p>
            <a:pPr marL="0" indent="0">
              <a:buNone/>
            </a:pPr>
            <a:r>
              <a:rPr lang="en-US" dirty="0" smtClean="0">
                <a:latin typeface="Arial" panose="020B0604020202020204" pitchFamily="34" charset="0"/>
                <a:cs typeface="Arial" panose="020B0604020202020204" pitchFamily="34" charset="0"/>
              </a:rPr>
              <a:t>Given </a:t>
            </a:r>
            <a:r>
              <a:rPr lang="en-US" dirty="0">
                <a:latin typeface="Arial" panose="020B0604020202020204" pitchFamily="34" charset="0"/>
                <a:cs typeface="Arial" panose="020B0604020202020204" pitchFamily="34" charset="0"/>
              </a:rPr>
              <a:t>the efficiency of most capture kits, capturing tumor </a:t>
            </a:r>
            <a:r>
              <a:rPr lang="en-US" dirty="0" err="1">
                <a:latin typeface="Arial" panose="020B0604020202020204" pitchFamily="34" charset="0"/>
                <a:cs typeface="Arial" panose="020B0604020202020204" pitchFamily="34" charset="0"/>
              </a:rPr>
              <a:t>cfDNA</a:t>
            </a:r>
            <a:r>
              <a:rPr lang="en-US" dirty="0">
                <a:latin typeface="Arial" panose="020B0604020202020204" pitchFamily="34" charset="0"/>
                <a:cs typeface="Arial" panose="020B0604020202020204" pitchFamily="34" charset="0"/>
              </a:rPr>
              <a:t> fragments from 3 genomes that exactly cover a small gene panel risks false negatives. </a:t>
            </a:r>
          </a:p>
        </p:txBody>
      </p:sp>
    </p:spTree>
    <p:extLst>
      <p:ext uri="{BB962C8B-B14F-4D97-AF65-F5344CB8AC3E}">
        <p14:creationId xmlns:p14="http://schemas.microsoft.com/office/powerpoint/2010/main" val="7741278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771"/>
            <a:ext cx="8543925" cy="1325563"/>
          </a:xfrm>
        </p:spPr>
        <p:txBody>
          <a:bodyPr>
            <a:normAutofit fontScale="90000"/>
          </a:bodyPr>
          <a:lstStyle/>
          <a:p>
            <a:r>
              <a:rPr lang="en-US" b="1" dirty="0" smtClean="0">
                <a:solidFill>
                  <a:srgbClr val="FFC000"/>
                </a:solidFill>
                <a:latin typeface="Arial" panose="020B0604020202020204" pitchFamily="34" charset="0"/>
                <a:cs typeface="Arial" panose="020B0604020202020204" pitchFamily="34" charset="0"/>
              </a:rPr>
              <a:t>The advantage of the genome-wide approach</a:t>
            </a:r>
            <a:endParaRPr lang="en-US" dirty="0">
              <a:solidFill>
                <a:srgbClr val="FFC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295400"/>
            <a:ext cx="9144000" cy="6096000"/>
          </a:xfrm>
        </p:spPr>
        <p:txBody>
          <a:bodyPr>
            <a:noAutofit/>
          </a:bodyPr>
          <a:lstStyle/>
          <a:p>
            <a:pPr marL="274320">
              <a:lnSpc>
                <a:spcPct val="120000"/>
              </a:lnSpc>
            </a:pPr>
            <a:r>
              <a:rPr lang="en-US" sz="2200" b="1" i="1" u="sng" dirty="0">
                <a:latin typeface="Arial" panose="020B0604020202020204" pitchFamily="34" charset="0"/>
                <a:cs typeface="Arial" panose="020B0604020202020204" pitchFamily="34" charset="0"/>
              </a:rPr>
              <a:t>Comprehensive</a:t>
            </a:r>
            <a:r>
              <a:rPr lang="en-US" sz="2200" b="1" i="1" dirty="0">
                <a:latin typeface="Arial" panose="020B0604020202020204" pitchFamily="34" charset="0"/>
                <a:cs typeface="Arial" panose="020B0604020202020204" pitchFamily="34" charset="0"/>
              </a:rPr>
              <a:t> coverage of </a:t>
            </a:r>
            <a:r>
              <a:rPr lang="en-US" sz="2200" b="1" i="1" dirty="0" smtClean="0">
                <a:latin typeface="Arial" panose="020B0604020202020204" pitchFamily="34" charset="0"/>
                <a:cs typeface="Arial" panose="020B0604020202020204" pitchFamily="34" charset="0"/>
              </a:rPr>
              <a:t>heterogeneous patient populations: </a:t>
            </a:r>
            <a:r>
              <a:rPr lang="en-US" sz="2200" dirty="0" smtClean="0">
                <a:latin typeface="Arial" panose="020B0604020202020204" pitchFamily="34" charset="0"/>
                <a:cs typeface="Arial" panose="020B0604020202020204" pitchFamily="34" charset="0"/>
              </a:rPr>
              <a:t>The large number of biomarkers</a:t>
            </a: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can encompass </a:t>
            </a:r>
            <a:r>
              <a:rPr lang="en-US" sz="2200" dirty="0">
                <a:latin typeface="Arial" panose="020B0604020202020204" pitchFamily="34" charset="0"/>
                <a:cs typeface="Arial" panose="020B0604020202020204" pitchFamily="34" charset="0"/>
              </a:rPr>
              <a:t>the large </a:t>
            </a:r>
            <a:r>
              <a:rPr lang="en-US" sz="2200" dirty="0" smtClean="0">
                <a:latin typeface="Arial" panose="020B0604020202020204" pitchFamily="34" charset="0"/>
                <a:cs typeface="Arial" panose="020B0604020202020204" pitchFamily="34" charset="0"/>
              </a:rPr>
              <a:t>molecular aberration </a:t>
            </a:r>
            <a:r>
              <a:rPr lang="en-US" sz="2200" dirty="0">
                <a:latin typeface="Arial" panose="020B0604020202020204" pitchFamily="34" charset="0"/>
                <a:cs typeface="Arial" panose="020B0604020202020204" pitchFamily="34" charset="0"/>
              </a:rPr>
              <a:t>landscape of diverse </a:t>
            </a:r>
            <a:r>
              <a:rPr lang="en-US" sz="2200" dirty="0" smtClean="0">
                <a:latin typeface="Arial" panose="020B0604020202020204" pitchFamily="34" charset="0"/>
                <a:cs typeface="Arial" panose="020B0604020202020204" pitchFamily="34" charset="0"/>
              </a:rPr>
              <a:t>cancer etiologies.</a:t>
            </a:r>
          </a:p>
          <a:p>
            <a:pPr marL="274320">
              <a:lnSpc>
                <a:spcPct val="120000"/>
              </a:lnSpc>
            </a:pPr>
            <a:endParaRPr lang="en-US" sz="2200" i="1" u="sng" dirty="0" smtClean="0">
              <a:latin typeface="Arial" panose="020B0604020202020204" pitchFamily="34" charset="0"/>
              <a:cs typeface="Arial" panose="020B0604020202020204" pitchFamily="34" charset="0"/>
            </a:endParaRPr>
          </a:p>
          <a:p>
            <a:pPr marL="274320">
              <a:lnSpc>
                <a:spcPct val="120000"/>
              </a:lnSpc>
            </a:pPr>
            <a:r>
              <a:rPr lang="en-US" sz="2200" b="1" dirty="0">
                <a:latin typeface="Arial" panose="020B0604020202020204" pitchFamily="34" charset="0"/>
                <a:cs typeface="Arial" panose="020B0604020202020204" pitchFamily="34" charset="0"/>
              </a:rPr>
              <a:t>The diagnostic test can be </a:t>
            </a:r>
            <a:r>
              <a:rPr lang="en-US" sz="2200" b="1" u="sng" dirty="0">
                <a:latin typeface="Arial" panose="020B0604020202020204" pitchFamily="34" charset="0"/>
                <a:cs typeface="Arial" panose="020B0604020202020204" pitchFamily="34" charset="0"/>
              </a:rPr>
              <a:t>continually refined and </a:t>
            </a:r>
            <a:r>
              <a:rPr lang="en-US" sz="2200" b="1" u="sng" dirty="0" smtClean="0">
                <a:latin typeface="Arial" panose="020B0604020202020204" pitchFamily="34" charset="0"/>
                <a:cs typeface="Arial" panose="020B0604020202020204" pitchFamily="34" charset="0"/>
              </a:rPr>
              <a:t>expanded</a:t>
            </a: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to </a:t>
            </a:r>
            <a:r>
              <a:rPr lang="en-US" sz="2200" dirty="0">
                <a:latin typeface="Arial" panose="020B0604020202020204" pitchFamily="34" charset="0"/>
                <a:cs typeface="Arial" panose="020B0604020202020204" pitchFamily="34" charset="0"/>
              </a:rPr>
              <a:t>accommodate more ethnic populations and cancer subtypes, because the </a:t>
            </a:r>
            <a:r>
              <a:rPr lang="en-US" sz="2200" dirty="0" smtClean="0">
                <a:latin typeface="Arial" panose="020B0604020202020204" pitchFamily="34" charset="0"/>
                <a:cs typeface="Arial" panose="020B0604020202020204" pitchFamily="34" charset="0"/>
              </a:rPr>
              <a:t>validation </a:t>
            </a:r>
            <a:r>
              <a:rPr lang="en-US" sz="2200" dirty="0">
                <a:latin typeface="Arial" panose="020B0604020202020204" pitchFamily="34" charset="0"/>
                <a:cs typeface="Arial" panose="020B0604020202020204" pitchFamily="34" charset="0"/>
              </a:rPr>
              <a:t>cohort </a:t>
            </a:r>
            <a:r>
              <a:rPr lang="en-US" sz="2200" dirty="0" smtClean="0">
                <a:latin typeface="Arial" panose="020B0604020202020204" pitchFamily="34" charset="0"/>
                <a:cs typeface="Arial" panose="020B0604020202020204" pitchFamily="34" charset="0"/>
              </a:rPr>
              <a:t>data can </a:t>
            </a:r>
            <a:r>
              <a:rPr lang="en-US" sz="2200" dirty="0">
                <a:latin typeface="Arial" panose="020B0604020202020204" pitchFamily="34" charset="0"/>
                <a:cs typeface="Arial" panose="020B0604020202020204" pitchFamily="34" charset="0"/>
              </a:rPr>
              <a:t>be repeatedly used to validate new biomarkers</a:t>
            </a:r>
            <a:r>
              <a:rPr lang="en-US" sz="2200" dirty="0" smtClean="0">
                <a:latin typeface="Arial" panose="020B0604020202020204" pitchFamily="34" charset="0"/>
                <a:cs typeface="Arial" panose="020B0604020202020204" pitchFamily="34" charset="0"/>
              </a:rPr>
              <a:t>.</a:t>
            </a:r>
            <a:endParaRPr lang="en-US" sz="2200" i="1" dirty="0">
              <a:latin typeface="Arial" panose="020B0604020202020204" pitchFamily="34" charset="0"/>
              <a:cs typeface="Arial" panose="020B0604020202020204" pitchFamily="34" charset="0"/>
            </a:endParaRPr>
          </a:p>
          <a:p>
            <a:pPr marL="274320">
              <a:lnSpc>
                <a:spcPct val="120000"/>
              </a:lnSpc>
            </a:pPr>
            <a:endParaRPr lang="en-US" sz="2200" b="1" u="sng" dirty="0" smtClean="0">
              <a:latin typeface="Arial" panose="020B0604020202020204" pitchFamily="34" charset="0"/>
              <a:cs typeface="Arial" panose="020B0604020202020204" pitchFamily="34" charset="0"/>
            </a:endParaRPr>
          </a:p>
          <a:p>
            <a:pPr marL="274320">
              <a:lnSpc>
                <a:spcPct val="120000"/>
              </a:lnSpc>
            </a:pPr>
            <a:r>
              <a:rPr lang="en-US" sz="2200" b="1" u="sng" dirty="0" smtClean="0">
                <a:latin typeface="Arial" panose="020B0604020202020204" pitchFamily="34" charset="0"/>
                <a:cs typeface="Arial" panose="020B0604020202020204" pitchFamily="34" charset="0"/>
              </a:rPr>
              <a:t>All-in-one </a:t>
            </a:r>
            <a:r>
              <a:rPr lang="en-US" sz="2200" b="1" u="sng" dirty="0">
                <a:latin typeface="Arial" panose="020B0604020202020204" pitchFamily="34" charset="0"/>
                <a:cs typeface="Arial" panose="020B0604020202020204" pitchFamily="34" charset="0"/>
              </a:rPr>
              <a:t>test </a:t>
            </a:r>
            <a:r>
              <a:rPr lang="en-US" sz="2200" b="1" dirty="0">
                <a:latin typeface="Arial" panose="020B0604020202020204" pitchFamily="34" charset="0"/>
                <a:cs typeface="Arial" panose="020B0604020202020204" pitchFamily="34" charset="0"/>
              </a:rPr>
              <a:t>allows</a:t>
            </a:r>
            <a:r>
              <a:rPr lang="en-US" sz="2200" b="1" u="sng" dirty="0">
                <a:latin typeface="Arial" panose="020B0604020202020204" pitchFamily="34" charset="0"/>
                <a:cs typeface="Arial" panose="020B0604020202020204" pitchFamily="34" charset="0"/>
              </a:rPr>
              <a:t> multi-purpose </a:t>
            </a:r>
            <a:r>
              <a:rPr lang="en-US" sz="2200" b="1" dirty="0">
                <a:latin typeface="Arial" panose="020B0604020202020204" pitchFamily="34" charset="0"/>
                <a:cs typeface="Arial" panose="020B0604020202020204" pitchFamily="34" charset="0"/>
              </a:rPr>
              <a:t>diagnosis and </a:t>
            </a:r>
            <a:r>
              <a:rPr lang="en-US" sz="2200" b="1" dirty="0" smtClean="0">
                <a:latin typeface="Arial" panose="020B0604020202020204" pitchFamily="34" charset="0"/>
                <a:cs typeface="Arial" panose="020B0604020202020204" pitchFamily="34" charset="0"/>
              </a:rPr>
              <a:t>prognosis: </a:t>
            </a:r>
            <a:r>
              <a:rPr lang="en-US" sz="2200" dirty="0" smtClean="0">
                <a:latin typeface="Arial" panose="020B0604020202020204" pitchFamily="34" charset="0"/>
                <a:cs typeface="Arial" panose="020B0604020202020204" pitchFamily="34" charset="0"/>
              </a:rPr>
              <a:t>the test and training/validation data can be repurposed to develop other applications. </a:t>
            </a:r>
            <a:endParaRPr lang="en-US" sz="2200" i="1" dirty="0" smtClean="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2668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95163" y="1589269"/>
            <a:ext cx="8527595" cy="3175506"/>
            <a:chOff x="1041184" y="1970269"/>
            <a:chExt cx="11370126" cy="3175506"/>
          </a:xfrm>
        </p:grpSpPr>
        <p:pic>
          <p:nvPicPr>
            <p:cNvPr id="3" name="Picture 2"/>
            <p:cNvPicPr>
              <a:picLocks noChangeAspect="1"/>
            </p:cNvPicPr>
            <p:nvPr/>
          </p:nvPicPr>
          <p:blipFill>
            <a:blip r:embed="rId3"/>
            <a:stretch>
              <a:fillRect/>
            </a:stretch>
          </p:blipFill>
          <p:spPr>
            <a:xfrm rot="1775809">
              <a:off x="1041184" y="2259047"/>
              <a:ext cx="684878" cy="2886728"/>
            </a:xfrm>
            <a:prstGeom prst="rect">
              <a:avLst/>
            </a:prstGeom>
          </p:spPr>
        </p:pic>
        <p:pic>
          <p:nvPicPr>
            <p:cNvPr id="4" name="Picture 3"/>
            <p:cNvPicPr>
              <a:picLocks noChangeAspect="1"/>
            </p:cNvPicPr>
            <p:nvPr/>
          </p:nvPicPr>
          <p:blipFill>
            <a:blip r:embed="rId4"/>
            <a:stretch>
              <a:fillRect/>
            </a:stretch>
          </p:blipFill>
          <p:spPr>
            <a:xfrm>
              <a:off x="2658044" y="3274923"/>
              <a:ext cx="2592412" cy="1388792"/>
            </a:xfrm>
            <a:prstGeom prst="rect">
              <a:avLst/>
            </a:prstGeom>
          </p:spPr>
        </p:pic>
        <p:pic>
          <p:nvPicPr>
            <p:cNvPr id="5" name="Picture 4"/>
            <p:cNvPicPr>
              <a:picLocks noChangeAspect="1"/>
            </p:cNvPicPr>
            <p:nvPr/>
          </p:nvPicPr>
          <p:blipFill>
            <a:blip r:embed="rId5"/>
            <a:stretch>
              <a:fillRect/>
            </a:stretch>
          </p:blipFill>
          <p:spPr>
            <a:xfrm>
              <a:off x="6057031" y="3035299"/>
              <a:ext cx="3504632" cy="1628415"/>
            </a:xfrm>
            <a:prstGeom prst="rect">
              <a:avLst/>
            </a:prstGeom>
          </p:spPr>
        </p:pic>
        <p:pic>
          <p:nvPicPr>
            <p:cNvPr id="6" name="Picture 5"/>
            <p:cNvPicPr>
              <a:picLocks noChangeAspect="1"/>
            </p:cNvPicPr>
            <p:nvPr/>
          </p:nvPicPr>
          <p:blipFill>
            <a:blip r:embed="rId6"/>
            <a:stretch>
              <a:fillRect/>
            </a:stretch>
          </p:blipFill>
          <p:spPr>
            <a:xfrm>
              <a:off x="10135771" y="3111500"/>
              <a:ext cx="558800" cy="558800"/>
            </a:xfrm>
            <a:prstGeom prst="rect">
              <a:avLst/>
            </a:prstGeom>
          </p:spPr>
        </p:pic>
        <p:pic>
          <p:nvPicPr>
            <p:cNvPr id="7" name="Picture 6"/>
            <p:cNvPicPr>
              <a:picLocks noChangeAspect="1"/>
            </p:cNvPicPr>
            <p:nvPr/>
          </p:nvPicPr>
          <p:blipFill>
            <a:blip r:embed="rId7"/>
            <a:stretch>
              <a:fillRect/>
            </a:stretch>
          </p:blipFill>
          <p:spPr>
            <a:xfrm>
              <a:off x="11379931" y="3241904"/>
              <a:ext cx="575623" cy="1215204"/>
            </a:xfrm>
            <a:prstGeom prst="rect">
              <a:avLst/>
            </a:prstGeom>
          </p:spPr>
        </p:pic>
        <p:grpSp>
          <p:nvGrpSpPr>
            <p:cNvPr id="8" name="Group 7"/>
            <p:cNvGrpSpPr/>
            <p:nvPr/>
          </p:nvGrpSpPr>
          <p:grpSpPr>
            <a:xfrm>
              <a:off x="3954250" y="3244767"/>
              <a:ext cx="758952" cy="177532"/>
              <a:chOff x="4546600" y="2699018"/>
              <a:chExt cx="758952" cy="177532"/>
            </a:xfrm>
          </p:grpSpPr>
          <p:cxnSp>
            <p:nvCxnSpPr>
              <p:cNvPr id="34" name="Straight Connector 33"/>
              <p:cNvCxnSpPr/>
              <p:nvPr/>
            </p:nvCxnSpPr>
            <p:spPr>
              <a:xfrm>
                <a:off x="4546600" y="2876550"/>
                <a:ext cx="758952" cy="0"/>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a:off x="4596130" y="2818018"/>
                <a:ext cx="9144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4606869" y="2701871"/>
                <a:ext cx="73152" cy="731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a:off x="4699447" y="2700445"/>
                <a:ext cx="73152" cy="161867"/>
                <a:chOff x="4759269" y="2854271"/>
                <a:chExt cx="73152" cy="161867"/>
              </a:xfrm>
            </p:grpSpPr>
            <p:cxnSp>
              <p:nvCxnSpPr>
                <p:cNvPr id="41" name="Straight Connector 40"/>
                <p:cNvCxnSpPr/>
                <p:nvPr/>
              </p:nvCxnSpPr>
              <p:spPr>
                <a:xfrm rot="16200000">
                  <a:off x="4748530" y="2970418"/>
                  <a:ext cx="9144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4759269" y="2854271"/>
                  <a:ext cx="73152" cy="731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5142406" y="2699018"/>
                <a:ext cx="73152" cy="161867"/>
                <a:chOff x="4759269" y="2854271"/>
                <a:chExt cx="73152" cy="161867"/>
              </a:xfrm>
            </p:grpSpPr>
            <p:cxnSp>
              <p:nvCxnSpPr>
                <p:cNvPr id="39" name="Straight Connector 38"/>
                <p:cNvCxnSpPr/>
                <p:nvPr/>
              </p:nvCxnSpPr>
              <p:spPr>
                <a:xfrm rot="16200000">
                  <a:off x="4748530" y="2970418"/>
                  <a:ext cx="9144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4759269" y="2854271"/>
                  <a:ext cx="73152" cy="731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 name="Group 8"/>
            <p:cNvGrpSpPr/>
            <p:nvPr/>
          </p:nvGrpSpPr>
          <p:grpSpPr>
            <a:xfrm>
              <a:off x="3723669" y="2793256"/>
              <a:ext cx="581699" cy="176105"/>
              <a:chOff x="2631401" y="1833884"/>
              <a:chExt cx="581699" cy="176105"/>
            </a:xfrm>
          </p:grpSpPr>
          <p:cxnSp>
            <p:nvCxnSpPr>
              <p:cNvPr id="27" name="Straight Connector 26"/>
              <p:cNvCxnSpPr/>
              <p:nvPr/>
            </p:nvCxnSpPr>
            <p:spPr>
              <a:xfrm flipV="1">
                <a:off x="2631401" y="1995751"/>
                <a:ext cx="581699" cy="14238"/>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2797999" y="1835310"/>
                <a:ext cx="73152" cy="161867"/>
                <a:chOff x="3962147" y="3500062"/>
                <a:chExt cx="73152" cy="161867"/>
              </a:xfrm>
            </p:grpSpPr>
            <p:cxnSp>
              <p:nvCxnSpPr>
                <p:cNvPr id="32" name="Straight Connector 31"/>
                <p:cNvCxnSpPr/>
                <p:nvPr/>
              </p:nvCxnSpPr>
              <p:spPr>
                <a:xfrm rot="16200000">
                  <a:off x="3951408" y="3616209"/>
                  <a:ext cx="9144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3962147" y="3500062"/>
                  <a:ext cx="73152" cy="731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3039427" y="1833884"/>
                <a:ext cx="73152" cy="161867"/>
                <a:chOff x="4759269" y="2854271"/>
                <a:chExt cx="73152" cy="161867"/>
              </a:xfrm>
            </p:grpSpPr>
            <p:cxnSp>
              <p:nvCxnSpPr>
                <p:cNvPr id="30" name="Straight Connector 29"/>
                <p:cNvCxnSpPr/>
                <p:nvPr/>
              </p:nvCxnSpPr>
              <p:spPr>
                <a:xfrm rot="16200000">
                  <a:off x="4748530" y="2970418"/>
                  <a:ext cx="9144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759269" y="2854271"/>
                  <a:ext cx="73152" cy="731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 name="Group 9"/>
            <p:cNvGrpSpPr/>
            <p:nvPr/>
          </p:nvGrpSpPr>
          <p:grpSpPr>
            <a:xfrm>
              <a:off x="3024375" y="3079052"/>
              <a:ext cx="758952" cy="177532"/>
              <a:chOff x="4699000" y="3321438"/>
              <a:chExt cx="758952" cy="177532"/>
            </a:xfrm>
          </p:grpSpPr>
          <p:cxnSp>
            <p:nvCxnSpPr>
              <p:cNvPr id="17" name="Straight Connector 16"/>
              <p:cNvCxnSpPr/>
              <p:nvPr/>
            </p:nvCxnSpPr>
            <p:spPr>
              <a:xfrm>
                <a:off x="4699000" y="3498970"/>
                <a:ext cx="758952" cy="0"/>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037632" y="3324291"/>
                <a:ext cx="73152" cy="161867"/>
                <a:chOff x="5037632" y="3324291"/>
                <a:chExt cx="73152" cy="161867"/>
              </a:xfrm>
            </p:grpSpPr>
            <p:cxnSp>
              <p:nvCxnSpPr>
                <p:cNvPr id="25" name="Straight Connector 24"/>
                <p:cNvCxnSpPr/>
                <p:nvPr/>
              </p:nvCxnSpPr>
              <p:spPr>
                <a:xfrm rot="16200000">
                  <a:off x="5026893" y="3440438"/>
                  <a:ext cx="9144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5037632" y="3324291"/>
                  <a:ext cx="73152" cy="731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4734861" y="3322865"/>
                <a:ext cx="73152" cy="161867"/>
                <a:chOff x="4759269" y="2854271"/>
                <a:chExt cx="73152" cy="161867"/>
              </a:xfrm>
            </p:grpSpPr>
            <p:cxnSp>
              <p:nvCxnSpPr>
                <p:cNvPr id="23" name="Straight Connector 22"/>
                <p:cNvCxnSpPr/>
                <p:nvPr/>
              </p:nvCxnSpPr>
              <p:spPr>
                <a:xfrm rot="16200000">
                  <a:off x="4748530" y="2970418"/>
                  <a:ext cx="9144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759269" y="2854271"/>
                  <a:ext cx="73152" cy="7315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226438" y="3321438"/>
                <a:ext cx="73152" cy="161867"/>
                <a:chOff x="4759269" y="2854271"/>
                <a:chExt cx="73152" cy="161867"/>
              </a:xfrm>
            </p:grpSpPr>
            <p:cxnSp>
              <p:nvCxnSpPr>
                <p:cNvPr id="21" name="Straight Connector 20"/>
                <p:cNvCxnSpPr/>
                <p:nvPr/>
              </p:nvCxnSpPr>
              <p:spPr>
                <a:xfrm rot="16200000">
                  <a:off x="4748530" y="2970418"/>
                  <a:ext cx="9144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4759269" y="2854271"/>
                  <a:ext cx="73152" cy="7315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 name="Right Arrow 10"/>
            <p:cNvSpPr/>
            <p:nvPr/>
          </p:nvSpPr>
          <p:spPr>
            <a:xfrm>
              <a:off x="2098209" y="3684406"/>
              <a:ext cx="403254" cy="3302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5467489" y="3684406"/>
              <a:ext cx="403254" cy="3302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9747951" y="3684406"/>
              <a:ext cx="1530380" cy="3302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443537" y="1972453"/>
              <a:ext cx="3021426" cy="677108"/>
            </a:xfrm>
            <a:prstGeom prst="rect">
              <a:avLst/>
            </a:prstGeom>
            <a:noFill/>
          </p:spPr>
          <p:txBody>
            <a:bodyPr wrap="none" lIns="0" tIns="0" rIns="0" bIns="0" rtlCol="0">
              <a:spAutoFit/>
            </a:bodyPr>
            <a:lstStyle/>
            <a:p>
              <a:pPr algn="ctr"/>
              <a:r>
                <a:rPr lang="en-US" sz="2200" b="1" dirty="0" err="1"/>
                <a:t>cfDNA</a:t>
              </a:r>
              <a:r>
                <a:rPr lang="en-US" sz="2200" b="1" dirty="0"/>
                <a:t> </a:t>
              </a:r>
              <a:r>
                <a:rPr lang="en-US" sz="2200" b="1" dirty="0" err="1"/>
                <a:t>methylome</a:t>
              </a:r>
              <a:endParaRPr lang="en-US" sz="2200" b="1" dirty="0"/>
            </a:p>
            <a:p>
              <a:pPr algn="ctr"/>
              <a:r>
                <a:rPr lang="en-US" sz="2200" b="1" dirty="0"/>
                <a:t>profile</a:t>
              </a:r>
            </a:p>
          </p:txBody>
        </p:sp>
        <p:sp>
          <p:nvSpPr>
            <p:cNvPr id="15" name="TextBox 14"/>
            <p:cNvSpPr txBox="1"/>
            <p:nvPr/>
          </p:nvSpPr>
          <p:spPr>
            <a:xfrm>
              <a:off x="5873786" y="1970269"/>
              <a:ext cx="3555932" cy="677108"/>
            </a:xfrm>
            <a:prstGeom prst="rect">
              <a:avLst/>
            </a:prstGeom>
            <a:noFill/>
          </p:spPr>
          <p:txBody>
            <a:bodyPr wrap="none" lIns="0" tIns="0" rIns="0" bIns="0" rtlCol="0">
              <a:spAutoFit/>
            </a:bodyPr>
            <a:lstStyle/>
            <a:p>
              <a:pPr algn="ctr"/>
              <a:r>
                <a:rPr lang="en-US" sz="2200" b="1" dirty="0"/>
                <a:t>Tumor fraction and </a:t>
              </a:r>
            </a:p>
            <a:p>
              <a:pPr algn="ctr"/>
              <a:r>
                <a:rPr lang="en-US" sz="2200" b="1" dirty="0"/>
                <a:t>cancer type prediction</a:t>
              </a:r>
            </a:p>
          </p:txBody>
        </p:sp>
        <p:sp>
          <p:nvSpPr>
            <p:cNvPr id="16" name="TextBox 15"/>
            <p:cNvSpPr txBox="1"/>
            <p:nvPr/>
          </p:nvSpPr>
          <p:spPr>
            <a:xfrm>
              <a:off x="9179998" y="4511024"/>
              <a:ext cx="3231312" cy="615553"/>
            </a:xfrm>
            <a:prstGeom prst="rect">
              <a:avLst/>
            </a:prstGeom>
            <a:noFill/>
          </p:spPr>
          <p:txBody>
            <a:bodyPr wrap="none" lIns="0" tIns="0" rIns="0" bIns="0" rtlCol="0">
              <a:spAutoFit/>
            </a:bodyPr>
            <a:lstStyle/>
            <a:p>
              <a:pPr algn="ctr"/>
              <a:r>
                <a:rPr lang="en-US" sz="2000" b="1" dirty="0"/>
                <a:t>Healthy or cancerous?</a:t>
              </a:r>
            </a:p>
            <a:p>
              <a:pPr algn="ctr"/>
              <a:r>
                <a:rPr lang="en-US" sz="2000" b="1" dirty="0"/>
                <a:t>Location?</a:t>
              </a:r>
            </a:p>
          </p:txBody>
        </p:sp>
      </p:grpSp>
      <p:sp>
        <p:nvSpPr>
          <p:cNvPr id="43" name="Title 1"/>
          <p:cNvSpPr txBox="1">
            <a:spLocks/>
          </p:cNvSpPr>
          <p:nvPr/>
        </p:nvSpPr>
        <p:spPr>
          <a:xfrm>
            <a:off x="1000126" y="202803"/>
            <a:ext cx="7449098"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latin typeface="Calibri (body)"/>
              </a:rPr>
              <a:t>Our </a:t>
            </a:r>
            <a:r>
              <a:rPr lang="en-US" b="1" dirty="0" err="1" smtClean="0">
                <a:solidFill>
                  <a:srgbClr val="0070C0"/>
                </a:solidFill>
                <a:latin typeface="Calibri (body)"/>
              </a:rPr>
              <a:t>methylome</a:t>
            </a:r>
            <a:r>
              <a:rPr lang="en-US" b="1" dirty="0" smtClean="0">
                <a:solidFill>
                  <a:srgbClr val="0070C0"/>
                </a:solidFill>
                <a:latin typeface="Calibri (body)"/>
              </a:rPr>
              <a:t>-based </a:t>
            </a:r>
            <a:r>
              <a:rPr lang="en-US" b="1" dirty="0">
                <a:solidFill>
                  <a:srgbClr val="0070C0"/>
                </a:solidFill>
                <a:latin typeface="Calibri (body)"/>
              </a:rPr>
              <a:t>diagnostics</a:t>
            </a:r>
          </a:p>
        </p:txBody>
      </p:sp>
      <p:sp>
        <p:nvSpPr>
          <p:cNvPr id="44" name="Content Placeholder 2"/>
          <p:cNvSpPr txBox="1">
            <a:spLocks/>
          </p:cNvSpPr>
          <p:nvPr/>
        </p:nvSpPr>
        <p:spPr>
          <a:xfrm>
            <a:off x="2817305" y="4958940"/>
            <a:ext cx="3621782" cy="137836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0"/>
              </a:spcBef>
              <a:spcAft>
                <a:spcPts val="600"/>
              </a:spcAft>
              <a:buFont typeface="Wingdings" panose="05000000000000000000" pitchFamily="2" charset="2"/>
              <a:buChar char="ü"/>
            </a:pPr>
            <a:r>
              <a:rPr lang="en-US" b="1" dirty="0">
                <a:latin typeface="Arial" panose="020B0604020202020204" pitchFamily="34" charset="0"/>
                <a:cs typeface="Arial" panose="020B0604020202020204" pitchFamily="34" charset="0"/>
              </a:rPr>
              <a:t>“All-in-One” blood test</a:t>
            </a:r>
          </a:p>
          <a:p>
            <a:pPr marL="457200" indent="-457200">
              <a:spcBef>
                <a:spcPts val="0"/>
              </a:spcBef>
              <a:spcAft>
                <a:spcPts val="1600"/>
              </a:spcAft>
              <a:buFont typeface="Wingdings" panose="05000000000000000000" pitchFamily="2" charset="2"/>
              <a:buChar char="ü"/>
            </a:pPr>
            <a:r>
              <a:rPr lang="en-US" b="1" dirty="0" smtClean="0">
                <a:latin typeface="Arial" panose="020B0604020202020204" pitchFamily="34" charset="0"/>
                <a:cs typeface="Arial" panose="020B0604020202020204" pitchFamily="34" charset="0"/>
              </a:rPr>
              <a:t>Low </a:t>
            </a:r>
            <a:r>
              <a:rPr lang="en-US" b="1" dirty="0">
                <a:latin typeface="Arial" panose="020B0604020202020204" pitchFamily="34" charset="0"/>
                <a:cs typeface="Arial" panose="020B0604020202020204" pitchFamily="34" charset="0"/>
              </a:rPr>
              <a:t>cost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55149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Biology and  </a:t>
            </a:r>
            <a:r>
              <a:rPr lang="en-US" dirty="0" err="1"/>
              <a:t>PanCancer</a:t>
            </a:r>
            <a:r>
              <a:rPr lang="en-US" dirty="0"/>
              <a:t> (multiple or all cancers) </a:t>
            </a:r>
            <a:r>
              <a:rPr lang="en-US" dirty="0" smtClean="0"/>
              <a:t>detection</a:t>
            </a:r>
            <a:endParaRPr lang="en-US" dirty="0"/>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For multi-cancer:</a:t>
            </a:r>
          </a:p>
          <a:p>
            <a:pPr lvl="1"/>
            <a:r>
              <a:rPr lang="en-US" dirty="0" smtClean="0">
                <a:latin typeface="Arial" panose="020B0604020202020204" pitchFamily="34" charset="0"/>
                <a:cs typeface="Arial" panose="020B0604020202020204" pitchFamily="34" charset="0"/>
              </a:rPr>
              <a:t>Some mutations (TP53) and Aneuploidy  are shared across many cancer types</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Against </a:t>
            </a:r>
            <a:r>
              <a:rPr lang="en-US" dirty="0" smtClean="0">
                <a:latin typeface="Arial" panose="020B0604020202020204" pitchFamily="34" charset="0"/>
                <a:cs typeface="Arial" panose="020B0604020202020204" pitchFamily="34" charset="0"/>
              </a:rPr>
              <a:t>Pan</a:t>
            </a:r>
            <a:r>
              <a:rPr lang="en-US" dirty="0" smtClean="0">
                <a:latin typeface="Arial" panose="020B0604020202020204" pitchFamily="34" charset="0"/>
                <a:cs typeface="Arial" panose="020B0604020202020204" pitchFamily="34" charset="0"/>
              </a:rPr>
              <a:t>-cancer</a:t>
            </a:r>
            <a:r>
              <a:rPr lang="en-US" dirty="0" smtClean="0">
                <a:latin typeface="Arial" panose="020B0604020202020204" pitchFamily="34" charset="0"/>
                <a:cs typeface="Arial" panose="020B0604020202020204" pitchFamily="34" charset="0"/>
              </a:rPr>
              <a:t>:</a:t>
            </a:r>
          </a:p>
          <a:p>
            <a:pPr lvl="1"/>
            <a:r>
              <a:rPr lang="en-US" dirty="0" smtClean="0">
                <a:latin typeface="Arial" panose="020B0604020202020204" pitchFamily="34" charset="0"/>
                <a:cs typeface="Arial" panose="020B0604020202020204" pitchFamily="34" charset="0"/>
              </a:rPr>
              <a:t>No single marker or feature is </a:t>
            </a:r>
            <a:r>
              <a:rPr lang="en-US" dirty="0" err="1" smtClean="0">
                <a:latin typeface="Arial" panose="020B0604020202020204" pitchFamily="34" charset="0"/>
                <a:cs typeface="Arial" panose="020B0604020202020204" pitchFamily="34" charset="0"/>
              </a:rPr>
              <a:t>PanCancer</a:t>
            </a: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Cancers differ in the amount of </a:t>
            </a:r>
            <a:r>
              <a:rPr lang="en-US" dirty="0" err="1" smtClean="0">
                <a:latin typeface="Arial" panose="020B0604020202020204" pitchFamily="34" charset="0"/>
                <a:cs typeface="Arial" panose="020B0604020202020204" pitchFamily="34" charset="0"/>
              </a:rPr>
              <a:t>ctDNA</a:t>
            </a:r>
            <a:r>
              <a:rPr lang="en-US" dirty="0" smtClean="0">
                <a:latin typeface="Arial" panose="020B0604020202020204" pitchFamily="34" charset="0"/>
                <a:cs typeface="Arial" panose="020B0604020202020204" pitchFamily="34" charset="0"/>
              </a:rPr>
              <a:t> they release</a:t>
            </a:r>
          </a:p>
          <a:p>
            <a:pPr lvl="1"/>
            <a:r>
              <a:rPr lang="en-US" dirty="0" smtClean="0">
                <a:latin typeface="Arial" panose="020B0604020202020204" pitchFamily="34" charset="0"/>
                <a:cs typeface="Arial" panose="020B0604020202020204" pitchFamily="34" charset="0"/>
              </a:rPr>
              <a:t>Early Stage Cancers Release less </a:t>
            </a:r>
            <a:r>
              <a:rPr lang="en-US" dirty="0" err="1" smtClean="0">
                <a:latin typeface="Arial" panose="020B0604020202020204" pitchFamily="34" charset="0"/>
                <a:cs typeface="Arial" panose="020B0604020202020204" pitchFamily="34" charset="0"/>
              </a:rPr>
              <a:t>ctDNA</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57521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5448"/>
            <a:ext cx="8839200" cy="1252728"/>
          </a:xfrm>
        </p:spPr>
        <p:txBody>
          <a:bodyPr>
            <a:noAutofit/>
          </a:bodyPr>
          <a:lstStyle/>
          <a:p>
            <a:r>
              <a:rPr lang="en-US" sz="3600" dirty="0" smtClean="0"/>
              <a:t>Cancer Types vary in the extent they release </a:t>
            </a:r>
            <a:r>
              <a:rPr lang="en-US" sz="3600" dirty="0" err="1" smtClean="0"/>
              <a:t>ctDNA</a:t>
            </a:r>
            <a:endParaRPr lang="en-US" sz="4000" dirty="0"/>
          </a:p>
        </p:txBody>
      </p:sp>
      <p:pic>
        <p:nvPicPr>
          <p:cNvPr id="101377" name="Picture 1"/>
          <p:cNvPicPr>
            <a:picLocks noGrp="1" noChangeAspect="1" noChangeArrowheads="1"/>
          </p:cNvPicPr>
          <p:nvPr>
            <p:ph idx="1"/>
          </p:nvPr>
        </p:nvPicPr>
        <p:blipFill rotWithShape="1">
          <a:blip r:embed="rId3" cstate="print"/>
          <a:srcRect t="1799"/>
          <a:stretch/>
        </p:blipFill>
        <p:spPr bwMode="auto">
          <a:xfrm>
            <a:off x="838200" y="1447800"/>
            <a:ext cx="8305800" cy="5257800"/>
          </a:xfrm>
          <a:prstGeom prst="rect">
            <a:avLst/>
          </a:prstGeom>
          <a:noFill/>
          <a:ln w="9525">
            <a:noFill/>
            <a:miter lim="800000"/>
            <a:headEnd/>
            <a:tailEnd/>
          </a:ln>
        </p:spPr>
      </p:pic>
      <p:sp>
        <p:nvSpPr>
          <p:cNvPr id="5" name="Rectangle 4"/>
          <p:cNvSpPr/>
          <p:nvPr/>
        </p:nvSpPr>
        <p:spPr>
          <a:xfrm>
            <a:off x="7391400" y="1676400"/>
            <a:ext cx="1447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581400" y="1447801"/>
            <a:ext cx="5410200" cy="52578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55144"/>
            <a:ext cx="4459362" cy="584775"/>
          </a:xfrm>
          <a:prstGeom prst="rect">
            <a:avLst/>
          </a:prstGeom>
        </p:spPr>
        <p:txBody>
          <a:bodyPr wrap="none">
            <a:spAutoFit/>
          </a:bodyPr>
          <a:lstStyle/>
          <a:p>
            <a:r>
              <a:rPr lang="en-US" sz="1600" b="1" i="1" u="sng" dirty="0" err="1" smtClean="0">
                <a:latin typeface="Arial" pitchFamily="34" charset="0"/>
              </a:rPr>
              <a:t>Bettegowda</a:t>
            </a:r>
            <a:r>
              <a:rPr lang="en-US" sz="1600" b="1" i="1" u="sng" dirty="0" smtClean="0">
                <a:latin typeface="Arial" pitchFamily="34" charset="0"/>
              </a:rPr>
              <a:t> et al.</a:t>
            </a:r>
          </a:p>
          <a:p>
            <a:r>
              <a:rPr lang="en-US" sz="1600" b="1" i="1" u="sng" dirty="0" err="1" smtClean="0">
                <a:latin typeface="Arial" pitchFamily="34" charset="0"/>
              </a:rPr>
              <a:t>Sci</a:t>
            </a:r>
            <a:r>
              <a:rPr lang="en-US" sz="1600" b="1" i="1" u="sng" dirty="0" smtClean="0">
                <a:latin typeface="Arial" pitchFamily="34" charset="0"/>
              </a:rPr>
              <a:t> </a:t>
            </a:r>
            <a:r>
              <a:rPr lang="en-US" sz="1600" b="1" i="1" u="sng" dirty="0" err="1" smtClean="0">
                <a:latin typeface="Arial" pitchFamily="34" charset="0"/>
              </a:rPr>
              <a:t>Transl</a:t>
            </a:r>
            <a:r>
              <a:rPr lang="en-US" sz="1600" b="1" i="1" u="sng" dirty="0" smtClean="0">
                <a:latin typeface="Arial" pitchFamily="34" charset="0"/>
              </a:rPr>
              <a:t> Med. 2014 Feb 19;6(224):224ra24.</a:t>
            </a:r>
            <a:endParaRPr lang="en-US" sz="1600" b="1" i="1" u="sng" dirty="0">
              <a:latin typeface="Arial" pitchFamily="34" charset="0"/>
            </a:endParaRPr>
          </a:p>
        </p:txBody>
      </p:sp>
      <p:sp>
        <p:nvSpPr>
          <p:cNvPr id="3" name="Rectangle 2"/>
          <p:cNvSpPr/>
          <p:nvPr/>
        </p:nvSpPr>
        <p:spPr>
          <a:xfrm rot="16200000">
            <a:off x="-1161266" y="3258134"/>
            <a:ext cx="4267001" cy="646331"/>
          </a:xfrm>
          <a:prstGeom prst="rect">
            <a:avLst/>
          </a:prstGeom>
          <a:solidFill>
            <a:schemeClr val="bg1"/>
          </a:solidFill>
        </p:spPr>
        <p:txBody>
          <a:bodyPr wrap="none">
            <a:spAutoFit/>
          </a:bodyPr>
          <a:lstStyle/>
          <a:p>
            <a:pPr algn="ctr"/>
            <a:r>
              <a:rPr lang="en-US" dirty="0" smtClean="0">
                <a:latin typeface="Arial Narrow" panose="020B0606020202030204" pitchFamily="34" charset="0"/>
              </a:rPr>
              <a:t>Frequency of Stage </a:t>
            </a:r>
            <a:r>
              <a:rPr lang="en-US" dirty="0">
                <a:latin typeface="Arial Narrow" panose="020B0606020202030204" pitchFamily="34" charset="0"/>
              </a:rPr>
              <a:t>4 Cancer and Brain Tumors </a:t>
            </a:r>
            <a:endParaRPr lang="en-US" dirty="0" smtClean="0">
              <a:latin typeface="Arial Narrow" panose="020B0606020202030204" pitchFamily="34" charset="0"/>
            </a:endParaRPr>
          </a:p>
          <a:p>
            <a:pPr algn="ctr"/>
            <a:r>
              <a:rPr lang="en-US" dirty="0" smtClean="0">
                <a:latin typeface="Arial Narrow" panose="020B0606020202030204" pitchFamily="34" charset="0"/>
              </a:rPr>
              <a:t>With Detectable </a:t>
            </a:r>
            <a:r>
              <a:rPr lang="en-US" dirty="0" err="1" smtClean="0">
                <a:latin typeface="Arial Narrow" panose="020B0606020202030204" pitchFamily="34" charset="0"/>
              </a:rPr>
              <a:t>ctDNA</a:t>
            </a:r>
            <a:r>
              <a:rPr lang="en-US" dirty="0" smtClean="0">
                <a:latin typeface="Arial Narrow" panose="020B0606020202030204" pitchFamily="34" charset="0"/>
              </a:rPr>
              <a:t> (%)</a:t>
            </a:r>
            <a:endParaRPr lang="en-US" dirty="0">
              <a:latin typeface="Arial Narrow" panose="020B0606020202030204" pitchFamily="34" charset="0"/>
            </a:endParaRPr>
          </a:p>
        </p:txBody>
      </p:sp>
      <p:sp>
        <p:nvSpPr>
          <p:cNvPr id="8" name="Rectangle 7"/>
          <p:cNvSpPr/>
          <p:nvPr/>
        </p:nvSpPr>
        <p:spPr>
          <a:xfrm>
            <a:off x="649068" y="1489283"/>
            <a:ext cx="722532" cy="426514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354602" y="5285585"/>
            <a:ext cx="7636998" cy="12954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3819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8" grpId="1" animBg="1"/>
      <p:bldP spid="9" grpId="0" animBg="1"/>
      <p:bldP spid="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anose="020B0604020202020204" pitchFamily="34" charset="0"/>
                <a:cs typeface="Arial" panose="020B0604020202020204" pitchFamily="34" charset="0"/>
              </a:rPr>
              <a:t>Early Tumors Release Less </a:t>
            </a:r>
            <a:r>
              <a:rPr lang="en-US" dirty="0" err="1" smtClean="0">
                <a:latin typeface="Arial" panose="020B0604020202020204" pitchFamily="34" charset="0"/>
                <a:cs typeface="Arial" panose="020B0604020202020204" pitchFamily="34" charset="0"/>
              </a:rPr>
              <a:t>ctDNA</a:t>
            </a:r>
            <a:endParaRPr lang="en-US" u="sng" dirty="0">
              <a:latin typeface="Arial" panose="020B0604020202020204" pitchFamily="34" charset="0"/>
              <a:cs typeface="Arial" panose="020B0604020202020204" pitchFamily="34" charset="0"/>
            </a:endParaRPr>
          </a:p>
        </p:txBody>
      </p:sp>
      <p:pic>
        <p:nvPicPr>
          <p:cNvPr id="93185" name="Picture 1"/>
          <p:cNvPicPr>
            <a:picLocks noChangeAspect="1" noChangeArrowheads="1"/>
          </p:cNvPicPr>
          <p:nvPr/>
        </p:nvPicPr>
        <p:blipFill rotWithShape="1">
          <a:blip r:embed="rId3" cstate="print"/>
          <a:srcRect l="43793" t="6353"/>
          <a:stretch/>
        </p:blipFill>
        <p:spPr bwMode="auto">
          <a:xfrm>
            <a:off x="2088078" y="1828800"/>
            <a:ext cx="4967844" cy="5134714"/>
          </a:xfrm>
          <a:prstGeom prst="rect">
            <a:avLst/>
          </a:prstGeom>
          <a:noFill/>
          <a:ln w="9525">
            <a:noFill/>
            <a:miter lim="800000"/>
            <a:headEnd/>
            <a:tailEnd/>
          </a:ln>
        </p:spPr>
      </p:pic>
      <p:sp>
        <p:nvSpPr>
          <p:cNvPr id="4" name="Rectangle 3"/>
          <p:cNvSpPr/>
          <p:nvPr/>
        </p:nvSpPr>
        <p:spPr>
          <a:xfrm>
            <a:off x="2088078" y="3124200"/>
            <a:ext cx="502722" cy="22860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p:cNvSpPr/>
          <p:nvPr/>
        </p:nvSpPr>
        <p:spPr>
          <a:xfrm>
            <a:off x="2438400" y="5105400"/>
            <a:ext cx="4617522" cy="87778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TextBox 6"/>
          <p:cNvSpPr txBox="1"/>
          <p:nvPr/>
        </p:nvSpPr>
        <p:spPr>
          <a:xfrm>
            <a:off x="3185061" y="1431851"/>
            <a:ext cx="3124200" cy="523220"/>
          </a:xfrm>
          <a:prstGeom prst="rect">
            <a:avLst/>
          </a:prstGeom>
          <a:noFill/>
        </p:spPr>
        <p:txBody>
          <a:bodyPr wrap="square" rtlCol="0">
            <a:spAutoFit/>
          </a:bodyPr>
          <a:lstStyle/>
          <a:p>
            <a:r>
              <a:rPr lang="en-US" sz="2800" u="sng" dirty="0" err="1" smtClean="0">
                <a:latin typeface="+mn-lt"/>
              </a:rPr>
              <a:t>ctDNA</a:t>
            </a:r>
            <a:r>
              <a:rPr lang="en-US" sz="2800" u="sng" dirty="0" smtClean="0">
                <a:latin typeface="+mn-lt"/>
              </a:rPr>
              <a:t> versus Stage</a:t>
            </a:r>
            <a:endParaRPr lang="en-US" sz="2800" u="sng" dirty="0">
              <a:latin typeface="+mn-lt"/>
            </a:endParaRPr>
          </a:p>
        </p:txBody>
      </p:sp>
      <p:sp>
        <p:nvSpPr>
          <p:cNvPr id="10" name="Rectangle 9"/>
          <p:cNvSpPr/>
          <p:nvPr/>
        </p:nvSpPr>
        <p:spPr>
          <a:xfrm>
            <a:off x="-22302" y="6282964"/>
            <a:ext cx="2258439" cy="584775"/>
          </a:xfrm>
          <a:prstGeom prst="rect">
            <a:avLst/>
          </a:prstGeom>
        </p:spPr>
        <p:txBody>
          <a:bodyPr wrap="none">
            <a:spAutoFit/>
          </a:bodyPr>
          <a:lstStyle/>
          <a:p>
            <a:r>
              <a:rPr lang="en-US" sz="1600" b="1" i="1" u="sng" dirty="0" err="1" smtClean="0">
                <a:latin typeface="Arial" pitchFamily="34" charset="0"/>
              </a:rPr>
              <a:t>Bettegowda</a:t>
            </a:r>
            <a:r>
              <a:rPr lang="en-US" sz="1600" b="1" i="1" u="sng" dirty="0" smtClean="0">
                <a:latin typeface="Arial" pitchFamily="34" charset="0"/>
              </a:rPr>
              <a:t> et al.</a:t>
            </a:r>
          </a:p>
          <a:p>
            <a:r>
              <a:rPr lang="en-US" sz="1600" b="1" i="1" u="sng" dirty="0" err="1" smtClean="0">
                <a:latin typeface="Arial" pitchFamily="34" charset="0"/>
              </a:rPr>
              <a:t>Sci</a:t>
            </a:r>
            <a:r>
              <a:rPr lang="en-US" sz="1600" b="1" i="1" u="sng" dirty="0" smtClean="0">
                <a:latin typeface="Arial" pitchFamily="34" charset="0"/>
              </a:rPr>
              <a:t> </a:t>
            </a:r>
            <a:r>
              <a:rPr lang="en-US" sz="1600" b="1" i="1" u="sng" dirty="0" err="1" smtClean="0">
                <a:latin typeface="Arial" pitchFamily="34" charset="0"/>
              </a:rPr>
              <a:t>Transl</a:t>
            </a:r>
            <a:r>
              <a:rPr lang="en-US" sz="1600" b="1" i="1" u="sng" dirty="0" smtClean="0">
                <a:latin typeface="Arial" pitchFamily="34" charset="0"/>
              </a:rPr>
              <a:t> Med. 2014</a:t>
            </a:r>
            <a:endParaRPr lang="en-US" sz="1600" b="1" i="1" u="sng" dirty="0">
              <a:latin typeface="Arial" pitchFamily="34" charset="0"/>
            </a:endParaRPr>
          </a:p>
        </p:txBody>
      </p:sp>
    </p:spTree>
    <p:extLst>
      <p:ext uri="{BB962C8B-B14F-4D97-AF65-F5344CB8AC3E}">
        <p14:creationId xmlns:p14="http://schemas.microsoft.com/office/powerpoint/2010/main" val="179775353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a:t>
            </a:r>
            <a:r>
              <a:rPr lang="en-US" dirty="0" err="1" smtClean="0"/>
              <a:t>Analyte</a:t>
            </a:r>
            <a:r>
              <a:rPr lang="en-US" dirty="0" smtClean="0"/>
              <a:t> </a:t>
            </a:r>
            <a:endParaRPr lang="en-US" dirty="0"/>
          </a:p>
        </p:txBody>
      </p:sp>
      <p:sp>
        <p:nvSpPr>
          <p:cNvPr id="3" name="Content Placeholder 2"/>
          <p:cNvSpPr>
            <a:spLocks noGrp="1"/>
          </p:cNvSpPr>
          <p:nvPr>
            <p:ph idx="1"/>
          </p:nvPr>
        </p:nvSpPr>
        <p:spPr>
          <a:xfrm>
            <a:off x="457200" y="1600200"/>
            <a:ext cx="8229600" cy="4625975"/>
          </a:xfrm>
        </p:spPr>
        <p:txBody>
          <a:bodyPr/>
          <a:lstStyle/>
          <a:p>
            <a:r>
              <a:rPr lang="en-US" dirty="0" smtClean="0"/>
              <a:t>Circulating Tumor Cells (CTCs)</a:t>
            </a:r>
          </a:p>
          <a:p>
            <a:r>
              <a:rPr lang="en-US" dirty="0" smtClean="0"/>
              <a:t>Mutations</a:t>
            </a:r>
          </a:p>
          <a:p>
            <a:r>
              <a:rPr lang="en-US" dirty="0" smtClean="0"/>
              <a:t>Aneuploidy</a:t>
            </a:r>
          </a:p>
          <a:p>
            <a:r>
              <a:rPr lang="en-US" dirty="0" smtClean="0"/>
              <a:t>Translocations</a:t>
            </a:r>
          </a:p>
          <a:p>
            <a:r>
              <a:rPr lang="en-US" dirty="0" smtClean="0"/>
              <a:t>Methylation changes</a:t>
            </a:r>
          </a:p>
          <a:p>
            <a:r>
              <a:rPr lang="en-US" dirty="0" smtClean="0"/>
              <a:t>Protein Biomarkers</a:t>
            </a:r>
          </a:p>
          <a:p>
            <a:r>
              <a:rPr lang="en-US" dirty="0" smtClean="0"/>
              <a:t>Size differences</a:t>
            </a:r>
          </a:p>
          <a:p>
            <a:r>
              <a:rPr lang="en-US" dirty="0" err="1" smtClean="0"/>
              <a:t>cfDNA</a:t>
            </a:r>
            <a:r>
              <a:rPr lang="en-US" dirty="0" smtClean="0"/>
              <a:t> Levels</a:t>
            </a:r>
          </a:p>
          <a:p>
            <a:r>
              <a:rPr lang="en-US" dirty="0" smtClean="0"/>
              <a:t>Exosomes</a:t>
            </a:r>
          </a:p>
          <a:p>
            <a:r>
              <a:rPr lang="en-US" dirty="0" smtClean="0"/>
              <a:t>RNAs and MicroRNAs</a:t>
            </a:r>
            <a:endParaRPr lang="en-US" dirty="0"/>
          </a:p>
        </p:txBody>
      </p:sp>
    </p:spTree>
    <p:extLst>
      <p:ext uri="{BB962C8B-B14F-4D97-AF65-F5344CB8AC3E}">
        <p14:creationId xmlns:p14="http://schemas.microsoft.com/office/powerpoint/2010/main" val="25043978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Topics</a:t>
            </a:r>
            <a:endParaRPr lang="en-US" dirty="0"/>
          </a:p>
        </p:txBody>
      </p:sp>
      <p:sp>
        <p:nvSpPr>
          <p:cNvPr id="3" name="Content Placeholder 2"/>
          <p:cNvSpPr>
            <a:spLocks noGrp="1"/>
          </p:cNvSpPr>
          <p:nvPr>
            <p:ph idx="1"/>
          </p:nvPr>
        </p:nvSpPr>
        <p:spPr>
          <a:xfrm>
            <a:off x="228600" y="1600200"/>
            <a:ext cx="8229600" cy="4953000"/>
          </a:xfrm>
        </p:spPr>
        <p:txBody>
          <a:bodyPr/>
          <a:lstStyle/>
          <a:p>
            <a:r>
              <a:rPr lang="en-US" dirty="0"/>
              <a:t>Does biology support </a:t>
            </a:r>
            <a:r>
              <a:rPr lang="en-US" dirty="0" err="1"/>
              <a:t>PanCancer</a:t>
            </a:r>
            <a:r>
              <a:rPr lang="en-US" dirty="0"/>
              <a:t> (multiple or all cancers) detection</a:t>
            </a:r>
            <a:r>
              <a:rPr lang="en-US" dirty="0" smtClean="0"/>
              <a:t>?</a:t>
            </a:r>
          </a:p>
          <a:p>
            <a:endParaRPr lang="en-US" dirty="0"/>
          </a:p>
          <a:p>
            <a:r>
              <a:rPr lang="en-US" b="1" u="sng" dirty="0" smtClean="0"/>
              <a:t>How </a:t>
            </a:r>
            <a:r>
              <a:rPr lang="en-US" b="1" u="sng" dirty="0"/>
              <a:t>would tumor heterogeneity and population risk </a:t>
            </a:r>
            <a:r>
              <a:rPr lang="en-US" b="1" u="sng" dirty="0" smtClean="0"/>
              <a:t>heterogeneity affect </a:t>
            </a:r>
            <a:r>
              <a:rPr lang="en-US" b="1" u="sng" dirty="0"/>
              <a:t>this (</a:t>
            </a:r>
            <a:r>
              <a:rPr lang="en-US" b="1" u="sng" dirty="0" err="1"/>
              <a:t>PanCancer</a:t>
            </a:r>
            <a:r>
              <a:rPr lang="en-US" b="1" u="sng" dirty="0"/>
              <a:t>) effort? What is needed to address </a:t>
            </a:r>
            <a:r>
              <a:rPr lang="en-US" b="1" u="sng" dirty="0" smtClean="0"/>
              <a:t>this challenge?</a:t>
            </a:r>
          </a:p>
          <a:p>
            <a:endParaRPr lang="en-US" dirty="0" smtClean="0"/>
          </a:p>
          <a:p>
            <a:r>
              <a:rPr lang="en-US" dirty="0" smtClean="0"/>
              <a:t>How </a:t>
            </a:r>
            <a:r>
              <a:rPr lang="en-US" dirty="0"/>
              <a:t>do mutations in benign tissues affect liquid biopsy analysis?</a:t>
            </a:r>
          </a:p>
        </p:txBody>
      </p:sp>
    </p:spTree>
    <p:extLst>
      <p:ext uri="{BB962C8B-B14F-4D97-AF65-F5344CB8AC3E}">
        <p14:creationId xmlns:p14="http://schemas.microsoft.com/office/powerpoint/2010/main" val="4262709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Tumor Heterogeneity </a:t>
            </a:r>
            <a:r>
              <a:rPr lang="en-US" dirty="0"/>
              <a:t>and </a:t>
            </a:r>
            <a:r>
              <a:rPr lang="en-US" dirty="0" smtClean="0"/>
              <a:t>Population Risk Heterogeneity</a:t>
            </a:r>
            <a:endParaRPr lang="en-US" dirty="0"/>
          </a:p>
        </p:txBody>
      </p:sp>
      <p:sp>
        <p:nvSpPr>
          <p:cNvPr id="3" name="Content Placeholder 2"/>
          <p:cNvSpPr>
            <a:spLocks noGrp="1"/>
          </p:cNvSpPr>
          <p:nvPr>
            <p:ph idx="1"/>
          </p:nvPr>
        </p:nvSpPr>
        <p:spPr/>
        <p:txBody>
          <a:bodyPr/>
          <a:lstStyle/>
          <a:p>
            <a:r>
              <a:rPr lang="en-US" dirty="0" smtClean="0"/>
              <a:t>Genetic Heterogeneity Slides</a:t>
            </a:r>
          </a:p>
          <a:p>
            <a:pPr lvl="1"/>
            <a:r>
              <a:rPr lang="en-US" dirty="0" smtClean="0"/>
              <a:t>Epigenetic and genetic heterogeneity</a:t>
            </a:r>
          </a:p>
          <a:p>
            <a:pPr lvl="1"/>
            <a:r>
              <a:rPr lang="en-US" dirty="0" smtClean="0"/>
              <a:t>Minimal functional driver gene heterogeneity</a:t>
            </a:r>
          </a:p>
          <a:p>
            <a:pPr lvl="1"/>
            <a:endParaRPr lang="en-US" dirty="0"/>
          </a:p>
          <a:p>
            <a:endParaRPr lang="en-US" dirty="0" smtClean="0"/>
          </a:p>
          <a:p>
            <a:r>
              <a:rPr lang="en-US" dirty="0" smtClean="0"/>
              <a:t>Population Heterogeneity</a:t>
            </a:r>
          </a:p>
          <a:p>
            <a:pPr lvl="1"/>
            <a:r>
              <a:rPr lang="en-US" dirty="0" smtClean="0"/>
              <a:t>PPV</a:t>
            </a:r>
            <a:endParaRPr lang="en-US" dirty="0"/>
          </a:p>
          <a:p>
            <a:pPr lvl="1"/>
            <a:r>
              <a:rPr lang="en-US" dirty="0" smtClean="0"/>
              <a:t>NNTS</a:t>
            </a:r>
          </a:p>
        </p:txBody>
      </p:sp>
    </p:spTree>
    <p:extLst>
      <p:ext uri="{BB962C8B-B14F-4D97-AF65-F5344CB8AC3E}">
        <p14:creationId xmlns:p14="http://schemas.microsoft.com/office/powerpoint/2010/main" val="32349294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Driver Gene Heterogeneity</a:t>
            </a:r>
            <a:endParaRPr lang="en-US" dirty="0"/>
          </a:p>
        </p:txBody>
      </p:sp>
      <p:pic>
        <p:nvPicPr>
          <p:cNvPr id="3" name="Picture 2"/>
          <p:cNvPicPr>
            <a:picLocks noChangeAspect="1"/>
          </p:cNvPicPr>
          <p:nvPr/>
        </p:nvPicPr>
        <p:blipFill>
          <a:blip r:embed="rId3"/>
          <a:stretch>
            <a:fillRect/>
          </a:stretch>
        </p:blipFill>
        <p:spPr>
          <a:xfrm>
            <a:off x="466997" y="1732518"/>
            <a:ext cx="8898364" cy="3830082"/>
          </a:xfrm>
          <a:prstGeom prst="rect">
            <a:avLst/>
          </a:prstGeom>
        </p:spPr>
      </p:pic>
      <p:sp>
        <p:nvSpPr>
          <p:cNvPr id="4" name="TextBox 3"/>
          <p:cNvSpPr txBox="1"/>
          <p:nvPr/>
        </p:nvSpPr>
        <p:spPr>
          <a:xfrm>
            <a:off x="505096" y="5437805"/>
            <a:ext cx="3533503" cy="400110"/>
          </a:xfrm>
          <a:prstGeom prst="rect">
            <a:avLst/>
          </a:prstGeom>
          <a:solidFill>
            <a:schemeClr val="tx2">
              <a:lumMod val="20000"/>
              <a:lumOff val="80000"/>
            </a:schemeClr>
          </a:solidFill>
        </p:spPr>
        <p:txBody>
          <a:bodyPr wrap="square" rtlCol="0">
            <a:spAutoFit/>
          </a:bodyPr>
          <a:lstStyle/>
          <a:p>
            <a:r>
              <a:rPr lang="en-US" sz="2000" dirty="0" smtClean="0">
                <a:latin typeface="Arial" panose="020B0604020202020204" pitchFamily="34" charset="0"/>
                <a:cs typeface="Arial" panose="020B0604020202020204" pitchFamily="34" charset="0"/>
              </a:rPr>
              <a:t>Reiter et al., Science 2018</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7371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Topics</a:t>
            </a:r>
            <a:endParaRPr lang="en-US" dirty="0"/>
          </a:p>
        </p:txBody>
      </p:sp>
      <p:sp>
        <p:nvSpPr>
          <p:cNvPr id="3" name="Content Placeholder 2"/>
          <p:cNvSpPr>
            <a:spLocks noGrp="1"/>
          </p:cNvSpPr>
          <p:nvPr>
            <p:ph idx="1"/>
          </p:nvPr>
        </p:nvSpPr>
        <p:spPr>
          <a:xfrm>
            <a:off x="228600" y="1600200"/>
            <a:ext cx="8229600" cy="4953000"/>
          </a:xfrm>
        </p:spPr>
        <p:txBody>
          <a:bodyPr/>
          <a:lstStyle/>
          <a:p>
            <a:r>
              <a:rPr lang="en-US" dirty="0"/>
              <a:t>Does biology support </a:t>
            </a:r>
            <a:r>
              <a:rPr lang="en-US" dirty="0" err="1"/>
              <a:t>PanCancer</a:t>
            </a:r>
            <a:r>
              <a:rPr lang="en-US" dirty="0"/>
              <a:t> (multiple or all cancers) detection</a:t>
            </a:r>
            <a:r>
              <a:rPr lang="en-US" dirty="0" smtClean="0"/>
              <a:t>?</a:t>
            </a:r>
          </a:p>
          <a:p>
            <a:endParaRPr lang="en-US" dirty="0"/>
          </a:p>
          <a:p>
            <a:r>
              <a:rPr lang="en-US" dirty="0" smtClean="0"/>
              <a:t>How </a:t>
            </a:r>
            <a:r>
              <a:rPr lang="en-US" dirty="0"/>
              <a:t>would tumor heterogeneity and population risk </a:t>
            </a:r>
            <a:r>
              <a:rPr lang="en-US" dirty="0" smtClean="0"/>
              <a:t>heterogeneity affect </a:t>
            </a:r>
            <a:r>
              <a:rPr lang="en-US" dirty="0"/>
              <a:t>this (</a:t>
            </a:r>
            <a:r>
              <a:rPr lang="en-US" dirty="0" err="1"/>
              <a:t>PanCancer</a:t>
            </a:r>
            <a:r>
              <a:rPr lang="en-US" dirty="0"/>
              <a:t>) effort? What is needed to address </a:t>
            </a:r>
            <a:r>
              <a:rPr lang="en-US" dirty="0" smtClean="0"/>
              <a:t>this challenge?</a:t>
            </a:r>
          </a:p>
          <a:p>
            <a:endParaRPr lang="en-US" dirty="0" smtClean="0"/>
          </a:p>
          <a:p>
            <a:r>
              <a:rPr lang="en-US" b="1" u="sng" dirty="0" smtClean="0"/>
              <a:t>How </a:t>
            </a:r>
            <a:r>
              <a:rPr lang="en-US" b="1" u="sng" dirty="0"/>
              <a:t>do mutations in benign tissues affect liquid biopsy analysis?</a:t>
            </a:r>
          </a:p>
        </p:txBody>
      </p:sp>
    </p:spTree>
    <p:extLst>
      <p:ext uri="{BB962C8B-B14F-4D97-AF65-F5344CB8AC3E}">
        <p14:creationId xmlns:p14="http://schemas.microsoft.com/office/powerpoint/2010/main" val="42627095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Mutations in Benign Tissues</a:t>
            </a:r>
            <a:endParaRPr lang="en-US" dirty="0"/>
          </a:p>
        </p:txBody>
      </p:sp>
      <p:sp>
        <p:nvSpPr>
          <p:cNvPr id="3" name="Content Placeholder 2"/>
          <p:cNvSpPr>
            <a:spLocks noGrp="1"/>
          </p:cNvSpPr>
          <p:nvPr>
            <p:ph idx="1"/>
          </p:nvPr>
        </p:nvSpPr>
        <p:spPr/>
        <p:txBody>
          <a:bodyPr/>
          <a:lstStyle/>
          <a:p>
            <a:r>
              <a:rPr lang="en-US" dirty="0" smtClean="0"/>
              <a:t>Depends </a:t>
            </a:r>
            <a:r>
              <a:rPr lang="en-US" smtClean="0"/>
              <a:t>on the Clinical </a:t>
            </a:r>
            <a:r>
              <a:rPr lang="en-US" dirty="0" smtClean="0"/>
              <a:t>Sample</a:t>
            </a:r>
          </a:p>
          <a:p>
            <a:endParaRPr lang="en-US" dirty="0" smtClean="0"/>
          </a:p>
          <a:p>
            <a:r>
              <a:rPr lang="en-US" dirty="0" smtClean="0"/>
              <a:t>Examples</a:t>
            </a:r>
          </a:p>
          <a:p>
            <a:pPr lvl="1"/>
            <a:r>
              <a:rPr lang="en-US" dirty="0" smtClean="0"/>
              <a:t>Blood and CHIP</a:t>
            </a:r>
          </a:p>
          <a:p>
            <a:pPr lvl="1"/>
            <a:r>
              <a:rPr lang="en-US" dirty="0" smtClean="0"/>
              <a:t>Stool and Adenomas</a:t>
            </a:r>
            <a:endParaRPr lang="en-US" dirty="0"/>
          </a:p>
        </p:txBody>
      </p:sp>
    </p:spTree>
    <p:extLst>
      <p:ext uri="{BB962C8B-B14F-4D97-AF65-F5344CB8AC3E}">
        <p14:creationId xmlns:p14="http://schemas.microsoft.com/office/powerpoint/2010/main" val="24930940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Begin Extra Slides </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1605407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Heterogeneity – Past 1</a:t>
            </a:r>
            <a:endParaRPr lang="en-US" dirty="0"/>
          </a:p>
        </p:txBody>
      </p:sp>
      <p:sp>
        <p:nvSpPr>
          <p:cNvPr id="3" name="Content Placeholder 2"/>
          <p:cNvSpPr>
            <a:spLocks noGrp="1"/>
          </p:cNvSpPr>
          <p:nvPr>
            <p:ph idx="1"/>
          </p:nvPr>
        </p:nvSpPr>
        <p:spPr>
          <a:xfrm>
            <a:off x="304800" y="1505803"/>
            <a:ext cx="8610600" cy="5334000"/>
          </a:xfrm>
        </p:spPr>
        <p:txBody>
          <a:bodyPr/>
          <a:lstStyle/>
          <a:p>
            <a:r>
              <a:rPr lang="en-US" b="1" u="sng" dirty="0" smtClean="0">
                <a:latin typeface="Arial Narrow" panose="020B0606020202030204" pitchFamily="34" charset="0"/>
              </a:rPr>
              <a:t>A necessary consequence of human cell division</a:t>
            </a:r>
            <a:endParaRPr lang="en-US" dirty="0" smtClean="0">
              <a:latin typeface="Arial Narrow" panose="020B0606020202030204" pitchFamily="34" charset="0"/>
            </a:endParaRPr>
          </a:p>
          <a:p>
            <a:endParaRPr lang="en-US" dirty="0">
              <a:latin typeface="Arial Narrow" panose="020B0606020202030204" pitchFamily="34" charset="0"/>
            </a:endParaRPr>
          </a:p>
        </p:txBody>
      </p:sp>
      <p:sp>
        <p:nvSpPr>
          <p:cNvPr id="6" name="TextBox 5"/>
          <p:cNvSpPr txBox="1"/>
          <p:nvPr/>
        </p:nvSpPr>
        <p:spPr>
          <a:xfrm>
            <a:off x="1485900" y="2362200"/>
            <a:ext cx="5943600" cy="523220"/>
          </a:xfrm>
          <a:prstGeom prst="rect">
            <a:avLst/>
          </a:prstGeom>
          <a:noFill/>
        </p:spPr>
        <p:txBody>
          <a:bodyPr wrap="square" rtlCol="0">
            <a:spAutoFit/>
          </a:bodyPr>
          <a:lstStyle/>
          <a:p>
            <a:pPr algn="ctr"/>
            <a:r>
              <a:rPr lang="en-US" sz="2800" dirty="0" smtClean="0">
                <a:latin typeface="+mn-lt"/>
              </a:rPr>
              <a:t>6 billion bases per human genome</a:t>
            </a:r>
            <a:endParaRPr lang="en-US" sz="2800" dirty="0">
              <a:latin typeface="+mn-lt"/>
            </a:endParaRPr>
          </a:p>
        </p:txBody>
      </p:sp>
      <p:sp>
        <p:nvSpPr>
          <p:cNvPr id="7" name="TextBox 6"/>
          <p:cNvSpPr txBox="1"/>
          <p:nvPr/>
        </p:nvSpPr>
        <p:spPr>
          <a:xfrm>
            <a:off x="1143000" y="3823370"/>
            <a:ext cx="6629400" cy="523220"/>
          </a:xfrm>
          <a:prstGeom prst="rect">
            <a:avLst/>
          </a:prstGeom>
          <a:noFill/>
        </p:spPr>
        <p:txBody>
          <a:bodyPr wrap="square" rtlCol="0">
            <a:spAutoFit/>
          </a:bodyPr>
          <a:lstStyle/>
          <a:p>
            <a:pPr algn="ctr"/>
            <a:r>
              <a:rPr lang="en-US" sz="2800" dirty="0" smtClean="0">
                <a:latin typeface="+mn-lt"/>
              </a:rPr>
              <a:t>~1 mutation/10 billion bases per division</a:t>
            </a:r>
            <a:endParaRPr lang="en-US" sz="2800" dirty="0">
              <a:latin typeface="+mn-lt"/>
            </a:endParaRPr>
          </a:p>
        </p:txBody>
      </p:sp>
      <p:sp>
        <p:nvSpPr>
          <p:cNvPr id="8" name="TextBox 7"/>
          <p:cNvSpPr txBox="1"/>
          <p:nvPr/>
        </p:nvSpPr>
        <p:spPr>
          <a:xfrm>
            <a:off x="1485900" y="5156382"/>
            <a:ext cx="5943600" cy="523220"/>
          </a:xfrm>
          <a:prstGeom prst="rect">
            <a:avLst/>
          </a:prstGeom>
          <a:noFill/>
        </p:spPr>
        <p:txBody>
          <a:bodyPr wrap="square" rtlCol="0">
            <a:spAutoFit/>
          </a:bodyPr>
          <a:lstStyle/>
          <a:p>
            <a:pPr algn="ctr"/>
            <a:r>
              <a:rPr lang="en-US" sz="2800" dirty="0" smtClean="0">
                <a:latin typeface="+mn-lt"/>
              </a:rPr>
              <a:t>~0.5 mutations per cell division</a:t>
            </a:r>
            <a:endParaRPr lang="en-US" sz="2800" dirty="0">
              <a:latin typeface="+mn-lt"/>
            </a:endParaRPr>
          </a:p>
        </p:txBody>
      </p:sp>
      <p:sp>
        <p:nvSpPr>
          <p:cNvPr id="5" name="Plus 4"/>
          <p:cNvSpPr/>
          <p:nvPr/>
        </p:nvSpPr>
        <p:spPr>
          <a:xfrm>
            <a:off x="4101084" y="2978485"/>
            <a:ext cx="713232" cy="75182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4268694" y="4439655"/>
            <a:ext cx="378013" cy="6236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226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Heterogeneity – Past 2</a:t>
            </a:r>
            <a:endParaRPr lang="en-US" dirty="0"/>
          </a:p>
        </p:txBody>
      </p:sp>
      <p:sp>
        <p:nvSpPr>
          <p:cNvPr id="3" name="Content Placeholder 2"/>
          <p:cNvSpPr>
            <a:spLocks noGrp="1"/>
          </p:cNvSpPr>
          <p:nvPr>
            <p:ph idx="1"/>
          </p:nvPr>
        </p:nvSpPr>
        <p:spPr>
          <a:xfrm>
            <a:off x="304800" y="1505803"/>
            <a:ext cx="8610600" cy="5334000"/>
          </a:xfrm>
        </p:spPr>
        <p:txBody>
          <a:bodyPr/>
          <a:lstStyle/>
          <a:p>
            <a:r>
              <a:rPr lang="en-US" dirty="0" smtClean="0">
                <a:latin typeface="Arial Narrow" panose="020B0606020202030204" pitchFamily="34" charset="0"/>
              </a:rPr>
              <a:t>A necessary consequence of human cell division.</a:t>
            </a:r>
          </a:p>
          <a:p>
            <a:endParaRPr lang="en-US" sz="1600" dirty="0">
              <a:latin typeface="Arial Narrow" panose="020B0606020202030204" pitchFamily="34" charset="0"/>
            </a:endParaRPr>
          </a:p>
          <a:p>
            <a:r>
              <a:rPr lang="en-US" b="1" u="sng" dirty="0" smtClean="0">
                <a:latin typeface="Arial Narrow" panose="020B0606020202030204" pitchFamily="34" charset="0"/>
              </a:rPr>
              <a:t>The fuel of Peter </a:t>
            </a:r>
            <a:r>
              <a:rPr lang="en-US" b="1" u="sng" dirty="0" err="1" smtClean="0">
                <a:latin typeface="Arial Narrow" panose="020B0606020202030204" pitchFamily="34" charset="0"/>
              </a:rPr>
              <a:t>Nowell’s</a:t>
            </a:r>
            <a:r>
              <a:rPr lang="en-US" b="1" u="sng" dirty="0" smtClean="0">
                <a:latin typeface="Arial Narrow" panose="020B0606020202030204" pitchFamily="34" charset="0"/>
              </a:rPr>
              <a:t> clonal evolution model</a:t>
            </a:r>
          </a:p>
          <a:p>
            <a:endParaRPr lang="en-US" dirty="0">
              <a:latin typeface="Arial Narrow" panose="020B0606020202030204"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3124200"/>
            <a:ext cx="5181600" cy="3322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286000" y="6259423"/>
            <a:ext cx="4114800" cy="461665"/>
          </a:xfrm>
          <a:prstGeom prst="rect">
            <a:avLst/>
          </a:prstGeom>
          <a:noFill/>
        </p:spPr>
        <p:txBody>
          <a:bodyPr wrap="square" rtlCol="0">
            <a:spAutoFit/>
          </a:bodyPr>
          <a:lstStyle/>
          <a:p>
            <a:r>
              <a:rPr lang="en-US" sz="2400" dirty="0" smtClean="0">
                <a:latin typeface="Arial Narrow" panose="020B0606020202030204" pitchFamily="34" charset="0"/>
              </a:rPr>
              <a:t>Peter </a:t>
            </a:r>
            <a:r>
              <a:rPr lang="en-US" sz="2400" dirty="0" err="1" smtClean="0">
                <a:latin typeface="Arial Narrow" panose="020B0606020202030204" pitchFamily="34" charset="0"/>
              </a:rPr>
              <a:t>Nowell</a:t>
            </a:r>
            <a:r>
              <a:rPr lang="en-US" sz="2400" dirty="0" smtClean="0">
                <a:latin typeface="Arial Narrow" panose="020B0606020202030204" pitchFamily="34" charset="0"/>
              </a:rPr>
              <a:t>, Science 194:23 1976</a:t>
            </a:r>
            <a:endParaRPr lang="en-US" sz="2400" dirty="0">
              <a:latin typeface="Arial Narrow" panose="020B0606020202030204" pitchFamily="34" charset="0"/>
            </a:endParaRPr>
          </a:p>
        </p:txBody>
      </p:sp>
    </p:spTree>
    <p:extLst>
      <p:ext uri="{BB962C8B-B14F-4D97-AF65-F5344CB8AC3E}">
        <p14:creationId xmlns:p14="http://schemas.microsoft.com/office/powerpoint/2010/main" val="40073755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Heterogeneity – Past 3A</a:t>
            </a:r>
            <a:endParaRPr lang="en-US" dirty="0"/>
          </a:p>
        </p:txBody>
      </p:sp>
      <p:sp>
        <p:nvSpPr>
          <p:cNvPr id="3" name="Content Placeholder 2"/>
          <p:cNvSpPr>
            <a:spLocks noGrp="1"/>
          </p:cNvSpPr>
          <p:nvPr>
            <p:ph idx="1"/>
          </p:nvPr>
        </p:nvSpPr>
        <p:spPr>
          <a:xfrm>
            <a:off x="304800" y="1505803"/>
            <a:ext cx="8610600" cy="5334000"/>
          </a:xfrm>
        </p:spPr>
        <p:txBody>
          <a:bodyPr/>
          <a:lstStyle/>
          <a:p>
            <a:r>
              <a:rPr lang="en-US" dirty="0" smtClean="0">
                <a:latin typeface="Arial Narrow" panose="020B0606020202030204" pitchFamily="34" charset="0"/>
              </a:rPr>
              <a:t>A necessary consequence of human cell division.</a:t>
            </a:r>
          </a:p>
          <a:p>
            <a:r>
              <a:rPr lang="en-US" dirty="0" smtClean="0">
                <a:latin typeface="Arial Narrow" panose="020B0606020202030204" pitchFamily="34" charset="0"/>
              </a:rPr>
              <a:t>The fuel of Peter </a:t>
            </a:r>
            <a:r>
              <a:rPr lang="en-US" dirty="0" err="1" smtClean="0">
                <a:latin typeface="Arial Narrow" panose="020B0606020202030204" pitchFamily="34" charset="0"/>
              </a:rPr>
              <a:t>Nowell’s</a:t>
            </a:r>
            <a:r>
              <a:rPr lang="en-US" dirty="0" smtClean="0">
                <a:latin typeface="Arial Narrow" panose="020B0606020202030204" pitchFamily="34" charset="0"/>
              </a:rPr>
              <a:t> clonal evolution model</a:t>
            </a:r>
          </a:p>
          <a:p>
            <a:endParaRPr lang="en-US" sz="1600" dirty="0" smtClean="0">
              <a:latin typeface="Arial Narrow" panose="020B0606020202030204" pitchFamily="34" charset="0"/>
            </a:endParaRPr>
          </a:p>
          <a:p>
            <a:r>
              <a:rPr lang="en-US" b="1" u="sng" dirty="0" smtClean="0">
                <a:latin typeface="Arial Narrow" panose="020B0606020202030204" pitchFamily="34" charset="0"/>
              </a:rPr>
              <a:t>Experimental Demonstrations – TSGs</a:t>
            </a:r>
          </a:p>
          <a:p>
            <a:endParaRPr lang="en-US" dirty="0">
              <a:latin typeface="Arial Narrow" panose="020B0606020202030204" pitchFamily="34" charset="0"/>
            </a:endParaRP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3276600"/>
            <a:ext cx="6096000" cy="3355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648200" y="6159766"/>
            <a:ext cx="4419600" cy="461665"/>
          </a:xfrm>
          <a:prstGeom prst="rect">
            <a:avLst/>
          </a:prstGeom>
          <a:noFill/>
        </p:spPr>
        <p:txBody>
          <a:bodyPr wrap="square" rtlCol="0">
            <a:spAutoFit/>
          </a:bodyPr>
          <a:lstStyle/>
          <a:p>
            <a:r>
              <a:rPr lang="en-US" sz="2400" dirty="0" err="1" smtClean="0">
                <a:latin typeface="Arial Narrow" panose="020B0606020202030204" pitchFamily="34" charset="0"/>
              </a:rPr>
              <a:t>Sidransky</a:t>
            </a:r>
            <a:r>
              <a:rPr lang="en-US" sz="2400" dirty="0" smtClean="0">
                <a:latin typeface="Arial Narrow" panose="020B0606020202030204" pitchFamily="34" charset="0"/>
              </a:rPr>
              <a:t> et al., </a:t>
            </a:r>
            <a:r>
              <a:rPr lang="sv-SE" sz="2400" dirty="0" smtClean="0">
                <a:latin typeface="Arial Narrow" panose="020B0606020202030204" pitchFamily="34" charset="0"/>
              </a:rPr>
              <a:t>Nature 355:846 1992</a:t>
            </a:r>
            <a:endParaRPr lang="en-US" sz="2400" dirty="0">
              <a:latin typeface="Arial Narrow" panose="020B0606020202030204" pitchFamily="34" charset="0"/>
            </a:endParaRPr>
          </a:p>
        </p:txBody>
      </p:sp>
    </p:spTree>
    <p:extLst>
      <p:ext uri="{BB962C8B-B14F-4D97-AF65-F5344CB8AC3E}">
        <p14:creationId xmlns:p14="http://schemas.microsoft.com/office/powerpoint/2010/main" val="26548423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Genetic </a:t>
            </a:r>
            <a:r>
              <a:rPr lang="en-US" dirty="0" smtClean="0">
                <a:latin typeface="Arial" panose="020B0604020202020204" pitchFamily="34" charset="0"/>
                <a:cs typeface="Arial" panose="020B0604020202020204" pitchFamily="34" charset="0"/>
              </a:rPr>
              <a:t>Heterogeneity – Past 3B</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04800" y="1505803"/>
            <a:ext cx="8610600" cy="5334000"/>
          </a:xfrm>
        </p:spPr>
        <p:txBody>
          <a:bodyPr/>
          <a:lstStyle/>
          <a:p>
            <a:r>
              <a:rPr lang="en-US" dirty="0" smtClean="0">
                <a:latin typeface="Arial Narrow" panose="020B0606020202030204" pitchFamily="34" charset="0"/>
              </a:rPr>
              <a:t>A necessary consequence of human cell division.</a:t>
            </a:r>
          </a:p>
          <a:p>
            <a:r>
              <a:rPr lang="en-US" dirty="0" smtClean="0">
                <a:latin typeface="Arial Narrow" panose="020B0606020202030204" pitchFamily="34" charset="0"/>
              </a:rPr>
              <a:t>The fuel of Peter </a:t>
            </a:r>
            <a:r>
              <a:rPr lang="en-US" dirty="0" err="1" smtClean="0">
                <a:latin typeface="Arial Narrow" panose="020B0606020202030204" pitchFamily="34" charset="0"/>
              </a:rPr>
              <a:t>Nowell’s</a:t>
            </a:r>
            <a:r>
              <a:rPr lang="en-US" dirty="0" smtClean="0">
                <a:latin typeface="Arial Narrow" panose="020B0606020202030204" pitchFamily="34" charset="0"/>
              </a:rPr>
              <a:t> clonal evolution model</a:t>
            </a:r>
          </a:p>
          <a:p>
            <a:endParaRPr lang="en-US" sz="1600" dirty="0" smtClean="0">
              <a:latin typeface="Arial Narrow" panose="020B0606020202030204" pitchFamily="34" charset="0"/>
            </a:endParaRPr>
          </a:p>
          <a:p>
            <a:r>
              <a:rPr lang="en-US" b="1" u="sng" dirty="0" smtClean="0">
                <a:latin typeface="Arial Narrow" panose="020B0606020202030204" pitchFamily="34" charset="0"/>
              </a:rPr>
              <a:t>Experimental Demonstrations – Oncogenes</a:t>
            </a:r>
          </a:p>
          <a:p>
            <a:endParaRPr lang="en-US" dirty="0">
              <a:latin typeface="Arial Narrow" panose="020B0606020202030204" pitchFamily="34" charset="0"/>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429000"/>
            <a:ext cx="4288946" cy="3061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581400" y="6047266"/>
            <a:ext cx="4876800" cy="461665"/>
          </a:xfrm>
          <a:prstGeom prst="rect">
            <a:avLst/>
          </a:prstGeom>
          <a:noFill/>
        </p:spPr>
        <p:txBody>
          <a:bodyPr wrap="square" rtlCol="0">
            <a:spAutoFit/>
          </a:bodyPr>
          <a:lstStyle/>
          <a:p>
            <a:r>
              <a:rPr lang="en-US" sz="2400" dirty="0" smtClean="0">
                <a:latin typeface="Arial Narrow" panose="020B0606020202030204" pitchFamily="34" charset="0"/>
              </a:rPr>
              <a:t>Shibata et al., </a:t>
            </a:r>
            <a:r>
              <a:rPr lang="sv-SE" sz="2400" dirty="0" smtClean="0">
                <a:latin typeface="Arial Narrow" panose="020B0606020202030204" pitchFamily="34" charset="0"/>
              </a:rPr>
              <a:t>JNCI 7:1058 1993</a:t>
            </a:r>
            <a:endParaRPr lang="en-US" sz="2400" dirty="0">
              <a:latin typeface="Arial Narrow" panose="020B0606020202030204" pitchFamily="34" charset="0"/>
            </a:endParaRPr>
          </a:p>
        </p:txBody>
      </p:sp>
    </p:spTree>
    <p:extLst>
      <p:ext uri="{BB962C8B-B14F-4D97-AF65-F5344CB8AC3E}">
        <p14:creationId xmlns:p14="http://schemas.microsoft.com/office/powerpoint/2010/main" val="3260117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Genetic </a:t>
            </a:r>
            <a:r>
              <a:rPr lang="en-US" dirty="0" smtClean="0">
                <a:latin typeface="Arial" panose="020B0604020202020204" pitchFamily="34" charset="0"/>
                <a:cs typeface="Arial" panose="020B0604020202020204" pitchFamily="34" charset="0"/>
              </a:rPr>
              <a:t>Heterogeneity – Past 3C</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04800" y="1505803"/>
            <a:ext cx="8610600" cy="5334000"/>
          </a:xfrm>
        </p:spPr>
        <p:txBody>
          <a:bodyPr/>
          <a:lstStyle/>
          <a:p>
            <a:r>
              <a:rPr lang="en-US" dirty="0" smtClean="0">
                <a:latin typeface="Arial Narrow" panose="020B0606020202030204" pitchFamily="34" charset="0"/>
              </a:rPr>
              <a:t>A necessary consequence of human cell division.</a:t>
            </a:r>
          </a:p>
          <a:p>
            <a:r>
              <a:rPr lang="en-US" dirty="0" smtClean="0">
                <a:latin typeface="Arial Narrow" panose="020B0606020202030204" pitchFamily="34" charset="0"/>
              </a:rPr>
              <a:t>The fuel of Peter </a:t>
            </a:r>
            <a:r>
              <a:rPr lang="en-US" dirty="0" err="1" smtClean="0">
                <a:latin typeface="Arial Narrow" panose="020B0606020202030204" pitchFamily="34" charset="0"/>
              </a:rPr>
              <a:t>Nowell’s</a:t>
            </a:r>
            <a:r>
              <a:rPr lang="en-US" dirty="0" smtClean="0">
                <a:latin typeface="Arial Narrow" panose="020B0606020202030204" pitchFamily="34" charset="0"/>
              </a:rPr>
              <a:t> clonal evolution model</a:t>
            </a:r>
          </a:p>
          <a:p>
            <a:endParaRPr lang="en-US" sz="1600" dirty="0" smtClean="0">
              <a:latin typeface="Arial Narrow" panose="020B0606020202030204" pitchFamily="34" charset="0"/>
            </a:endParaRPr>
          </a:p>
          <a:p>
            <a:r>
              <a:rPr lang="en-US" b="1" u="sng" dirty="0" smtClean="0">
                <a:latin typeface="Arial Narrow" panose="020B0606020202030204" pitchFamily="34" charset="0"/>
              </a:rPr>
              <a:t>Experimental Demonstrations – Passengers</a:t>
            </a:r>
          </a:p>
          <a:p>
            <a:endParaRPr lang="en-US" dirty="0">
              <a:latin typeface="Arial Narrow" panose="020B0606020202030204" pitchFamily="34" charset="0"/>
            </a:endParaRPr>
          </a:p>
        </p:txBody>
      </p:sp>
      <p:sp>
        <p:nvSpPr>
          <p:cNvPr id="4" name="TextBox 3"/>
          <p:cNvSpPr txBox="1"/>
          <p:nvPr/>
        </p:nvSpPr>
        <p:spPr>
          <a:xfrm>
            <a:off x="2286000" y="6259423"/>
            <a:ext cx="4876800" cy="461665"/>
          </a:xfrm>
          <a:prstGeom prst="rect">
            <a:avLst/>
          </a:prstGeom>
          <a:noFill/>
        </p:spPr>
        <p:txBody>
          <a:bodyPr wrap="square" rtlCol="0">
            <a:spAutoFit/>
          </a:bodyPr>
          <a:lstStyle/>
          <a:p>
            <a:r>
              <a:rPr lang="en-US" sz="2400" dirty="0" smtClean="0">
                <a:latin typeface="Arial Narrow" panose="020B0606020202030204" pitchFamily="34" charset="0"/>
              </a:rPr>
              <a:t>Shibata et al., Nat Med 2:676 1996</a:t>
            </a:r>
            <a:endParaRPr lang="en-US" sz="2400" dirty="0">
              <a:latin typeface="Arial Narrow" panose="020B0606020202030204" pitchFamily="34"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3505200"/>
            <a:ext cx="6667500" cy="2589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6315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Four Types of Genetic Heterogeneity</a:t>
            </a:r>
            <a:endParaRPr lang="en-US" dirty="0"/>
          </a:p>
        </p:txBody>
      </p:sp>
      <p:pic>
        <p:nvPicPr>
          <p:cNvPr id="37890" name="Picture 2" descr="C:\Users\kkinzle1\Documents\PowerPoint\Lorne Cancer Conference 2013\Cancer Landsacpe stuff\Fig. 6 - Tumor Heterogeneit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0769" b="50000"/>
          <a:stretch/>
        </p:blipFill>
        <p:spPr bwMode="auto">
          <a:xfrm>
            <a:off x="838200" y="1840992"/>
            <a:ext cx="7628511" cy="44836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438400" y="5943600"/>
            <a:ext cx="4114800" cy="584775"/>
          </a:xfrm>
          <a:prstGeom prst="rect">
            <a:avLst/>
          </a:prstGeom>
          <a:solidFill>
            <a:schemeClr val="accent1"/>
          </a:solidFill>
        </p:spPr>
        <p:txBody>
          <a:bodyPr wrap="square" rtlCol="0">
            <a:spAutoFit/>
          </a:bodyPr>
          <a:lstStyle/>
          <a:p>
            <a:pPr algn="ctr"/>
            <a:r>
              <a:rPr lang="en-US" sz="3200" b="1" dirty="0" smtClean="0">
                <a:latin typeface="+mn-lt"/>
              </a:rPr>
              <a:t>Importance: LIMITED</a:t>
            </a:r>
            <a:endParaRPr lang="en-US" sz="3200" b="1" dirty="0">
              <a:latin typeface="+mn-lt"/>
            </a:endParaRPr>
          </a:p>
        </p:txBody>
      </p:sp>
    </p:spTree>
    <p:extLst>
      <p:ext uri="{BB962C8B-B14F-4D97-AF65-F5344CB8AC3E}">
        <p14:creationId xmlns:p14="http://schemas.microsoft.com/office/powerpoint/2010/main" val="19629232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Four Types of Genetic </a:t>
            </a:r>
            <a:br>
              <a:rPr lang="en-US" dirty="0" smtClean="0"/>
            </a:br>
            <a:r>
              <a:rPr lang="en-US" dirty="0" smtClean="0"/>
              <a:t>Heterogeneity</a:t>
            </a:r>
            <a:endParaRPr lang="en-US" dirty="0"/>
          </a:p>
        </p:txBody>
      </p:sp>
      <p:pic>
        <p:nvPicPr>
          <p:cNvPr id="37890" name="Picture 2" descr="C:\Users\kkinzle1\Documents\PowerPoint\Lorne Cancer Conference 2013\Cancer Landsacpe stuff\Fig. 6 - Tumor Heterogeneit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9616" b="50000"/>
          <a:stretch/>
        </p:blipFill>
        <p:spPr bwMode="auto">
          <a:xfrm>
            <a:off x="1676400" y="1905000"/>
            <a:ext cx="5127004" cy="4419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81200" y="5943600"/>
            <a:ext cx="4114800" cy="584775"/>
          </a:xfrm>
          <a:prstGeom prst="rect">
            <a:avLst/>
          </a:prstGeom>
          <a:solidFill>
            <a:schemeClr val="accent1"/>
          </a:solidFill>
        </p:spPr>
        <p:txBody>
          <a:bodyPr wrap="square" rtlCol="0">
            <a:spAutoFit/>
          </a:bodyPr>
          <a:lstStyle/>
          <a:p>
            <a:pPr algn="ctr"/>
            <a:r>
              <a:rPr lang="en-US" sz="3200" b="1" dirty="0" smtClean="0">
                <a:latin typeface="+mn-lt"/>
              </a:rPr>
              <a:t>Importance: LIMITED</a:t>
            </a:r>
            <a:endParaRPr lang="en-US" sz="3200" b="1" dirty="0">
              <a:latin typeface="+mn-lt"/>
            </a:endParaRPr>
          </a:p>
        </p:txBody>
      </p:sp>
    </p:spTree>
    <p:extLst>
      <p:ext uri="{BB962C8B-B14F-4D97-AF65-F5344CB8AC3E}">
        <p14:creationId xmlns:p14="http://schemas.microsoft.com/office/powerpoint/2010/main" val="37586833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Four Types of Genetic Heterogeneity</a:t>
            </a:r>
            <a:endParaRPr lang="en-US" dirty="0"/>
          </a:p>
        </p:txBody>
      </p:sp>
      <p:pic>
        <p:nvPicPr>
          <p:cNvPr id="37890" name="Picture 2" descr="C:\Users\kkinzle1\Documents\PowerPoint\Lorne Cancer Conference 2013\Cancer Landsacpe stuff\Fig. 6 - Tumor Heterogeneit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0000" r="55769"/>
          <a:stretch/>
        </p:blipFill>
        <p:spPr bwMode="auto">
          <a:xfrm>
            <a:off x="1219200" y="1752600"/>
            <a:ext cx="6096000" cy="47979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438400" y="6096000"/>
            <a:ext cx="4114800" cy="584775"/>
          </a:xfrm>
          <a:prstGeom prst="rect">
            <a:avLst/>
          </a:prstGeom>
          <a:solidFill>
            <a:schemeClr val="accent1"/>
          </a:solidFill>
        </p:spPr>
        <p:txBody>
          <a:bodyPr wrap="square" rtlCol="0">
            <a:spAutoFit/>
          </a:bodyPr>
          <a:lstStyle/>
          <a:p>
            <a:pPr algn="ctr"/>
            <a:r>
              <a:rPr lang="en-US" sz="3200" b="1" dirty="0" smtClean="0">
                <a:latin typeface="+mn-lt"/>
              </a:rPr>
              <a:t>Importance: HIGH</a:t>
            </a:r>
            <a:endParaRPr lang="en-US" sz="3200" b="1" dirty="0">
              <a:latin typeface="+mn-lt"/>
            </a:endParaRPr>
          </a:p>
        </p:txBody>
      </p:sp>
    </p:spTree>
    <p:extLst>
      <p:ext uri="{BB962C8B-B14F-4D97-AF65-F5344CB8AC3E}">
        <p14:creationId xmlns:p14="http://schemas.microsoft.com/office/powerpoint/2010/main" val="4278139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Four Types of Genetic Heterogeneity</a:t>
            </a:r>
            <a:endParaRPr lang="en-US" dirty="0"/>
          </a:p>
        </p:txBody>
      </p:sp>
      <p:pic>
        <p:nvPicPr>
          <p:cNvPr id="37890" name="Picture 2" descr="C:\Users\kkinzle1\Documents\PowerPoint\Lorne Cancer Conference 2013\Cancer Landsacpe stuff\Fig. 6 - Tumor Heterogeneit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3653" t="53966" r="2116" b="7089"/>
          <a:stretch/>
        </p:blipFill>
        <p:spPr bwMode="auto">
          <a:xfrm>
            <a:off x="228600" y="1905000"/>
            <a:ext cx="8686798" cy="4343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14600" y="5791200"/>
            <a:ext cx="4114800" cy="584775"/>
          </a:xfrm>
          <a:prstGeom prst="rect">
            <a:avLst/>
          </a:prstGeom>
          <a:solidFill>
            <a:schemeClr val="accent1"/>
          </a:solidFill>
        </p:spPr>
        <p:txBody>
          <a:bodyPr wrap="square" rtlCol="0">
            <a:spAutoFit/>
          </a:bodyPr>
          <a:lstStyle/>
          <a:p>
            <a:pPr algn="ctr"/>
            <a:r>
              <a:rPr lang="en-US" sz="3200" b="1" dirty="0" smtClean="0">
                <a:latin typeface="+mn-lt"/>
              </a:rPr>
              <a:t>Importance: HIGH</a:t>
            </a:r>
            <a:endParaRPr lang="en-US" sz="3200" b="1" dirty="0">
              <a:latin typeface="+mn-lt"/>
            </a:endParaRPr>
          </a:p>
        </p:txBody>
      </p:sp>
    </p:spTree>
    <p:extLst>
      <p:ext uri="{BB962C8B-B14F-4D97-AF65-F5344CB8AC3E}">
        <p14:creationId xmlns:p14="http://schemas.microsoft.com/office/powerpoint/2010/main" val="2618567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Apex</Template>
  <TotalTime>8534</TotalTime>
  <Words>1233</Words>
  <Application>Microsoft Office PowerPoint</Application>
  <PresentationFormat>On-screen Show (4:3)</PresentationFormat>
  <Paragraphs>199</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Module</vt:lpstr>
      <vt:lpstr>Panel Discussion:  Biology of Liquid Biopsy  Jasmine Zhou University of California Los Angeles  Kenneth Kinzler  Ludwig Center at Johns Hopkins </vt:lpstr>
      <vt:lpstr>COI Disclosure:  Jasmine Zhou</vt:lpstr>
      <vt:lpstr>COI Disclosure Kenneth Kinzler</vt:lpstr>
      <vt:lpstr>Discussion Topics</vt:lpstr>
      <vt:lpstr>Discussion Topics</vt:lpstr>
      <vt:lpstr>Does biology support PanCancer (multiple or all cancers) detection?</vt:lpstr>
      <vt:lpstr>Do multiple or all cancer share a set of common molecular signatures?</vt:lpstr>
      <vt:lpstr>PowerPoint Presentation</vt:lpstr>
      <vt:lpstr>PowerPoint Presentation</vt:lpstr>
      <vt:lpstr>PowerPoint Presentation</vt:lpstr>
      <vt:lpstr>Do multiple or all cancer share a set of common molecular signatures?</vt:lpstr>
      <vt:lpstr>Can we detect PanCancer?  </vt:lpstr>
      <vt:lpstr>The advantage of the genome-wide approach</vt:lpstr>
      <vt:lpstr>The advantage of the genome-wide approach</vt:lpstr>
      <vt:lpstr>PowerPoint Presentation</vt:lpstr>
      <vt:lpstr>Biology and  PanCancer (multiple or all cancers) detection</vt:lpstr>
      <vt:lpstr>Cancer Types vary in the extent they release ctDNA</vt:lpstr>
      <vt:lpstr>Early Tumors Release Less ctDNA</vt:lpstr>
      <vt:lpstr>Multi-Analyte </vt:lpstr>
      <vt:lpstr>Discussion Topics</vt:lpstr>
      <vt:lpstr>Tumor Heterogeneity and Population Risk Heterogeneity</vt:lpstr>
      <vt:lpstr>Driver Gene Heterogeneity</vt:lpstr>
      <vt:lpstr>Discussion Topics</vt:lpstr>
      <vt:lpstr>Mutations in Benign Tissues</vt:lpstr>
      <vt:lpstr>Begin Extra Slides </vt:lpstr>
      <vt:lpstr>Genetic Heterogeneity – Past 1</vt:lpstr>
      <vt:lpstr>Genetic Heterogeneity – Past 2</vt:lpstr>
      <vt:lpstr>Genetic Heterogeneity – Past 3A</vt:lpstr>
      <vt:lpstr>Genetic Heterogeneity – Past 3B</vt:lpstr>
      <vt:lpstr>Genetic Heterogeneity – Past 3C</vt:lpstr>
      <vt:lpstr>Four Types of Genetic Heterogeneity</vt:lpstr>
      <vt:lpstr>Four Types of Genetic  Heterogeneity</vt:lpstr>
      <vt:lpstr>Four Types of Genetic Heterogeneity</vt:lpstr>
      <vt:lpstr>Four Types of Genetic Heterogeneity</vt:lpstr>
    </vt:vector>
  </TitlesOfParts>
  <Company>Johns Hopkins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and Managing Colon Cancer: The Promise of Genetics</dc:title>
  <dc:creator>Kenneth Kinzler</dc:creator>
  <cp:lastModifiedBy>EndUser</cp:lastModifiedBy>
  <cp:revision>672</cp:revision>
  <dcterms:created xsi:type="dcterms:W3CDTF">2005-11-15T17:58:03Z</dcterms:created>
  <dcterms:modified xsi:type="dcterms:W3CDTF">2019-09-12T11:49:21Z</dcterms:modified>
</cp:coreProperties>
</file>