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2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  <p:sldMasterId id="2147483807" r:id="rId2"/>
    <p:sldMasterId id="2147483860" r:id="rId3"/>
  </p:sldMasterIdLst>
  <p:notesMasterIdLst>
    <p:notesMasterId r:id="rId39"/>
  </p:notesMasterIdLst>
  <p:sldIdLst>
    <p:sldId id="4347" r:id="rId4"/>
    <p:sldId id="4789" r:id="rId5"/>
    <p:sldId id="4854" r:id="rId6"/>
    <p:sldId id="4348" r:id="rId7"/>
    <p:sldId id="4396" r:id="rId8"/>
    <p:sldId id="4397" r:id="rId9"/>
    <p:sldId id="665" r:id="rId10"/>
    <p:sldId id="5061" r:id="rId11"/>
    <p:sldId id="5060" r:id="rId12"/>
    <p:sldId id="1122" r:id="rId13"/>
    <p:sldId id="5058" r:id="rId14"/>
    <p:sldId id="5062" r:id="rId15"/>
    <p:sldId id="5063" r:id="rId16"/>
    <p:sldId id="4905" r:id="rId17"/>
    <p:sldId id="4904" r:id="rId18"/>
    <p:sldId id="4399" r:id="rId19"/>
    <p:sldId id="4398" r:id="rId20"/>
    <p:sldId id="4911" r:id="rId21"/>
    <p:sldId id="4879" r:id="rId22"/>
    <p:sldId id="4851" r:id="rId23"/>
    <p:sldId id="4370" r:id="rId24"/>
    <p:sldId id="4411" r:id="rId25"/>
    <p:sldId id="4907" r:id="rId26"/>
    <p:sldId id="4916" r:id="rId27"/>
    <p:sldId id="4913" r:id="rId28"/>
    <p:sldId id="4881" r:id="rId29"/>
    <p:sldId id="4416" r:id="rId30"/>
    <p:sldId id="4421" r:id="rId31"/>
    <p:sldId id="4418" r:id="rId32"/>
    <p:sldId id="4419" r:id="rId33"/>
    <p:sldId id="5057" r:id="rId34"/>
    <p:sldId id="4378" r:id="rId35"/>
    <p:sldId id="5056" r:id="rId36"/>
    <p:sldId id="4392" r:id="rId37"/>
    <p:sldId id="4832" r:id="rId38"/>
  </p:sldIdLst>
  <p:sldSz cx="12192000" cy="6858000"/>
  <p:notesSz cx="7010400" cy="92964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1" autoAdjust="0"/>
    <p:restoredTop sz="72503" autoAdjust="0"/>
  </p:normalViewPr>
  <p:slideViewPr>
    <p:cSldViewPr snapToGrid="0" showGuides="1">
      <p:cViewPr varScale="1">
        <p:scale>
          <a:sx n="82" d="100"/>
          <a:sy n="82" d="100"/>
        </p:scale>
        <p:origin x="16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0858689869025215E-3"/>
          <c:y val="1.5175419187226789E-2"/>
          <c:w val="0.97948697676745"/>
          <c:h val="0.8137382447733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                </c:v>
                </c:pt>
              </c:strCache>
            </c:strRef>
          </c:tx>
          <c:spPr>
            <a:solidFill>
              <a:srgbClr val="FFFFFF">
                <a:lumMod val="65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BB-4C70-ACF6-0E6A2C5DA9EA}"/>
              </c:ext>
            </c:extLst>
          </c:dPt>
          <c:dPt>
            <c:idx val="1"/>
            <c:invertIfNegative val="0"/>
            <c:bubble3D val="0"/>
            <c:spPr>
              <a:solidFill>
                <a:srgbClr val="B4B4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0BB-4C70-ACF6-0E6A2C5DA9EA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0BB-4C70-ACF6-0E6A2C5DA9EA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0BB-4C70-ACF6-0E6A2C5DA9EA}"/>
              </c:ext>
            </c:extLst>
          </c:dPt>
          <c:dPt>
            <c:idx val="4"/>
            <c:invertIfNegative val="0"/>
            <c:bubble3D val="0"/>
            <c:spPr>
              <a:solidFill>
                <a:srgbClr val="650BA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0BB-4C70-ACF6-0E6A2C5DA9EA}"/>
              </c:ext>
            </c:extLst>
          </c:dPt>
          <c:dPt>
            <c:idx val="5"/>
            <c:invertIfNegative val="0"/>
            <c:bubble3D val="0"/>
            <c:spPr>
              <a:solidFill>
                <a:srgbClr val="FFFFFF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0BB-4C70-ACF6-0E6A2C5DA9E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Prostate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BB-4C70-ACF6-0E6A2C5DA9E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rPr>
                      <a:t>Liver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BB-4C70-ACF6-0E6A2C5DA9E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Breast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BB-4C70-ACF6-0E6A2C5DA9E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Pancreatic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BB-4C70-ACF6-0E6A2C5DA9EA}"/>
                </c:ext>
              </c:extLst>
            </c:dLbl>
            <c:dLbl>
              <c:idx val="4"/>
              <c:layout>
                <c:manualLayout>
                  <c:x val="8.7078507369889474E-8"/>
                  <c:y val="1.2194986447652543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800" b="1">
                        <a:solidFill>
                          <a:srgbClr val="650BAA"/>
                        </a:solidFill>
                      </a:defRPr>
                    </a:pPr>
                    <a:r>
                      <a:rPr lang="en-US" sz="1800" dirty="0">
                        <a:solidFill>
                          <a:srgbClr val="650BAA"/>
                        </a:solidFill>
                      </a:rPr>
                      <a:t>Colorectal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0005642687272"/>
                      <c:h val="7.735105689653919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80BB-4C70-ACF6-0E6A2C5DA9E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Lung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0BB-4C70-ACF6-0E6A2C5DA9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Prostate</c:v>
                </c:pt>
                <c:pt idx="1">
                  <c:v>Liver</c:v>
                </c:pt>
                <c:pt idx="2">
                  <c:v>Breast</c:v>
                </c:pt>
                <c:pt idx="3">
                  <c:v>Pancreas</c:v>
                </c:pt>
                <c:pt idx="4">
                  <c:v>Colorectal</c:v>
                </c:pt>
                <c:pt idx="5">
                  <c:v>Lung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31620</c:v>
                </c:pt>
                <c:pt idx="1">
                  <c:v>31780</c:v>
                </c:pt>
                <c:pt idx="2">
                  <c:v>42260</c:v>
                </c:pt>
                <c:pt idx="3">
                  <c:v>45750</c:v>
                </c:pt>
                <c:pt idx="4">
                  <c:v>51020</c:v>
                </c:pt>
                <c:pt idx="5">
                  <c:v>74050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0BB-4C70-ACF6-0E6A2C5DA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1"/>
        <c:axId val="317539840"/>
        <c:axId val="317539448"/>
      </c:barChart>
      <c:catAx>
        <c:axId val="317539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7539448"/>
        <c:crosses val="autoZero"/>
        <c:auto val="1"/>
        <c:lblAlgn val="ctr"/>
        <c:lblOffset val="100"/>
        <c:noMultiLvlLbl val="0"/>
      </c:catAx>
      <c:valAx>
        <c:axId val="3175394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317539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342661782901675E-2"/>
          <c:y val="0"/>
          <c:w val="0.96865732669916327"/>
          <c:h val="0.7805634842519679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44450" cap="rnd" cmpd="sng">
              <a:solidFill>
                <a:schemeClr val="tx2"/>
              </a:solidFill>
              <a:prstDash val="solid"/>
              <a:round/>
            </a:ln>
            <a:effectLst/>
          </c:spPr>
          <c:marker>
            <c:symbol val="circle"/>
            <c:size val="10"/>
            <c:spPr>
              <a:noFill/>
              <a:ln w="9525">
                <a:noFill/>
              </a:ln>
              <a:effectLst/>
            </c:spPr>
          </c:marker>
          <c:dPt>
            <c:idx val="1"/>
            <c:marker>
              <c:symbol val="circle"/>
              <c:size val="10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38100" cap="rnd" cmpd="sng">
                <a:solidFill>
                  <a:schemeClr val="tx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DA2C-475A-9D69-FC4FA41F2C98}"/>
              </c:ext>
            </c:extLst>
          </c:dPt>
          <c:dPt>
            <c:idx val="2"/>
            <c:marker>
              <c:symbol val="circle"/>
              <c:size val="10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38100" cap="rnd" cmpd="sng">
                <a:solidFill>
                  <a:schemeClr val="tx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2C-475A-9D69-FC4FA41F2C98}"/>
              </c:ext>
            </c:extLst>
          </c:dPt>
          <c:dPt>
            <c:idx val="3"/>
            <c:marker>
              <c:symbol val="circle"/>
              <c:size val="10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38100" cap="rnd" cmpd="sng">
                <a:solidFill>
                  <a:schemeClr val="tx2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DA2C-475A-9D69-FC4FA41F2C98}"/>
              </c:ext>
            </c:extLst>
          </c:dPt>
          <c:dPt>
            <c:idx val="5"/>
            <c:marker>
              <c:symbol val="circle"/>
              <c:size val="10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44450" cap="rnd" cmpd="sng">
                <a:solidFill>
                  <a:schemeClr val="tx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46-4E64-A2AF-E1F1BC9290AE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2C-475A-9D69-FC4FA41F2C9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i="0"/>
                      <a:t>80% goal</a:t>
                    </a:r>
                    <a:endParaRPr lang="en-US" i="0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46-4E64-A2AF-E1F1BC9290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>
                          <a:alpha val="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0.65500000000000003</c:v>
                </c:pt>
                <c:pt idx="1">
                  <c:v>0.66200000000000003</c:v>
                </c:pt>
                <c:pt idx="2">
                  <c:v>0.67300000000000004</c:v>
                </c:pt>
                <c:pt idx="3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46-4E64-A2AF-E1F1BC929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2600184"/>
        <c:axId val="452600576"/>
      </c:lineChart>
      <c:catAx>
        <c:axId val="452600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2600576"/>
        <c:crosses val="autoZero"/>
        <c:auto val="1"/>
        <c:lblAlgn val="ctr"/>
        <c:lblOffset val="100"/>
        <c:noMultiLvlLbl val="0"/>
      </c:catAx>
      <c:valAx>
        <c:axId val="452600576"/>
        <c:scaling>
          <c:orientation val="minMax"/>
          <c:min val="0.3"/>
        </c:scaling>
        <c:delete val="1"/>
        <c:axPos val="l"/>
        <c:numFmt formatCode="0%" sourceLinked="1"/>
        <c:majorTickMark val="out"/>
        <c:minorTickMark val="none"/>
        <c:tickLblPos val="nextTo"/>
        <c:crossAx val="452600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Colonoscopy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F6-4F28-A2B1-B32CB74522BB}"/>
              </c:ext>
            </c:extLst>
          </c:dPt>
          <c:cat>
            <c:strRef>
              <c:f>Sheet1!$A$2</c:f>
              <c:strCache>
                <c:ptCount val="1"/>
                <c:pt idx="0">
                  <c:v>Adherence to Screening 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59-48C4-B42B-CC7F5EB653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FIT + Colonoscopy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0F6-4F28-A2B1-B32CB74522BB}"/>
              </c:ext>
            </c:extLst>
          </c:dPt>
          <c:cat>
            <c:strRef>
              <c:f>Sheet1!$A$2</c:f>
              <c:strCache>
                <c:ptCount val="1"/>
                <c:pt idx="0">
                  <c:v>Adherence to Screening 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59-48C4-B42B-CC7F5EB65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9670328"/>
        <c:axId val="1319676888"/>
      </c:barChart>
      <c:catAx>
        <c:axId val="1319670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19676888"/>
        <c:crosses val="autoZero"/>
        <c:auto val="1"/>
        <c:lblAlgn val="ctr"/>
        <c:lblOffset val="100"/>
        <c:noMultiLvlLbl val="0"/>
      </c:catAx>
      <c:valAx>
        <c:axId val="13196768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19670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007837863402136E-2"/>
          <c:y val="0.04"/>
          <c:w val="0.95607452083106825"/>
          <c:h val="0.935555555555555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ED-794A-A6CA-56542E4B46F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ED-794A-A6CA-56542E4B46FB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ED-794A-A6CA-56542E4B46F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ED-794A-A6CA-56542E4B46FB}"/>
              </c:ext>
            </c:extLst>
          </c:dPt>
          <c:dPt>
            <c:idx val="4"/>
            <c:invertIfNegative val="0"/>
            <c:bubble3D val="0"/>
            <c:spPr>
              <a:solidFill>
                <a:srgbClr val="005191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49ED-794A-A6CA-56542E4B46F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49ED-794A-A6CA-56542E4B46FB}"/>
              </c:ext>
            </c:extLst>
          </c:dPt>
          <c:dLbls>
            <c:dLbl>
              <c:idx val="0"/>
              <c:layout>
                <c:manualLayout>
                  <c:x val="0"/>
                  <c:y val="-6.299912510936174E-3"/>
                </c:manualLayout>
              </c:layout>
              <c:tx>
                <c:rich>
                  <a:bodyPr/>
                  <a:lstStyle/>
                  <a:p>
                    <a:fld id="{26C47336-9F36-A94A-A34C-763F291C3320}" type="VALUE">
                      <a: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9ED-794A-A6CA-56542E4B46FB}"/>
                </c:ext>
              </c:extLst>
            </c:dLbl>
            <c:dLbl>
              <c:idx val="1"/>
              <c:layout>
                <c:manualLayout>
                  <c:x val="-2.8645502418044985E-17"/>
                  <c:y val="-8.5221347331583559E-3"/>
                </c:manualLayout>
              </c:layout>
              <c:tx>
                <c:rich>
                  <a:bodyPr/>
                  <a:lstStyle/>
                  <a:p>
                    <a:fld id="{80F35199-4186-464C-A775-87C9906113B4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9ED-794A-A6CA-56542E4B46FB}"/>
                </c:ext>
              </c:extLst>
            </c:dLbl>
            <c:dLbl>
              <c:idx val="2"/>
              <c:layout>
                <c:manualLayout>
                  <c:x val="4.392547916893174E-2"/>
                  <c:y val="-1.074435695538057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67%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9ED-794A-A6CA-56542E4B46FB}"/>
                </c:ext>
              </c:extLst>
            </c:dLbl>
            <c:dLbl>
              <c:idx val="3"/>
              <c:layout>
                <c:manualLayout>
                  <c:x val="1.1458200967217994E-16"/>
                  <c:y val="-6.2999125109361332E-3"/>
                </c:manualLayout>
              </c:layout>
              <c:tx>
                <c:rich>
                  <a:bodyPr/>
                  <a:lstStyle/>
                  <a:p>
                    <a:fld id="{2E071460-DE06-7E4D-AD0C-814F47985A93}" type="VALUE">
                      <a: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9ED-794A-A6CA-56542E4B46FB}"/>
                </c:ext>
              </c:extLst>
            </c:dLbl>
            <c:dLbl>
              <c:idx val="4"/>
              <c:layout>
                <c:manualLayout>
                  <c:x val="0"/>
                  <c:y val="-1.8554680664916885E-3"/>
                </c:manualLayout>
              </c:layout>
              <c:tx>
                <c:rich>
                  <a:bodyPr/>
                  <a:lstStyle/>
                  <a:p>
                    <a:fld id="{648D4BBD-92D4-AF49-BE1B-923190E92CA7}" type="VALUE">
                      <a: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9ED-794A-A6CA-56542E4B46FB}"/>
                </c:ext>
              </c:extLst>
            </c:dLbl>
            <c:dLbl>
              <c:idx val="5"/>
              <c:layout>
                <c:manualLayout>
                  <c:x val="-1.1458200967217994E-16"/>
                  <c:y val="-8.5221347331583559E-3"/>
                </c:manualLayout>
              </c:layout>
              <c:tx>
                <c:rich>
                  <a:bodyPr/>
                  <a:lstStyle/>
                  <a:p>
                    <a:fld id="{F847B97D-AA5B-3348-9CDF-03BC272F7734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9ED-794A-A6CA-56542E4B46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0.38</c:v>
                </c:pt>
                <c:pt idx="2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9ED-794A-A6CA-56542E4B46F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7"/>
        <c:overlap val="-24"/>
        <c:axId val="1776520880"/>
        <c:axId val="1810165184"/>
      </c:barChart>
      <c:catAx>
        <c:axId val="17765208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10165184"/>
        <c:crosses val="autoZero"/>
        <c:auto val="1"/>
        <c:lblAlgn val="ctr"/>
        <c:lblOffset val="100"/>
        <c:noMultiLvlLbl val="0"/>
      </c:catAx>
      <c:valAx>
        <c:axId val="18101651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765208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Unblinded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Total Adenomatous/Sessile Serrated Polyps</c:v>
                </c:pt>
                <c:pt idx="1">
                  <c:v>Total Advanced Neoplasms</c:v>
                </c:pt>
                <c:pt idx="2">
                  <c:v>Total Flat, Right-Side Lesions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</c:v>
                </c:pt>
                <c:pt idx="1">
                  <c:v>0.28000000000000003</c:v>
                </c:pt>
                <c:pt idx="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5-4517-952D-F966A96319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Blinded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Total Adenomatous/Sessile Serrated Polyps</c:v>
                </c:pt>
                <c:pt idx="1">
                  <c:v>Total Advanced Neoplasms</c:v>
                </c:pt>
                <c:pt idx="2">
                  <c:v>Total Flat, Right-Side Lesions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0.53</c:v>
                </c:pt>
                <c:pt idx="1">
                  <c:v>0.21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25-4517-952D-F966A96319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8453312"/>
        <c:axId val="768450688"/>
      </c:barChart>
      <c:catAx>
        <c:axId val="76845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8450688"/>
        <c:crosses val="autoZero"/>
        <c:auto val="1"/>
        <c:lblAlgn val="ctr"/>
        <c:lblOffset val="100"/>
        <c:noMultiLvlLbl val="0"/>
      </c:catAx>
      <c:valAx>
        <c:axId val="76845068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6845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Unblinded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Coloscope Withdrawal Time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C8-40FE-9D62-AAAC28A1EC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Blinded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Coloscope Withdrawal Time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C8-40FE-9D62-AAAC28A1EC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17137608"/>
        <c:axId val="1317135312"/>
      </c:barChart>
      <c:catAx>
        <c:axId val="1317137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17135312"/>
        <c:crosses val="autoZero"/>
        <c:auto val="1"/>
        <c:lblAlgn val="ctr"/>
        <c:lblOffset val="100"/>
        <c:noMultiLvlLbl val="0"/>
      </c:catAx>
      <c:valAx>
        <c:axId val="1317135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1713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455268956159111"/>
          <c:w val="0.2394876759141189"/>
          <c:h val="4.29182332659787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explosion val="7"/>
            <c:spPr>
              <a:solidFill>
                <a:schemeClr val="bg2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6CB-41B5-8073-5872DC16973D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</a:schemeClr>
              </a:solidFill>
              <a:ln w="19050">
                <a:solidFill>
                  <a:srgbClr val="FFFFFF">
                    <a:lumMod val="75000"/>
                  </a:srgb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6CB-41B5-8073-5872DC16973D}"/>
              </c:ext>
            </c:extLst>
          </c:dPt>
          <c:dPt>
            <c:idx val="2"/>
            <c:bubble3D val="0"/>
            <c:spPr>
              <a:solidFill>
                <a:srgbClr val="FFFFFF">
                  <a:lumMod val="75000"/>
                </a:srgbClr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6CB-41B5-8073-5872DC1697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6CB-41B5-8073-5872DC16973D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48</c:v>
                </c:pt>
                <c:pt idx="1">
                  <c:v>12.2</c:v>
                </c:pt>
                <c:pt idx="2">
                  <c:v>39.799999999999997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CB-41B5-8073-5872DC169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1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AE2065-02B8-40FB-9F3A-5C0CD02017F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7F1A3A-EA73-404C-AF48-E1D6479254E0}">
      <dgm:prSet phldrT="[Text]" custT="1"/>
      <dgm:spPr>
        <a:xfrm>
          <a:off x="3491984" y="2128539"/>
          <a:ext cx="1552794" cy="1552794"/>
        </a:xfrm>
        <a:prstGeom prst="ellipse">
          <a:avLst/>
        </a:prstGeom>
        <a:noFill/>
        <a:ln w="38100" cap="sq" cmpd="sng" algn="ctr">
          <a:solidFill>
            <a:srgbClr val="A375FF"/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1800" b="1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12EC71C8-B947-488A-B5C2-828A029D69EC}" type="parTrans" cxnId="{5B66C553-041F-42F7-AA69-B16EB0A91EC9}">
      <dgm:prSet/>
      <dgm:spPr/>
      <dgm:t>
        <a:bodyPr/>
        <a:lstStyle/>
        <a:p>
          <a:endParaRPr lang="en-US" sz="2400" b="1"/>
        </a:p>
      </dgm:t>
    </dgm:pt>
    <dgm:pt modelId="{428B6B09-986F-46D5-A52F-EC3D4EE8CE0D}" type="sibTrans" cxnId="{5B66C553-041F-42F7-AA69-B16EB0A91EC9}">
      <dgm:prSet/>
      <dgm:spPr/>
      <dgm:t>
        <a:bodyPr/>
        <a:lstStyle/>
        <a:p>
          <a:endParaRPr lang="en-US" sz="2400" b="1"/>
        </a:p>
      </dgm:t>
    </dgm:pt>
    <dgm:pt modelId="{1D847715-0086-4AFF-8956-24E949AECCB2}">
      <dgm:prSet phldrT="[Text]" custT="1"/>
      <dgm:spPr>
        <a:xfrm>
          <a:off x="3783133" y="-65703"/>
          <a:ext cx="970495" cy="970495"/>
        </a:xfrm>
        <a:prstGeom prst="ellipse">
          <a:avLst/>
        </a:prstGeom>
        <a:noFill/>
        <a:ln w="38100" cap="sq" cmpd="sng" algn="ctr">
          <a:solidFill>
            <a:srgbClr val="887BFF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Lung</a:t>
          </a:r>
        </a:p>
      </dgm:t>
    </dgm:pt>
    <dgm:pt modelId="{B5B050E3-C16D-40B6-B5FC-E92B3B03DE31}" type="parTrans" cxnId="{C4E6E1DA-3D09-45B7-8785-F314694B059D}">
      <dgm:prSet custT="1"/>
      <dgm:spPr>
        <a:xfrm rot="16200000">
          <a:off x="3656507" y="1508293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96FA4F02-1B42-4018-9385-4C7F6F0B5166}" type="sibTrans" cxnId="{C4E6E1DA-3D09-45B7-8785-F314694B059D}">
      <dgm:prSet/>
      <dgm:spPr/>
      <dgm:t>
        <a:bodyPr/>
        <a:lstStyle/>
        <a:p>
          <a:endParaRPr lang="en-US" sz="2400" b="1"/>
        </a:p>
      </dgm:t>
    </dgm:pt>
    <dgm:pt modelId="{E0906C27-E145-4271-91DA-02E58FBB4B06}">
      <dgm:prSet phldrT="[Text]" custT="1"/>
      <dgm:spPr>
        <a:xfrm>
          <a:off x="1419384" y="1651660"/>
          <a:ext cx="970495" cy="970495"/>
        </a:xfrm>
        <a:prstGeom prst="ellipse">
          <a:avLst/>
        </a:prstGeom>
        <a:noFill/>
        <a:ln w="38100" cap="sq" cmpd="sng" algn="ctr">
          <a:solidFill>
            <a:srgbClr val="650BAA"/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Uterine</a:t>
          </a:r>
        </a:p>
      </dgm:t>
    </dgm:pt>
    <dgm:pt modelId="{BE767516-7C03-4BC6-A3C3-D66C33B30DA2}" type="parTrans" cxnId="{C9EAEC38-D7A1-43EC-A4E4-748D0A9EA047}">
      <dgm:prSet custT="1"/>
      <dgm:spPr>
        <a:xfrm rot="11880000">
          <a:off x="2336183" y="2467565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93864C4-733A-411B-960C-E9943AD5965F}" type="sibTrans" cxnId="{C9EAEC38-D7A1-43EC-A4E4-748D0A9EA047}">
      <dgm:prSet/>
      <dgm:spPr/>
      <dgm:t>
        <a:bodyPr/>
        <a:lstStyle/>
        <a:p>
          <a:endParaRPr lang="en-US" sz="2400" b="1"/>
        </a:p>
      </dgm:t>
    </dgm:pt>
    <dgm:pt modelId="{D7313D93-1F15-4B67-AD84-255E3DCD42A2}">
      <dgm:prSet phldrT="[Text]" custT="1"/>
      <dgm:spPr>
        <a:xfrm>
          <a:off x="1936127" y="756636"/>
          <a:ext cx="970495" cy="970495"/>
        </a:xfrm>
        <a:prstGeom prst="ellipse">
          <a:avLst/>
        </a:prstGeom>
        <a:noFill/>
        <a:ln w="38100" cap="sq" cmpd="sng" algn="ctr">
          <a:solidFill>
            <a:srgbClr val="650BAA"/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Ovarian</a:t>
          </a:r>
          <a:endParaRPr lang="en-US" sz="1600" b="1" kern="1200" dirty="0">
            <a:solidFill>
              <a:srgbClr val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0E29448-B8CF-43D6-9628-E092D31FAE28}" type="parTrans" cxnId="{D39D52A4-F1BE-46EE-8472-8A53B8F6081C}">
      <dgm:prSet custT="1"/>
      <dgm:spPr>
        <a:xfrm rot="13320000">
          <a:off x="2624820" y="1967630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74ACDDD6-10D6-4FDF-BE7E-0172F1E3CE19}" type="sibTrans" cxnId="{D39D52A4-F1BE-46EE-8472-8A53B8F6081C}">
      <dgm:prSet/>
      <dgm:spPr/>
      <dgm:t>
        <a:bodyPr/>
        <a:lstStyle/>
        <a:p>
          <a:endParaRPr lang="en-US" sz="2400" b="1"/>
        </a:p>
      </dgm:t>
    </dgm:pt>
    <dgm:pt modelId="{93E6D87E-DD2D-4BE3-8592-32F04641CC3A}">
      <dgm:prSet phldrT="[Text]" custT="1"/>
      <dgm:spPr>
        <a:xfrm>
          <a:off x="2772233" y="149169"/>
          <a:ext cx="970495" cy="970495"/>
        </a:xfrm>
        <a:prstGeom prst="ellipse">
          <a:avLst/>
        </a:prstGeom>
        <a:noFill/>
        <a:ln w="38100" cap="sq" cmpd="sng" algn="ctr">
          <a:solidFill>
            <a:srgbClr val="650BAA"/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Breast</a:t>
          </a:r>
        </a:p>
      </dgm:t>
    </dgm:pt>
    <dgm:pt modelId="{A78661CB-220D-49D5-94E1-E58FAF4BBC71}" type="parTrans" cxnId="{A3A4F764-69EE-4D74-9AA2-5699AB3643EB}">
      <dgm:prSet custT="1"/>
      <dgm:spPr>
        <a:xfrm rot="14760000">
          <a:off x="3091846" y="1628316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BA239C23-D1D7-43B4-9970-34299C43B726}" type="sibTrans" cxnId="{A3A4F764-69EE-4D74-9AA2-5699AB3643EB}">
      <dgm:prSet/>
      <dgm:spPr/>
      <dgm:t>
        <a:bodyPr/>
        <a:lstStyle/>
        <a:p>
          <a:endParaRPr lang="en-US" sz="2400" b="1"/>
        </a:p>
      </dgm:t>
    </dgm:pt>
    <dgm:pt modelId="{ED362A18-E2DC-48E9-AA5C-B4DC2031F601}">
      <dgm:prSet phldrT="[Text]" custT="1"/>
      <dgm:spPr>
        <a:xfrm>
          <a:off x="4794034" y="149169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1000" b="1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0DFF0D2B-3771-4E1A-BA51-DB41E77B9472}" type="parTrans" cxnId="{ED819F1C-02E8-4070-B557-8D81769BA818}">
      <dgm:prSet custT="1"/>
      <dgm:spPr>
        <a:xfrm rot="17640000">
          <a:off x="4221168" y="1628316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616107D1-80CF-40FE-A7EF-720DC3891587}" type="sibTrans" cxnId="{ED819F1C-02E8-4070-B557-8D81769BA818}">
      <dgm:prSet/>
      <dgm:spPr/>
      <dgm:t>
        <a:bodyPr/>
        <a:lstStyle/>
        <a:p>
          <a:endParaRPr lang="en-US" sz="2400" b="1"/>
        </a:p>
      </dgm:t>
    </dgm:pt>
    <dgm:pt modelId="{20898DB4-FCE8-4FDF-8782-DDA48AC93726}">
      <dgm:prSet phldrT="[Text]" custT="1"/>
      <dgm:spPr>
        <a:xfrm>
          <a:off x="5630140" y="756636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1300" b="1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4E4BEC43-50D6-4875-9E12-C0583612D846}" type="parTrans" cxnId="{AFBCF21C-955A-4F39-8F7D-2BAC9543FA8D}">
      <dgm:prSet custT="1"/>
      <dgm:spPr>
        <a:xfrm rot="19080000">
          <a:off x="4688193" y="1967630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157E1FA0-AE3E-4DA7-8D8E-C15C99E6FB07}" type="sibTrans" cxnId="{AFBCF21C-955A-4F39-8F7D-2BAC9543FA8D}">
      <dgm:prSet/>
      <dgm:spPr/>
      <dgm:t>
        <a:bodyPr/>
        <a:lstStyle/>
        <a:p>
          <a:endParaRPr lang="en-US" sz="2400" b="1"/>
        </a:p>
      </dgm:t>
    </dgm:pt>
    <dgm:pt modelId="{A383D555-F69A-4F85-B3E7-5B83423331CD}">
      <dgm:prSet phldrT="[Text]" custT="1"/>
      <dgm:spPr>
        <a:xfrm>
          <a:off x="6146882" y="1651660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1200" b="1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E767BBE1-D156-4E7C-A86A-489ADDEED4A8}" type="parTrans" cxnId="{9327655B-A0F5-4F24-88A2-9BB3018B4DDB}">
      <dgm:prSet custT="1"/>
      <dgm:spPr>
        <a:xfrm rot="20520000">
          <a:off x="4976831" y="2467565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0655EE63-9033-471B-B347-949A36F24B54}" type="sibTrans" cxnId="{9327655B-A0F5-4F24-88A2-9BB3018B4DDB}">
      <dgm:prSet/>
      <dgm:spPr/>
      <dgm:t>
        <a:bodyPr/>
        <a:lstStyle/>
        <a:p>
          <a:endParaRPr lang="en-US" sz="2400" b="1"/>
        </a:p>
      </dgm:t>
    </dgm:pt>
    <dgm:pt modelId="{74B7E20F-0606-407A-B41A-1FAA7971A8FD}">
      <dgm:prSet phldrT="[Text]" custT="1"/>
      <dgm:spPr>
        <a:xfrm>
          <a:off x="6254911" y="2679483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Liver</a:t>
          </a:r>
        </a:p>
      </dgm:t>
    </dgm:pt>
    <dgm:pt modelId="{90D4CFBF-A559-4E61-91D3-D58C9DC28161}" type="parTrans" cxnId="{F98CA53D-F8EF-4871-88F5-7172BEF81FFE}">
      <dgm:prSet custT="1"/>
      <dgm:spPr>
        <a:xfrm rot="360000">
          <a:off x="5037173" y="3041678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218FADD8-7796-4E8F-854E-54FDDF63FE86}" type="sibTrans" cxnId="{F98CA53D-F8EF-4871-88F5-7172BEF81FFE}">
      <dgm:prSet/>
      <dgm:spPr/>
      <dgm:t>
        <a:bodyPr/>
        <a:lstStyle/>
        <a:p>
          <a:endParaRPr lang="en-US" sz="2400" b="1"/>
        </a:p>
      </dgm:t>
    </dgm:pt>
    <dgm:pt modelId="{C45C9827-6C86-4885-9A95-B7C726F53D6A}">
      <dgm:prSet phldrT="[Text]" custT="1"/>
      <dgm:spPr>
        <a:xfrm>
          <a:off x="5935547" y="3662385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1200" b="1" kern="1200" dirty="0">
            <a:solidFill>
              <a:srgbClr val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7627F78-B999-4E3D-9D63-2797A1C911E8}" type="parTrans" cxnId="{2DC86967-932B-47B5-AB66-450BD4055A9D}">
      <dgm:prSet custT="1"/>
      <dgm:spPr>
        <a:xfrm rot="1800000">
          <a:off x="4858785" y="3590700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7ED50EC6-30D6-404F-A5AA-930AB8C8F9C4}" type="sibTrans" cxnId="{2DC86967-932B-47B5-AB66-450BD4055A9D}">
      <dgm:prSet/>
      <dgm:spPr/>
      <dgm:t>
        <a:bodyPr/>
        <a:lstStyle/>
        <a:p>
          <a:endParaRPr lang="en-US" sz="2400" b="1"/>
        </a:p>
      </dgm:t>
    </dgm:pt>
    <dgm:pt modelId="{735A3C2C-508C-470A-BD2A-0F7701137BD5}">
      <dgm:prSet phldrT="[Text]" custT="1"/>
      <dgm:spPr>
        <a:xfrm>
          <a:off x="5244011" y="4430413"/>
          <a:ext cx="970495" cy="970495"/>
        </a:xfrm>
        <a:prstGeom prst="ellipse">
          <a:avLst/>
        </a:prstGeom>
        <a:noFill/>
        <a:ln w="38100" cap="sq" cmpd="sng" algn="ctr">
          <a:solidFill>
            <a:srgbClr val="4D8500"/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1200" b="1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B3DCB2D1-368D-40D2-934C-D5CE4EC9C6E2}" type="parTrans" cxnId="{28C3DA79-9FF6-4A75-8174-18E321197521}">
      <dgm:prSet custT="1"/>
      <dgm:spPr>
        <a:xfrm rot="3240000">
          <a:off x="4472512" y="4019699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50B12A1B-1127-420A-B7F8-1CA32C9AA3DD}" type="sibTrans" cxnId="{28C3DA79-9FF6-4A75-8174-18E321197521}">
      <dgm:prSet/>
      <dgm:spPr/>
      <dgm:t>
        <a:bodyPr/>
        <a:lstStyle/>
        <a:p>
          <a:endParaRPr lang="en-US" sz="2400" b="1"/>
        </a:p>
      </dgm:t>
    </dgm:pt>
    <dgm:pt modelId="{A7C57C6A-26B5-4271-9EB6-CAACB656D4A9}">
      <dgm:prSet phldrT="[Text]" custT="1"/>
      <dgm:spPr>
        <a:xfrm>
          <a:off x="4299876" y="4850769"/>
          <a:ext cx="970495" cy="970495"/>
        </a:xfrm>
        <a:prstGeom prst="ellipse">
          <a:avLst/>
        </a:prstGeom>
        <a:noFill/>
        <a:ln w="38100" cap="sq" cmpd="sng" algn="ctr">
          <a:solidFill>
            <a:srgbClr val="98E163"/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1200" b="1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B36554A1-A223-4DE2-BE0A-0FAFB54927A5}" type="parTrans" cxnId="{EA73E054-E28F-4C16-A2C8-4F1D6DA3D74B}">
      <dgm:prSet custT="1"/>
      <dgm:spPr>
        <a:xfrm rot="4680000">
          <a:off x="3945145" y="4254498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BC5F184A-9BF9-4A2B-9C43-084CE2C77288}" type="sibTrans" cxnId="{EA73E054-E28F-4C16-A2C8-4F1D6DA3D74B}">
      <dgm:prSet/>
      <dgm:spPr/>
      <dgm:t>
        <a:bodyPr/>
        <a:lstStyle/>
        <a:p>
          <a:endParaRPr lang="en-US" sz="2400" b="1"/>
        </a:p>
      </dgm:t>
    </dgm:pt>
    <dgm:pt modelId="{52873890-F3AE-49F1-BDD6-93C5D19AC8F7}">
      <dgm:prSet phldrT="[Text]" custT="1"/>
      <dgm:spPr>
        <a:xfrm>
          <a:off x="3266391" y="4850769"/>
          <a:ext cx="970495" cy="970495"/>
        </a:xfrm>
        <a:prstGeom prst="ellipse">
          <a:avLst/>
        </a:prstGeom>
        <a:noFill/>
        <a:ln w="38100" cap="sq" cmpd="sng" algn="ctr">
          <a:solidFill>
            <a:srgbClr val="006774"/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Kidney</a:t>
          </a:r>
        </a:p>
      </dgm:t>
    </dgm:pt>
    <dgm:pt modelId="{60C49AB8-10B8-4C38-94DD-C7B0FB76D667}" type="parTrans" cxnId="{74A77C47-F611-478B-A707-1AC1A094DDEF}">
      <dgm:prSet custT="1"/>
      <dgm:spPr>
        <a:xfrm rot="6120000">
          <a:off x="3367869" y="4254498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157DCD15-4CA6-4937-B20D-E7B5875AF97C}" type="sibTrans" cxnId="{74A77C47-F611-478B-A707-1AC1A094DDEF}">
      <dgm:prSet/>
      <dgm:spPr/>
      <dgm:t>
        <a:bodyPr/>
        <a:lstStyle/>
        <a:p>
          <a:endParaRPr lang="en-US" sz="2400" b="1"/>
        </a:p>
      </dgm:t>
    </dgm:pt>
    <dgm:pt modelId="{7573E3EC-D5AB-46C9-AA36-C57874A2902A}">
      <dgm:prSet phldrT="[Text]" custT="1"/>
      <dgm:spPr>
        <a:xfrm>
          <a:off x="2322256" y="4430413"/>
          <a:ext cx="970495" cy="970495"/>
        </a:xfrm>
        <a:prstGeom prst="ellipse">
          <a:avLst/>
        </a:prstGeom>
        <a:noFill/>
        <a:ln w="38100" cap="sq" cmpd="sng" algn="ctr">
          <a:solidFill>
            <a:srgbClr val="006774"/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Bladder</a:t>
          </a:r>
        </a:p>
      </dgm:t>
    </dgm:pt>
    <dgm:pt modelId="{9CB0BAD9-8C00-4892-A3EE-344EEF0650EA}" type="parTrans" cxnId="{E63C85CD-FEED-402F-A952-FA0AD763DC7A}">
      <dgm:prSet custT="1"/>
      <dgm:spPr>
        <a:xfrm rot="7560000">
          <a:off x="2840502" y="4019699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C2E66462-63F3-4883-AE85-9061EC62B7E6}" type="sibTrans" cxnId="{E63C85CD-FEED-402F-A952-FA0AD763DC7A}">
      <dgm:prSet/>
      <dgm:spPr/>
      <dgm:t>
        <a:bodyPr/>
        <a:lstStyle/>
        <a:p>
          <a:endParaRPr lang="en-US" sz="2400" b="1"/>
        </a:p>
      </dgm:t>
    </dgm:pt>
    <dgm:pt modelId="{67E73D08-2698-424B-831E-8A8BD9B4AE38}">
      <dgm:prSet phldrT="[Text]" custT="1"/>
      <dgm:spPr>
        <a:xfrm>
          <a:off x="1630720" y="3662385"/>
          <a:ext cx="970495" cy="970495"/>
        </a:xfrm>
        <a:prstGeom prst="ellipse">
          <a:avLst/>
        </a:prstGeom>
        <a:noFill/>
        <a:ln w="38100" cap="sq" cmpd="sng" algn="ctr">
          <a:solidFill>
            <a:srgbClr val="006774"/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>
            <a:buNone/>
          </a:pPr>
          <a:endParaRPr lang="en-US" sz="1400" b="1" kern="1200" dirty="0">
            <a:solidFill>
              <a:srgbClr val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EBC3F928-9F07-4620-AFBB-AD751A4952D0}" type="parTrans" cxnId="{EB62EA6C-A917-4957-A585-0356754DA274}">
      <dgm:prSet custT="1"/>
      <dgm:spPr>
        <a:xfrm rot="9000000">
          <a:off x="2454229" y="3590700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0C32211A-D250-4300-9B1A-A083CEDAC177}" type="sibTrans" cxnId="{EB62EA6C-A917-4957-A585-0356754DA274}">
      <dgm:prSet/>
      <dgm:spPr/>
      <dgm:t>
        <a:bodyPr/>
        <a:lstStyle/>
        <a:p>
          <a:endParaRPr lang="en-US" sz="2400" b="1"/>
        </a:p>
      </dgm:t>
    </dgm:pt>
    <dgm:pt modelId="{106532D2-E09B-46D2-A058-CE29ECC57634}">
      <dgm:prSet phldrT="[Text]" custT="1"/>
      <dgm:spPr>
        <a:xfrm>
          <a:off x="1311356" y="2679483"/>
          <a:ext cx="970495" cy="970495"/>
        </a:xfrm>
        <a:prstGeom prst="ellipse">
          <a:avLst/>
        </a:prstGeom>
        <a:noFill/>
        <a:ln w="38100" cap="sq" cmpd="sng" algn="ctr">
          <a:solidFill>
            <a:srgbClr val="650BAA"/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>
            <a:buNone/>
          </a:pPr>
          <a:r>
            <a:rPr lang="en-US" sz="135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Cervical</a:t>
          </a:r>
        </a:p>
      </dgm:t>
    </dgm:pt>
    <dgm:pt modelId="{760F50A5-7505-4CF1-A9F7-794E15F8ABDD}" type="parTrans" cxnId="{12C6A698-9142-412F-B495-3B90AFEBDE52}">
      <dgm:prSet custT="1"/>
      <dgm:spPr>
        <a:xfrm rot="10440000">
          <a:off x="2275841" y="3041678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4611AC04-E26A-4443-83AB-059D8352E229}" type="sibTrans" cxnId="{12C6A698-9142-412F-B495-3B90AFEBDE52}">
      <dgm:prSet/>
      <dgm:spPr/>
      <dgm:t>
        <a:bodyPr/>
        <a:lstStyle/>
        <a:p>
          <a:endParaRPr lang="en-US" sz="2400" b="1"/>
        </a:p>
      </dgm:t>
    </dgm:pt>
    <dgm:pt modelId="{2132AC73-1D1F-4885-ABBE-919C9A3F7BEA}" type="pres">
      <dgm:prSet presAssocID="{62AE2065-02B8-40FB-9F3A-5C0CD02017F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101CA2A-1A0E-49E0-985F-2C4AAABBB0DD}" type="pres">
      <dgm:prSet presAssocID="{A27F1A3A-EA73-404C-AF48-E1D6479254E0}" presName="centerShape" presStyleLbl="node0" presStyleIdx="0" presStyleCnt="1" custScaleX="195549" custScaleY="195549"/>
      <dgm:spPr/>
    </dgm:pt>
    <dgm:pt modelId="{6471CEE0-93A9-463D-8250-25E89D5563C4}" type="pres">
      <dgm:prSet presAssocID="{B5B050E3-C16D-40B6-B5FC-E92B3B03DE31}" presName="Name9" presStyleLbl="parChTrans1D2" presStyleIdx="0" presStyleCnt="15"/>
      <dgm:spPr/>
    </dgm:pt>
    <dgm:pt modelId="{5E6F1C4A-BB63-4B26-82CF-03D9A8A671EF}" type="pres">
      <dgm:prSet presAssocID="{B5B050E3-C16D-40B6-B5FC-E92B3B03DE31}" presName="connTx" presStyleLbl="parChTrans1D2" presStyleIdx="0" presStyleCnt="15"/>
      <dgm:spPr/>
    </dgm:pt>
    <dgm:pt modelId="{587D843B-4BD6-49D4-8E18-46812C696CC7}" type="pres">
      <dgm:prSet presAssocID="{1D847715-0086-4AFF-8956-24E949AECCB2}" presName="node" presStyleLbl="node1" presStyleIdx="0" presStyleCnt="15" custScaleX="122218" custScaleY="122218">
        <dgm:presLayoutVars>
          <dgm:bulletEnabled val="1"/>
        </dgm:presLayoutVars>
      </dgm:prSet>
      <dgm:spPr/>
    </dgm:pt>
    <dgm:pt modelId="{5E50ED64-2AB3-460B-ADF9-E884915CF504}" type="pres">
      <dgm:prSet presAssocID="{0DFF0D2B-3771-4E1A-BA51-DB41E77B9472}" presName="Name9" presStyleLbl="parChTrans1D2" presStyleIdx="1" presStyleCnt="15"/>
      <dgm:spPr/>
    </dgm:pt>
    <dgm:pt modelId="{15B57296-2D6A-4652-930E-82B6CF1EE9F7}" type="pres">
      <dgm:prSet presAssocID="{0DFF0D2B-3771-4E1A-BA51-DB41E77B9472}" presName="connTx" presStyleLbl="parChTrans1D2" presStyleIdx="1" presStyleCnt="15"/>
      <dgm:spPr/>
    </dgm:pt>
    <dgm:pt modelId="{39B94A8B-1B89-4450-A955-02BB9A1B36E8}" type="pres">
      <dgm:prSet presAssocID="{ED362A18-E2DC-48E9-AA5C-B4DC2031F601}" presName="node" presStyleLbl="node1" presStyleIdx="1" presStyleCnt="15" custScaleX="122218" custScaleY="122218">
        <dgm:presLayoutVars>
          <dgm:bulletEnabled val="1"/>
        </dgm:presLayoutVars>
      </dgm:prSet>
      <dgm:spPr/>
    </dgm:pt>
    <dgm:pt modelId="{CB9BFF0A-165E-4F01-8822-EC492E4F4C8D}" type="pres">
      <dgm:prSet presAssocID="{4E4BEC43-50D6-4875-9E12-C0583612D846}" presName="Name9" presStyleLbl="parChTrans1D2" presStyleIdx="2" presStyleCnt="15"/>
      <dgm:spPr/>
    </dgm:pt>
    <dgm:pt modelId="{B464974A-8020-408C-A5F1-9E325D4DD964}" type="pres">
      <dgm:prSet presAssocID="{4E4BEC43-50D6-4875-9E12-C0583612D846}" presName="connTx" presStyleLbl="parChTrans1D2" presStyleIdx="2" presStyleCnt="15"/>
      <dgm:spPr/>
    </dgm:pt>
    <dgm:pt modelId="{89B90D0B-613E-4B18-BAFA-872197252D27}" type="pres">
      <dgm:prSet presAssocID="{20898DB4-FCE8-4FDF-8782-DDA48AC93726}" presName="node" presStyleLbl="node1" presStyleIdx="2" presStyleCnt="15" custScaleX="122218" custScaleY="122218">
        <dgm:presLayoutVars>
          <dgm:bulletEnabled val="1"/>
        </dgm:presLayoutVars>
      </dgm:prSet>
      <dgm:spPr/>
    </dgm:pt>
    <dgm:pt modelId="{101B4CAB-1DC2-4723-A2A8-C4762565C3B5}" type="pres">
      <dgm:prSet presAssocID="{E767BBE1-D156-4E7C-A86A-489ADDEED4A8}" presName="Name9" presStyleLbl="parChTrans1D2" presStyleIdx="3" presStyleCnt="15"/>
      <dgm:spPr/>
    </dgm:pt>
    <dgm:pt modelId="{7BE4E403-0F82-4797-98CC-3A37CD6706E7}" type="pres">
      <dgm:prSet presAssocID="{E767BBE1-D156-4E7C-A86A-489ADDEED4A8}" presName="connTx" presStyleLbl="parChTrans1D2" presStyleIdx="3" presStyleCnt="15"/>
      <dgm:spPr/>
    </dgm:pt>
    <dgm:pt modelId="{EF77618E-69F3-42FB-906C-49A04E174773}" type="pres">
      <dgm:prSet presAssocID="{A383D555-F69A-4F85-B3E7-5B83423331CD}" presName="node" presStyleLbl="node1" presStyleIdx="3" presStyleCnt="15" custScaleX="122218" custScaleY="122218">
        <dgm:presLayoutVars>
          <dgm:bulletEnabled val="1"/>
        </dgm:presLayoutVars>
      </dgm:prSet>
      <dgm:spPr/>
    </dgm:pt>
    <dgm:pt modelId="{3AF5D84A-163E-47EC-8158-BF633239A812}" type="pres">
      <dgm:prSet presAssocID="{90D4CFBF-A559-4E61-91D3-D58C9DC28161}" presName="Name9" presStyleLbl="parChTrans1D2" presStyleIdx="4" presStyleCnt="15"/>
      <dgm:spPr/>
    </dgm:pt>
    <dgm:pt modelId="{7D4EB587-C5FE-46E1-961B-24A943547E11}" type="pres">
      <dgm:prSet presAssocID="{90D4CFBF-A559-4E61-91D3-D58C9DC28161}" presName="connTx" presStyleLbl="parChTrans1D2" presStyleIdx="4" presStyleCnt="15"/>
      <dgm:spPr/>
    </dgm:pt>
    <dgm:pt modelId="{7E4DA9FC-5FB6-4425-9EDD-C7FAA079D419}" type="pres">
      <dgm:prSet presAssocID="{74B7E20F-0606-407A-B41A-1FAA7971A8FD}" presName="node" presStyleLbl="node1" presStyleIdx="4" presStyleCnt="15" custScaleX="122218" custScaleY="122218">
        <dgm:presLayoutVars>
          <dgm:bulletEnabled val="1"/>
        </dgm:presLayoutVars>
      </dgm:prSet>
      <dgm:spPr/>
    </dgm:pt>
    <dgm:pt modelId="{8038D674-F88F-45FC-8485-8D9BB9E3F4FB}" type="pres">
      <dgm:prSet presAssocID="{47627F78-B999-4E3D-9D63-2797A1C911E8}" presName="Name9" presStyleLbl="parChTrans1D2" presStyleIdx="5" presStyleCnt="15"/>
      <dgm:spPr/>
    </dgm:pt>
    <dgm:pt modelId="{5EB9FC86-0469-471D-8957-ECB8FBF3D015}" type="pres">
      <dgm:prSet presAssocID="{47627F78-B999-4E3D-9D63-2797A1C911E8}" presName="connTx" presStyleLbl="parChTrans1D2" presStyleIdx="5" presStyleCnt="15"/>
      <dgm:spPr/>
    </dgm:pt>
    <dgm:pt modelId="{96B31286-4C12-454A-9145-018CC3D4B88F}" type="pres">
      <dgm:prSet presAssocID="{C45C9827-6C86-4885-9A95-B7C726F53D6A}" presName="node" presStyleLbl="node1" presStyleIdx="5" presStyleCnt="15" custScaleX="122218" custScaleY="122218">
        <dgm:presLayoutVars>
          <dgm:bulletEnabled val="1"/>
        </dgm:presLayoutVars>
      </dgm:prSet>
      <dgm:spPr/>
    </dgm:pt>
    <dgm:pt modelId="{EE5E3466-2294-4F37-88FF-EFD560ED1FC7}" type="pres">
      <dgm:prSet presAssocID="{B3DCB2D1-368D-40D2-934C-D5CE4EC9C6E2}" presName="Name9" presStyleLbl="parChTrans1D2" presStyleIdx="6" presStyleCnt="15"/>
      <dgm:spPr/>
    </dgm:pt>
    <dgm:pt modelId="{35903A91-081B-47D8-956C-C9D5D20611E1}" type="pres">
      <dgm:prSet presAssocID="{B3DCB2D1-368D-40D2-934C-D5CE4EC9C6E2}" presName="connTx" presStyleLbl="parChTrans1D2" presStyleIdx="6" presStyleCnt="15"/>
      <dgm:spPr/>
    </dgm:pt>
    <dgm:pt modelId="{AE8D68DE-A2BD-40F5-A115-F63ADB52BABA}" type="pres">
      <dgm:prSet presAssocID="{735A3C2C-508C-470A-BD2A-0F7701137BD5}" presName="node" presStyleLbl="node1" presStyleIdx="6" presStyleCnt="15" custScaleX="122218" custScaleY="122218">
        <dgm:presLayoutVars>
          <dgm:bulletEnabled val="1"/>
        </dgm:presLayoutVars>
      </dgm:prSet>
      <dgm:spPr/>
    </dgm:pt>
    <dgm:pt modelId="{57FB6E74-4612-4EFA-A7E9-1B18F53FD10B}" type="pres">
      <dgm:prSet presAssocID="{B36554A1-A223-4DE2-BE0A-0FAFB54927A5}" presName="Name9" presStyleLbl="parChTrans1D2" presStyleIdx="7" presStyleCnt="15"/>
      <dgm:spPr/>
    </dgm:pt>
    <dgm:pt modelId="{88D03B6B-E0D9-468E-949C-7EC6BEC8D3C0}" type="pres">
      <dgm:prSet presAssocID="{B36554A1-A223-4DE2-BE0A-0FAFB54927A5}" presName="connTx" presStyleLbl="parChTrans1D2" presStyleIdx="7" presStyleCnt="15"/>
      <dgm:spPr/>
    </dgm:pt>
    <dgm:pt modelId="{8CCF8830-8E06-4449-9490-9CA5C5C6293B}" type="pres">
      <dgm:prSet presAssocID="{A7C57C6A-26B5-4271-9EB6-CAACB656D4A9}" presName="node" presStyleLbl="node1" presStyleIdx="7" presStyleCnt="15" custScaleX="122218" custScaleY="122218">
        <dgm:presLayoutVars>
          <dgm:bulletEnabled val="1"/>
        </dgm:presLayoutVars>
      </dgm:prSet>
      <dgm:spPr/>
    </dgm:pt>
    <dgm:pt modelId="{113249D5-5BDC-4A01-B4B4-1C04246478FB}" type="pres">
      <dgm:prSet presAssocID="{60C49AB8-10B8-4C38-94DD-C7B0FB76D667}" presName="Name9" presStyleLbl="parChTrans1D2" presStyleIdx="8" presStyleCnt="15"/>
      <dgm:spPr/>
    </dgm:pt>
    <dgm:pt modelId="{0FEF88A7-8A51-4E6C-B613-F56D09ABFBB5}" type="pres">
      <dgm:prSet presAssocID="{60C49AB8-10B8-4C38-94DD-C7B0FB76D667}" presName="connTx" presStyleLbl="parChTrans1D2" presStyleIdx="8" presStyleCnt="15"/>
      <dgm:spPr/>
    </dgm:pt>
    <dgm:pt modelId="{BA41CD06-D357-4D44-9531-48C4B3DD2BD8}" type="pres">
      <dgm:prSet presAssocID="{52873890-F3AE-49F1-BDD6-93C5D19AC8F7}" presName="node" presStyleLbl="node1" presStyleIdx="8" presStyleCnt="15" custScaleX="122218" custScaleY="122218">
        <dgm:presLayoutVars>
          <dgm:bulletEnabled val="1"/>
        </dgm:presLayoutVars>
      </dgm:prSet>
      <dgm:spPr>
        <a:xfrm>
          <a:off x="3079217" y="4527577"/>
          <a:ext cx="995816" cy="995816"/>
        </a:xfrm>
        <a:prstGeom prst="ellipse">
          <a:avLst/>
        </a:prstGeom>
      </dgm:spPr>
    </dgm:pt>
    <dgm:pt modelId="{E5ECAE36-D034-49C9-94A3-8993D3D68004}" type="pres">
      <dgm:prSet presAssocID="{9CB0BAD9-8C00-4892-A3EE-344EEF0650EA}" presName="Name9" presStyleLbl="parChTrans1D2" presStyleIdx="9" presStyleCnt="15"/>
      <dgm:spPr/>
    </dgm:pt>
    <dgm:pt modelId="{8F851F62-034D-4AE6-B97B-304446B8A7E0}" type="pres">
      <dgm:prSet presAssocID="{9CB0BAD9-8C00-4892-A3EE-344EEF0650EA}" presName="connTx" presStyleLbl="parChTrans1D2" presStyleIdx="9" presStyleCnt="15"/>
      <dgm:spPr/>
    </dgm:pt>
    <dgm:pt modelId="{FED0820B-0231-4518-896E-BF59819B22CB}" type="pres">
      <dgm:prSet presAssocID="{7573E3EC-D5AB-46C9-AA36-C57874A2902A}" presName="node" presStyleLbl="node1" presStyleIdx="9" presStyleCnt="15" custScaleX="122218" custScaleY="122218">
        <dgm:presLayoutVars>
          <dgm:bulletEnabled val="1"/>
        </dgm:presLayoutVars>
      </dgm:prSet>
      <dgm:spPr>
        <a:xfrm>
          <a:off x="2189652" y="4131517"/>
          <a:ext cx="995816" cy="995816"/>
        </a:xfrm>
        <a:prstGeom prst="ellipse">
          <a:avLst/>
        </a:prstGeom>
      </dgm:spPr>
    </dgm:pt>
    <dgm:pt modelId="{DD857EC1-110B-4EE9-9442-48AF0188F2FF}" type="pres">
      <dgm:prSet presAssocID="{EBC3F928-9F07-4620-AFBB-AD751A4952D0}" presName="Name9" presStyleLbl="parChTrans1D2" presStyleIdx="10" presStyleCnt="15"/>
      <dgm:spPr/>
    </dgm:pt>
    <dgm:pt modelId="{7E3DD568-9607-468A-8F6B-D34CDB865F29}" type="pres">
      <dgm:prSet presAssocID="{EBC3F928-9F07-4620-AFBB-AD751A4952D0}" presName="connTx" presStyleLbl="parChTrans1D2" presStyleIdx="10" presStyleCnt="15"/>
      <dgm:spPr/>
    </dgm:pt>
    <dgm:pt modelId="{96F04124-5597-4EC5-9646-FCDDAD71E907}" type="pres">
      <dgm:prSet presAssocID="{67E73D08-2698-424B-831E-8A8BD9B4AE38}" presName="node" presStyleLbl="node1" presStyleIdx="10" presStyleCnt="15" custScaleX="122218" custScaleY="122218">
        <dgm:presLayoutVars>
          <dgm:bulletEnabled val="1"/>
        </dgm:presLayoutVars>
      </dgm:prSet>
      <dgm:spPr>
        <a:xfrm>
          <a:off x="1538087" y="3407880"/>
          <a:ext cx="995816" cy="995816"/>
        </a:xfrm>
        <a:prstGeom prst="ellipse">
          <a:avLst/>
        </a:prstGeom>
      </dgm:spPr>
    </dgm:pt>
    <dgm:pt modelId="{100FCC4C-DDDC-4788-86E2-CE8553FA46AB}" type="pres">
      <dgm:prSet presAssocID="{760F50A5-7505-4CF1-A9F7-794E15F8ABDD}" presName="Name9" presStyleLbl="parChTrans1D2" presStyleIdx="11" presStyleCnt="15"/>
      <dgm:spPr/>
    </dgm:pt>
    <dgm:pt modelId="{65AE7E39-D3A4-4B01-B65C-43370FCD5785}" type="pres">
      <dgm:prSet presAssocID="{760F50A5-7505-4CF1-A9F7-794E15F8ABDD}" presName="connTx" presStyleLbl="parChTrans1D2" presStyleIdx="11" presStyleCnt="15"/>
      <dgm:spPr/>
    </dgm:pt>
    <dgm:pt modelId="{72678767-35BD-438F-B68B-05F81ABF7BBA}" type="pres">
      <dgm:prSet presAssocID="{106532D2-E09B-46D2-A058-CE29ECC57634}" presName="node" presStyleLbl="node1" presStyleIdx="11" presStyleCnt="15" custScaleX="122063" custScaleY="122218">
        <dgm:presLayoutVars>
          <dgm:bulletEnabled val="1"/>
        </dgm:presLayoutVars>
      </dgm:prSet>
      <dgm:spPr>
        <a:xfrm>
          <a:off x="1237181" y="2481790"/>
          <a:ext cx="995816" cy="995816"/>
        </a:xfrm>
        <a:prstGeom prst="ellipse">
          <a:avLst/>
        </a:prstGeom>
      </dgm:spPr>
    </dgm:pt>
    <dgm:pt modelId="{89664F58-4DFF-445E-8C80-5667F8BB8D4C}" type="pres">
      <dgm:prSet presAssocID="{BE767516-7C03-4BC6-A3C3-D66C33B30DA2}" presName="Name9" presStyleLbl="parChTrans1D2" presStyleIdx="12" presStyleCnt="15"/>
      <dgm:spPr/>
    </dgm:pt>
    <dgm:pt modelId="{C77DF9D7-349F-4E6B-BB43-F53004E9F1BD}" type="pres">
      <dgm:prSet presAssocID="{BE767516-7C03-4BC6-A3C3-D66C33B30DA2}" presName="connTx" presStyleLbl="parChTrans1D2" presStyleIdx="12" presStyleCnt="15"/>
      <dgm:spPr/>
    </dgm:pt>
    <dgm:pt modelId="{14EA53D9-FEA6-494E-B87A-FC074985E4F1}" type="pres">
      <dgm:prSet presAssocID="{E0906C27-E145-4271-91DA-02E58FBB4B06}" presName="node" presStyleLbl="node1" presStyleIdx="12" presStyleCnt="15" custScaleX="122218" custScaleY="122218">
        <dgm:presLayoutVars>
          <dgm:bulletEnabled val="1"/>
        </dgm:presLayoutVars>
      </dgm:prSet>
      <dgm:spPr>
        <a:xfrm>
          <a:off x="1338966" y="1513374"/>
          <a:ext cx="995816" cy="995816"/>
        </a:xfrm>
        <a:prstGeom prst="ellipse">
          <a:avLst/>
        </a:prstGeom>
      </dgm:spPr>
    </dgm:pt>
    <dgm:pt modelId="{E876008D-38EE-482C-8CA0-50DA969F3C87}" type="pres">
      <dgm:prSet presAssocID="{10E29448-B8CF-43D6-9628-E092D31FAE28}" presName="Name9" presStyleLbl="parChTrans1D2" presStyleIdx="13" presStyleCnt="15"/>
      <dgm:spPr/>
    </dgm:pt>
    <dgm:pt modelId="{98237890-F9D1-42C4-84F7-4467B7C32F76}" type="pres">
      <dgm:prSet presAssocID="{10E29448-B8CF-43D6-9628-E092D31FAE28}" presName="connTx" presStyleLbl="parChTrans1D2" presStyleIdx="13" presStyleCnt="15"/>
      <dgm:spPr/>
    </dgm:pt>
    <dgm:pt modelId="{A567DBD6-7C5A-45FF-A6B4-FCA97D957790}" type="pres">
      <dgm:prSet presAssocID="{D7313D93-1F15-4B67-AD84-255E3DCD42A2}" presName="node" presStyleLbl="node1" presStyleIdx="13" presStyleCnt="15" custScaleX="122218" custScaleY="122218">
        <dgm:presLayoutVars>
          <dgm:bulletEnabled val="1"/>
        </dgm:presLayoutVars>
      </dgm:prSet>
      <dgm:spPr>
        <a:xfrm>
          <a:off x="1825841" y="670082"/>
          <a:ext cx="995816" cy="995816"/>
        </a:xfrm>
        <a:prstGeom prst="ellipse">
          <a:avLst/>
        </a:prstGeom>
      </dgm:spPr>
    </dgm:pt>
    <dgm:pt modelId="{048EDB31-8005-45CC-9683-B78683CA65B1}" type="pres">
      <dgm:prSet presAssocID="{A78661CB-220D-49D5-94E1-E58FAF4BBC71}" presName="Name9" presStyleLbl="parChTrans1D2" presStyleIdx="14" presStyleCnt="15"/>
      <dgm:spPr/>
    </dgm:pt>
    <dgm:pt modelId="{88367194-C6DA-4A83-B961-5B74DDB38BCD}" type="pres">
      <dgm:prSet presAssocID="{A78661CB-220D-49D5-94E1-E58FAF4BBC71}" presName="connTx" presStyleLbl="parChTrans1D2" presStyleIdx="14" presStyleCnt="15"/>
      <dgm:spPr/>
    </dgm:pt>
    <dgm:pt modelId="{5FE0E168-5A31-4BE0-8609-FAFD4AA3058A}" type="pres">
      <dgm:prSet presAssocID="{93E6D87E-DD2D-4BE3-8592-32F04641CC3A}" presName="node" presStyleLbl="node1" presStyleIdx="14" presStyleCnt="15" custScaleX="122218" custScaleY="122218">
        <dgm:presLayoutVars>
          <dgm:bulletEnabled val="1"/>
        </dgm:presLayoutVars>
      </dgm:prSet>
      <dgm:spPr>
        <a:xfrm>
          <a:off x="2613621" y="97727"/>
          <a:ext cx="995816" cy="995816"/>
        </a:xfrm>
        <a:prstGeom prst="ellipse">
          <a:avLst/>
        </a:prstGeom>
      </dgm:spPr>
    </dgm:pt>
  </dgm:ptLst>
  <dgm:cxnLst>
    <dgm:cxn modelId="{74AFEE02-D5D1-4132-A7B5-5F229FBE4749}" type="presOf" srcId="{0DFF0D2B-3771-4E1A-BA51-DB41E77B9472}" destId="{5E50ED64-2AB3-460B-ADF9-E884915CF504}" srcOrd="0" destOrd="0" presId="urn:microsoft.com/office/officeart/2005/8/layout/radial1"/>
    <dgm:cxn modelId="{FD211203-3493-4FBB-BA64-A08969DE2C86}" type="presOf" srcId="{9CB0BAD9-8C00-4892-A3EE-344EEF0650EA}" destId="{E5ECAE36-D034-49C9-94A3-8993D3D68004}" srcOrd="0" destOrd="0" presId="urn:microsoft.com/office/officeart/2005/8/layout/radial1"/>
    <dgm:cxn modelId="{32AB9D09-9B15-4F25-9013-0866F3E6BAC3}" type="presOf" srcId="{10E29448-B8CF-43D6-9628-E092D31FAE28}" destId="{E876008D-38EE-482C-8CA0-50DA969F3C87}" srcOrd="0" destOrd="0" presId="urn:microsoft.com/office/officeart/2005/8/layout/radial1"/>
    <dgm:cxn modelId="{948E620F-8D28-4CCC-BEC4-CD73F38300CD}" type="presOf" srcId="{ED362A18-E2DC-48E9-AA5C-B4DC2031F601}" destId="{39B94A8B-1B89-4450-A955-02BB9A1B36E8}" srcOrd="0" destOrd="0" presId="urn:microsoft.com/office/officeart/2005/8/layout/radial1"/>
    <dgm:cxn modelId="{0CE5EA19-C704-4ABF-88C6-6C259C1D8F18}" type="presOf" srcId="{60C49AB8-10B8-4C38-94DD-C7B0FB76D667}" destId="{0FEF88A7-8A51-4E6C-B613-F56D09ABFBB5}" srcOrd="1" destOrd="0" presId="urn:microsoft.com/office/officeart/2005/8/layout/radial1"/>
    <dgm:cxn modelId="{ED819F1C-02E8-4070-B557-8D81769BA818}" srcId="{A27F1A3A-EA73-404C-AF48-E1D6479254E0}" destId="{ED362A18-E2DC-48E9-AA5C-B4DC2031F601}" srcOrd="1" destOrd="0" parTransId="{0DFF0D2B-3771-4E1A-BA51-DB41E77B9472}" sibTransId="{616107D1-80CF-40FE-A7EF-720DC3891587}"/>
    <dgm:cxn modelId="{AFBCF21C-955A-4F39-8F7D-2BAC9543FA8D}" srcId="{A27F1A3A-EA73-404C-AF48-E1D6479254E0}" destId="{20898DB4-FCE8-4FDF-8782-DDA48AC93726}" srcOrd="2" destOrd="0" parTransId="{4E4BEC43-50D6-4875-9E12-C0583612D846}" sibTransId="{157E1FA0-AE3E-4DA7-8D8E-C15C99E6FB07}"/>
    <dgm:cxn modelId="{E5ABD128-3FBF-497E-97C5-9BD2FC9CDDAE}" type="presOf" srcId="{0DFF0D2B-3771-4E1A-BA51-DB41E77B9472}" destId="{15B57296-2D6A-4652-930E-82B6CF1EE9F7}" srcOrd="1" destOrd="0" presId="urn:microsoft.com/office/officeart/2005/8/layout/radial1"/>
    <dgm:cxn modelId="{58DA082A-4326-465B-9BC9-1A5000E3B7EA}" type="presOf" srcId="{A7C57C6A-26B5-4271-9EB6-CAACB656D4A9}" destId="{8CCF8830-8E06-4449-9490-9CA5C5C6293B}" srcOrd="0" destOrd="0" presId="urn:microsoft.com/office/officeart/2005/8/layout/radial1"/>
    <dgm:cxn modelId="{21DA472B-9CF8-49EB-933A-F14691EF1309}" type="presOf" srcId="{74B7E20F-0606-407A-B41A-1FAA7971A8FD}" destId="{7E4DA9FC-5FB6-4425-9EDD-C7FAA079D419}" srcOrd="0" destOrd="0" presId="urn:microsoft.com/office/officeart/2005/8/layout/radial1"/>
    <dgm:cxn modelId="{8B62652C-2F08-4DCA-A1A1-AC123EA126A2}" type="presOf" srcId="{D7313D93-1F15-4B67-AD84-255E3DCD42A2}" destId="{A567DBD6-7C5A-45FF-A6B4-FCA97D957790}" srcOrd="0" destOrd="0" presId="urn:microsoft.com/office/officeart/2005/8/layout/radial1"/>
    <dgm:cxn modelId="{BB904831-9EF4-46DE-91B5-28F05D3799A0}" type="presOf" srcId="{90D4CFBF-A559-4E61-91D3-D58C9DC28161}" destId="{7D4EB587-C5FE-46E1-961B-24A943547E11}" srcOrd="1" destOrd="0" presId="urn:microsoft.com/office/officeart/2005/8/layout/radial1"/>
    <dgm:cxn modelId="{68295C37-3741-4BED-976F-40AC319EF0A6}" type="presOf" srcId="{A78661CB-220D-49D5-94E1-E58FAF4BBC71}" destId="{048EDB31-8005-45CC-9683-B78683CA65B1}" srcOrd="0" destOrd="0" presId="urn:microsoft.com/office/officeart/2005/8/layout/radial1"/>
    <dgm:cxn modelId="{C31F4938-20C7-4E70-9140-6C86ABB2EA1A}" type="presOf" srcId="{B3DCB2D1-368D-40D2-934C-D5CE4EC9C6E2}" destId="{EE5E3466-2294-4F37-88FF-EFD560ED1FC7}" srcOrd="0" destOrd="0" presId="urn:microsoft.com/office/officeart/2005/8/layout/radial1"/>
    <dgm:cxn modelId="{C9EAEC38-D7A1-43EC-A4E4-748D0A9EA047}" srcId="{A27F1A3A-EA73-404C-AF48-E1D6479254E0}" destId="{E0906C27-E145-4271-91DA-02E58FBB4B06}" srcOrd="12" destOrd="0" parTransId="{BE767516-7C03-4BC6-A3C3-D66C33B30DA2}" sibTransId="{F93864C4-733A-411B-960C-E9943AD5965F}"/>
    <dgm:cxn modelId="{A9D9A93A-17E2-4482-B40A-D1F988F19FE1}" type="presOf" srcId="{1D847715-0086-4AFF-8956-24E949AECCB2}" destId="{587D843B-4BD6-49D4-8E18-46812C696CC7}" srcOrd="0" destOrd="0" presId="urn:microsoft.com/office/officeart/2005/8/layout/radial1"/>
    <dgm:cxn modelId="{F98CA53D-F8EF-4871-88F5-7172BEF81FFE}" srcId="{A27F1A3A-EA73-404C-AF48-E1D6479254E0}" destId="{74B7E20F-0606-407A-B41A-1FAA7971A8FD}" srcOrd="4" destOrd="0" parTransId="{90D4CFBF-A559-4E61-91D3-D58C9DC28161}" sibTransId="{218FADD8-7796-4E8F-854E-54FDDF63FE86}"/>
    <dgm:cxn modelId="{6685FC3E-D13E-4A39-B53E-1001AC75D908}" type="presOf" srcId="{47627F78-B999-4E3D-9D63-2797A1C911E8}" destId="{5EB9FC86-0469-471D-8957-ECB8FBF3D015}" srcOrd="1" destOrd="0" presId="urn:microsoft.com/office/officeart/2005/8/layout/radial1"/>
    <dgm:cxn modelId="{9327655B-A0F5-4F24-88A2-9BB3018B4DDB}" srcId="{A27F1A3A-EA73-404C-AF48-E1D6479254E0}" destId="{A383D555-F69A-4F85-B3E7-5B83423331CD}" srcOrd="3" destOrd="0" parTransId="{E767BBE1-D156-4E7C-A86A-489ADDEED4A8}" sibTransId="{0655EE63-9033-471B-B347-949A36F24B54}"/>
    <dgm:cxn modelId="{41E51361-807E-49E9-A72D-34A5F5A5D832}" type="presOf" srcId="{BE767516-7C03-4BC6-A3C3-D66C33B30DA2}" destId="{89664F58-4DFF-445E-8C80-5667F8BB8D4C}" srcOrd="0" destOrd="0" presId="urn:microsoft.com/office/officeart/2005/8/layout/radial1"/>
    <dgm:cxn modelId="{C67A3D63-F0DF-4119-ABE3-B62AE8E6C3A9}" type="presOf" srcId="{EBC3F928-9F07-4620-AFBB-AD751A4952D0}" destId="{7E3DD568-9607-468A-8F6B-D34CDB865F29}" srcOrd="1" destOrd="0" presId="urn:microsoft.com/office/officeart/2005/8/layout/radial1"/>
    <dgm:cxn modelId="{A3A4F764-69EE-4D74-9AA2-5699AB3643EB}" srcId="{A27F1A3A-EA73-404C-AF48-E1D6479254E0}" destId="{93E6D87E-DD2D-4BE3-8592-32F04641CC3A}" srcOrd="14" destOrd="0" parTransId="{A78661CB-220D-49D5-94E1-E58FAF4BBC71}" sibTransId="{BA239C23-D1D7-43B4-9970-34299C43B726}"/>
    <dgm:cxn modelId="{51891C46-51A4-4D7E-A5BC-95D2E4C6C4F8}" type="presOf" srcId="{A383D555-F69A-4F85-B3E7-5B83423331CD}" destId="{EF77618E-69F3-42FB-906C-49A04E174773}" srcOrd="0" destOrd="0" presId="urn:microsoft.com/office/officeart/2005/8/layout/radial1"/>
    <dgm:cxn modelId="{5345CB66-98EB-41B1-9EF3-F95690D766E6}" type="presOf" srcId="{A78661CB-220D-49D5-94E1-E58FAF4BBC71}" destId="{88367194-C6DA-4A83-B961-5B74DDB38BCD}" srcOrd="1" destOrd="0" presId="urn:microsoft.com/office/officeart/2005/8/layout/radial1"/>
    <dgm:cxn modelId="{2DC86967-932B-47B5-AB66-450BD4055A9D}" srcId="{A27F1A3A-EA73-404C-AF48-E1D6479254E0}" destId="{C45C9827-6C86-4885-9A95-B7C726F53D6A}" srcOrd="5" destOrd="0" parTransId="{47627F78-B999-4E3D-9D63-2797A1C911E8}" sibTransId="{7ED50EC6-30D6-404F-A5AA-930AB8C8F9C4}"/>
    <dgm:cxn modelId="{74A77C47-F611-478B-A707-1AC1A094DDEF}" srcId="{A27F1A3A-EA73-404C-AF48-E1D6479254E0}" destId="{52873890-F3AE-49F1-BDD6-93C5D19AC8F7}" srcOrd="8" destOrd="0" parTransId="{60C49AB8-10B8-4C38-94DD-C7B0FB76D667}" sibTransId="{157DCD15-4CA6-4937-B20D-E7B5875AF97C}"/>
    <dgm:cxn modelId="{AC3E436B-5C1C-4464-A318-C155C0A0FF65}" type="presOf" srcId="{E767BBE1-D156-4E7C-A86A-489ADDEED4A8}" destId="{101B4CAB-1DC2-4723-A2A8-C4762565C3B5}" srcOrd="0" destOrd="0" presId="urn:microsoft.com/office/officeart/2005/8/layout/radial1"/>
    <dgm:cxn modelId="{0681A54B-6B9C-4E3E-81FE-72F9D76F858B}" type="presOf" srcId="{52873890-F3AE-49F1-BDD6-93C5D19AC8F7}" destId="{BA41CD06-D357-4D44-9531-48C4B3DD2BD8}" srcOrd="0" destOrd="0" presId="urn:microsoft.com/office/officeart/2005/8/layout/radial1"/>
    <dgm:cxn modelId="{3CDAC74B-F511-49C8-9A73-E19FCC921704}" type="presOf" srcId="{62AE2065-02B8-40FB-9F3A-5C0CD02017FE}" destId="{2132AC73-1D1F-4885-ABBE-919C9A3F7BEA}" srcOrd="0" destOrd="0" presId="urn:microsoft.com/office/officeart/2005/8/layout/radial1"/>
    <dgm:cxn modelId="{7A20526C-DB59-444F-9870-2B36B35B4FD1}" type="presOf" srcId="{106532D2-E09B-46D2-A058-CE29ECC57634}" destId="{72678767-35BD-438F-B68B-05F81ABF7BBA}" srcOrd="0" destOrd="0" presId="urn:microsoft.com/office/officeart/2005/8/layout/radial1"/>
    <dgm:cxn modelId="{EB62EA6C-A917-4957-A585-0356754DA274}" srcId="{A27F1A3A-EA73-404C-AF48-E1D6479254E0}" destId="{67E73D08-2698-424B-831E-8A8BD9B4AE38}" srcOrd="10" destOrd="0" parTransId="{EBC3F928-9F07-4620-AFBB-AD751A4952D0}" sibTransId="{0C32211A-D250-4300-9B1A-A083CEDAC177}"/>
    <dgm:cxn modelId="{348FF86E-8511-4A72-8BE4-87D8D541C236}" type="presOf" srcId="{93E6D87E-DD2D-4BE3-8592-32F04641CC3A}" destId="{5FE0E168-5A31-4BE0-8609-FAFD4AA3058A}" srcOrd="0" destOrd="0" presId="urn:microsoft.com/office/officeart/2005/8/layout/radial1"/>
    <dgm:cxn modelId="{E2DB2E70-5842-4BBB-BC2B-A8E55E404FE4}" type="presOf" srcId="{90D4CFBF-A559-4E61-91D3-D58C9DC28161}" destId="{3AF5D84A-163E-47EC-8158-BF633239A812}" srcOrd="0" destOrd="0" presId="urn:microsoft.com/office/officeart/2005/8/layout/radial1"/>
    <dgm:cxn modelId="{5B66C553-041F-42F7-AA69-B16EB0A91EC9}" srcId="{62AE2065-02B8-40FB-9F3A-5C0CD02017FE}" destId="{A27F1A3A-EA73-404C-AF48-E1D6479254E0}" srcOrd="0" destOrd="0" parTransId="{12EC71C8-B947-488A-B5C2-828A029D69EC}" sibTransId="{428B6B09-986F-46D5-A52F-EC3D4EE8CE0D}"/>
    <dgm:cxn modelId="{EA73E054-E28F-4C16-A2C8-4F1D6DA3D74B}" srcId="{A27F1A3A-EA73-404C-AF48-E1D6479254E0}" destId="{A7C57C6A-26B5-4271-9EB6-CAACB656D4A9}" srcOrd="7" destOrd="0" parTransId="{B36554A1-A223-4DE2-BE0A-0FAFB54927A5}" sibTransId="{BC5F184A-9BF9-4A2B-9C43-084CE2C77288}"/>
    <dgm:cxn modelId="{28C3DA79-9FF6-4A75-8174-18E321197521}" srcId="{A27F1A3A-EA73-404C-AF48-E1D6479254E0}" destId="{735A3C2C-508C-470A-BD2A-0F7701137BD5}" srcOrd="6" destOrd="0" parTransId="{B3DCB2D1-368D-40D2-934C-D5CE4EC9C6E2}" sibTransId="{50B12A1B-1127-420A-B7F8-1CA32C9AA3DD}"/>
    <dgm:cxn modelId="{B907567C-9857-4804-BACE-AA6B836BA735}" type="presOf" srcId="{B5B050E3-C16D-40B6-B5FC-E92B3B03DE31}" destId="{5E6F1C4A-BB63-4B26-82CF-03D9A8A671EF}" srcOrd="1" destOrd="0" presId="urn:microsoft.com/office/officeart/2005/8/layout/radial1"/>
    <dgm:cxn modelId="{1504C77D-C22D-4F97-B82D-BB9EAD63DDEA}" type="presOf" srcId="{20898DB4-FCE8-4FDF-8782-DDA48AC93726}" destId="{89B90D0B-613E-4B18-BAFA-872197252D27}" srcOrd="0" destOrd="0" presId="urn:microsoft.com/office/officeart/2005/8/layout/radial1"/>
    <dgm:cxn modelId="{5E5F9D80-91C8-496A-BD82-6DF10ACE46BA}" type="presOf" srcId="{47627F78-B999-4E3D-9D63-2797A1C911E8}" destId="{8038D674-F88F-45FC-8485-8D9BB9E3F4FB}" srcOrd="0" destOrd="0" presId="urn:microsoft.com/office/officeart/2005/8/layout/radial1"/>
    <dgm:cxn modelId="{2096CD86-8C16-4246-BB76-B50B8D8B5938}" type="presOf" srcId="{EBC3F928-9F07-4620-AFBB-AD751A4952D0}" destId="{DD857EC1-110B-4EE9-9442-48AF0188F2FF}" srcOrd="0" destOrd="0" presId="urn:microsoft.com/office/officeart/2005/8/layout/radial1"/>
    <dgm:cxn modelId="{769AEE8B-EE67-4AC7-B004-C00335D2CD1C}" type="presOf" srcId="{B36554A1-A223-4DE2-BE0A-0FAFB54927A5}" destId="{88D03B6B-E0D9-468E-949C-7EC6BEC8D3C0}" srcOrd="1" destOrd="0" presId="urn:microsoft.com/office/officeart/2005/8/layout/radial1"/>
    <dgm:cxn modelId="{BA6EA691-D653-4FDE-B260-0EC28811102E}" type="presOf" srcId="{C45C9827-6C86-4885-9A95-B7C726F53D6A}" destId="{96B31286-4C12-454A-9145-018CC3D4B88F}" srcOrd="0" destOrd="0" presId="urn:microsoft.com/office/officeart/2005/8/layout/radial1"/>
    <dgm:cxn modelId="{12C6A698-9142-412F-B495-3B90AFEBDE52}" srcId="{A27F1A3A-EA73-404C-AF48-E1D6479254E0}" destId="{106532D2-E09B-46D2-A058-CE29ECC57634}" srcOrd="11" destOrd="0" parTransId="{760F50A5-7505-4CF1-A9F7-794E15F8ABDD}" sibTransId="{4611AC04-E26A-4443-83AB-059D8352E229}"/>
    <dgm:cxn modelId="{4DD36F99-5D3B-4ED7-A37D-143BFDE987FE}" type="presOf" srcId="{B36554A1-A223-4DE2-BE0A-0FAFB54927A5}" destId="{57FB6E74-4612-4EFA-A7E9-1B18F53FD10B}" srcOrd="0" destOrd="0" presId="urn:microsoft.com/office/officeart/2005/8/layout/radial1"/>
    <dgm:cxn modelId="{4F70EB9A-FB8C-4AAA-85CA-40C6E8684DAF}" type="presOf" srcId="{7573E3EC-D5AB-46C9-AA36-C57874A2902A}" destId="{FED0820B-0231-4518-896E-BF59819B22CB}" srcOrd="0" destOrd="0" presId="urn:microsoft.com/office/officeart/2005/8/layout/radial1"/>
    <dgm:cxn modelId="{4BCD97A1-5132-47E4-BDD9-76E0BDDA74E7}" type="presOf" srcId="{E0906C27-E145-4271-91DA-02E58FBB4B06}" destId="{14EA53D9-FEA6-494E-B87A-FC074985E4F1}" srcOrd="0" destOrd="0" presId="urn:microsoft.com/office/officeart/2005/8/layout/radial1"/>
    <dgm:cxn modelId="{D39D52A4-F1BE-46EE-8472-8A53B8F6081C}" srcId="{A27F1A3A-EA73-404C-AF48-E1D6479254E0}" destId="{D7313D93-1F15-4B67-AD84-255E3DCD42A2}" srcOrd="13" destOrd="0" parTransId="{10E29448-B8CF-43D6-9628-E092D31FAE28}" sibTransId="{74ACDDD6-10D6-4FDF-BE7E-0172F1E3CE19}"/>
    <dgm:cxn modelId="{19CB71B3-972F-4A5D-8036-B536ED0D500F}" type="presOf" srcId="{60C49AB8-10B8-4C38-94DD-C7B0FB76D667}" destId="{113249D5-5BDC-4A01-B4B4-1C04246478FB}" srcOrd="0" destOrd="0" presId="urn:microsoft.com/office/officeart/2005/8/layout/radial1"/>
    <dgm:cxn modelId="{C0818BB4-E464-4DDA-ACD0-CE63B35245DC}" type="presOf" srcId="{A27F1A3A-EA73-404C-AF48-E1D6479254E0}" destId="{F101CA2A-1A0E-49E0-985F-2C4AAABBB0DD}" srcOrd="0" destOrd="0" presId="urn:microsoft.com/office/officeart/2005/8/layout/radial1"/>
    <dgm:cxn modelId="{A5F100B9-8A26-4935-8F4D-E023FC7B70DA}" type="presOf" srcId="{735A3C2C-508C-470A-BD2A-0F7701137BD5}" destId="{AE8D68DE-A2BD-40F5-A115-F63ADB52BABA}" srcOrd="0" destOrd="0" presId="urn:microsoft.com/office/officeart/2005/8/layout/radial1"/>
    <dgm:cxn modelId="{4FAF63B9-A245-43D7-BC4D-0BF5FDD34166}" type="presOf" srcId="{9CB0BAD9-8C00-4892-A3EE-344EEF0650EA}" destId="{8F851F62-034D-4AE6-B97B-304446B8A7E0}" srcOrd="1" destOrd="0" presId="urn:microsoft.com/office/officeart/2005/8/layout/radial1"/>
    <dgm:cxn modelId="{E63C85CD-FEED-402F-A952-FA0AD763DC7A}" srcId="{A27F1A3A-EA73-404C-AF48-E1D6479254E0}" destId="{7573E3EC-D5AB-46C9-AA36-C57874A2902A}" srcOrd="9" destOrd="0" parTransId="{9CB0BAD9-8C00-4892-A3EE-344EEF0650EA}" sibTransId="{C2E66462-63F3-4883-AE85-9061EC62B7E6}"/>
    <dgm:cxn modelId="{6B8FEFCF-7E2E-4BD5-87C7-7E980E231186}" type="presOf" srcId="{10E29448-B8CF-43D6-9628-E092D31FAE28}" destId="{98237890-F9D1-42C4-84F7-4467B7C32F76}" srcOrd="1" destOrd="0" presId="urn:microsoft.com/office/officeart/2005/8/layout/radial1"/>
    <dgm:cxn modelId="{C4E6E1DA-3D09-45B7-8785-F314694B059D}" srcId="{A27F1A3A-EA73-404C-AF48-E1D6479254E0}" destId="{1D847715-0086-4AFF-8956-24E949AECCB2}" srcOrd="0" destOrd="0" parTransId="{B5B050E3-C16D-40B6-B5FC-E92B3B03DE31}" sibTransId="{96FA4F02-1B42-4018-9385-4C7F6F0B5166}"/>
    <dgm:cxn modelId="{83AC85E0-E2D3-47A3-9214-BBFFBED37187}" type="presOf" srcId="{4E4BEC43-50D6-4875-9E12-C0583612D846}" destId="{B464974A-8020-408C-A5F1-9E325D4DD964}" srcOrd="1" destOrd="0" presId="urn:microsoft.com/office/officeart/2005/8/layout/radial1"/>
    <dgm:cxn modelId="{A490B4E6-99EE-416C-BE1A-2DB536E449BB}" type="presOf" srcId="{B3DCB2D1-368D-40D2-934C-D5CE4EC9C6E2}" destId="{35903A91-081B-47D8-956C-C9D5D20611E1}" srcOrd="1" destOrd="0" presId="urn:microsoft.com/office/officeart/2005/8/layout/radial1"/>
    <dgm:cxn modelId="{23B71AE8-49C9-4DD1-87D5-4EE63940BBAD}" type="presOf" srcId="{4E4BEC43-50D6-4875-9E12-C0583612D846}" destId="{CB9BFF0A-165E-4F01-8822-EC492E4F4C8D}" srcOrd="0" destOrd="0" presId="urn:microsoft.com/office/officeart/2005/8/layout/radial1"/>
    <dgm:cxn modelId="{43A178EB-15D7-4739-943F-5DD73E75A27A}" type="presOf" srcId="{67E73D08-2698-424B-831E-8A8BD9B4AE38}" destId="{96F04124-5597-4EC5-9646-FCDDAD71E907}" srcOrd="0" destOrd="0" presId="urn:microsoft.com/office/officeart/2005/8/layout/radial1"/>
    <dgm:cxn modelId="{BFD667F8-29AD-47BD-9FE9-BE97A985BFFF}" type="presOf" srcId="{760F50A5-7505-4CF1-A9F7-794E15F8ABDD}" destId="{100FCC4C-DDDC-4788-86E2-CE8553FA46AB}" srcOrd="0" destOrd="0" presId="urn:microsoft.com/office/officeart/2005/8/layout/radial1"/>
    <dgm:cxn modelId="{125499F8-A6E7-4D7C-86F0-06070A2E8531}" type="presOf" srcId="{B5B050E3-C16D-40B6-B5FC-E92B3B03DE31}" destId="{6471CEE0-93A9-463D-8250-25E89D5563C4}" srcOrd="0" destOrd="0" presId="urn:microsoft.com/office/officeart/2005/8/layout/radial1"/>
    <dgm:cxn modelId="{6794A7FA-A52B-4720-A922-21B584D4C500}" type="presOf" srcId="{E767BBE1-D156-4E7C-A86A-489ADDEED4A8}" destId="{7BE4E403-0F82-4797-98CC-3A37CD6706E7}" srcOrd="1" destOrd="0" presId="urn:microsoft.com/office/officeart/2005/8/layout/radial1"/>
    <dgm:cxn modelId="{E9B6BCFC-B435-41E7-8CA8-87835ABEEB84}" type="presOf" srcId="{760F50A5-7505-4CF1-A9F7-794E15F8ABDD}" destId="{65AE7E39-D3A4-4B01-B65C-43370FCD5785}" srcOrd="1" destOrd="0" presId="urn:microsoft.com/office/officeart/2005/8/layout/radial1"/>
    <dgm:cxn modelId="{747FBFFD-9679-4351-A531-950F374549F9}" type="presOf" srcId="{BE767516-7C03-4BC6-A3C3-D66C33B30DA2}" destId="{C77DF9D7-349F-4E6B-BB43-F53004E9F1BD}" srcOrd="1" destOrd="0" presId="urn:microsoft.com/office/officeart/2005/8/layout/radial1"/>
    <dgm:cxn modelId="{BC2F2B3E-BE28-4E77-857C-14169E0798F8}" type="presParOf" srcId="{2132AC73-1D1F-4885-ABBE-919C9A3F7BEA}" destId="{F101CA2A-1A0E-49E0-985F-2C4AAABBB0DD}" srcOrd="0" destOrd="0" presId="urn:microsoft.com/office/officeart/2005/8/layout/radial1"/>
    <dgm:cxn modelId="{DD63E516-57D8-42EA-8265-308EAB6FF1B6}" type="presParOf" srcId="{2132AC73-1D1F-4885-ABBE-919C9A3F7BEA}" destId="{6471CEE0-93A9-463D-8250-25E89D5563C4}" srcOrd="1" destOrd="0" presId="urn:microsoft.com/office/officeart/2005/8/layout/radial1"/>
    <dgm:cxn modelId="{99C90BB1-7B68-4975-ABA3-1381E7750A83}" type="presParOf" srcId="{6471CEE0-93A9-463D-8250-25E89D5563C4}" destId="{5E6F1C4A-BB63-4B26-82CF-03D9A8A671EF}" srcOrd="0" destOrd="0" presId="urn:microsoft.com/office/officeart/2005/8/layout/radial1"/>
    <dgm:cxn modelId="{06D7660C-1319-420B-84EB-9AF0CFF08AEA}" type="presParOf" srcId="{2132AC73-1D1F-4885-ABBE-919C9A3F7BEA}" destId="{587D843B-4BD6-49D4-8E18-46812C696CC7}" srcOrd="2" destOrd="0" presId="urn:microsoft.com/office/officeart/2005/8/layout/radial1"/>
    <dgm:cxn modelId="{ACFB6DE7-4ADB-4DD5-87AC-DA9446AD0162}" type="presParOf" srcId="{2132AC73-1D1F-4885-ABBE-919C9A3F7BEA}" destId="{5E50ED64-2AB3-460B-ADF9-E884915CF504}" srcOrd="3" destOrd="0" presId="urn:microsoft.com/office/officeart/2005/8/layout/radial1"/>
    <dgm:cxn modelId="{3E1DFC69-8719-47E9-9591-D8D0A2760926}" type="presParOf" srcId="{5E50ED64-2AB3-460B-ADF9-E884915CF504}" destId="{15B57296-2D6A-4652-930E-82B6CF1EE9F7}" srcOrd="0" destOrd="0" presId="urn:microsoft.com/office/officeart/2005/8/layout/radial1"/>
    <dgm:cxn modelId="{6DB10D38-5959-47B2-9B33-02F0E6C7A1F0}" type="presParOf" srcId="{2132AC73-1D1F-4885-ABBE-919C9A3F7BEA}" destId="{39B94A8B-1B89-4450-A955-02BB9A1B36E8}" srcOrd="4" destOrd="0" presId="urn:microsoft.com/office/officeart/2005/8/layout/radial1"/>
    <dgm:cxn modelId="{AC0A7116-B440-4997-9BF3-4504701A9C5A}" type="presParOf" srcId="{2132AC73-1D1F-4885-ABBE-919C9A3F7BEA}" destId="{CB9BFF0A-165E-4F01-8822-EC492E4F4C8D}" srcOrd="5" destOrd="0" presId="urn:microsoft.com/office/officeart/2005/8/layout/radial1"/>
    <dgm:cxn modelId="{58C9878C-BEB9-4D1B-8406-28EF770EC8B6}" type="presParOf" srcId="{CB9BFF0A-165E-4F01-8822-EC492E4F4C8D}" destId="{B464974A-8020-408C-A5F1-9E325D4DD964}" srcOrd="0" destOrd="0" presId="urn:microsoft.com/office/officeart/2005/8/layout/radial1"/>
    <dgm:cxn modelId="{2E365AEB-659C-4F47-A6D0-46AC11D81011}" type="presParOf" srcId="{2132AC73-1D1F-4885-ABBE-919C9A3F7BEA}" destId="{89B90D0B-613E-4B18-BAFA-872197252D27}" srcOrd="6" destOrd="0" presId="urn:microsoft.com/office/officeart/2005/8/layout/radial1"/>
    <dgm:cxn modelId="{C8CB7940-12CB-44C7-AD53-D82F84438D4F}" type="presParOf" srcId="{2132AC73-1D1F-4885-ABBE-919C9A3F7BEA}" destId="{101B4CAB-1DC2-4723-A2A8-C4762565C3B5}" srcOrd="7" destOrd="0" presId="urn:microsoft.com/office/officeart/2005/8/layout/radial1"/>
    <dgm:cxn modelId="{1C042FB4-5EB5-485F-AF98-96F32942AB3A}" type="presParOf" srcId="{101B4CAB-1DC2-4723-A2A8-C4762565C3B5}" destId="{7BE4E403-0F82-4797-98CC-3A37CD6706E7}" srcOrd="0" destOrd="0" presId="urn:microsoft.com/office/officeart/2005/8/layout/radial1"/>
    <dgm:cxn modelId="{6E732564-0E5A-49E0-B51A-56467F5E38B3}" type="presParOf" srcId="{2132AC73-1D1F-4885-ABBE-919C9A3F7BEA}" destId="{EF77618E-69F3-42FB-906C-49A04E174773}" srcOrd="8" destOrd="0" presId="urn:microsoft.com/office/officeart/2005/8/layout/radial1"/>
    <dgm:cxn modelId="{0CDA51F4-FF1C-47CA-AA2A-65DFCF68F542}" type="presParOf" srcId="{2132AC73-1D1F-4885-ABBE-919C9A3F7BEA}" destId="{3AF5D84A-163E-47EC-8158-BF633239A812}" srcOrd="9" destOrd="0" presId="urn:microsoft.com/office/officeart/2005/8/layout/radial1"/>
    <dgm:cxn modelId="{A9D86C77-EE57-4FF9-B5E2-573A33049CDA}" type="presParOf" srcId="{3AF5D84A-163E-47EC-8158-BF633239A812}" destId="{7D4EB587-C5FE-46E1-961B-24A943547E11}" srcOrd="0" destOrd="0" presId="urn:microsoft.com/office/officeart/2005/8/layout/radial1"/>
    <dgm:cxn modelId="{DA7FC5EF-9C9C-4FF3-8DE7-0431C350D9C8}" type="presParOf" srcId="{2132AC73-1D1F-4885-ABBE-919C9A3F7BEA}" destId="{7E4DA9FC-5FB6-4425-9EDD-C7FAA079D419}" srcOrd="10" destOrd="0" presId="urn:microsoft.com/office/officeart/2005/8/layout/radial1"/>
    <dgm:cxn modelId="{F8B6DB36-52AB-4415-AF87-D8B14B5CEDCE}" type="presParOf" srcId="{2132AC73-1D1F-4885-ABBE-919C9A3F7BEA}" destId="{8038D674-F88F-45FC-8485-8D9BB9E3F4FB}" srcOrd="11" destOrd="0" presId="urn:microsoft.com/office/officeart/2005/8/layout/radial1"/>
    <dgm:cxn modelId="{11B75237-8F08-4C5D-B32A-F9181DBAA726}" type="presParOf" srcId="{8038D674-F88F-45FC-8485-8D9BB9E3F4FB}" destId="{5EB9FC86-0469-471D-8957-ECB8FBF3D015}" srcOrd="0" destOrd="0" presId="urn:microsoft.com/office/officeart/2005/8/layout/radial1"/>
    <dgm:cxn modelId="{D09F9E2B-1759-4096-9F30-C45836EC5922}" type="presParOf" srcId="{2132AC73-1D1F-4885-ABBE-919C9A3F7BEA}" destId="{96B31286-4C12-454A-9145-018CC3D4B88F}" srcOrd="12" destOrd="0" presId="urn:microsoft.com/office/officeart/2005/8/layout/radial1"/>
    <dgm:cxn modelId="{C710FCC7-430B-4E4B-A57D-11BDCCEF16F1}" type="presParOf" srcId="{2132AC73-1D1F-4885-ABBE-919C9A3F7BEA}" destId="{EE5E3466-2294-4F37-88FF-EFD560ED1FC7}" srcOrd="13" destOrd="0" presId="urn:microsoft.com/office/officeart/2005/8/layout/radial1"/>
    <dgm:cxn modelId="{8B03677E-9400-4902-998D-941BBF7B5DC6}" type="presParOf" srcId="{EE5E3466-2294-4F37-88FF-EFD560ED1FC7}" destId="{35903A91-081B-47D8-956C-C9D5D20611E1}" srcOrd="0" destOrd="0" presId="urn:microsoft.com/office/officeart/2005/8/layout/radial1"/>
    <dgm:cxn modelId="{D119ED8A-A834-415D-A124-EE2E32FDB237}" type="presParOf" srcId="{2132AC73-1D1F-4885-ABBE-919C9A3F7BEA}" destId="{AE8D68DE-A2BD-40F5-A115-F63ADB52BABA}" srcOrd="14" destOrd="0" presId="urn:microsoft.com/office/officeart/2005/8/layout/radial1"/>
    <dgm:cxn modelId="{4246E063-4E7B-4FA9-BA27-B7E0F6EE9E0C}" type="presParOf" srcId="{2132AC73-1D1F-4885-ABBE-919C9A3F7BEA}" destId="{57FB6E74-4612-4EFA-A7E9-1B18F53FD10B}" srcOrd="15" destOrd="0" presId="urn:microsoft.com/office/officeart/2005/8/layout/radial1"/>
    <dgm:cxn modelId="{CC8AE9FA-C79E-4385-81C4-10C1FAE14708}" type="presParOf" srcId="{57FB6E74-4612-4EFA-A7E9-1B18F53FD10B}" destId="{88D03B6B-E0D9-468E-949C-7EC6BEC8D3C0}" srcOrd="0" destOrd="0" presId="urn:microsoft.com/office/officeart/2005/8/layout/radial1"/>
    <dgm:cxn modelId="{5CFB7E23-F327-4C76-AAFA-E343F6065BFE}" type="presParOf" srcId="{2132AC73-1D1F-4885-ABBE-919C9A3F7BEA}" destId="{8CCF8830-8E06-4449-9490-9CA5C5C6293B}" srcOrd="16" destOrd="0" presId="urn:microsoft.com/office/officeart/2005/8/layout/radial1"/>
    <dgm:cxn modelId="{C347A02C-6D00-4246-B98C-8C56CBF7D649}" type="presParOf" srcId="{2132AC73-1D1F-4885-ABBE-919C9A3F7BEA}" destId="{113249D5-5BDC-4A01-B4B4-1C04246478FB}" srcOrd="17" destOrd="0" presId="urn:microsoft.com/office/officeart/2005/8/layout/radial1"/>
    <dgm:cxn modelId="{042FADFC-28C7-4BA0-84F8-95CF02C3E2A4}" type="presParOf" srcId="{113249D5-5BDC-4A01-B4B4-1C04246478FB}" destId="{0FEF88A7-8A51-4E6C-B613-F56D09ABFBB5}" srcOrd="0" destOrd="0" presId="urn:microsoft.com/office/officeart/2005/8/layout/radial1"/>
    <dgm:cxn modelId="{A86BF056-DB06-4645-92D6-FF71D79E6AE1}" type="presParOf" srcId="{2132AC73-1D1F-4885-ABBE-919C9A3F7BEA}" destId="{BA41CD06-D357-4D44-9531-48C4B3DD2BD8}" srcOrd="18" destOrd="0" presId="urn:microsoft.com/office/officeart/2005/8/layout/radial1"/>
    <dgm:cxn modelId="{B72DA8F8-D59C-4EFE-B928-D681E75926E4}" type="presParOf" srcId="{2132AC73-1D1F-4885-ABBE-919C9A3F7BEA}" destId="{E5ECAE36-D034-49C9-94A3-8993D3D68004}" srcOrd="19" destOrd="0" presId="urn:microsoft.com/office/officeart/2005/8/layout/radial1"/>
    <dgm:cxn modelId="{E9ADD7AD-E9DF-4C29-827F-63676A420912}" type="presParOf" srcId="{E5ECAE36-D034-49C9-94A3-8993D3D68004}" destId="{8F851F62-034D-4AE6-B97B-304446B8A7E0}" srcOrd="0" destOrd="0" presId="urn:microsoft.com/office/officeart/2005/8/layout/radial1"/>
    <dgm:cxn modelId="{2B62C211-1121-4C10-A645-74EBF8567276}" type="presParOf" srcId="{2132AC73-1D1F-4885-ABBE-919C9A3F7BEA}" destId="{FED0820B-0231-4518-896E-BF59819B22CB}" srcOrd="20" destOrd="0" presId="urn:microsoft.com/office/officeart/2005/8/layout/radial1"/>
    <dgm:cxn modelId="{9842679A-7C6C-4FD5-A88F-D80E0A3BB56E}" type="presParOf" srcId="{2132AC73-1D1F-4885-ABBE-919C9A3F7BEA}" destId="{DD857EC1-110B-4EE9-9442-48AF0188F2FF}" srcOrd="21" destOrd="0" presId="urn:microsoft.com/office/officeart/2005/8/layout/radial1"/>
    <dgm:cxn modelId="{C1BA9510-D848-4400-9147-DF7E8C7E703F}" type="presParOf" srcId="{DD857EC1-110B-4EE9-9442-48AF0188F2FF}" destId="{7E3DD568-9607-468A-8F6B-D34CDB865F29}" srcOrd="0" destOrd="0" presId="urn:microsoft.com/office/officeart/2005/8/layout/radial1"/>
    <dgm:cxn modelId="{5341D1EE-380A-419E-9571-2605836D757A}" type="presParOf" srcId="{2132AC73-1D1F-4885-ABBE-919C9A3F7BEA}" destId="{96F04124-5597-4EC5-9646-FCDDAD71E907}" srcOrd="22" destOrd="0" presId="urn:microsoft.com/office/officeart/2005/8/layout/radial1"/>
    <dgm:cxn modelId="{BBF9FF60-9F7D-4285-9894-731C4C68F3E8}" type="presParOf" srcId="{2132AC73-1D1F-4885-ABBE-919C9A3F7BEA}" destId="{100FCC4C-DDDC-4788-86E2-CE8553FA46AB}" srcOrd="23" destOrd="0" presId="urn:microsoft.com/office/officeart/2005/8/layout/radial1"/>
    <dgm:cxn modelId="{7233E2C5-B64C-407E-B80C-4293FB764968}" type="presParOf" srcId="{100FCC4C-DDDC-4788-86E2-CE8553FA46AB}" destId="{65AE7E39-D3A4-4B01-B65C-43370FCD5785}" srcOrd="0" destOrd="0" presId="urn:microsoft.com/office/officeart/2005/8/layout/radial1"/>
    <dgm:cxn modelId="{0EF82BCE-B817-49DE-8369-6FB912DC05C6}" type="presParOf" srcId="{2132AC73-1D1F-4885-ABBE-919C9A3F7BEA}" destId="{72678767-35BD-438F-B68B-05F81ABF7BBA}" srcOrd="24" destOrd="0" presId="urn:microsoft.com/office/officeart/2005/8/layout/radial1"/>
    <dgm:cxn modelId="{0307C2C8-E647-4341-98C8-AADF0ACC920D}" type="presParOf" srcId="{2132AC73-1D1F-4885-ABBE-919C9A3F7BEA}" destId="{89664F58-4DFF-445E-8C80-5667F8BB8D4C}" srcOrd="25" destOrd="0" presId="urn:microsoft.com/office/officeart/2005/8/layout/radial1"/>
    <dgm:cxn modelId="{3369E1B1-96DB-48F8-8D26-8AA7B20E2100}" type="presParOf" srcId="{89664F58-4DFF-445E-8C80-5667F8BB8D4C}" destId="{C77DF9D7-349F-4E6B-BB43-F53004E9F1BD}" srcOrd="0" destOrd="0" presId="urn:microsoft.com/office/officeart/2005/8/layout/radial1"/>
    <dgm:cxn modelId="{FBDB4737-357C-452A-A8CA-24EAFEB7E0F6}" type="presParOf" srcId="{2132AC73-1D1F-4885-ABBE-919C9A3F7BEA}" destId="{14EA53D9-FEA6-494E-B87A-FC074985E4F1}" srcOrd="26" destOrd="0" presId="urn:microsoft.com/office/officeart/2005/8/layout/radial1"/>
    <dgm:cxn modelId="{819ABD3C-7DB3-4744-8043-1DE1B70C36BE}" type="presParOf" srcId="{2132AC73-1D1F-4885-ABBE-919C9A3F7BEA}" destId="{E876008D-38EE-482C-8CA0-50DA969F3C87}" srcOrd="27" destOrd="0" presId="urn:microsoft.com/office/officeart/2005/8/layout/radial1"/>
    <dgm:cxn modelId="{D6FAAC43-0A17-46D3-A91F-FE4F3A3D743B}" type="presParOf" srcId="{E876008D-38EE-482C-8CA0-50DA969F3C87}" destId="{98237890-F9D1-42C4-84F7-4467B7C32F76}" srcOrd="0" destOrd="0" presId="urn:microsoft.com/office/officeart/2005/8/layout/radial1"/>
    <dgm:cxn modelId="{8B1FD758-1965-4B7B-85B4-0F9F12B5AD5B}" type="presParOf" srcId="{2132AC73-1D1F-4885-ABBE-919C9A3F7BEA}" destId="{A567DBD6-7C5A-45FF-A6B4-FCA97D957790}" srcOrd="28" destOrd="0" presId="urn:microsoft.com/office/officeart/2005/8/layout/radial1"/>
    <dgm:cxn modelId="{0A05FB10-39A8-4D74-ADB3-8F35108F2FBA}" type="presParOf" srcId="{2132AC73-1D1F-4885-ABBE-919C9A3F7BEA}" destId="{048EDB31-8005-45CC-9683-B78683CA65B1}" srcOrd="29" destOrd="0" presId="urn:microsoft.com/office/officeart/2005/8/layout/radial1"/>
    <dgm:cxn modelId="{51B80B57-2278-4013-BEE0-3F085A5A879A}" type="presParOf" srcId="{048EDB31-8005-45CC-9683-B78683CA65B1}" destId="{88367194-C6DA-4A83-B961-5B74DDB38BCD}" srcOrd="0" destOrd="0" presId="urn:microsoft.com/office/officeart/2005/8/layout/radial1"/>
    <dgm:cxn modelId="{465278DE-2466-414F-9031-F644BF3E401D}" type="presParOf" srcId="{2132AC73-1D1F-4885-ABBE-919C9A3F7BEA}" destId="{5FE0E168-5A31-4BE0-8609-FAFD4AA3058A}" srcOrd="30" destOrd="0" presId="urn:microsoft.com/office/officeart/2005/8/layout/radial1"/>
  </dgm:cxnLst>
  <dgm:bg/>
  <dgm:whole>
    <a:ln w="57150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1CA2A-1A0E-49E0-985F-2C4AAABBB0DD}">
      <dsp:nvSpPr>
        <dsp:cNvPr id="0" name=""/>
        <dsp:cNvSpPr/>
      </dsp:nvSpPr>
      <dsp:spPr>
        <a:xfrm>
          <a:off x="3491676" y="2128539"/>
          <a:ext cx="1552794" cy="1552794"/>
        </a:xfrm>
        <a:prstGeom prst="ellipse">
          <a:avLst/>
        </a:prstGeom>
        <a:noFill/>
        <a:ln w="38100" cap="sq" cmpd="sng" algn="ctr">
          <a:solidFill>
            <a:srgbClr val="A375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3719077" y="2355940"/>
        <a:ext cx="1097992" cy="1097992"/>
      </dsp:txXfrm>
    </dsp:sp>
    <dsp:sp modelId="{6471CEE0-93A9-463D-8250-25E89D5563C4}">
      <dsp:nvSpPr>
        <dsp:cNvPr id="0" name=""/>
        <dsp:cNvSpPr/>
      </dsp:nvSpPr>
      <dsp:spPr>
        <a:xfrm rot="16200000">
          <a:off x="3656199" y="1508293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4237480" y="1547258"/>
        <a:ext cx="0" cy="0"/>
      </dsp:txXfrm>
    </dsp:sp>
    <dsp:sp modelId="{587D843B-4BD6-49D4-8E18-46812C696CC7}">
      <dsp:nvSpPr>
        <dsp:cNvPr id="0" name=""/>
        <dsp:cNvSpPr/>
      </dsp:nvSpPr>
      <dsp:spPr>
        <a:xfrm>
          <a:off x="3782826" y="-65703"/>
          <a:ext cx="970495" cy="970495"/>
        </a:xfrm>
        <a:prstGeom prst="ellipse">
          <a:avLst/>
        </a:prstGeom>
        <a:noFill/>
        <a:ln w="38100" cap="sq" cmpd="sng" algn="ctr">
          <a:solidFill>
            <a:srgbClr val="887B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Lung</a:t>
          </a:r>
        </a:p>
      </dsp:txBody>
      <dsp:txXfrm>
        <a:off x="3924952" y="76423"/>
        <a:ext cx="686243" cy="686243"/>
      </dsp:txXfrm>
    </dsp:sp>
    <dsp:sp modelId="{5E50ED64-2AB3-460B-ADF9-E884915CF504}">
      <dsp:nvSpPr>
        <dsp:cNvPr id="0" name=""/>
        <dsp:cNvSpPr/>
      </dsp:nvSpPr>
      <dsp:spPr>
        <a:xfrm rot="17640000">
          <a:off x="4220860" y="1628316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4792341" y="1652192"/>
        <a:ext cx="0" cy="0"/>
      </dsp:txXfrm>
    </dsp:sp>
    <dsp:sp modelId="{39B94A8B-1B89-4450-A955-02BB9A1B36E8}">
      <dsp:nvSpPr>
        <dsp:cNvPr id="0" name=""/>
        <dsp:cNvSpPr/>
      </dsp:nvSpPr>
      <dsp:spPr>
        <a:xfrm>
          <a:off x="4793726" y="149169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b="1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4935852" y="291295"/>
        <a:ext cx="686243" cy="686243"/>
      </dsp:txXfrm>
    </dsp:sp>
    <dsp:sp modelId="{CB9BFF0A-165E-4F01-8822-EC492E4F4C8D}">
      <dsp:nvSpPr>
        <dsp:cNvPr id="0" name=""/>
        <dsp:cNvSpPr/>
      </dsp:nvSpPr>
      <dsp:spPr>
        <a:xfrm rot="19080000">
          <a:off x="4687886" y="1967630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5256553" y="1973737"/>
        <a:ext cx="0" cy="0"/>
      </dsp:txXfrm>
    </dsp:sp>
    <dsp:sp modelId="{89B90D0B-613E-4B18-BAFA-872197252D27}">
      <dsp:nvSpPr>
        <dsp:cNvPr id="0" name=""/>
        <dsp:cNvSpPr/>
      </dsp:nvSpPr>
      <dsp:spPr>
        <a:xfrm>
          <a:off x="5629832" y="756636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1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5771958" y="898762"/>
        <a:ext cx="686243" cy="686243"/>
      </dsp:txXfrm>
    </dsp:sp>
    <dsp:sp modelId="{101B4CAB-1DC2-4723-A2A8-C4762565C3B5}">
      <dsp:nvSpPr>
        <dsp:cNvPr id="0" name=""/>
        <dsp:cNvSpPr/>
      </dsp:nvSpPr>
      <dsp:spPr>
        <a:xfrm rot="20520000">
          <a:off x="4976523" y="2467565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5549847" y="2456294"/>
        <a:ext cx="0" cy="0"/>
      </dsp:txXfrm>
    </dsp:sp>
    <dsp:sp modelId="{EF77618E-69F3-42FB-906C-49A04E174773}">
      <dsp:nvSpPr>
        <dsp:cNvPr id="0" name=""/>
        <dsp:cNvSpPr/>
      </dsp:nvSpPr>
      <dsp:spPr>
        <a:xfrm>
          <a:off x="6146575" y="1651660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6288701" y="1793786"/>
        <a:ext cx="686243" cy="686243"/>
      </dsp:txXfrm>
    </dsp:sp>
    <dsp:sp modelId="{3AF5D84A-163E-47EC-8158-BF633239A812}">
      <dsp:nvSpPr>
        <dsp:cNvPr id="0" name=""/>
        <dsp:cNvSpPr/>
      </dsp:nvSpPr>
      <dsp:spPr>
        <a:xfrm rot="360000">
          <a:off x="5036865" y="3041678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5621511" y="3016426"/>
        <a:ext cx="0" cy="0"/>
      </dsp:txXfrm>
    </dsp:sp>
    <dsp:sp modelId="{7E4DA9FC-5FB6-4425-9EDD-C7FAA079D419}">
      <dsp:nvSpPr>
        <dsp:cNvPr id="0" name=""/>
        <dsp:cNvSpPr/>
      </dsp:nvSpPr>
      <dsp:spPr>
        <a:xfrm>
          <a:off x="6254603" y="2679483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Liver</a:t>
          </a:r>
        </a:p>
      </dsp:txBody>
      <dsp:txXfrm>
        <a:off x="6396729" y="2821609"/>
        <a:ext cx="686243" cy="686243"/>
      </dsp:txXfrm>
    </dsp:sp>
    <dsp:sp modelId="{8038D674-F88F-45FC-8485-8D9BB9E3F4FB}">
      <dsp:nvSpPr>
        <dsp:cNvPr id="0" name=""/>
        <dsp:cNvSpPr/>
      </dsp:nvSpPr>
      <dsp:spPr>
        <a:xfrm rot="1800000">
          <a:off x="4858477" y="3590700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5459154" y="3557280"/>
        <a:ext cx="0" cy="0"/>
      </dsp:txXfrm>
    </dsp:sp>
    <dsp:sp modelId="{96B31286-4C12-454A-9145-018CC3D4B88F}">
      <dsp:nvSpPr>
        <dsp:cNvPr id="0" name=""/>
        <dsp:cNvSpPr/>
      </dsp:nvSpPr>
      <dsp:spPr>
        <a:xfrm>
          <a:off x="5935239" y="3662385"/>
          <a:ext cx="970495" cy="970495"/>
        </a:xfrm>
        <a:prstGeom prst="ellipse">
          <a:avLst/>
        </a:prstGeom>
        <a:noFill/>
        <a:ln w="38100" cap="sq" cmpd="sng" algn="ctr">
          <a:solidFill>
            <a:srgbClr val="00CD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>
            <a:solidFill>
              <a:srgbClr val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6077365" y="3804511"/>
        <a:ext cx="686243" cy="686243"/>
      </dsp:txXfrm>
    </dsp:sp>
    <dsp:sp modelId="{EE5E3466-2294-4F37-88FF-EFD560ED1FC7}">
      <dsp:nvSpPr>
        <dsp:cNvPr id="0" name=""/>
        <dsp:cNvSpPr/>
      </dsp:nvSpPr>
      <dsp:spPr>
        <a:xfrm rot="3240000">
          <a:off x="4472205" y="4019699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5090847" y="3985337"/>
        <a:ext cx="0" cy="0"/>
      </dsp:txXfrm>
    </dsp:sp>
    <dsp:sp modelId="{AE8D68DE-A2BD-40F5-A115-F63ADB52BABA}">
      <dsp:nvSpPr>
        <dsp:cNvPr id="0" name=""/>
        <dsp:cNvSpPr/>
      </dsp:nvSpPr>
      <dsp:spPr>
        <a:xfrm>
          <a:off x="5243703" y="4430413"/>
          <a:ext cx="970495" cy="970495"/>
        </a:xfrm>
        <a:prstGeom prst="ellipse">
          <a:avLst/>
        </a:prstGeom>
        <a:noFill/>
        <a:ln w="38100" cap="sq" cmpd="sng" algn="ctr">
          <a:solidFill>
            <a:srgbClr val="4D85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5385829" y="4572539"/>
        <a:ext cx="686243" cy="686243"/>
      </dsp:txXfrm>
    </dsp:sp>
    <dsp:sp modelId="{57FB6E74-4612-4EFA-A7E9-1B18F53FD10B}">
      <dsp:nvSpPr>
        <dsp:cNvPr id="0" name=""/>
        <dsp:cNvSpPr/>
      </dsp:nvSpPr>
      <dsp:spPr>
        <a:xfrm rot="4680000">
          <a:off x="3944837" y="4254498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4580275" y="4226584"/>
        <a:ext cx="0" cy="0"/>
      </dsp:txXfrm>
    </dsp:sp>
    <dsp:sp modelId="{8CCF8830-8E06-4449-9490-9CA5C5C6293B}">
      <dsp:nvSpPr>
        <dsp:cNvPr id="0" name=""/>
        <dsp:cNvSpPr/>
      </dsp:nvSpPr>
      <dsp:spPr>
        <a:xfrm>
          <a:off x="4299568" y="4850769"/>
          <a:ext cx="970495" cy="970495"/>
        </a:xfrm>
        <a:prstGeom prst="ellipse">
          <a:avLst/>
        </a:prstGeom>
        <a:noFill/>
        <a:ln w="38100" cap="sq" cmpd="sng" algn="ctr">
          <a:solidFill>
            <a:srgbClr val="98E16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4441694" y="4992895"/>
        <a:ext cx="686243" cy="686243"/>
      </dsp:txXfrm>
    </dsp:sp>
    <dsp:sp modelId="{113249D5-5BDC-4A01-B4B4-1C04246478FB}">
      <dsp:nvSpPr>
        <dsp:cNvPr id="0" name=""/>
        <dsp:cNvSpPr/>
      </dsp:nvSpPr>
      <dsp:spPr>
        <a:xfrm rot="6120000">
          <a:off x="3367561" y="4254498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10800000">
        <a:off x="4015721" y="4239305"/>
        <a:ext cx="0" cy="0"/>
      </dsp:txXfrm>
    </dsp:sp>
    <dsp:sp modelId="{BA41CD06-D357-4D44-9531-48C4B3DD2BD8}">
      <dsp:nvSpPr>
        <dsp:cNvPr id="0" name=""/>
        <dsp:cNvSpPr/>
      </dsp:nvSpPr>
      <dsp:spPr>
        <a:xfrm>
          <a:off x="3266083" y="4850769"/>
          <a:ext cx="970495" cy="970495"/>
        </a:xfrm>
        <a:prstGeom prst="ellipse">
          <a:avLst/>
        </a:prstGeom>
        <a:noFill/>
        <a:ln w="38100" cap="sq" cmpd="sng" algn="ctr">
          <a:solidFill>
            <a:srgbClr val="00677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Kidney</a:t>
          </a:r>
        </a:p>
      </dsp:txBody>
      <dsp:txXfrm>
        <a:off x="3408209" y="4992895"/>
        <a:ext cx="686243" cy="686243"/>
      </dsp:txXfrm>
    </dsp:sp>
    <dsp:sp modelId="{E5ECAE36-D034-49C9-94A3-8993D3D68004}">
      <dsp:nvSpPr>
        <dsp:cNvPr id="0" name=""/>
        <dsp:cNvSpPr/>
      </dsp:nvSpPr>
      <dsp:spPr>
        <a:xfrm rot="7560000">
          <a:off x="2840194" y="4019699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10800000">
        <a:off x="3494801" y="4021302"/>
        <a:ext cx="0" cy="0"/>
      </dsp:txXfrm>
    </dsp:sp>
    <dsp:sp modelId="{FED0820B-0231-4518-896E-BF59819B22CB}">
      <dsp:nvSpPr>
        <dsp:cNvPr id="0" name=""/>
        <dsp:cNvSpPr/>
      </dsp:nvSpPr>
      <dsp:spPr>
        <a:xfrm>
          <a:off x="2321948" y="4430413"/>
          <a:ext cx="970495" cy="970495"/>
        </a:xfrm>
        <a:prstGeom prst="ellipse">
          <a:avLst/>
        </a:prstGeom>
        <a:noFill/>
        <a:ln w="38100" cap="sq" cmpd="sng" algn="ctr">
          <a:solidFill>
            <a:srgbClr val="00677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Bladder</a:t>
          </a:r>
        </a:p>
      </dsp:txBody>
      <dsp:txXfrm>
        <a:off x="2464074" y="4572539"/>
        <a:ext cx="686243" cy="686243"/>
      </dsp:txXfrm>
    </dsp:sp>
    <dsp:sp modelId="{DD857EC1-110B-4EE9-9442-48AF0188F2FF}">
      <dsp:nvSpPr>
        <dsp:cNvPr id="0" name=""/>
        <dsp:cNvSpPr/>
      </dsp:nvSpPr>
      <dsp:spPr>
        <a:xfrm rot="9000000">
          <a:off x="2453921" y="3590700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10800000">
        <a:off x="3107587" y="3610269"/>
        <a:ext cx="0" cy="0"/>
      </dsp:txXfrm>
    </dsp:sp>
    <dsp:sp modelId="{96F04124-5597-4EC5-9646-FCDDAD71E907}">
      <dsp:nvSpPr>
        <dsp:cNvPr id="0" name=""/>
        <dsp:cNvSpPr/>
      </dsp:nvSpPr>
      <dsp:spPr>
        <a:xfrm>
          <a:off x="1630412" y="3662385"/>
          <a:ext cx="970495" cy="970495"/>
        </a:xfrm>
        <a:prstGeom prst="ellipse">
          <a:avLst/>
        </a:prstGeom>
        <a:noFill/>
        <a:ln w="38100" cap="sq" cmpd="sng" algn="ctr">
          <a:solidFill>
            <a:srgbClr val="00677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772538" y="3804511"/>
        <a:ext cx="686243" cy="686243"/>
      </dsp:txXfrm>
    </dsp:sp>
    <dsp:sp modelId="{100FCC4C-DDDC-4788-86E2-CE8553FA46AB}">
      <dsp:nvSpPr>
        <dsp:cNvPr id="0" name=""/>
        <dsp:cNvSpPr/>
      </dsp:nvSpPr>
      <dsp:spPr>
        <a:xfrm rot="10440000">
          <a:off x="2274926" y="3041710"/>
          <a:ext cx="1224356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10800000">
        <a:off x="2920745" y="3077323"/>
        <a:ext cx="0" cy="0"/>
      </dsp:txXfrm>
    </dsp:sp>
    <dsp:sp modelId="{72678767-35BD-438F-B68B-05F81ABF7BBA}">
      <dsp:nvSpPr>
        <dsp:cNvPr id="0" name=""/>
        <dsp:cNvSpPr/>
      </dsp:nvSpPr>
      <dsp:spPr>
        <a:xfrm>
          <a:off x="1311664" y="2679483"/>
          <a:ext cx="969264" cy="970495"/>
        </a:xfrm>
        <a:prstGeom prst="ellipse">
          <a:avLst/>
        </a:prstGeom>
        <a:noFill/>
        <a:ln w="38100" cap="sq" cmpd="sng" algn="ctr">
          <a:solidFill>
            <a:srgbClr val="650B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5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Cervical</a:t>
          </a:r>
        </a:p>
      </dsp:txBody>
      <dsp:txXfrm>
        <a:off x="1453609" y="2821609"/>
        <a:ext cx="685374" cy="686243"/>
      </dsp:txXfrm>
    </dsp:sp>
    <dsp:sp modelId="{89664F58-4DFF-445E-8C80-5667F8BB8D4C}">
      <dsp:nvSpPr>
        <dsp:cNvPr id="0" name=""/>
        <dsp:cNvSpPr/>
      </dsp:nvSpPr>
      <dsp:spPr>
        <a:xfrm rot="11880000">
          <a:off x="2335875" y="2467565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10800000">
        <a:off x="2967391" y="2514487"/>
        <a:ext cx="0" cy="0"/>
      </dsp:txXfrm>
    </dsp:sp>
    <dsp:sp modelId="{14EA53D9-FEA6-494E-B87A-FC074985E4F1}">
      <dsp:nvSpPr>
        <dsp:cNvPr id="0" name=""/>
        <dsp:cNvSpPr/>
      </dsp:nvSpPr>
      <dsp:spPr>
        <a:xfrm>
          <a:off x="1419077" y="1651660"/>
          <a:ext cx="970495" cy="970495"/>
        </a:xfrm>
        <a:prstGeom prst="ellipse">
          <a:avLst/>
        </a:prstGeom>
        <a:noFill/>
        <a:ln w="38100" cap="sq" cmpd="sng" algn="ctr">
          <a:solidFill>
            <a:srgbClr val="650B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Uterine</a:t>
          </a:r>
        </a:p>
      </dsp:txBody>
      <dsp:txXfrm>
        <a:off x="1561203" y="1793786"/>
        <a:ext cx="686243" cy="686243"/>
      </dsp:txXfrm>
    </dsp:sp>
    <dsp:sp modelId="{E876008D-38EE-482C-8CA0-50DA969F3C87}">
      <dsp:nvSpPr>
        <dsp:cNvPr id="0" name=""/>
        <dsp:cNvSpPr/>
      </dsp:nvSpPr>
      <dsp:spPr>
        <a:xfrm rot="13320000">
          <a:off x="2624513" y="1967630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10800000">
        <a:off x="3238651" y="2019208"/>
        <a:ext cx="0" cy="0"/>
      </dsp:txXfrm>
    </dsp:sp>
    <dsp:sp modelId="{A567DBD6-7C5A-45FF-A6B4-FCA97D957790}">
      <dsp:nvSpPr>
        <dsp:cNvPr id="0" name=""/>
        <dsp:cNvSpPr/>
      </dsp:nvSpPr>
      <dsp:spPr>
        <a:xfrm>
          <a:off x="1935819" y="756636"/>
          <a:ext cx="970495" cy="970495"/>
        </a:xfrm>
        <a:prstGeom prst="ellipse">
          <a:avLst/>
        </a:prstGeom>
        <a:noFill/>
        <a:ln w="38100" cap="sq" cmpd="sng" algn="ctr">
          <a:solidFill>
            <a:srgbClr val="650B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Ovarian</a:t>
          </a:r>
          <a:endParaRPr lang="en-US" sz="1600" b="1" kern="1200" dirty="0">
            <a:solidFill>
              <a:srgbClr val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077945" y="898762"/>
        <a:ext cx="686243" cy="686243"/>
      </dsp:txXfrm>
    </dsp:sp>
    <dsp:sp modelId="{048EDB31-8005-45CC-9683-B78683CA65B1}">
      <dsp:nvSpPr>
        <dsp:cNvPr id="0" name=""/>
        <dsp:cNvSpPr/>
      </dsp:nvSpPr>
      <dsp:spPr>
        <a:xfrm rot="14760000">
          <a:off x="3091539" y="1628316"/>
          <a:ext cx="1223748" cy="16743"/>
        </a:xfrm>
        <a:custGeom>
          <a:avLst/>
          <a:gdLst/>
          <a:ahLst/>
          <a:cxnLst/>
          <a:rect l="0" t="0" r="0" b="0"/>
          <a:pathLst>
            <a:path>
              <a:moveTo>
                <a:pt x="0" y="8371"/>
              </a:moveTo>
              <a:lnTo>
                <a:pt x="1223748" y="8371"/>
              </a:lnTo>
            </a:path>
          </a:pathLst>
        </a:custGeom>
        <a:noFill/>
        <a:ln w="12700" cap="sq" cmpd="sng" algn="ctr">
          <a:solidFill>
            <a:srgbClr val="A375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10800000">
        <a:off x="3687907" y="1677079"/>
        <a:ext cx="0" cy="0"/>
      </dsp:txXfrm>
    </dsp:sp>
    <dsp:sp modelId="{5FE0E168-5A31-4BE0-8609-FAFD4AA3058A}">
      <dsp:nvSpPr>
        <dsp:cNvPr id="0" name=""/>
        <dsp:cNvSpPr/>
      </dsp:nvSpPr>
      <dsp:spPr>
        <a:xfrm>
          <a:off x="2771925" y="149169"/>
          <a:ext cx="970495" cy="970495"/>
        </a:xfrm>
        <a:prstGeom prst="ellipse">
          <a:avLst/>
        </a:prstGeom>
        <a:noFill/>
        <a:ln w="38100" cap="sq" cmpd="sng" algn="ctr">
          <a:solidFill>
            <a:srgbClr val="650B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Breast</a:t>
          </a:r>
        </a:p>
      </dsp:txBody>
      <dsp:txXfrm>
        <a:off x="2914051" y="291295"/>
        <a:ext cx="686243" cy="686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0.53955</cdr:x>
      <cdr:y>0.85876</cdr:y>
    </cdr:from>
    <cdr:to>
      <cdr:x>0.75157</cdr:x>
      <cdr:y>0.95186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23347CB-24C5-43E1-90E4-BEC7B95F9B14}"/>
            </a:ext>
          </a:extLst>
        </cdr:cNvPr>
        <cdr:cNvSpPr txBox="1"/>
      </cdr:nvSpPr>
      <cdr:spPr>
        <a:xfrm xmlns:a="http://schemas.openxmlformats.org/drawingml/2006/main">
          <a:off x="4174645" y="5110292"/>
          <a:ext cx="1640448" cy="5539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0" tIns="0" rIns="0" bIns="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FIT and Colonoscopy</a:t>
          </a:r>
        </a:p>
      </cdr:txBody>
    </cdr:sp>
  </cdr:relSizeAnchor>
  <cdr:relSizeAnchor xmlns:cdr="http://schemas.openxmlformats.org/drawingml/2006/chartDrawing">
    <cdr:from>
      <cdr:x>0.27202</cdr:x>
      <cdr:y>0.85876</cdr:y>
    </cdr:from>
    <cdr:to>
      <cdr:x>0.46902</cdr:x>
      <cdr:y>0.95186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51F36182-EC9E-42EF-99A3-65904B3FD4F3}"/>
            </a:ext>
          </a:extLst>
        </cdr:cNvPr>
        <cdr:cNvSpPr txBox="1"/>
      </cdr:nvSpPr>
      <cdr:spPr>
        <a:xfrm xmlns:a="http://schemas.openxmlformats.org/drawingml/2006/main">
          <a:off x="2104649" y="5110292"/>
          <a:ext cx="1524234" cy="5539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0" tIns="0" rIns="0" bIns="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Colonoscopy Only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0.28285</cdr:x>
      <cdr:y>0.84396</cdr:y>
    </cdr:from>
    <cdr:to>
      <cdr:x>0.4485</cdr:x>
      <cdr:y>0.90885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9A1EA0B-1E61-459D-811D-C41F894337AA}"/>
            </a:ext>
          </a:extLst>
        </cdr:cNvPr>
        <cdr:cNvSpPr txBox="1"/>
      </cdr:nvSpPr>
      <cdr:spPr>
        <a:xfrm xmlns:a="http://schemas.openxmlformats.org/drawingml/2006/main">
          <a:off x="2121862" y="4804061"/>
          <a:ext cx="124267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0" tIns="0" rIns="0" bIns="0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Minutes</a:t>
          </a:r>
        </a:p>
      </cdr:txBody>
    </cdr:sp>
  </cdr:relSizeAnchor>
  <cdr:relSizeAnchor xmlns:cdr="http://schemas.openxmlformats.org/drawingml/2006/chartDrawing">
    <cdr:from>
      <cdr:x>0.54929</cdr:x>
      <cdr:y>0.837</cdr:y>
    </cdr:from>
    <cdr:to>
      <cdr:x>0.729</cdr:x>
      <cdr:y>0.90189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B14405B-7F0D-4B5F-BE81-FEFD14756292}"/>
            </a:ext>
          </a:extLst>
        </cdr:cNvPr>
        <cdr:cNvSpPr txBox="1"/>
      </cdr:nvSpPr>
      <cdr:spPr>
        <a:xfrm xmlns:a="http://schemas.openxmlformats.org/drawingml/2006/main">
          <a:off x="4120646" y="4764443"/>
          <a:ext cx="134815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0" tIns="0" rIns="0" bIns="0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Minutes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FE776-207F-4CE3-B7D3-F25342CC19F9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377A5-F992-4B39-812E-52568AB03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1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7108-7ACE-4D07-B5BF-F5D71AB5064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64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7108-7ACE-4D07-B5BF-F5D71AB506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94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26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805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13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F5293-78A4-44DC-A553-366F7A4A7E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780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86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003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692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23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u="none" strike="noStrike" dirty="0">
              <a:effectLst/>
              <a:latin typeface="+mn-lt"/>
              <a:ea typeface="+mn-ea"/>
              <a:cs typeface="+mn-cs"/>
              <a:sym typeface="Calibri"/>
            </a:endParaRPr>
          </a:p>
          <a:p>
            <a:pPr rtl="0"/>
            <a:endParaRPr lang="en-US" sz="1200" b="0" i="0" u="none" strike="noStrike" dirty="0">
              <a:effectLst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377A5-F992-4B39-812E-52568AB03F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835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0" u="none" strike="noStrike" dirty="0">
              <a:effectLst/>
              <a:latin typeface="+mn-lt"/>
              <a:ea typeface="+mn-ea"/>
              <a:cs typeface="+mn-cs"/>
              <a:sym typeface="Calibri"/>
            </a:endParaRPr>
          </a:p>
          <a:p>
            <a:pPr rtl="0"/>
            <a:endParaRPr lang="en-US" sz="1200" b="0" i="0" u="none" strike="noStrike" dirty="0">
              <a:effectLst/>
              <a:latin typeface="+mn-lt"/>
              <a:ea typeface="+mn-ea"/>
              <a:cs typeface="+mn-cs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7108-7ACE-4D07-B5BF-F5D71AB506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1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MJP 7.18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3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MJP 7.18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60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9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checked this against the NCCRT/ACS communications guide and it is 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121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per Sandi – changed Stage I-II to ‘colorectal cancer’</a:t>
            </a:r>
          </a:p>
          <a:p>
            <a:r>
              <a:rPr lang="en-US" dirty="0"/>
              <a:t>Delineated the points from </a:t>
            </a:r>
            <a:r>
              <a:rPr lang="en-US" dirty="0" err="1"/>
              <a:t>Imperiale</a:t>
            </a:r>
            <a:r>
              <a:rPr lang="en-US" dirty="0"/>
              <a:t> with footnote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B7108-7ACE-4D07-B5BF-F5D71AB506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357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Cologuard is helping screen previously unscreened populations because it is a complete solution </a:t>
            </a:r>
          </a:p>
          <a:p>
            <a:endParaRPr lang="en-US" dirty="0"/>
          </a:p>
          <a:p>
            <a:r>
              <a:rPr lang="en-US" dirty="0"/>
              <a:t>- A highly sensitive test AND a patient compliance program that helps take weight off providers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7108-7ACE-4D07-B5BF-F5D71AB506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940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7108-7ACE-4D07-B5BF-F5D71AB5064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066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MJP 7.18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51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MJP 7.18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97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74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419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598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8462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6124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5840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052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77A5-F992-4B39-812E-52568AB03F2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165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Thank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394CF020-0462-2D47-950F-817C4E9C0EDD}" type="slidenum">
              <a:rPr lang="en-US" sz="1000">
                <a:solidFill>
                  <a:srgbClr val="000000"/>
                </a:solidFill>
                <a:latin typeface="Graphik Regular" pitchFamily="34" charset="0"/>
              </a:rPr>
              <a:pPr defTabSz="931774">
                <a:defRPr/>
              </a:pPr>
              <a:t>35</a:t>
            </a:fld>
            <a:endParaRPr lang="en-US" sz="1000">
              <a:solidFill>
                <a:srgbClr val="000000"/>
              </a:solidFill>
              <a:latin typeface="Graphik Regula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00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Helix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>
            <a:extLst>
              <a:ext uri="{FF2B5EF4-FFF2-40B4-BE49-F238E27FC236}">
                <a16:creationId xmlns:a16="http://schemas.microsoft.com/office/drawing/2014/main" id="{9F8C4BFF-4393-4722-9DE7-C9493A24F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61100" y="-7252"/>
            <a:ext cx="5930900" cy="687250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35FB0C-F1AF-43F8-AF8F-2571C86086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F01BF53-2B8A-4970-919B-C55A6D7D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78B6976-171B-4F88-B540-22D9420020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711160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lain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35FB0C-F1AF-43F8-AF8F-2571C86086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47C50B5-B385-40F2-ADFA-55F0E769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0842379-1CF2-4B0F-96F0-B00D72F5E7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64874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hoto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F31271D-A2C7-4D9D-997A-90942D280A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35FB0C-F1AF-43F8-AF8F-2571C86086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47C50B5-B385-40F2-ADFA-55F0E769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EFC3EC4-6062-4BD6-B484-D2B1504A32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896213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C6321-0E55-4B2D-8C6C-D2DF2AEFD42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839562"/>
            <a:ext cx="11277600" cy="389804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200"/>
            </a:lvl1pPr>
            <a:lvl2pPr marL="457189" indent="0">
              <a:lnSpc>
                <a:spcPct val="100000"/>
              </a:lnSpc>
              <a:buNone/>
              <a:defRPr sz="1200"/>
            </a:lvl2pPr>
            <a:lvl3pPr marL="914377" indent="0">
              <a:lnSpc>
                <a:spcPct val="100000"/>
              </a:lnSpc>
              <a:buNone/>
              <a:defRPr sz="1200"/>
            </a:lvl3pPr>
            <a:lvl4pPr marL="1371566" indent="0">
              <a:lnSpc>
                <a:spcPct val="100000"/>
              </a:lnSpc>
              <a:buNone/>
              <a:defRPr sz="1200"/>
            </a:lvl4pPr>
            <a:lvl5pPr marL="1828755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8836B2-B1D7-4286-A90A-78B51B0ED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C72F1E4-A976-4CEA-922B-E5C73EDF6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ED9FE-1A57-48A4-8619-D76EFA0C1880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4289155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357150-8EA2-4FD8-A229-50140EF191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839562"/>
            <a:ext cx="11277600" cy="389804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200"/>
            </a:lvl1pPr>
            <a:lvl2pPr marL="457189" indent="0">
              <a:lnSpc>
                <a:spcPct val="100000"/>
              </a:lnSpc>
              <a:buNone/>
              <a:defRPr sz="1200"/>
            </a:lvl2pPr>
            <a:lvl3pPr marL="914377" indent="0">
              <a:lnSpc>
                <a:spcPct val="100000"/>
              </a:lnSpc>
              <a:buNone/>
              <a:defRPr sz="1200"/>
            </a:lvl3pPr>
            <a:lvl4pPr marL="1371566" indent="0">
              <a:lnSpc>
                <a:spcPct val="100000"/>
              </a:lnSpc>
              <a:buNone/>
              <a:defRPr sz="1200"/>
            </a:lvl4pPr>
            <a:lvl5pPr marL="1828755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460E2B-032F-419C-BBA5-BC68C5F2A6D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FBDCEB-5A1B-4803-86C0-0FE0C399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02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Blank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252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ntent/Photo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56388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9C597-9F26-428B-8B81-1C55707DB2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2249487"/>
            <a:ext cx="56388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B929735-09EC-4C3A-8774-2E3871F718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hidden">
          <a:xfrm>
            <a:off x="6403850" y="0"/>
            <a:ext cx="578815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250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Blank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027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273705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Two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7ACA8-51FD-415F-8BAA-A86425385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4FD3B-BF57-465C-8784-67189EB4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49DD7-CF47-42CC-9A0A-DCA504FF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79C42E-6956-4964-88EB-14E09A96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790B39A-5EC3-4A43-B22C-5E64FC7C25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39C495-43B0-4454-925B-6D53BC073D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25CFFB-7709-4F4B-9C29-A42085133F5B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37289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mparison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C8886-5B4F-445E-882D-F8827B62B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3411FA-2CDF-4949-9EEE-39CF866F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342E9-165E-4C53-BC72-671AA52D0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4743EE-895C-4696-A5F0-2702D61F1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768D562-B521-4515-92A8-72C041D8D6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DEC6383-1879-495D-A085-AC738E85716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DA43303-4061-4598-B636-58BADACF6FF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4C2925-73EC-4680-A9E5-E45C36CF17A1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502402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41D6F4-EFE4-49B4-BC1B-5E01858318F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576874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Left text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21D96AD-CD6B-440A-859D-95B457A4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14800" cy="236539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E9B7BB1-D8D6-4912-A5A7-4E2BE2EB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35740-D3CC-4711-BB2C-DD1E94D9DF8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829E80-470B-4E8B-AEC2-D6A86CF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A4CDB8-E884-4B92-A1F7-8C9FF7B6214F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457200" y="2041153"/>
            <a:ext cx="3346704" cy="3737347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45640513-DB1D-470B-A507-DD5C36D6DE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52324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14934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wo Content Subheading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F0BED4-A3B9-9146-B29F-401E7C5560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4F0BF94-6618-4C4F-8478-422E23553C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024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Edit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facilisi.eet</a:t>
            </a:r>
            <a:r>
              <a:rPr lang="en-US" dirty="0"/>
              <a:t> dolore Master text style.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655E1A6-79C3-493B-9E68-C57B898A50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033587"/>
            <a:ext cx="3373419" cy="27474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983036-A1B9-4AFB-8177-BFF90C419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E49CF587-D3E6-4A94-8584-FABC234AB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883445"/>
            <a:ext cx="52324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69A065B-9314-4AFF-A8B4-95F1046B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30DF3D-2F97-4C68-9835-58A123ACBC0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73098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hree content w/ Photos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58B68-EFD1-4961-AC20-B9EFCD6461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FEDE0-C41E-44F1-BE6E-DA6ADBC463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C0B14C-965F-4B2B-B25A-2B8AC4ED5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C58D92-3B5D-415E-A3C8-CF7E533574D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7200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EB9473-4DE2-4177-9E51-F311E1242569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416552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4481031-E60A-4D6A-BC8A-F91C5D6933D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388096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CC2CA-B04B-441D-A780-9924E1C372EB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416552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6A3CC8-AF07-409A-AF96-5CFFA5A0B9A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385048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E36A2F4-0871-4C49-BCAC-E255CA0AD2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 bwMode="hidden">
          <a:xfrm>
            <a:off x="457200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D7798985-5F0A-4DED-BCAB-048CA24E74B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4416552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F88DA16B-1D30-40C3-AF15-B3EA8215481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 bwMode="hidden">
          <a:xfrm>
            <a:off x="8385048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DE7B1B-8904-4797-868D-DEBC2812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001C19-7259-4EE2-8FE5-5D55D0E12B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787354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Four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2187DF-ACE8-49FB-B6CC-7FFE6950E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BAFC81-5751-4364-8FF9-8661F135A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5825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551C339-B836-4FB8-8F43-D316C98F0F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4036776"/>
            <a:ext cx="2362200" cy="174942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F1C7EC6A-E716-420F-9A72-79A423218B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375775" y="4038600"/>
            <a:ext cx="2359024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002ED33-E28D-4D4F-BD00-E4B213D0633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57200" y="3659297"/>
            <a:ext cx="2359025" cy="31834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5ADCB9-ACE0-4FE2-8891-D14C71E59F8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425825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CAF8EFC-C9EE-48BA-BCB8-F21313C67B0F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06769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61E863B-D619-4E35-B29C-9940A44B220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360281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0FC2C01-A74B-4594-9982-E375A63D8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63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6D088CC8-9950-4D60-B7F2-92E75A86D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105"/>
            <a:ext cx="5918198" cy="685778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7912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B23B30-9DE5-4C6C-A776-5D4587F09EF1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055629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>
            <a:extLst>
              <a:ext uri="{FF2B5EF4-FFF2-40B4-BE49-F238E27FC236}">
                <a16:creationId xmlns:a16="http://schemas.microsoft.com/office/drawing/2014/main" id="{D4B93C92-B30B-4FA2-8DD4-C1AA15B06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6261100" y="-7252"/>
            <a:ext cx="5930900" cy="68725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A6D7C0-9857-49C1-8B5F-16E558151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718" y="2303584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CLOSING</a:t>
            </a:r>
            <a:br>
              <a:rPr lang="en-US" dirty="0"/>
            </a:br>
            <a:r>
              <a:rPr lang="en-US" dirty="0"/>
              <a:t>MESSAGE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C29CE33-3B54-41B8-A0E0-3D2229F3F4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56DF5F-CEC1-4D0A-BA6B-C744F4612FA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100602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Helix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>
            <a:extLst>
              <a:ext uri="{FF2B5EF4-FFF2-40B4-BE49-F238E27FC236}">
                <a16:creationId xmlns:a16="http://schemas.microsoft.com/office/drawing/2014/main" id="{E0B65E73-A6BE-4019-BD46-ED55CB6E5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106"/>
            <a:ext cx="5918200" cy="6857790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086E5E8-63B6-4BA8-A72F-5877B9C251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407B94EE-EF27-4286-B74E-FC1A27B61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BC28B2C-28E1-4ACF-B7F5-14B468AC36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5256384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lain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086E5E8-63B6-4BA8-A72F-5877B9C251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04B3D6F-8359-462D-9119-CF5A262BB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811449C-3DC9-4166-BA56-43C2FB5FAF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3487225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hoto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68579C7C-BF63-451F-83C5-7C754FB93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086E5E8-63B6-4BA8-A72F-5877B9C251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04B3D6F-8359-462D-9119-CF5A262BB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9F60294-1CA7-403F-9467-4A314B9C5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3389296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 Conten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C6321-0E55-4B2D-8C6C-D2DF2AEFD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9562"/>
            <a:ext cx="11277600" cy="3898048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8836B2-B1D7-4286-A90A-78B51B0ED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C72F1E4-A976-4CEA-922B-E5C73EDF6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ED9FE-1A57-48A4-8619-D76EFA0C1880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960793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Content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357150-8EA2-4FD8-A229-50140EF19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9562"/>
            <a:ext cx="11277600" cy="3898048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0EB9C2-D076-4820-82B8-C3D563545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460E2B-032F-419C-BBA5-BC68C5F2A6D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082266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Blank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68939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ntent/Photo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B929735-09EC-4C3A-8774-2E3871F718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hidden">
          <a:xfrm>
            <a:off x="6403850" y="0"/>
            <a:ext cx="578815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56388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9C597-9F26-428B-8B81-1C55707DB2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2249487"/>
            <a:ext cx="56388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83186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Blank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21D96AD-CD6B-440A-859D-95B457A4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E9B7BB1-D8D6-4912-A5A7-4E2BE2EB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35740-D3CC-4711-BB2C-DD1E94D9DF8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829E80-470B-4E8B-AEC2-D6A86CF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640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6296751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Two Conten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7ACA8-51FD-415F-8BAA-A86425385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4FD3B-BF57-465C-8784-67189EB4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49DD7-CF47-42CC-9A0A-DCA504FF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79C42E-6956-4964-88EB-14E09A96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790B39A-5EC3-4A43-B22C-5E64FC7C25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39C495-43B0-4454-925B-6D53BC073D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25CFFB-7709-4F4B-9C29-A42085133F5B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7438123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mparison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C8886-5B4F-445E-882D-F8827B62B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3411FA-2CDF-4949-9EEE-39CF866F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342E9-165E-4C53-BC72-671AA52D0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4743EE-895C-4696-A5F0-2702D61F1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768D562-B521-4515-92A8-72C041D8D6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DEC6383-1879-495D-A085-AC738E85716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DA43303-4061-4598-B636-58BADACF6FF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4C2925-73EC-4680-A9E5-E45C36CF17A1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502402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41D6F4-EFE4-49B4-BC1B-5E01858318F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9418892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Left tex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21D96AD-CD6B-440A-859D-95B457A4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E9B7BB1-D8D6-4912-A5A7-4E2BE2EB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35740-D3CC-4711-BB2C-DD1E94D9DF8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829E80-470B-4E8B-AEC2-D6A86CF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A4CDB8-E884-4B92-A1F7-8C9FF7B6214F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457200" y="2041153"/>
            <a:ext cx="3346704" cy="3737347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45640513-DB1D-470B-A507-DD5C36D6DE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79427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wo Content Subheading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F0BED4-A3B9-9146-B29F-401E7C5560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4F0BF94-6618-4C4F-8478-422E23553C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024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facilisi.eet</a:t>
            </a:r>
            <a:r>
              <a:rPr lang="en-US" dirty="0"/>
              <a:t> dolore Master text style.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655E1A6-79C3-493B-9E68-C57B898A50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033587"/>
            <a:ext cx="3373419" cy="27474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983036-A1B9-4AFB-8177-BFF90C419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E49CF587-D3E6-4A94-8584-FABC234AB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883445"/>
            <a:ext cx="52324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69A065B-9314-4AFF-A8B4-95F1046B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30DF3D-2F97-4C68-9835-58A123ACBC0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4022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hree content w/ Photos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58B68-EFD1-4961-AC20-B9EFCD6461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FEDE0-C41E-44F1-BE6E-DA6ADBC463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C0B14C-965F-4B2B-B25A-2B8AC4ED5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C58D92-3B5D-415E-A3C8-CF7E533574D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7200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EB9473-4DE2-4177-9E51-F311E1242569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416552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4481031-E60A-4D6A-BC8A-F91C5D6933D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388096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CC2CA-B04B-441D-A780-9924E1C372EB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416552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6A3CC8-AF07-409A-AF96-5CFFA5A0B9A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385048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E36A2F4-0871-4C49-BCAC-E255CA0AD2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 bwMode="hidden">
          <a:xfrm>
            <a:off x="457200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D7798985-5F0A-4DED-BCAB-048CA24E74B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4416552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F88DA16B-1D30-40C3-AF15-B3EA8215481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 bwMode="hidden">
          <a:xfrm>
            <a:off x="8385048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DE7B1B-8904-4797-868D-DEBC2812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001C19-7259-4EE2-8FE5-5D55D0E12B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8719228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Four conten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2187DF-ACE8-49FB-B6CC-7FFE6950E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BAFC81-5751-4364-8FF9-8661F135A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5825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551C339-B836-4FB8-8F43-D316C98F0F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4036776"/>
            <a:ext cx="2362200" cy="174942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F1C7EC6A-E716-420F-9A72-79A423218B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375775" y="4038600"/>
            <a:ext cx="2359024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002ED33-E28D-4D4F-BD00-E4B213D0633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57200" y="3659297"/>
            <a:ext cx="2359025" cy="31834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5ADCB9-ACE0-4FE2-8891-D14C71E59F8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425825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CAF8EFC-C9EE-48BA-BCB8-F21313C67B0F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06769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61E863B-D619-4E35-B29C-9940A44B220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360281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0FC2C01-A74B-4594-9982-E375A63D8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3672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587ABD-0CA2-4904-A77F-4CA3B7E85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105"/>
            <a:ext cx="5918200" cy="685779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7912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C4CA39-269B-42CD-81D0-19C84BE50D4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516507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>
            <a:extLst>
              <a:ext uri="{FF2B5EF4-FFF2-40B4-BE49-F238E27FC236}">
                <a16:creationId xmlns:a16="http://schemas.microsoft.com/office/drawing/2014/main" id="{DB30D767-D45F-4C31-B79D-A66F509EF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6273800" y="106"/>
            <a:ext cx="5918200" cy="68577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354D3C-7913-4FD8-B5AB-77840BEEB0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303584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CLOSING</a:t>
            </a:r>
            <a:br>
              <a:rPr lang="en-US" dirty="0"/>
            </a:br>
            <a:r>
              <a:rPr lang="en-US" dirty="0"/>
              <a:t>MESSAGE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EA1B3DD-B665-49BD-A972-311F86446D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017918-302E-4B74-B5EC-11558F512600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2047083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- Heading/subheading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8721"/>
            <a:ext cx="11277600" cy="3580861"/>
          </a:xfrm>
        </p:spPr>
        <p:txBody>
          <a:bodyPr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B7ED-3604-479A-8714-9540D51129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10259"/>
            <a:ext cx="11277600" cy="974690"/>
          </a:xfr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3235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6619902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ECE4D55-617F-49EB-97E7-38665296E1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6502402" y="0"/>
            <a:ext cx="5689598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792345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- Heading/subheading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8721"/>
            <a:ext cx="11277600" cy="3580861"/>
          </a:xfrm>
        </p:spPr>
        <p:txBody>
          <a:bodyPr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B7ED-3604-479A-8714-9540D51129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10259"/>
            <a:ext cx="11277600" cy="974690"/>
          </a:xfr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5722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132176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ECE4D55-617F-49EB-97E7-38665296E1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6502402" y="0"/>
            <a:ext cx="5689598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872272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- Heading/subheading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8721"/>
            <a:ext cx="11277600" cy="3580861"/>
          </a:xfrm>
        </p:spPr>
        <p:txBody>
          <a:bodyPr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B7ED-3604-479A-8714-9540D51129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10259"/>
            <a:ext cx="11277600" cy="974690"/>
          </a:xfr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961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42455789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ECE4D55-617F-49EB-97E7-38665296E1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6502402" y="0"/>
            <a:ext cx="5689598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66649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1 Transition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447031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2 Transition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328918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3 Transition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632934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2 Transition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496458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3 Transition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980892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99388F0A-94EB-4759-9503-BFB9668ED9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250055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- Logo - 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BB000C9-E4E1-8C4B-B673-81A6605CE3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1E0E2E42-5CD1-5F4A-8A2C-EC4BA291D0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81000"/>
            <a:ext cx="1600200" cy="600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8EDC3A-C126-4CCF-972D-BAC3D46ACB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828799"/>
            <a:ext cx="6556248" cy="2438401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en-US" dirty="0"/>
              <a:t>[PRESENTATION </a:t>
            </a:r>
            <a:br>
              <a:rPr lang="en-US" dirty="0"/>
            </a:br>
            <a:r>
              <a:rPr lang="en-US" dirty="0"/>
              <a:t>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CE369-CCD1-4A73-A133-ADBC99CB1A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648200"/>
            <a:ext cx="4870450" cy="457200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800" b="1" i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0F3DBF-803D-1F41-8376-A03490B0C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410200"/>
            <a:ext cx="4870451" cy="30480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 b="0" i="0" cap="none" spc="0" baseline="0">
                <a:latin typeface="Montserrat" panose="00000500000000000000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buNone/>
              <a:defRPr sz="1200"/>
            </a:lvl2pPr>
            <a:lvl3pPr marL="0" indent="0">
              <a:spcBef>
                <a:spcPts val="0"/>
              </a:spcBef>
              <a:buNone/>
              <a:defRPr sz="1200"/>
            </a:lvl3pPr>
            <a:lvl4pPr marL="0" indent="0">
              <a:spcBef>
                <a:spcPts val="0"/>
              </a:spcBef>
              <a:buNone/>
              <a:defRPr sz="1200"/>
            </a:lvl4pPr>
            <a:lvl5pPr marL="0" indent="0">
              <a:spcBef>
                <a:spcPts val="0"/>
              </a:spcBef>
              <a:buNone/>
              <a:defRPr sz="1200"/>
            </a:lvl5pPr>
            <a:lvl6pPr marL="0" indent="0">
              <a:spcBef>
                <a:spcPts val="0"/>
              </a:spcBef>
              <a:buNone/>
              <a:defRPr sz="1200"/>
            </a:lvl6pPr>
            <a:lvl7pPr marL="0" indent="0">
              <a:spcBef>
                <a:spcPts val="0"/>
              </a:spcBef>
              <a:buNone/>
              <a:defRPr sz="1200"/>
            </a:lvl7pPr>
            <a:lvl8pPr marL="0" indent="0">
              <a:spcBef>
                <a:spcPts val="0"/>
              </a:spcBef>
              <a:buNone/>
              <a:defRPr sz="1200"/>
            </a:lvl8pPr>
            <a:lvl9pPr marL="0" indent="0">
              <a:spcBef>
                <a:spcPts val="0"/>
              </a:spcBef>
              <a:buNone/>
              <a:defRPr sz="1200"/>
            </a:lvl9pPr>
          </a:lstStyle>
          <a:p>
            <a:pPr lvl="0"/>
            <a:r>
              <a:rPr lang="en-US" dirty="0"/>
              <a:t>[Prepared for Client Name]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2C44E1-9B9B-7648-8668-2E0D692F67FD}"/>
              </a:ext>
            </a:extLst>
          </p:cNvPr>
          <p:cNvSpPr txBox="1"/>
          <p:nvPr userDrawn="1"/>
        </p:nvSpPr>
        <p:spPr>
          <a:xfrm>
            <a:off x="457200" y="6400800"/>
            <a:ext cx="5327649" cy="230293"/>
          </a:xfrm>
          <a:prstGeom prst="rect">
            <a:avLst/>
          </a:prstGeom>
          <a:noFill/>
        </p:spPr>
        <p:txBody>
          <a:bodyPr wrap="square" lIns="0" tIns="9144" rIns="0" bIns="0"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Graphik Regular"/>
              <a:buNone/>
            </a:pPr>
            <a:r>
              <a:rPr lang="en-US" sz="700" b="1" i="0" dirty="0">
                <a:latin typeface="Montserrat" panose="00000500000000000000" pitchFamily="2" charset="0"/>
                <a:cs typeface="Arial" panose="020B0604020202020204" pitchFamily="34" charset="0"/>
              </a:rPr>
              <a:t>EXACT SCIENCES</a:t>
            </a:r>
            <a:r>
              <a:rPr lang="en-US" sz="700" b="0" i="0" dirty="0">
                <a:latin typeface="Montserrat" panose="00000500000000000000" pitchFamily="2" charset="0"/>
                <a:cs typeface="Arial" panose="020B0604020202020204" pitchFamily="34" charset="0"/>
              </a:rPr>
              <a:t>   Proprietary and 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1986206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76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152401"/>
            <a:ext cx="4956485" cy="430887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 sz="2800">
                <a:solidFill>
                  <a:schemeClr val="tx2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143000"/>
            <a:ext cx="11059583" cy="4495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F002AE-7B6A-8749-8C80-7801AB906E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74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Helix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>
            <a:extLst>
              <a:ext uri="{FF2B5EF4-FFF2-40B4-BE49-F238E27FC236}">
                <a16:creationId xmlns:a16="http://schemas.microsoft.com/office/drawing/2014/main" id="{9F8C4BFF-4393-4722-9DE7-C9493A24F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61100" y="-7252"/>
            <a:ext cx="5930900" cy="687250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35FB0C-F1AF-43F8-AF8F-2571C86086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F01BF53-2B8A-4970-919B-C55A6D7D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78B6976-171B-4F88-B540-22D9420020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3209917813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lain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35FB0C-F1AF-43F8-AF8F-2571C86086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47C50B5-B385-40F2-ADFA-55F0E769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0842379-1CF2-4B0F-96F0-B00D72F5E7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1668880636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hoto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F31271D-A2C7-4D9D-997A-90942D280A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35FB0C-F1AF-43F8-AF8F-2571C86086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47C50B5-B385-40F2-ADFA-55F0E769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EFC3EC4-6062-4BD6-B484-D2B1504A32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1099879750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C6321-0E55-4B2D-8C6C-D2DF2AEFD42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839562"/>
            <a:ext cx="11277600" cy="389804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200"/>
            </a:lvl1pPr>
            <a:lvl2pPr marL="457189" indent="0">
              <a:lnSpc>
                <a:spcPct val="100000"/>
              </a:lnSpc>
              <a:buNone/>
              <a:defRPr sz="1200"/>
            </a:lvl2pPr>
            <a:lvl3pPr marL="914377" indent="0">
              <a:lnSpc>
                <a:spcPct val="100000"/>
              </a:lnSpc>
              <a:buNone/>
              <a:defRPr sz="1200"/>
            </a:lvl3pPr>
            <a:lvl4pPr marL="1371566" indent="0">
              <a:lnSpc>
                <a:spcPct val="100000"/>
              </a:lnSpc>
              <a:buNone/>
              <a:defRPr sz="1200"/>
            </a:lvl4pPr>
            <a:lvl5pPr marL="1828755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8836B2-B1D7-4286-A90A-78B51B0ED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C72F1E4-A976-4CEA-922B-E5C73EDF6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ED9FE-1A57-48A4-8619-D76EFA0C1880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734895386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357150-8EA2-4FD8-A229-50140EF191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839562"/>
            <a:ext cx="11277600" cy="389804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200"/>
            </a:lvl1pPr>
            <a:lvl2pPr marL="457189" indent="0">
              <a:lnSpc>
                <a:spcPct val="100000"/>
              </a:lnSpc>
              <a:buNone/>
              <a:defRPr sz="1200"/>
            </a:lvl2pPr>
            <a:lvl3pPr marL="914377" indent="0">
              <a:lnSpc>
                <a:spcPct val="100000"/>
              </a:lnSpc>
              <a:buNone/>
              <a:defRPr sz="1200"/>
            </a:lvl3pPr>
            <a:lvl4pPr marL="1371566" indent="0">
              <a:lnSpc>
                <a:spcPct val="100000"/>
              </a:lnSpc>
              <a:buNone/>
              <a:defRPr sz="1200"/>
            </a:lvl4pPr>
            <a:lvl5pPr marL="1828755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460E2B-032F-419C-BBA5-BC68C5F2A6D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FBDCEB-5A1B-4803-86C0-0FE0C399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889993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Blank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8074909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ntent/Photo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56388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9C597-9F26-428B-8B81-1C55707DB2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2249487"/>
            <a:ext cx="56388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B929735-09EC-4C3A-8774-2E3871F718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hidden">
          <a:xfrm>
            <a:off x="6403850" y="0"/>
            <a:ext cx="578815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9078032"/>
      </p:ext>
    </p:extLst>
  </p:cSld>
  <p:clrMapOvr>
    <a:masterClrMapping/>
  </p:clrMapOvr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Blank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621992"/>
      </p:ext>
    </p:extLst>
  </p:cSld>
  <p:clrMapOvr>
    <a:masterClrMapping/>
  </p:clrMapOvr>
  <p:hf sldNum="0"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114032151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Two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7ACA8-51FD-415F-8BAA-A86425385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4FD3B-BF57-465C-8784-67189EB4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49DD7-CF47-42CC-9A0A-DCA504FF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79C42E-6956-4964-88EB-14E09A96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790B39A-5EC3-4A43-B22C-5E64FC7C25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39C495-43B0-4454-925B-6D53BC073D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25CFFB-7709-4F4B-9C29-A42085133F5B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700861880"/>
      </p:ext>
    </p:extLst>
  </p:cSld>
  <p:clrMapOvr>
    <a:masterClrMapping/>
  </p:clrMapOvr>
  <p:hf sldNum="0"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mparison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C8886-5B4F-445E-882D-F8827B62B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3411FA-2CDF-4949-9EEE-39CF866F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342E9-165E-4C53-BC72-671AA52D0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4743EE-895C-4696-A5F0-2702D61F1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768D562-B521-4515-92A8-72C041D8D6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DEC6383-1879-495D-A085-AC738E85716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DA43303-4061-4598-B636-58BADACF6FF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4C2925-73EC-4680-A9E5-E45C36CF17A1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502402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41D6F4-EFE4-49B4-BC1B-5E01858318F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154261326"/>
      </p:ext>
    </p:extLst>
  </p:cSld>
  <p:clrMapOvr>
    <a:masterClrMapping/>
  </p:clrMapOvr>
  <p:hf sldNum="0"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Left text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21D96AD-CD6B-440A-859D-95B457A4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14800" cy="236539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E9B7BB1-D8D6-4912-A5A7-4E2BE2EB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35740-D3CC-4711-BB2C-DD1E94D9DF8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829E80-470B-4E8B-AEC2-D6A86CF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A4CDB8-E884-4B92-A1F7-8C9FF7B6214F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457200" y="2041153"/>
            <a:ext cx="3346704" cy="3737347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45640513-DB1D-470B-A507-DD5C36D6DE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52324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460787703"/>
      </p:ext>
    </p:extLst>
  </p:cSld>
  <p:clrMapOvr>
    <a:masterClrMapping/>
  </p:clrMapOvr>
  <p:hf sldNum="0"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wo Content Subheading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F0BED4-A3B9-9146-B29F-401E7C5560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4F0BF94-6618-4C4F-8478-422E23553C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024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Edit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facilisi.eet</a:t>
            </a:r>
            <a:r>
              <a:rPr lang="en-US" dirty="0"/>
              <a:t> dolore Master text style.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655E1A6-79C3-493B-9E68-C57B898A50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033587"/>
            <a:ext cx="3373419" cy="27474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983036-A1B9-4AFB-8177-BFF90C419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E49CF587-D3E6-4A94-8584-FABC234AB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883445"/>
            <a:ext cx="52324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69A065B-9314-4AFF-A8B4-95F1046B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30DF3D-2F97-4C68-9835-58A123ACBC0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88701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hree content w/ Photos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58B68-EFD1-4961-AC20-B9EFCD6461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FEDE0-C41E-44F1-BE6E-DA6ADBC463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C0B14C-965F-4B2B-B25A-2B8AC4ED5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C58D92-3B5D-415E-A3C8-CF7E533574D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7200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EB9473-4DE2-4177-9E51-F311E1242569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416552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4481031-E60A-4D6A-BC8A-F91C5D6933D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388096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CC2CA-B04B-441D-A780-9924E1C372EB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416552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6A3CC8-AF07-409A-AF96-5CFFA5A0B9A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385048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E36A2F4-0871-4C49-BCAC-E255CA0AD2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 bwMode="hidden">
          <a:xfrm>
            <a:off x="457200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D7798985-5F0A-4DED-BCAB-048CA24E74B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4416552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F88DA16B-1D30-40C3-AF15-B3EA8215481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 bwMode="hidden">
          <a:xfrm>
            <a:off x="8385048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DE7B1B-8904-4797-868D-DEBC2812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001C19-7259-4EE2-8FE5-5D55D0E12B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277510099"/>
      </p:ext>
    </p:extLst>
  </p:cSld>
  <p:clrMapOvr>
    <a:masterClrMapping/>
  </p:clrMapOvr>
  <p:hf sldNum="0"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Four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2187DF-ACE8-49FB-B6CC-7FFE6950E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BAFC81-5751-4364-8FF9-8661F135A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5825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551C339-B836-4FB8-8F43-D316C98F0F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4036776"/>
            <a:ext cx="2362200" cy="174942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F1C7EC6A-E716-420F-9A72-79A423218B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375775" y="4038600"/>
            <a:ext cx="2359024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002ED33-E28D-4D4F-BD00-E4B213D0633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57200" y="3659297"/>
            <a:ext cx="2359025" cy="31834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5ADCB9-ACE0-4FE2-8891-D14C71E59F8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425825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CAF8EFC-C9EE-48BA-BCB8-F21313C67B0F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06769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61E863B-D619-4E35-B29C-9940A44B220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360281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0FC2C01-A74B-4594-9982-E375A63D8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131635"/>
      </p:ext>
    </p:extLst>
  </p:cSld>
  <p:clrMapOvr>
    <a:masterClrMapping/>
  </p:clrMapOvr>
  <p:hf sldNum="0"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6D088CC8-9950-4D60-B7F2-92E75A86D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105"/>
            <a:ext cx="5918198" cy="685778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7912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B23B30-9DE5-4C6C-A776-5D4587F09EF1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049961833"/>
      </p:ext>
    </p:extLst>
  </p:cSld>
  <p:clrMapOvr>
    <a:masterClrMapping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>
            <a:extLst>
              <a:ext uri="{FF2B5EF4-FFF2-40B4-BE49-F238E27FC236}">
                <a16:creationId xmlns:a16="http://schemas.microsoft.com/office/drawing/2014/main" id="{D4B93C92-B30B-4FA2-8DD4-C1AA15B06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6261100" y="-7252"/>
            <a:ext cx="5930900" cy="68725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A6D7C0-9857-49C1-8B5F-16E558151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718" y="2303584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CLOSING</a:t>
            </a:r>
            <a:br>
              <a:rPr lang="en-US" dirty="0"/>
            </a:br>
            <a:r>
              <a:rPr lang="en-US" dirty="0"/>
              <a:t>MESSAGE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C29CE33-3B54-41B8-A0E0-3D2229F3F4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56DF5F-CEC1-4D0A-BA6B-C744F4612FA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387104947"/>
      </p:ext>
    </p:extLst>
  </p:cSld>
  <p:clrMapOvr>
    <a:masterClrMapping/>
  </p:clrMapOvr>
  <p:hf sldNum="0"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Helix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>
            <a:extLst>
              <a:ext uri="{FF2B5EF4-FFF2-40B4-BE49-F238E27FC236}">
                <a16:creationId xmlns:a16="http://schemas.microsoft.com/office/drawing/2014/main" id="{E0B65E73-A6BE-4019-BD46-ED55CB6E5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106"/>
            <a:ext cx="5918200" cy="6857790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086E5E8-63B6-4BA8-A72F-5877B9C251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407B94EE-EF27-4286-B74E-FC1A27B61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BC28B2C-28E1-4ACF-B7F5-14B468AC36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3306679833"/>
      </p:ext>
    </p:extLst>
  </p:cSld>
  <p:clrMapOvr>
    <a:masterClrMapping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lain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086E5E8-63B6-4BA8-A72F-5877B9C251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04B3D6F-8359-462D-9119-CF5A262BB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811449C-3DC9-4166-BA56-43C2FB5FAF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708100619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hoto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68579C7C-BF63-451F-83C5-7C754FB93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086E5E8-63B6-4BA8-A72F-5877B9C251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04B3D6F-8359-462D-9119-CF5A262BB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9F60294-1CA7-403F-9467-4A314B9C5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378436762"/>
      </p:ext>
    </p:extLst>
  </p:cSld>
  <p:clrMapOvr>
    <a:masterClrMapping/>
  </p:clrMapOvr>
  <p:hf sldNum="0"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 Conten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C6321-0E55-4B2D-8C6C-D2DF2AEFD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9562"/>
            <a:ext cx="11277600" cy="3898048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8836B2-B1D7-4286-A90A-78B51B0ED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C72F1E4-A976-4CEA-922B-E5C73EDF6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ED9FE-1A57-48A4-8619-D76EFA0C1880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887557172"/>
      </p:ext>
    </p:extLst>
  </p:cSld>
  <p:clrMapOvr>
    <a:masterClrMapping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Content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357150-8EA2-4FD8-A229-50140EF19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9562"/>
            <a:ext cx="11277600" cy="3898048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0EB9C2-D076-4820-82B8-C3D563545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460E2B-032F-419C-BBA5-BC68C5F2A6D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053432353"/>
      </p:ext>
    </p:extLst>
  </p:cSld>
  <p:clrMapOvr>
    <a:masterClrMapping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Blank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829532348"/>
      </p:ext>
    </p:extLst>
  </p:cSld>
  <p:clrMapOvr>
    <a:masterClrMapping/>
  </p:clrMapOvr>
  <p:hf sldNum="0"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ntent/Photo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B929735-09EC-4C3A-8774-2E3871F718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hidden">
          <a:xfrm>
            <a:off x="6403850" y="0"/>
            <a:ext cx="578815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56388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9C597-9F26-428B-8B81-1C55707DB2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2249487"/>
            <a:ext cx="56388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3274246"/>
      </p:ext>
    </p:extLst>
  </p:cSld>
  <p:clrMapOvr>
    <a:masterClrMapping/>
  </p:clrMapOvr>
  <p:hf sldNum="0"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Blank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21D96AD-CD6B-440A-859D-95B457A4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E9B7BB1-D8D6-4912-A5A7-4E2BE2EB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35740-D3CC-4711-BB2C-DD1E94D9DF8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829E80-470B-4E8B-AEC2-D6A86CF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137947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176923013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Two Conten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7ACA8-51FD-415F-8BAA-A86425385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4FD3B-BF57-465C-8784-67189EB4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49DD7-CF47-42CC-9A0A-DCA504FF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79C42E-6956-4964-88EB-14E09A96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790B39A-5EC3-4A43-B22C-5E64FC7C25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39C495-43B0-4454-925B-6D53BC073D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25CFFB-7709-4F4B-9C29-A42085133F5B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853391911"/>
      </p:ext>
    </p:extLst>
  </p:cSld>
  <p:clrMapOvr>
    <a:masterClrMapping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mparison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C8886-5B4F-445E-882D-F8827B62B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3411FA-2CDF-4949-9EEE-39CF866F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342E9-165E-4C53-BC72-671AA52D0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4743EE-895C-4696-A5F0-2702D61F1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768D562-B521-4515-92A8-72C041D8D6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DEC6383-1879-495D-A085-AC738E85716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DA43303-4061-4598-B636-58BADACF6FF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4C2925-73EC-4680-A9E5-E45C36CF17A1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502402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41D6F4-EFE4-49B4-BC1B-5E01858318F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182596410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Left tex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21D96AD-CD6B-440A-859D-95B457A4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E9B7BB1-D8D6-4912-A5A7-4E2BE2EB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35740-D3CC-4711-BB2C-DD1E94D9DF8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829E80-470B-4E8B-AEC2-D6A86CF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A4CDB8-E884-4B92-A1F7-8C9FF7B6214F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457200" y="2041153"/>
            <a:ext cx="3346704" cy="3737347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45640513-DB1D-470B-A507-DD5C36D6DE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764597166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wo Content Subheading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F0BED4-A3B9-9146-B29F-401E7C5560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4F0BF94-6618-4C4F-8478-422E23553C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024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facilisi.eet</a:t>
            </a:r>
            <a:r>
              <a:rPr lang="en-US" dirty="0"/>
              <a:t> dolore Master text style.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655E1A6-79C3-493B-9E68-C57B898A50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033587"/>
            <a:ext cx="3373419" cy="27474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983036-A1B9-4AFB-8177-BFF90C419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E49CF587-D3E6-4A94-8584-FABC234AB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883445"/>
            <a:ext cx="52324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69A065B-9314-4AFF-A8B4-95F1046B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30DF3D-2F97-4C68-9835-58A123ACBC0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18756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hree content w/ Photos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58B68-EFD1-4961-AC20-B9EFCD6461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FEDE0-C41E-44F1-BE6E-DA6ADBC463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C0B14C-965F-4B2B-B25A-2B8AC4ED5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C58D92-3B5D-415E-A3C8-CF7E533574D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7200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EB9473-4DE2-4177-9E51-F311E1242569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416552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4481031-E60A-4D6A-BC8A-F91C5D6933D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388096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CC2CA-B04B-441D-A780-9924E1C372EB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416552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6A3CC8-AF07-409A-AF96-5CFFA5A0B9A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385048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E36A2F4-0871-4C49-BCAC-E255CA0AD2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 bwMode="hidden">
          <a:xfrm>
            <a:off x="457200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D7798985-5F0A-4DED-BCAB-048CA24E74B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4416552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F88DA16B-1D30-40C3-AF15-B3EA8215481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 bwMode="hidden">
          <a:xfrm>
            <a:off x="8385048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DE7B1B-8904-4797-868D-DEBC2812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001C19-7259-4EE2-8FE5-5D55D0E12B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485576475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Four conten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2187DF-ACE8-49FB-B6CC-7FFE6950E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BAFC81-5751-4364-8FF9-8661F135A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5825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551C339-B836-4FB8-8F43-D316C98F0F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4036776"/>
            <a:ext cx="2362200" cy="174942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F1C7EC6A-E716-420F-9A72-79A423218B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375775" y="4038600"/>
            <a:ext cx="2359024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002ED33-E28D-4D4F-BD00-E4B213D0633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57200" y="3659297"/>
            <a:ext cx="2359025" cy="31834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5ADCB9-ACE0-4FE2-8891-D14C71E59F8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425825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CAF8EFC-C9EE-48BA-BCB8-F21313C67B0F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06769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61E863B-D619-4E35-B29C-9940A44B220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360281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0FC2C01-A74B-4594-9982-E375A63D8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850078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587ABD-0CA2-4904-A77F-4CA3B7E85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105"/>
            <a:ext cx="5918200" cy="685779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7912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C4CA39-269B-42CD-81D0-19C84BE50D4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961389532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>
            <a:extLst>
              <a:ext uri="{FF2B5EF4-FFF2-40B4-BE49-F238E27FC236}">
                <a16:creationId xmlns:a16="http://schemas.microsoft.com/office/drawing/2014/main" id="{DB30D767-D45F-4C31-B79D-A66F509EF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6273800" y="106"/>
            <a:ext cx="5918200" cy="68577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354D3C-7913-4FD8-B5AB-77840BEEB0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303584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CLOSING</a:t>
            </a:r>
            <a:br>
              <a:rPr lang="en-US" dirty="0"/>
            </a:br>
            <a:r>
              <a:rPr lang="en-US" dirty="0"/>
              <a:t>MESSAGE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EA1B3DD-B665-49BD-A972-311F86446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017918-302E-4B74-B5EC-11558F512600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665003251"/>
      </p:ext>
    </p:extLst>
  </p:cSld>
  <p:clrMapOvr>
    <a:masterClrMapping/>
  </p:clrMapOvr>
  <p:hf sldNum="0"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- Heading/subheading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8721"/>
            <a:ext cx="11277600" cy="3580861"/>
          </a:xfrm>
        </p:spPr>
        <p:txBody>
          <a:bodyPr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B7ED-3604-479A-8714-9540D51129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10259"/>
            <a:ext cx="11277600" cy="974690"/>
          </a:xfr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567605"/>
      </p:ext>
    </p:extLst>
  </p:cSld>
  <p:clrMapOvr>
    <a:masterClrMapping/>
  </p:clrMapOvr>
  <p:hf sldNum="0"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024731387"/>
      </p:ext>
    </p:extLst>
  </p:cSld>
  <p:clrMapOvr>
    <a:masterClrMapping/>
  </p:clrMapOvr>
  <p:hf sldNum="0"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ECE4D55-617F-49EB-97E7-38665296E1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6502402" y="0"/>
            <a:ext cx="5689598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02747858"/>
      </p:ext>
    </p:extLst>
  </p:cSld>
  <p:clrMapOvr>
    <a:masterClrMapping/>
  </p:clrMapOvr>
  <p:hf sldNum="0"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- Heading/subheading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8721"/>
            <a:ext cx="11277600" cy="3580861"/>
          </a:xfrm>
        </p:spPr>
        <p:txBody>
          <a:bodyPr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B7ED-3604-479A-8714-9540D51129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10259"/>
            <a:ext cx="11277600" cy="974690"/>
          </a:xfr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4637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037712380"/>
      </p:ext>
    </p:extLst>
  </p:cSld>
  <p:clrMapOvr>
    <a:masterClrMapping/>
  </p:clrMapOvr>
  <p:hf sldNum="0"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ECE4D55-617F-49EB-97E7-38665296E1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6502402" y="0"/>
            <a:ext cx="5689598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56668092"/>
      </p:ext>
    </p:extLst>
  </p:cSld>
  <p:clrMapOvr>
    <a:masterClrMapping/>
  </p:clrMapOvr>
  <p:hf sldNum="0"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- Heading/subheading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8721"/>
            <a:ext cx="11277600" cy="3580861"/>
          </a:xfrm>
        </p:spPr>
        <p:txBody>
          <a:bodyPr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B7ED-3604-479A-8714-9540D51129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10259"/>
            <a:ext cx="11277600" cy="974690"/>
          </a:xfr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401619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284354906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ECE4D55-617F-49EB-97E7-38665296E1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6502402" y="0"/>
            <a:ext cx="5689598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99527534"/>
      </p:ext>
    </p:extLst>
  </p:cSld>
  <p:clrMapOvr>
    <a:masterClrMapping/>
  </p:clrMapOvr>
  <p:hf sldNum="0"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1 Transition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74030314"/>
      </p:ext>
    </p:extLst>
  </p:cSld>
  <p:clrMapOvr>
    <a:masterClrMapping/>
  </p:clrMapOvr>
  <p:hf sldNum="0"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2 Transition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12098097"/>
      </p:ext>
    </p:extLst>
  </p:cSld>
  <p:clrMapOvr>
    <a:masterClrMapping/>
  </p:clrMapOvr>
  <p:hf sldNum="0"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3 Transition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05518350"/>
      </p:ext>
    </p:extLst>
  </p:cSld>
  <p:clrMapOvr>
    <a:masterClrMapping/>
  </p:clrMapOvr>
  <p:hf sldNum="0"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2 Transition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57708337"/>
      </p:ext>
    </p:extLst>
  </p:cSld>
  <p:clrMapOvr>
    <a:masterClrMapping/>
  </p:clrMapOvr>
  <p:hf sldNum="0"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3 Transition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88279437"/>
      </p:ext>
    </p:extLst>
  </p:cSld>
  <p:clrMapOvr>
    <a:masterClrMapping/>
  </p:clrMapOvr>
  <p:hf sldNum="0"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99388F0A-94EB-4759-9503-BFB9668ED9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419869849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ing/sub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B8600AF-5F13-47AB-A820-A90AA189C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759" y="344814"/>
            <a:ext cx="10515600" cy="4061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151FFC1-3B1D-4B99-8EEC-C460E87824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8636" y="751003"/>
            <a:ext cx="10515600" cy="360400"/>
          </a:xfrm>
        </p:spPr>
        <p:txBody>
          <a:bodyPr>
            <a:noAutofit/>
          </a:bodyPr>
          <a:lstStyle>
            <a:lvl1pPr marL="0" indent="0">
              <a:buNone/>
              <a:defRPr sz="2667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879606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- Logo - 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BB000C9-E4E1-8C4B-B673-81A6605CE3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1E0E2E42-5CD1-5F4A-8A2C-EC4BA291D0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81000"/>
            <a:ext cx="1600200" cy="600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8EDC3A-C126-4CCF-972D-BAC3D46ACB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828799"/>
            <a:ext cx="6556248" cy="2438401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en-US" dirty="0"/>
              <a:t>[PRESENTATION </a:t>
            </a:r>
            <a:br>
              <a:rPr lang="en-US" dirty="0"/>
            </a:br>
            <a:r>
              <a:rPr lang="en-US" dirty="0"/>
              <a:t>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CE369-CCD1-4A73-A133-ADBC99CB1A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648200"/>
            <a:ext cx="4870450" cy="457200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800" b="1" i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0F3DBF-803D-1F41-8376-A03490B0C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410200"/>
            <a:ext cx="4870451" cy="30480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 b="0" i="0" cap="none" spc="0" baseline="0">
                <a:latin typeface="Montserrat" panose="00000500000000000000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buNone/>
              <a:defRPr sz="1200"/>
            </a:lvl2pPr>
            <a:lvl3pPr marL="0" indent="0">
              <a:spcBef>
                <a:spcPts val="0"/>
              </a:spcBef>
              <a:buNone/>
              <a:defRPr sz="1200"/>
            </a:lvl3pPr>
            <a:lvl4pPr marL="0" indent="0">
              <a:spcBef>
                <a:spcPts val="0"/>
              </a:spcBef>
              <a:buNone/>
              <a:defRPr sz="1200"/>
            </a:lvl4pPr>
            <a:lvl5pPr marL="0" indent="0">
              <a:spcBef>
                <a:spcPts val="0"/>
              </a:spcBef>
              <a:buNone/>
              <a:defRPr sz="1200"/>
            </a:lvl5pPr>
            <a:lvl6pPr marL="0" indent="0">
              <a:spcBef>
                <a:spcPts val="0"/>
              </a:spcBef>
              <a:buNone/>
              <a:defRPr sz="1200"/>
            </a:lvl6pPr>
            <a:lvl7pPr marL="0" indent="0">
              <a:spcBef>
                <a:spcPts val="0"/>
              </a:spcBef>
              <a:buNone/>
              <a:defRPr sz="1200"/>
            </a:lvl7pPr>
            <a:lvl8pPr marL="0" indent="0">
              <a:spcBef>
                <a:spcPts val="0"/>
              </a:spcBef>
              <a:buNone/>
              <a:defRPr sz="1200"/>
            </a:lvl8pPr>
            <a:lvl9pPr marL="0" indent="0">
              <a:spcBef>
                <a:spcPts val="0"/>
              </a:spcBef>
              <a:buNone/>
              <a:defRPr sz="1200"/>
            </a:lvl9pPr>
          </a:lstStyle>
          <a:p>
            <a:pPr lvl="0"/>
            <a:r>
              <a:rPr lang="en-US" dirty="0"/>
              <a:t>[Prepared for Client Name]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2C44E1-9B9B-7648-8668-2E0D692F67FD}"/>
              </a:ext>
            </a:extLst>
          </p:cNvPr>
          <p:cNvSpPr txBox="1"/>
          <p:nvPr userDrawn="1"/>
        </p:nvSpPr>
        <p:spPr>
          <a:xfrm>
            <a:off x="457200" y="6400800"/>
            <a:ext cx="5327649" cy="230293"/>
          </a:xfrm>
          <a:prstGeom prst="rect">
            <a:avLst/>
          </a:prstGeom>
          <a:noFill/>
        </p:spPr>
        <p:txBody>
          <a:bodyPr wrap="square" lIns="0" tIns="9144" rIns="0" bIns="0"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Graphik Regular"/>
              <a:buNone/>
            </a:pPr>
            <a:r>
              <a:rPr lang="en-US" sz="700" b="1" i="0" dirty="0">
                <a:latin typeface="Montserrat" panose="00000500000000000000" pitchFamily="2" charset="0"/>
                <a:cs typeface="Arial" panose="020B0604020202020204" pitchFamily="34" charset="0"/>
              </a:rPr>
              <a:t>EXACT SCIENCES</a:t>
            </a:r>
            <a:r>
              <a:rPr lang="en-US" sz="700" b="0" i="0" dirty="0">
                <a:latin typeface="Montserrat" panose="00000500000000000000" pitchFamily="2" charset="0"/>
                <a:cs typeface="Arial" panose="020B0604020202020204" pitchFamily="34" charset="0"/>
              </a:rPr>
              <a:t>   Proprietary and 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1479344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76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ing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FEA3C93D-5FB6-2240-85B6-4E54A50072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E2CF480-32AA-46F8-99CD-BAAF1BB6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AF7FD54-9AA1-4035-85BF-E686A720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759" y="344814"/>
            <a:ext cx="10515600" cy="4061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51208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Helix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>
            <a:extLst>
              <a:ext uri="{FF2B5EF4-FFF2-40B4-BE49-F238E27FC236}">
                <a16:creationId xmlns:a16="http://schemas.microsoft.com/office/drawing/2014/main" id="{9F8C4BFF-4393-4722-9DE7-C9493A24F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61100" y="-7252"/>
            <a:ext cx="5930900" cy="687250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35FB0C-F1AF-43F8-AF8F-2571C86086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F01BF53-2B8A-4970-919B-C55A6D7D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78B6976-171B-4F88-B540-22D9420020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73774982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lain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35FB0C-F1AF-43F8-AF8F-2571C86086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47C50B5-B385-40F2-ADFA-55F0E769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0842379-1CF2-4B0F-96F0-B00D72F5E7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42552062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hoto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F31271D-A2C7-4D9D-997A-90942D280A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35FB0C-F1AF-43F8-AF8F-2571C86086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47C50B5-B385-40F2-ADFA-55F0E769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EFC3EC4-6062-4BD6-B484-D2B1504A32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61217741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C6321-0E55-4B2D-8C6C-D2DF2AEFD42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839562"/>
            <a:ext cx="11277600" cy="389804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200"/>
            </a:lvl1pPr>
            <a:lvl2pPr marL="457189" indent="0">
              <a:lnSpc>
                <a:spcPct val="100000"/>
              </a:lnSpc>
              <a:buNone/>
              <a:defRPr sz="1200"/>
            </a:lvl2pPr>
            <a:lvl3pPr marL="914377" indent="0">
              <a:lnSpc>
                <a:spcPct val="100000"/>
              </a:lnSpc>
              <a:buNone/>
              <a:defRPr sz="1200"/>
            </a:lvl3pPr>
            <a:lvl4pPr marL="1371566" indent="0">
              <a:lnSpc>
                <a:spcPct val="100000"/>
              </a:lnSpc>
              <a:buNone/>
              <a:defRPr sz="1200"/>
            </a:lvl4pPr>
            <a:lvl5pPr marL="1828755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8836B2-B1D7-4286-A90A-78B51B0ED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C72F1E4-A976-4CEA-922B-E5C73EDF6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ED9FE-1A57-48A4-8619-D76EFA0C1880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6251550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357150-8EA2-4FD8-A229-50140EF191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839562"/>
            <a:ext cx="11277600" cy="389804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200"/>
            </a:lvl1pPr>
            <a:lvl2pPr marL="457189" indent="0">
              <a:lnSpc>
                <a:spcPct val="100000"/>
              </a:lnSpc>
              <a:buNone/>
              <a:defRPr sz="1200"/>
            </a:lvl2pPr>
            <a:lvl3pPr marL="914377" indent="0">
              <a:lnSpc>
                <a:spcPct val="100000"/>
              </a:lnSpc>
              <a:buNone/>
              <a:defRPr sz="1200"/>
            </a:lvl3pPr>
            <a:lvl4pPr marL="1371566" indent="0">
              <a:lnSpc>
                <a:spcPct val="100000"/>
              </a:lnSpc>
              <a:buNone/>
              <a:defRPr sz="1200"/>
            </a:lvl4pPr>
            <a:lvl5pPr marL="1828755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460E2B-032F-419C-BBA5-BC68C5F2A6D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FBDCEB-5A1B-4803-86C0-0FE0C399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6971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Blank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7594552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ntent/Photo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56388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9C597-9F26-428B-8B81-1C55707DB2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2249487"/>
            <a:ext cx="56388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B929735-09EC-4C3A-8774-2E3871F718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hidden">
          <a:xfrm>
            <a:off x="6403850" y="0"/>
            <a:ext cx="578815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065355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Blank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291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6879066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Two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7ACA8-51FD-415F-8BAA-A86425385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4FD3B-BF57-465C-8784-67189EB4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49DD7-CF47-42CC-9A0A-DCA504FF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79C42E-6956-4964-88EB-14E09A96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790B39A-5EC3-4A43-B22C-5E64FC7C25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39C495-43B0-4454-925B-6D53BC073D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25CFFB-7709-4F4B-9C29-A42085133F5B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65465843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mparison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C8886-5B4F-445E-882D-F8827B62B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3411FA-2CDF-4949-9EEE-39CF866F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342E9-165E-4C53-BC72-671AA52D0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4743EE-895C-4696-A5F0-2702D61F1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768D562-B521-4515-92A8-72C041D8D6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DEC6383-1879-495D-A085-AC738E85716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DA43303-4061-4598-B636-58BADACF6FF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4C2925-73EC-4680-A9E5-E45C36CF17A1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502402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41D6F4-EFE4-49B4-BC1B-5E01858318F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19472739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Left text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21D96AD-CD6B-440A-859D-95B457A4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14800" cy="236539"/>
          </a:xfrm>
        </p:spPr>
        <p:txBody>
          <a:bodyPr/>
          <a:lstStyle/>
          <a:p>
            <a:r>
              <a:rPr lang="en-US"/>
              <a:t>Source:  CDC BRFSS Data for CRC Screening 2012 to 2016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E9B7BB1-D8D6-4912-A5A7-4E2BE2EB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35740-D3CC-4711-BB2C-DD1E94D9DF8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829E80-470B-4E8B-AEC2-D6A86CF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A4CDB8-E884-4B92-A1F7-8C9FF7B6214F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457200" y="2041153"/>
            <a:ext cx="3346704" cy="3737347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45640513-DB1D-470B-A507-DD5C36D6DE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52324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9461117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wo Content Subheading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F0BED4-A3B9-9146-B29F-401E7C5560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4F0BF94-6618-4C4F-8478-422E23553C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024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Edit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facilisi.eet</a:t>
            </a:r>
            <a:r>
              <a:rPr lang="en-US" dirty="0"/>
              <a:t> dolore Master text style.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655E1A6-79C3-493B-9E68-C57B898A50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033587"/>
            <a:ext cx="3373419" cy="27474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983036-A1B9-4AFB-8177-BFF90C419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E49CF587-D3E6-4A94-8584-FABC234AB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883445"/>
            <a:ext cx="52324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69A065B-9314-4AFF-A8B4-95F1046B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30DF3D-2F97-4C68-9835-58A123ACBC0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3443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hree content w/ Photos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58B68-EFD1-4961-AC20-B9EFCD6461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FEDE0-C41E-44F1-BE6E-DA6ADBC463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C0B14C-965F-4B2B-B25A-2B8AC4ED5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C58D92-3B5D-415E-A3C8-CF7E533574D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7200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EB9473-4DE2-4177-9E51-F311E1242569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416552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4481031-E60A-4D6A-BC8A-F91C5D6933D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388096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CC2CA-B04B-441D-A780-9924E1C372EB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416552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6A3CC8-AF07-409A-AF96-5CFFA5A0B9A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385048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E36A2F4-0871-4C49-BCAC-E255CA0AD2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 bwMode="hidden">
          <a:xfrm>
            <a:off x="457200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D7798985-5F0A-4DED-BCAB-048CA24E74B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4416552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F88DA16B-1D30-40C3-AF15-B3EA8215481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 bwMode="hidden">
          <a:xfrm>
            <a:off x="8385048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DE7B1B-8904-4797-868D-DEBC2812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001C19-7259-4EE2-8FE5-5D55D0E12B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94877753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Four content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Source:  CDC BRFSS Data for CRC Screening 2012 to 2016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2187DF-ACE8-49FB-B6CC-7FFE6950E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BAFC81-5751-4364-8FF9-8661F135A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5825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551C339-B836-4FB8-8F43-D316C98F0F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4036776"/>
            <a:ext cx="2362200" cy="174942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F1C7EC6A-E716-420F-9A72-79A423218B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375775" y="4038600"/>
            <a:ext cx="2359024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002ED33-E28D-4D4F-BD00-E4B213D0633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57200" y="3659297"/>
            <a:ext cx="2359025" cy="31834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5ADCB9-ACE0-4FE2-8891-D14C71E59F8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425825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CAF8EFC-C9EE-48BA-BCB8-F21313C67B0F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06769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61E863B-D619-4E35-B29C-9940A44B220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360281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0FC2C01-A74B-4594-9982-E375A63D8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0077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6D088CC8-9950-4D60-B7F2-92E75A86D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105"/>
            <a:ext cx="5918198" cy="685778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7912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B23B30-9DE5-4C6C-A776-5D4587F09EF1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75965930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>
            <a:extLst>
              <a:ext uri="{FF2B5EF4-FFF2-40B4-BE49-F238E27FC236}">
                <a16:creationId xmlns:a16="http://schemas.microsoft.com/office/drawing/2014/main" id="{D4B93C92-B30B-4FA2-8DD4-C1AA15B06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6261100" y="-7252"/>
            <a:ext cx="5930900" cy="68725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A6D7C0-9857-49C1-8B5F-16E558151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718" y="2303584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CLOSING</a:t>
            </a:r>
            <a:br>
              <a:rPr lang="en-US" dirty="0"/>
            </a:br>
            <a:r>
              <a:rPr lang="en-US" dirty="0"/>
              <a:t>MESSAGE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C29CE33-3B54-41B8-A0E0-3D2229F3F4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718" y="405227"/>
            <a:ext cx="1600200" cy="5516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56DF5F-CEC1-4D0A-BA6B-C744F4612FA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12308828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Helix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>
            <a:extLst>
              <a:ext uri="{FF2B5EF4-FFF2-40B4-BE49-F238E27FC236}">
                <a16:creationId xmlns:a16="http://schemas.microsoft.com/office/drawing/2014/main" id="{E0B65E73-A6BE-4019-BD46-ED55CB6E5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106"/>
            <a:ext cx="5918200" cy="6857790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086E5E8-63B6-4BA8-A72F-5877B9C251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407B94EE-EF27-4286-B74E-FC1A27B61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BC28B2C-28E1-4ACF-B7F5-14B468AC36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34830100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lain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086E5E8-63B6-4BA8-A72F-5877B9C251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04B3D6F-8359-462D-9119-CF5A262BB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811449C-3DC9-4166-BA56-43C2FB5FAF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138576440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 Photo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68579C7C-BF63-451F-83C5-7C754FB93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28799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256E98-86F8-4E29-8A3E-342953442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4461056"/>
            <a:ext cx="5039248" cy="603313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2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55883-ED2C-4D78-9DC0-127358DC64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10C7-A10B-45F7-A2F6-304FE1DC51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086E5E8-63B6-4BA8-A72F-5877B9C251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04B3D6F-8359-462D-9119-CF5A262BB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9F60294-1CA7-403F-9467-4A314B9C5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368130"/>
            <a:ext cx="5039248" cy="23654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09183488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 Conten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C6321-0E55-4B2D-8C6C-D2DF2AEFD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9562"/>
            <a:ext cx="11277600" cy="3898048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8836B2-B1D7-4286-A90A-78B51B0ED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C72F1E4-A976-4CEA-922B-E5C73EDF6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ED9FE-1A57-48A4-8619-D76EFA0C1880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88200447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Content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1054-62CF-44B2-93EF-E465681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D106C-0C6A-43E1-9868-B1589012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357150-8EA2-4FD8-A229-50140EF19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9562"/>
            <a:ext cx="11277600" cy="3898048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0EB9C2-D076-4820-82B8-C3D563545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460E2B-032F-419C-BBA5-BC68C5F2A6D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78715480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Blank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9855684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ntent/Photo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B929735-09EC-4C3A-8774-2E3871F718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hidden">
          <a:xfrm>
            <a:off x="6403850" y="0"/>
            <a:ext cx="578815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C9C44-9A33-4A57-9421-E42FA493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9C9BA-B060-43A8-8A58-DC8EE70A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17EEB-329A-4191-949E-ECCADE28D2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C22533-2CCB-46C6-927F-D562137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56388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9CD6432-73A5-4585-B50B-4931F85D0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/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9C597-9F26-428B-8B81-1C55707DB2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2249487"/>
            <a:ext cx="56388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8168073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Blank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21D96AD-CD6B-440A-859D-95B457A4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E9B7BB1-D8D6-4912-A5A7-4E2BE2EB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35740-D3CC-4711-BB2C-DD1E94D9DF8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829E80-470B-4E8B-AEC2-D6A86CF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81132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97137553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Two Conten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7ACA8-51FD-415F-8BAA-A86425385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4FD3B-BF57-465C-8784-67189EB4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49DD7-CF47-42CC-9A0A-DCA504FF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79C42E-6956-4964-88EB-14E09A96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790B39A-5EC3-4A43-B22C-5E64FC7C25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39C495-43B0-4454-925B-6D53BC073D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25CFFB-7709-4F4B-9C29-A42085133F5B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416049529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Comparison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C8886-5B4F-445E-882D-F8827B62B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3411FA-2CDF-4949-9EEE-39CF866F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342E9-165E-4C53-BC72-671AA52D0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4743EE-895C-4696-A5F0-2702D61F1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768D562-B521-4515-92A8-72C041D8D6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DEC6383-1879-495D-A085-AC738E85716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57200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DA43303-4061-4598-B636-58BADACF6FF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02402" y="2260879"/>
            <a:ext cx="5232400" cy="3547068"/>
          </a:xfrm>
        </p:spPr>
        <p:txBody>
          <a:bodyPr/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4C2925-73EC-4680-A9E5-E45C36CF17A1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502402" y="1828800"/>
            <a:ext cx="5232400" cy="411956"/>
          </a:xfrm>
        </p:spPr>
        <p:txBody>
          <a:bodyPr lIns="0" tIns="0" rIns="0" bIns="0"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41D6F4-EFE4-49B4-BC1B-5E01858318F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56513676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/subheading- Left tex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21D96AD-CD6B-440A-859D-95B457A4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E9B7BB1-D8D6-4912-A5A7-4E2BE2EB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35740-D3CC-4711-BB2C-DD1E94D9DF89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829E80-470B-4E8B-AEC2-D6A86CF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A4CDB8-E884-4B92-A1F7-8C9FF7B6214F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457200" y="2041153"/>
            <a:ext cx="3346704" cy="3737347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45640513-DB1D-470B-A507-DD5C36D6DE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60092"/>
            <a:ext cx="112776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9616553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wo Content Subheading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F0BED4-A3B9-9146-B29F-401E7C5560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4F0BF94-6618-4C4F-8478-422E23553C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02400" y="3352800"/>
            <a:ext cx="5232400" cy="2359025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facilisi.eet</a:t>
            </a:r>
            <a:r>
              <a:rPr lang="en-US" dirty="0"/>
              <a:t> dolore Master text style.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655E1A6-79C3-493B-9E68-C57B898A50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033587"/>
            <a:ext cx="3373419" cy="27474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983036-A1B9-4AFB-8177-BFF90C419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E49CF587-D3E6-4A94-8584-FABC234AB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883445"/>
            <a:ext cx="5232400" cy="36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22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69A065B-9314-4AFF-A8B4-95F1046B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30DF3D-2F97-4C68-9835-58A123ACBC07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04736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Three content w/ Photos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58B68-EFD1-4961-AC20-B9EFCD6461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FEDE0-C41E-44F1-BE6E-DA6ADBC463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C0B14C-965F-4B2B-B25A-2B8AC4ED5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C58D92-3B5D-415E-A3C8-CF7E533574D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7200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EB9473-4DE2-4177-9E51-F311E1242569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416552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4481031-E60A-4D6A-BC8A-F91C5D6933D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388096" y="4114800"/>
            <a:ext cx="3346704" cy="307720"/>
          </a:xfr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CC2CA-B04B-441D-A780-9924E1C372EB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416552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6A3CC8-AF07-409A-AF96-5CFFA5A0B9A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385048" y="4495800"/>
            <a:ext cx="3346704" cy="1444624"/>
          </a:xfr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E36A2F4-0871-4C49-BCAC-E255CA0AD2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 bwMode="hidden">
          <a:xfrm>
            <a:off x="457200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D7798985-5F0A-4DED-BCAB-048CA24E74B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4416552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F88DA16B-1D30-40C3-AF15-B3EA8215481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 bwMode="hidden">
          <a:xfrm>
            <a:off x="8385048" y="2386584"/>
            <a:ext cx="3346704" cy="1577721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DE7B1B-8904-4797-868D-DEBC2812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001C19-7259-4EE2-8FE5-5D55D0E12BE3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419948531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- Four content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CA935-3996-450F-BBA4-3F8F6020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B7C9-C366-49E7-B1D1-76F4BD25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492C1-3A2C-4142-8A67-EA79EA766734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2187DF-ACE8-49FB-B6CC-7FFE6950E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BAFC81-5751-4364-8FF9-8661F135A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5825" y="4035425"/>
            <a:ext cx="2359025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551C339-B836-4FB8-8F43-D316C98F0F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4036776"/>
            <a:ext cx="2362200" cy="174942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F1C7EC6A-E716-420F-9A72-79A423218B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375775" y="4038600"/>
            <a:ext cx="2359024" cy="1750776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002ED33-E28D-4D4F-BD00-E4B213D0633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57200" y="3659297"/>
            <a:ext cx="2359025" cy="31834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5ADCB9-ACE0-4FE2-8891-D14C71E59F8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425825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CAF8EFC-C9EE-48BA-BCB8-F21313C67B0F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06769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61E863B-D619-4E35-B29C-9940A44B220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360281" y="3659297"/>
            <a:ext cx="2359025" cy="318343"/>
          </a:xfr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0FC2C01-A74B-4594-9982-E375A63D8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 lIns="0" tIns="0" rIns="0" bIns="0" anchor="t" anchorCtr="0"/>
          <a:lstStyle>
            <a:lvl1pPr>
              <a:lnSpc>
                <a:spcPts val="34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98640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587ABD-0CA2-4904-A77F-4CA3B7E85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105"/>
            <a:ext cx="5918200" cy="685779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7912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C4CA39-269B-42CD-81D0-19C84BE50D4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114604416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>
            <a:extLst>
              <a:ext uri="{FF2B5EF4-FFF2-40B4-BE49-F238E27FC236}">
                <a16:creationId xmlns:a16="http://schemas.microsoft.com/office/drawing/2014/main" id="{DB30D767-D45F-4C31-B79D-A66F509EF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6273800" y="106"/>
            <a:ext cx="5918200" cy="68577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354D3C-7913-4FD8-B5AB-77840BEEB0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303584"/>
            <a:ext cx="5039248" cy="2250831"/>
          </a:xfrm>
        </p:spPr>
        <p:txBody>
          <a:bodyPr anchor="ctr" anchorCtr="0"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CLOSING</a:t>
            </a:r>
            <a:br>
              <a:rPr lang="en-US" dirty="0"/>
            </a:br>
            <a:r>
              <a:rPr lang="en-US" dirty="0"/>
              <a:t>MESSAGE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EA1B3DD-B665-49BD-A972-311F86446D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" y="405227"/>
            <a:ext cx="1600200" cy="5516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017918-302E-4B74-B5EC-11558F512600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65697776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- Heading/subheading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8721"/>
            <a:ext cx="11277600" cy="3580861"/>
          </a:xfrm>
        </p:spPr>
        <p:txBody>
          <a:bodyPr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B7ED-3604-479A-8714-9540D51129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10259"/>
            <a:ext cx="11277600" cy="974690"/>
          </a:xfr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37667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21439239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ECE4D55-617F-49EB-97E7-38665296E1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6502402" y="0"/>
            <a:ext cx="5689598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4620874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- Heading/subheading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8721"/>
            <a:ext cx="11277600" cy="3580861"/>
          </a:xfrm>
        </p:spPr>
        <p:txBody>
          <a:bodyPr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B7ED-3604-479A-8714-9540D51129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10259"/>
            <a:ext cx="11277600" cy="974690"/>
          </a:xfr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80050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200427660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ECE4D55-617F-49EB-97E7-38665296E1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6502402" y="0"/>
            <a:ext cx="5689598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129348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- Heading/subheading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A0D7A9B2-3A6C-4835-AD04-EB98CA029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8721"/>
            <a:ext cx="11277600" cy="3580861"/>
          </a:xfrm>
        </p:spPr>
        <p:txBody>
          <a:bodyPr/>
          <a:lstStyle>
            <a:lvl1pPr algn="l">
              <a:lnSpc>
                <a:spcPts val="52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B7ED-3604-479A-8714-9540D51129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10259"/>
            <a:ext cx="11277600" cy="974690"/>
          </a:xfr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8497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410730033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ECE4D55-617F-49EB-97E7-38665296E1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6502402" y="0"/>
            <a:ext cx="5689598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9861298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1 Transition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5723700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2 Transition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2426954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3 Transition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0861461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2 Transition- Te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7052812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#3 Transition-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8B913-E311-4B61-ABF2-8A82BBB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59433-32CE-47A6-B2CD-6246BA443552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388330C-D1A7-4569-B6F2-A3775B04C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5943600"/>
            <a:ext cx="4114800" cy="2365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60B574-8C74-4265-99F2-61F4F0A70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429000"/>
            <a:ext cx="4870450" cy="229393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Section Content</a:t>
            </a:r>
          </a:p>
          <a:p>
            <a:r>
              <a:rPr lang="en-US" dirty="0"/>
              <a:t>Lorem ipsum </a:t>
            </a:r>
          </a:p>
          <a:p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  <a:p>
            <a:r>
              <a:rPr lang="en-US" dirty="0" err="1"/>
              <a:t>Consectetuer</a:t>
            </a:r>
            <a:r>
              <a:rPr lang="en-US" dirty="0"/>
              <a:t> </a:t>
            </a:r>
          </a:p>
          <a:p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7CC5A-65F3-4D06-A3BA-5CAB1F162924}"/>
              </a:ext>
            </a:extLst>
          </p:cNvPr>
          <p:cNvSpPr txBox="1">
            <a:spLocks/>
          </p:cNvSpPr>
          <p:nvPr/>
        </p:nvSpPr>
        <p:spPr>
          <a:xfrm>
            <a:off x="228600" y="-214602"/>
            <a:ext cx="11277600" cy="2680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25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724672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- 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99388F0A-94EB-4759-9503-BFB9668ED9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hidden">
          <a:xfrm>
            <a:off x="0" y="0"/>
            <a:ext cx="12192000" cy="6858000"/>
          </a:xfrm>
          <a:solidFill>
            <a:srgbClr val="DADADA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A7777-595C-43A3-B540-6904342528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435F-4292-45CE-98E7-AB1B6A6FA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5558A4-2338-466C-84F2-2CAF7406C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43985"/>
            <a:ext cx="5232400" cy="1690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</a:t>
            </a:r>
            <a:r>
              <a:rPr lang="en-US" dirty="0"/>
              <a:t> </a:t>
            </a:r>
            <a:r>
              <a:rPr lang="en-US" dirty="0" err="1"/>
              <a:t>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5A0895B-76C1-4E0F-96FA-0BF90096CA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861815"/>
            <a:ext cx="4870450" cy="914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dirty="0"/>
              <a:t>[Name]</a:t>
            </a:r>
            <a:br>
              <a:rPr lang="en-US" dirty="0"/>
            </a:br>
            <a:r>
              <a:rPr lang="en-US" dirty="0"/>
              <a:t>[Location]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70BBA-AA60-45EF-A845-4365974EB80C}"/>
              </a:ext>
            </a:extLst>
          </p:cNvPr>
          <p:cNvSpPr txBox="1"/>
          <p:nvPr/>
        </p:nvSpPr>
        <p:spPr>
          <a:xfrm>
            <a:off x="457200" y="6400800"/>
            <a:ext cx="127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</a:p>
        </p:txBody>
      </p:sp>
    </p:spTree>
    <p:extLst>
      <p:ext uri="{BB962C8B-B14F-4D97-AF65-F5344CB8AC3E}">
        <p14:creationId xmlns:p14="http://schemas.microsoft.com/office/powerpoint/2010/main" val="337209247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3509" y="1415513"/>
            <a:ext cx="10641491" cy="4598939"/>
          </a:xfrm>
        </p:spPr>
        <p:txBody>
          <a:bodyPr>
            <a:normAutofit/>
          </a:bodyPr>
          <a:lstStyle>
            <a:lvl1pPr>
              <a:defRPr sz="3733">
                <a:latin typeface="+mn-lt"/>
              </a:defRPr>
            </a:lvl1pPr>
            <a:lvl2pPr marL="914377" indent="-304792">
              <a:buFont typeface="Arial" panose="020B0604020202020204" pitchFamily="34" charset="0"/>
              <a:buChar char="-"/>
              <a:defRPr sz="3200">
                <a:latin typeface="+mn-lt"/>
              </a:defRPr>
            </a:lvl2pPr>
            <a:lvl3pPr marL="1523962" indent="-304792">
              <a:buFont typeface="Courier New" panose="02070309020205020404" pitchFamily="49" charset="0"/>
              <a:buChar char="o"/>
              <a:defRPr sz="2667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ACS-RGB-no stroke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67" y="6014452"/>
            <a:ext cx="880533" cy="567713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43509" y="455123"/>
            <a:ext cx="10641491" cy="799476"/>
          </a:xfrm>
        </p:spPr>
        <p:txBody>
          <a:bodyPr vert="horz" anchor="t">
            <a:noAutofit/>
          </a:bodyPr>
          <a:lstStyle>
            <a:lvl1pPr marL="0" indent="0">
              <a:lnSpc>
                <a:spcPct val="100000"/>
              </a:lnSpc>
              <a:buNone/>
              <a:defRPr sz="4800" b="1" cap="none" spc="160" baseline="0">
                <a:solidFill>
                  <a:schemeClr val="tx1"/>
                </a:solidFill>
                <a:latin typeface="+mn-lt"/>
              </a:defRPr>
            </a:lvl1pPr>
            <a:lvl2pPr>
              <a:defRPr sz="3733" b="1"/>
            </a:lvl2pPr>
            <a:lvl3pPr>
              <a:defRPr sz="3733" b="1"/>
            </a:lvl3pPr>
            <a:lvl4pPr>
              <a:defRPr sz="3733" b="1"/>
            </a:lvl4pPr>
            <a:lvl5pPr>
              <a:defRPr sz="3733" b="1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93671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468" y="631848"/>
            <a:ext cx="11365064" cy="1143000"/>
          </a:xfrm>
        </p:spPr>
        <p:txBody>
          <a:bodyPr/>
          <a:lstStyle>
            <a:lvl1pPr>
              <a:defRPr>
                <a:solidFill>
                  <a:srgbClr val="EA73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468" y="1844954"/>
            <a:ext cx="11365064" cy="3929858"/>
          </a:xfrm>
        </p:spPr>
        <p:txBody>
          <a:bodyPr/>
          <a:lstStyle>
            <a:lvl1pPr>
              <a:defRPr>
                <a:solidFill>
                  <a:srgbClr val="3C4B52"/>
                </a:solidFill>
              </a:defRPr>
            </a:lvl1pPr>
            <a:lvl2pPr>
              <a:defRPr>
                <a:solidFill>
                  <a:srgbClr val="3C4B52"/>
                </a:solidFill>
              </a:defRPr>
            </a:lvl2pPr>
            <a:lvl3pPr>
              <a:defRPr>
                <a:solidFill>
                  <a:srgbClr val="3C4B52"/>
                </a:solidFill>
              </a:defRPr>
            </a:lvl3pPr>
            <a:lvl4pPr>
              <a:defRPr>
                <a:solidFill>
                  <a:srgbClr val="3C4B52"/>
                </a:solidFill>
              </a:defRPr>
            </a:lvl4pPr>
            <a:lvl5pPr>
              <a:defRPr>
                <a:solidFill>
                  <a:srgbClr val="3C4B5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376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26" Type="http://schemas.openxmlformats.org/officeDocument/2006/relationships/slideLayout" Target="../slideLayouts/slideLayout77.xml"/><Relationship Id="rId39" Type="http://schemas.openxmlformats.org/officeDocument/2006/relationships/slideLayout" Target="../slideLayouts/slideLayout90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34" Type="http://schemas.openxmlformats.org/officeDocument/2006/relationships/slideLayout" Target="../slideLayouts/slideLayout85.xml"/><Relationship Id="rId42" Type="http://schemas.openxmlformats.org/officeDocument/2006/relationships/slideLayout" Target="../slideLayouts/slideLayout93.xml"/><Relationship Id="rId47" Type="http://schemas.openxmlformats.org/officeDocument/2006/relationships/slideLayout" Target="../slideLayouts/slideLayout98.xml"/><Relationship Id="rId50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slideLayout" Target="../slideLayouts/slideLayout76.xml"/><Relationship Id="rId33" Type="http://schemas.openxmlformats.org/officeDocument/2006/relationships/slideLayout" Target="../slideLayouts/slideLayout84.xml"/><Relationship Id="rId38" Type="http://schemas.openxmlformats.org/officeDocument/2006/relationships/slideLayout" Target="../slideLayouts/slideLayout89.xml"/><Relationship Id="rId46" Type="http://schemas.openxmlformats.org/officeDocument/2006/relationships/slideLayout" Target="../slideLayouts/slideLayout97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29" Type="http://schemas.openxmlformats.org/officeDocument/2006/relationships/slideLayout" Target="../slideLayouts/slideLayout80.xml"/><Relationship Id="rId41" Type="http://schemas.openxmlformats.org/officeDocument/2006/relationships/slideLayout" Target="../slideLayouts/slideLayout92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75.xml"/><Relationship Id="rId32" Type="http://schemas.openxmlformats.org/officeDocument/2006/relationships/slideLayout" Target="../slideLayouts/slideLayout83.xml"/><Relationship Id="rId37" Type="http://schemas.openxmlformats.org/officeDocument/2006/relationships/slideLayout" Target="../slideLayouts/slideLayout88.xml"/><Relationship Id="rId40" Type="http://schemas.openxmlformats.org/officeDocument/2006/relationships/slideLayout" Target="../slideLayouts/slideLayout91.xml"/><Relationship Id="rId45" Type="http://schemas.openxmlformats.org/officeDocument/2006/relationships/slideLayout" Target="../slideLayouts/slideLayout96.xml"/><Relationship Id="rId53" Type="http://schemas.openxmlformats.org/officeDocument/2006/relationships/theme" Target="../theme/theme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28" Type="http://schemas.openxmlformats.org/officeDocument/2006/relationships/slideLayout" Target="../slideLayouts/slideLayout79.xml"/><Relationship Id="rId36" Type="http://schemas.openxmlformats.org/officeDocument/2006/relationships/slideLayout" Target="../slideLayouts/slideLayout87.xml"/><Relationship Id="rId4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31" Type="http://schemas.openxmlformats.org/officeDocument/2006/relationships/slideLayout" Target="../slideLayouts/slideLayout82.xml"/><Relationship Id="rId44" Type="http://schemas.openxmlformats.org/officeDocument/2006/relationships/slideLayout" Target="../slideLayouts/slideLayout95.xml"/><Relationship Id="rId52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Relationship Id="rId27" Type="http://schemas.openxmlformats.org/officeDocument/2006/relationships/slideLayout" Target="../slideLayouts/slideLayout78.xml"/><Relationship Id="rId30" Type="http://schemas.openxmlformats.org/officeDocument/2006/relationships/slideLayout" Target="../slideLayouts/slideLayout81.xml"/><Relationship Id="rId35" Type="http://schemas.openxmlformats.org/officeDocument/2006/relationships/slideLayout" Target="../slideLayouts/slideLayout86.xml"/><Relationship Id="rId43" Type="http://schemas.openxmlformats.org/officeDocument/2006/relationships/slideLayout" Target="../slideLayouts/slideLayout94.xml"/><Relationship Id="rId48" Type="http://schemas.openxmlformats.org/officeDocument/2006/relationships/slideLayout" Target="../slideLayouts/slideLayout99.xml"/><Relationship Id="rId8" Type="http://schemas.openxmlformats.org/officeDocument/2006/relationships/slideLayout" Target="../slideLayouts/slideLayout59.xml"/><Relationship Id="rId51" Type="http://schemas.openxmlformats.org/officeDocument/2006/relationships/slideLayout" Target="../slideLayouts/slideLayout10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26" Type="http://schemas.openxmlformats.org/officeDocument/2006/relationships/slideLayout" Target="../slideLayouts/slideLayout129.xml"/><Relationship Id="rId39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24.xml"/><Relationship Id="rId34" Type="http://schemas.openxmlformats.org/officeDocument/2006/relationships/slideLayout" Target="../slideLayouts/slideLayout137.xml"/><Relationship Id="rId42" Type="http://schemas.openxmlformats.org/officeDocument/2006/relationships/slideLayout" Target="../slideLayouts/slideLayout145.xml"/><Relationship Id="rId47" Type="http://schemas.openxmlformats.org/officeDocument/2006/relationships/slideLayout" Target="../slideLayouts/slideLayout150.xml"/><Relationship Id="rId50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5" Type="http://schemas.openxmlformats.org/officeDocument/2006/relationships/slideLayout" Target="../slideLayouts/slideLayout128.xml"/><Relationship Id="rId33" Type="http://schemas.openxmlformats.org/officeDocument/2006/relationships/slideLayout" Target="../slideLayouts/slideLayout136.xml"/><Relationship Id="rId38" Type="http://schemas.openxmlformats.org/officeDocument/2006/relationships/slideLayout" Target="../slideLayouts/slideLayout141.xml"/><Relationship Id="rId46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20" Type="http://schemas.openxmlformats.org/officeDocument/2006/relationships/slideLayout" Target="../slideLayouts/slideLayout123.xml"/><Relationship Id="rId29" Type="http://schemas.openxmlformats.org/officeDocument/2006/relationships/slideLayout" Target="../slideLayouts/slideLayout132.xml"/><Relationship Id="rId41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24" Type="http://schemas.openxmlformats.org/officeDocument/2006/relationships/slideLayout" Target="../slideLayouts/slideLayout127.xml"/><Relationship Id="rId32" Type="http://schemas.openxmlformats.org/officeDocument/2006/relationships/slideLayout" Target="../slideLayouts/slideLayout135.xml"/><Relationship Id="rId37" Type="http://schemas.openxmlformats.org/officeDocument/2006/relationships/slideLayout" Target="../slideLayouts/slideLayout140.xml"/><Relationship Id="rId40" Type="http://schemas.openxmlformats.org/officeDocument/2006/relationships/slideLayout" Target="../slideLayouts/slideLayout143.xml"/><Relationship Id="rId45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23" Type="http://schemas.openxmlformats.org/officeDocument/2006/relationships/slideLayout" Target="../slideLayouts/slideLayout126.xml"/><Relationship Id="rId28" Type="http://schemas.openxmlformats.org/officeDocument/2006/relationships/slideLayout" Target="../slideLayouts/slideLayout131.xml"/><Relationship Id="rId36" Type="http://schemas.openxmlformats.org/officeDocument/2006/relationships/slideLayout" Target="../slideLayouts/slideLayout139.xml"/><Relationship Id="rId4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13.xml"/><Relationship Id="rId19" Type="http://schemas.openxmlformats.org/officeDocument/2006/relationships/slideLayout" Target="../slideLayouts/slideLayout122.xml"/><Relationship Id="rId31" Type="http://schemas.openxmlformats.org/officeDocument/2006/relationships/slideLayout" Target="../slideLayouts/slideLayout134.xml"/><Relationship Id="rId44" Type="http://schemas.openxmlformats.org/officeDocument/2006/relationships/slideLayout" Target="../slideLayouts/slideLayout147.xml"/><Relationship Id="rId52" Type="http://schemas.openxmlformats.org/officeDocument/2006/relationships/theme" Target="../theme/theme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Relationship Id="rId22" Type="http://schemas.openxmlformats.org/officeDocument/2006/relationships/slideLayout" Target="../slideLayouts/slideLayout125.xml"/><Relationship Id="rId27" Type="http://schemas.openxmlformats.org/officeDocument/2006/relationships/slideLayout" Target="../slideLayouts/slideLayout130.xml"/><Relationship Id="rId30" Type="http://schemas.openxmlformats.org/officeDocument/2006/relationships/slideLayout" Target="../slideLayouts/slideLayout133.xml"/><Relationship Id="rId35" Type="http://schemas.openxmlformats.org/officeDocument/2006/relationships/slideLayout" Target="../slideLayouts/slideLayout138.xml"/><Relationship Id="rId43" Type="http://schemas.openxmlformats.org/officeDocument/2006/relationships/slideLayout" Target="../slideLayouts/slideLayout146.xml"/><Relationship Id="rId48" Type="http://schemas.openxmlformats.org/officeDocument/2006/relationships/slideLayout" Target="../slideLayouts/slideLayout151.xml"/><Relationship Id="rId8" Type="http://schemas.openxmlformats.org/officeDocument/2006/relationships/slideLayout" Target="../slideLayouts/slideLayout111.xml"/><Relationship Id="rId51" Type="http://schemas.openxmlformats.org/officeDocument/2006/relationships/slideLayout" Target="../slideLayouts/slideLayout1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76FCB7-EEB2-485A-9DFC-348C44180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15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90C58-0A45-4196-A146-A4FB98DF9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1"/>
            <a:ext cx="112776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DE669-7402-4A64-80CB-81C20C723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5943600"/>
            <a:ext cx="4114800" cy="2365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38274-F6E8-42D1-A1D4-7D2C135E2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1600" y="6400800"/>
            <a:ext cx="27432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61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9" r:id="rId2"/>
    <p:sldLayoutId id="2147483774" r:id="rId3"/>
    <p:sldLayoutId id="2147483737" r:id="rId4"/>
    <p:sldLayoutId id="2147483738" r:id="rId5"/>
    <p:sldLayoutId id="2147483739" r:id="rId6"/>
    <p:sldLayoutId id="2147483759" r:id="rId7"/>
    <p:sldLayoutId id="2147483797" r:id="rId8"/>
    <p:sldLayoutId id="2147483741" r:id="rId9"/>
    <p:sldLayoutId id="2147483742" r:id="rId10"/>
    <p:sldLayoutId id="2147483743" r:id="rId11"/>
    <p:sldLayoutId id="2147483758" r:id="rId12"/>
    <p:sldLayoutId id="2147483799" r:id="rId13"/>
    <p:sldLayoutId id="2147483756" r:id="rId14"/>
    <p:sldLayoutId id="2147483757" r:id="rId15"/>
    <p:sldLayoutId id="2147483752" r:id="rId16"/>
    <p:sldLayoutId id="2147483750" r:id="rId17"/>
    <p:sldLayoutId id="2147483735" r:id="rId18"/>
    <p:sldLayoutId id="2147483748" r:id="rId19"/>
    <p:sldLayoutId id="2147483775" r:id="rId20"/>
    <p:sldLayoutId id="2147483754" r:id="rId21"/>
    <p:sldLayoutId id="2147483755" r:id="rId22"/>
    <p:sldLayoutId id="2147483765" r:id="rId23"/>
    <p:sldLayoutId id="2147483766" r:id="rId24"/>
    <p:sldLayoutId id="2147483767" r:id="rId25"/>
    <p:sldLayoutId id="2147483768" r:id="rId26"/>
    <p:sldLayoutId id="2147483769" r:id="rId27"/>
    <p:sldLayoutId id="2147483770" r:id="rId28"/>
    <p:sldLayoutId id="2147483771" r:id="rId29"/>
    <p:sldLayoutId id="2147483800" r:id="rId30"/>
    <p:sldLayoutId id="2147483772" r:id="rId31"/>
    <p:sldLayoutId id="2147483773" r:id="rId32"/>
    <p:sldLayoutId id="2147483753" r:id="rId33"/>
    <p:sldLayoutId id="2147483744" r:id="rId34"/>
    <p:sldLayoutId id="2147483746" r:id="rId35"/>
    <p:sldLayoutId id="2147483798" r:id="rId36"/>
    <p:sldLayoutId id="2147483802" r:id="rId37"/>
    <p:sldLayoutId id="2147483745" r:id="rId38"/>
    <p:sldLayoutId id="2147483804" r:id="rId39"/>
    <p:sldLayoutId id="2147483803" r:id="rId40"/>
    <p:sldLayoutId id="2147483736" r:id="rId41"/>
    <p:sldLayoutId id="2147483805" r:id="rId42"/>
    <p:sldLayoutId id="2147483801" r:id="rId43"/>
    <p:sldLayoutId id="2147483760" r:id="rId44"/>
    <p:sldLayoutId id="2147483761" r:id="rId45"/>
    <p:sldLayoutId id="2147483762" r:id="rId46"/>
    <p:sldLayoutId id="2147483763" r:id="rId47"/>
    <p:sldLayoutId id="2147483764" r:id="rId48"/>
    <p:sldLayoutId id="2147483751" r:id="rId49"/>
    <p:sldLayoutId id="2147483912" r:id="rId50"/>
    <p:sldLayoutId id="2147483913" r:id="rId51"/>
  </p:sldLayoutIdLst>
  <p:hf hdr="0" ft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4096">
          <p15:clr>
            <a:srgbClr val="F26B43"/>
          </p15:clr>
        </p15:guide>
        <p15:guide id="4" pos="3584">
          <p15:clr>
            <a:srgbClr val="F26B43"/>
          </p15:clr>
        </p15:guide>
        <p15:guide id="5" pos="6080">
          <p15:clr>
            <a:srgbClr val="F26B43"/>
          </p15:clr>
        </p15:guide>
        <p15:guide id="6" pos="1600">
          <p15:clr>
            <a:srgbClr val="F26B43"/>
          </p15:clr>
        </p15:guide>
        <p15:guide id="7" pos="6592">
          <p15:clr>
            <a:srgbClr val="F26B43"/>
          </p15:clr>
        </p15:guide>
        <p15:guide id="8" pos="1088">
          <p15:clr>
            <a:srgbClr val="F26B43"/>
          </p15:clr>
        </p15:guide>
        <p15:guide id="9" pos="7392">
          <p15:clr>
            <a:srgbClr val="F26B43"/>
          </p15:clr>
        </p15:guide>
        <p15:guide id="10" pos="288">
          <p15:clr>
            <a:srgbClr val="F26B43"/>
          </p15:clr>
        </p15:guide>
        <p15:guide id="11" orient="horz" pos="288">
          <p15:clr>
            <a:srgbClr val="F26B43"/>
          </p15:clr>
        </p15:guide>
        <p15:guide id="12" orient="horz" pos="4032">
          <p15:clr>
            <a:srgbClr val="F26B43"/>
          </p15:clr>
        </p15:guide>
        <p15:guide id="13" orient="horz" pos="576">
          <p15:clr>
            <a:srgbClr val="F26B43"/>
          </p15:clr>
        </p15:guide>
        <p15:guide id="14" orient="horz" pos="1152">
          <p15:clr>
            <a:srgbClr val="F26B43"/>
          </p15:clr>
        </p15:guide>
        <p15:guide id="15" orient="horz" pos="3744">
          <p15:clr>
            <a:srgbClr val="F26B43"/>
          </p15:clr>
        </p15:guide>
        <p15:guide id="16" orient="horz" pos="388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76FCB7-EEB2-485A-9DFC-348C44180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15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90C58-0A45-4196-A146-A4FB98DF9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1"/>
            <a:ext cx="112776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DE669-7402-4A64-80CB-81C20C723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5943600"/>
            <a:ext cx="4114800" cy="2365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38274-F6E8-42D1-A1D4-7D2C135E2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1600" y="6400800"/>
            <a:ext cx="27432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4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  <p:sldLayoutId id="2147483825" r:id="rId18"/>
    <p:sldLayoutId id="2147483826" r:id="rId19"/>
    <p:sldLayoutId id="2147483827" r:id="rId20"/>
    <p:sldLayoutId id="2147483828" r:id="rId21"/>
    <p:sldLayoutId id="2147483829" r:id="rId22"/>
    <p:sldLayoutId id="2147483830" r:id="rId23"/>
    <p:sldLayoutId id="2147483831" r:id="rId24"/>
    <p:sldLayoutId id="2147483832" r:id="rId25"/>
    <p:sldLayoutId id="2147483833" r:id="rId26"/>
    <p:sldLayoutId id="2147483834" r:id="rId27"/>
    <p:sldLayoutId id="2147483835" r:id="rId28"/>
    <p:sldLayoutId id="2147483836" r:id="rId29"/>
    <p:sldLayoutId id="2147483837" r:id="rId30"/>
    <p:sldLayoutId id="2147483838" r:id="rId31"/>
    <p:sldLayoutId id="2147483839" r:id="rId32"/>
    <p:sldLayoutId id="2147483840" r:id="rId33"/>
    <p:sldLayoutId id="2147483841" r:id="rId34"/>
    <p:sldLayoutId id="2147483842" r:id="rId35"/>
    <p:sldLayoutId id="2147483843" r:id="rId36"/>
    <p:sldLayoutId id="2147483844" r:id="rId37"/>
    <p:sldLayoutId id="2147483845" r:id="rId38"/>
    <p:sldLayoutId id="2147483846" r:id="rId39"/>
    <p:sldLayoutId id="2147483847" r:id="rId40"/>
    <p:sldLayoutId id="2147483848" r:id="rId41"/>
    <p:sldLayoutId id="2147483849" r:id="rId42"/>
    <p:sldLayoutId id="2147483850" r:id="rId43"/>
    <p:sldLayoutId id="2147483851" r:id="rId44"/>
    <p:sldLayoutId id="2147483852" r:id="rId45"/>
    <p:sldLayoutId id="2147483853" r:id="rId46"/>
    <p:sldLayoutId id="2147483854" r:id="rId47"/>
    <p:sldLayoutId id="2147483855" r:id="rId48"/>
    <p:sldLayoutId id="2147483856" r:id="rId49"/>
    <p:sldLayoutId id="2147483857" r:id="rId50"/>
    <p:sldLayoutId id="2147483858" r:id="rId51"/>
    <p:sldLayoutId id="2147483859" r:id="rId5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4096">
          <p15:clr>
            <a:srgbClr val="F26B43"/>
          </p15:clr>
        </p15:guide>
        <p15:guide id="4" pos="3584">
          <p15:clr>
            <a:srgbClr val="F26B43"/>
          </p15:clr>
        </p15:guide>
        <p15:guide id="5" pos="6080">
          <p15:clr>
            <a:srgbClr val="F26B43"/>
          </p15:clr>
        </p15:guide>
        <p15:guide id="6" pos="1600">
          <p15:clr>
            <a:srgbClr val="F26B43"/>
          </p15:clr>
        </p15:guide>
        <p15:guide id="7" pos="6592">
          <p15:clr>
            <a:srgbClr val="F26B43"/>
          </p15:clr>
        </p15:guide>
        <p15:guide id="8" pos="1088">
          <p15:clr>
            <a:srgbClr val="F26B43"/>
          </p15:clr>
        </p15:guide>
        <p15:guide id="9" pos="7392">
          <p15:clr>
            <a:srgbClr val="F26B43"/>
          </p15:clr>
        </p15:guide>
        <p15:guide id="10" pos="288">
          <p15:clr>
            <a:srgbClr val="F26B43"/>
          </p15:clr>
        </p15:guide>
        <p15:guide id="11" orient="horz" pos="288">
          <p15:clr>
            <a:srgbClr val="F26B43"/>
          </p15:clr>
        </p15:guide>
        <p15:guide id="12" orient="horz" pos="4032">
          <p15:clr>
            <a:srgbClr val="F26B43"/>
          </p15:clr>
        </p15:guide>
        <p15:guide id="13" orient="horz" pos="576">
          <p15:clr>
            <a:srgbClr val="F26B43"/>
          </p15:clr>
        </p15:guide>
        <p15:guide id="14" orient="horz" pos="1152">
          <p15:clr>
            <a:srgbClr val="F26B43"/>
          </p15:clr>
        </p15:guide>
        <p15:guide id="15" orient="horz" pos="3744">
          <p15:clr>
            <a:srgbClr val="F26B43"/>
          </p15:clr>
        </p15:guide>
        <p15:guide id="16" orient="horz" pos="388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76FCB7-EEB2-485A-9DFC-348C44180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15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90C58-0A45-4196-A146-A4FB98DF9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1"/>
            <a:ext cx="112776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DE669-7402-4A64-80CB-81C20C723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5943600"/>
            <a:ext cx="4114800" cy="2365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  CDC BRFSS Data for CRC Screening 2012 to 2016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38274-F6E8-42D1-A1D4-7D2C135E2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1600" y="6400800"/>
            <a:ext cx="27432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7C9BCE-67C3-4E89-9B9C-38CCFE777C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6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  <p:sldLayoutId id="2147483878" r:id="rId18"/>
    <p:sldLayoutId id="2147483879" r:id="rId19"/>
    <p:sldLayoutId id="2147483880" r:id="rId20"/>
    <p:sldLayoutId id="2147483881" r:id="rId21"/>
    <p:sldLayoutId id="2147483882" r:id="rId22"/>
    <p:sldLayoutId id="2147483883" r:id="rId23"/>
    <p:sldLayoutId id="2147483884" r:id="rId24"/>
    <p:sldLayoutId id="2147483885" r:id="rId25"/>
    <p:sldLayoutId id="2147483886" r:id="rId26"/>
    <p:sldLayoutId id="2147483887" r:id="rId27"/>
    <p:sldLayoutId id="2147483888" r:id="rId28"/>
    <p:sldLayoutId id="2147483889" r:id="rId29"/>
    <p:sldLayoutId id="2147483890" r:id="rId30"/>
    <p:sldLayoutId id="2147483891" r:id="rId31"/>
    <p:sldLayoutId id="2147483892" r:id="rId32"/>
    <p:sldLayoutId id="2147483893" r:id="rId33"/>
    <p:sldLayoutId id="2147483894" r:id="rId34"/>
    <p:sldLayoutId id="2147483895" r:id="rId35"/>
    <p:sldLayoutId id="2147483896" r:id="rId36"/>
    <p:sldLayoutId id="2147483897" r:id="rId37"/>
    <p:sldLayoutId id="2147483898" r:id="rId38"/>
    <p:sldLayoutId id="2147483899" r:id="rId39"/>
    <p:sldLayoutId id="2147483900" r:id="rId40"/>
    <p:sldLayoutId id="2147483901" r:id="rId41"/>
    <p:sldLayoutId id="2147483902" r:id="rId42"/>
    <p:sldLayoutId id="2147483903" r:id="rId43"/>
    <p:sldLayoutId id="2147483904" r:id="rId44"/>
    <p:sldLayoutId id="2147483905" r:id="rId45"/>
    <p:sldLayoutId id="2147483906" r:id="rId46"/>
    <p:sldLayoutId id="2147483907" r:id="rId47"/>
    <p:sldLayoutId id="2147483908" r:id="rId48"/>
    <p:sldLayoutId id="2147483909" r:id="rId49"/>
    <p:sldLayoutId id="2147483910" r:id="rId50"/>
    <p:sldLayoutId id="2147483911" r:id="rId5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DIN Condensed Light" panose="020B0506040000020204" pitchFamily="34" charset="0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4096">
          <p15:clr>
            <a:srgbClr val="F26B43"/>
          </p15:clr>
        </p15:guide>
        <p15:guide id="4" pos="3584">
          <p15:clr>
            <a:srgbClr val="F26B43"/>
          </p15:clr>
        </p15:guide>
        <p15:guide id="5" pos="6080">
          <p15:clr>
            <a:srgbClr val="F26B43"/>
          </p15:clr>
        </p15:guide>
        <p15:guide id="6" pos="1600">
          <p15:clr>
            <a:srgbClr val="F26B43"/>
          </p15:clr>
        </p15:guide>
        <p15:guide id="7" pos="6592">
          <p15:clr>
            <a:srgbClr val="F26B43"/>
          </p15:clr>
        </p15:guide>
        <p15:guide id="8" pos="1088">
          <p15:clr>
            <a:srgbClr val="F26B43"/>
          </p15:clr>
        </p15:guide>
        <p15:guide id="9" pos="7392">
          <p15:clr>
            <a:srgbClr val="F26B43"/>
          </p15:clr>
        </p15:guide>
        <p15:guide id="10" pos="288">
          <p15:clr>
            <a:srgbClr val="F26B43"/>
          </p15:clr>
        </p15:guide>
        <p15:guide id="11" orient="horz" pos="288">
          <p15:clr>
            <a:srgbClr val="F26B43"/>
          </p15:clr>
        </p15:guide>
        <p15:guide id="12" orient="horz" pos="4032">
          <p15:clr>
            <a:srgbClr val="F26B43"/>
          </p15:clr>
        </p15:guide>
        <p15:guide id="13" orient="horz" pos="576">
          <p15:clr>
            <a:srgbClr val="F26B43"/>
          </p15:clr>
        </p15:guide>
        <p15:guide id="14" orient="horz" pos="1152">
          <p15:clr>
            <a:srgbClr val="F26B43"/>
          </p15:clr>
        </p15:guide>
        <p15:guide id="15" orient="horz" pos="3744">
          <p15:clr>
            <a:srgbClr val="F26B43"/>
          </p15:clr>
        </p15:guide>
        <p15:guide id="16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3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61.png"/><Relationship Id="rId3" Type="http://schemas.openxmlformats.org/officeDocument/2006/relationships/chart" Target="../charts/chart4.xml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sv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svg"/><Relationship Id="rId4" Type="http://schemas.openxmlformats.org/officeDocument/2006/relationships/image" Target="../media/image52.jpeg"/><Relationship Id="rId9" Type="http://schemas.openxmlformats.org/officeDocument/2006/relationships/image" Target="../media/image57.png"/><Relationship Id="rId14" Type="http://schemas.openxmlformats.org/officeDocument/2006/relationships/image" Target="../media/image6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tiff"/><Relationship Id="rId7" Type="http://schemas.openxmlformats.org/officeDocument/2006/relationships/image" Target="../media/image67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tiff"/><Relationship Id="rId5" Type="http://schemas.openxmlformats.org/officeDocument/2006/relationships/image" Target="../media/image65.tiff"/><Relationship Id="rId4" Type="http://schemas.openxmlformats.org/officeDocument/2006/relationships/image" Target="../media/image64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72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png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6.xml"/><Relationship Id="rId4" Type="http://schemas.openxmlformats.org/officeDocument/2006/relationships/image" Target="../media/image7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77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9.png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53BF2-28AA-E349-A7BE-C22E1BD1D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28799"/>
            <a:ext cx="5297648" cy="2250831"/>
          </a:xfrm>
        </p:spPr>
        <p:txBody>
          <a:bodyPr/>
          <a:lstStyle/>
          <a:p>
            <a:r>
              <a:rPr lang="en-US" dirty="0"/>
              <a:t>TAKING </a:t>
            </a:r>
            <a:r>
              <a:rPr lang="en-US" dirty="0">
                <a:solidFill>
                  <a:schemeClr val="accent1"/>
                </a:solidFill>
              </a:rPr>
              <a:t>COLOGUARD</a:t>
            </a:r>
            <a:r>
              <a:rPr lang="en-US" dirty="0"/>
              <a:t> FROM CONCEPT TO CLINIC AND BEYOND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A70EF-5921-5C4B-B6F6-A977A82318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672071"/>
            <a:ext cx="5039248" cy="603313"/>
          </a:xfrm>
        </p:spPr>
        <p:txBody>
          <a:bodyPr/>
          <a:lstStyle/>
          <a:p>
            <a:r>
              <a:rPr lang="en-US" dirty="0"/>
              <a:t>Graham </a:t>
            </a:r>
            <a:r>
              <a:rPr lang="en-US" dirty="0" err="1"/>
              <a:t>Lidgard</a:t>
            </a:r>
            <a:r>
              <a:rPr lang="en-US" dirty="0"/>
              <a:t>, PhD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6F5F7-8846-4C28-A7D7-0144B261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8F1B44-3BEF-7548-8C64-68F6A663E6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Tuesday Sept 10 2019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70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indoor, music, kitchen&#10;&#10;Description automatically generated">
            <a:extLst>
              <a:ext uri="{FF2B5EF4-FFF2-40B4-BE49-F238E27FC236}">
                <a16:creationId xmlns:a16="http://schemas.microsoft.com/office/drawing/2014/main" id="{F05B7E34-A164-A842-8065-60B0A0E26B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447"/>
            <a:ext cx="12248546" cy="68714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7DF474-6B99-2A4C-AAB5-B5205EACB942}"/>
              </a:ext>
            </a:extLst>
          </p:cNvPr>
          <p:cNvSpPr/>
          <p:nvPr/>
        </p:nvSpPr>
        <p:spPr>
          <a:xfrm rot="16200000">
            <a:off x="2688549" y="-2701998"/>
            <a:ext cx="6871447" cy="12248547"/>
          </a:xfrm>
          <a:prstGeom prst="rect">
            <a:avLst/>
          </a:prstGeom>
          <a:gradFill>
            <a:gsLst>
              <a:gs pos="0">
                <a:schemeClr val="tx1"/>
              </a:gs>
              <a:gs pos="40000">
                <a:schemeClr val="tx1">
                  <a:alpha val="64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CBFF0F0-236A-604D-A964-9C1BB45BAA84}"/>
              </a:ext>
            </a:extLst>
          </p:cNvPr>
          <p:cNvSpPr txBox="1">
            <a:spLocks/>
          </p:cNvSpPr>
          <p:nvPr/>
        </p:nvSpPr>
        <p:spPr>
          <a:xfrm>
            <a:off x="457199" y="2438400"/>
            <a:ext cx="4746568" cy="2667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Our first mission: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 partner with patients, payers and providers to help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eradicate</a:t>
            </a:r>
            <a:r>
              <a:rPr lang="en-US" sz="3200" dirty="0">
                <a:solidFill>
                  <a:schemeClr val="accent1"/>
                </a:solidFill>
              </a:rPr>
              <a:t> colorectal cancer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C95782-3B33-9845-AB00-C42CBBFAF3E2}"/>
              </a:ext>
            </a:extLst>
          </p:cNvPr>
          <p:cNvSpPr txBox="1">
            <a:spLocks/>
          </p:cNvSpPr>
          <p:nvPr/>
        </p:nvSpPr>
        <p:spPr>
          <a:xfrm>
            <a:off x="11281805" y="6400799"/>
            <a:ext cx="452995" cy="23029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2FB999-8CE9-F74D-A269-3C1276EEB47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2050" name="Picture 2" descr="Exact Sciences">
            <a:extLst>
              <a:ext uri="{FF2B5EF4-FFF2-40B4-BE49-F238E27FC236}">
                <a16:creationId xmlns:a16="http://schemas.microsoft.com/office/drawing/2014/main" id="{5D1E8257-9917-4EE4-AACA-DFB73C5E0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99" y="362593"/>
            <a:ext cx="2130552" cy="74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A2C697-E262-4573-A249-CE50BF350936}"/>
              </a:ext>
            </a:extLst>
          </p:cNvPr>
          <p:cNvSpPr txBox="1"/>
          <p:nvPr/>
        </p:nvSpPr>
        <p:spPr>
          <a:xfrm>
            <a:off x="457200" y="6400800"/>
            <a:ext cx="5327649" cy="230293"/>
          </a:xfrm>
          <a:prstGeom prst="rect">
            <a:avLst/>
          </a:prstGeom>
          <a:noFill/>
        </p:spPr>
        <p:txBody>
          <a:bodyPr wrap="square" lIns="0" tIns="9144" rIns="0" bIns="0"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Graphik Regular"/>
              <a:buNone/>
            </a:pPr>
            <a:r>
              <a:rPr lang="en-US" sz="7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SCIENCES</a:t>
            </a:r>
            <a:r>
              <a:rPr lang="en-US" sz="7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B45BB-C405-4AE2-A485-CF22BF7D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3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0705673-0961-4513-AC39-E370C75F768F}"/>
              </a:ext>
            </a:extLst>
          </p:cNvPr>
          <p:cNvGrpSpPr/>
          <p:nvPr/>
        </p:nvGrpSpPr>
        <p:grpSpPr>
          <a:xfrm>
            <a:off x="7793086" y="3642445"/>
            <a:ext cx="3941714" cy="2437900"/>
            <a:chOff x="5635992" y="2842200"/>
            <a:chExt cx="2809875" cy="14573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DC820BC-E737-43E8-9B97-D65BD8D0924A}"/>
                </a:ext>
              </a:extLst>
            </p:cNvPr>
            <p:cNvSpPr txBox="1"/>
            <p:nvPr/>
          </p:nvSpPr>
          <p:spPr>
            <a:xfrm>
              <a:off x="5635992" y="4078772"/>
              <a:ext cx="2809875" cy="220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6858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spc="0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Arial Narrow" panose="020B0606020202030204" pitchFamily="34" charset="0"/>
                  <a:sym typeface="Helvetica"/>
                </a:rPr>
                <a:t>Product Development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E86D1C1-9E78-45B1-8E3F-1E4B88CD54D2}"/>
                </a:ext>
              </a:extLst>
            </p:cNvPr>
            <p:cNvSpPr txBox="1"/>
            <p:nvPr/>
          </p:nvSpPr>
          <p:spPr>
            <a:xfrm>
              <a:off x="5635992" y="3460485"/>
              <a:ext cx="2809875" cy="220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6858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spc="0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uFillTx/>
                  <a:latin typeface="Arial Narrow" panose="020B0606020202030204" pitchFamily="34" charset="0"/>
                  <a:sym typeface="Helvetica"/>
                </a:rPr>
                <a:t>Regulatory Approvals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C236BD-E7AC-4451-9481-CCDBD5DC59C4}"/>
                </a:ext>
              </a:extLst>
            </p:cNvPr>
            <p:cNvSpPr txBox="1"/>
            <p:nvPr/>
          </p:nvSpPr>
          <p:spPr>
            <a:xfrm>
              <a:off x="5635992" y="2842200"/>
              <a:ext cx="2809875" cy="369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6858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800" b="1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Commercialization</a:t>
              </a:r>
              <a:endParaRPr kumimoji="0" lang="en-US" sz="18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 Narrow" panose="020B0606020202030204" pitchFamily="34" charset="0"/>
                <a:sym typeface="Helvetica"/>
              </a:endParaRP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FC749B77-81D2-4DC3-8B52-CC00B616853E}"/>
                </a:ext>
              </a:extLst>
            </p:cNvPr>
            <p:cNvSpPr/>
            <p:nvPr/>
          </p:nvSpPr>
          <p:spPr>
            <a:xfrm>
              <a:off x="6700044" y="3869624"/>
              <a:ext cx="681771" cy="16933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EF2F30C-F927-44DB-A499-A70FFEBF6BA4}"/>
                </a:ext>
              </a:extLst>
            </p:cNvPr>
            <p:cNvSpPr/>
            <p:nvPr/>
          </p:nvSpPr>
          <p:spPr>
            <a:xfrm>
              <a:off x="6700044" y="3251339"/>
              <a:ext cx="681771" cy="169335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7359F46-4472-40B7-B96F-1280D952874C}"/>
              </a:ext>
            </a:extLst>
          </p:cNvPr>
          <p:cNvSpPr/>
          <p:nvPr/>
        </p:nvSpPr>
        <p:spPr>
          <a:xfrm rot="5400000">
            <a:off x="1339684" y="5133557"/>
            <a:ext cx="426889" cy="1893577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8FE69C-1F14-4AB4-9DAC-8F991CED6714}"/>
              </a:ext>
            </a:extLst>
          </p:cNvPr>
          <p:cNvSpPr/>
          <p:nvPr/>
        </p:nvSpPr>
        <p:spPr>
          <a:xfrm rot="5400000">
            <a:off x="2286472" y="4555994"/>
            <a:ext cx="426889" cy="1893577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CF4DCBC-CC0F-4A04-86C5-C81E65E76C80}"/>
              </a:ext>
            </a:extLst>
          </p:cNvPr>
          <p:cNvSpPr/>
          <p:nvPr/>
        </p:nvSpPr>
        <p:spPr>
          <a:xfrm>
            <a:off x="738944" y="6000447"/>
            <a:ext cx="1628368" cy="159796"/>
          </a:xfrm>
          <a:custGeom>
            <a:avLst/>
            <a:gdLst>
              <a:gd name="connsiteX0" fmla="*/ 0 w 662576"/>
              <a:gd name="connsiteY0" fmla="*/ 0 h 580786"/>
              <a:gd name="connsiteX1" fmla="*/ 662576 w 662576"/>
              <a:gd name="connsiteY1" fmla="*/ 0 h 580786"/>
              <a:gd name="connsiteX2" fmla="*/ 662576 w 662576"/>
              <a:gd name="connsiteY2" fmla="*/ 580786 h 580786"/>
              <a:gd name="connsiteX3" fmla="*/ 0 w 662576"/>
              <a:gd name="connsiteY3" fmla="*/ 580786 h 580786"/>
              <a:gd name="connsiteX4" fmla="*/ 0 w 662576"/>
              <a:gd name="connsiteY4" fmla="*/ 0 h 580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576" h="580786">
                <a:moveTo>
                  <a:pt x="0" y="0"/>
                </a:moveTo>
                <a:lnTo>
                  <a:pt x="662576" y="0"/>
                </a:lnTo>
                <a:lnTo>
                  <a:pt x="662576" y="580786"/>
                </a:lnTo>
                <a:lnTo>
                  <a:pt x="0" y="58078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50" b="1" kern="1200" dirty="0">
                <a:solidFill>
                  <a:schemeClr val="bg1"/>
                </a:solidFill>
              </a:rPr>
              <a:t>Clinical Need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090E7E5-B616-45BF-BEA7-4832E5EEE618}"/>
              </a:ext>
            </a:extLst>
          </p:cNvPr>
          <p:cNvSpPr/>
          <p:nvPr/>
        </p:nvSpPr>
        <p:spPr>
          <a:xfrm>
            <a:off x="1685732" y="5417674"/>
            <a:ext cx="1628368" cy="159796"/>
          </a:xfrm>
          <a:custGeom>
            <a:avLst/>
            <a:gdLst>
              <a:gd name="connsiteX0" fmla="*/ 0 w 662576"/>
              <a:gd name="connsiteY0" fmla="*/ 0 h 580786"/>
              <a:gd name="connsiteX1" fmla="*/ 662576 w 662576"/>
              <a:gd name="connsiteY1" fmla="*/ 0 h 580786"/>
              <a:gd name="connsiteX2" fmla="*/ 662576 w 662576"/>
              <a:gd name="connsiteY2" fmla="*/ 580786 h 580786"/>
              <a:gd name="connsiteX3" fmla="*/ 0 w 662576"/>
              <a:gd name="connsiteY3" fmla="*/ 580786 h 580786"/>
              <a:gd name="connsiteX4" fmla="*/ 0 w 662576"/>
              <a:gd name="connsiteY4" fmla="*/ 0 h 580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576" h="580786">
                <a:moveTo>
                  <a:pt x="0" y="0"/>
                </a:moveTo>
                <a:lnTo>
                  <a:pt x="662576" y="0"/>
                </a:lnTo>
                <a:lnTo>
                  <a:pt x="662576" y="580786"/>
                </a:lnTo>
                <a:lnTo>
                  <a:pt x="0" y="58078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50" b="1" kern="1200" dirty="0">
                <a:solidFill>
                  <a:schemeClr val="bg1"/>
                </a:solidFill>
              </a:rPr>
              <a:t>Research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22E7F5-8A9C-4FE6-B41E-A3DC144A4A85}"/>
              </a:ext>
            </a:extLst>
          </p:cNvPr>
          <p:cNvSpPr/>
          <p:nvPr/>
        </p:nvSpPr>
        <p:spPr>
          <a:xfrm>
            <a:off x="2632520" y="4845321"/>
            <a:ext cx="1628368" cy="159796"/>
          </a:xfrm>
          <a:custGeom>
            <a:avLst/>
            <a:gdLst>
              <a:gd name="connsiteX0" fmla="*/ 0 w 662576"/>
              <a:gd name="connsiteY0" fmla="*/ 0 h 580786"/>
              <a:gd name="connsiteX1" fmla="*/ 662576 w 662576"/>
              <a:gd name="connsiteY1" fmla="*/ 0 h 580786"/>
              <a:gd name="connsiteX2" fmla="*/ 662576 w 662576"/>
              <a:gd name="connsiteY2" fmla="*/ 580786 h 580786"/>
              <a:gd name="connsiteX3" fmla="*/ 0 w 662576"/>
              <a:gd name="connsiteY3" fmla="*/ 580786 h 580786"/>
              <a:gd name="connsiteX4" fmla="*/ 0 w 662576"/>
              <a:gd name="connsiteY4" fmla="*/ 0 h 580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576" h="580786">
                <a:moveTo>
                  <a:pt x="0" y="0"/>
                </a:moveTo>
                <a:lnTo>
                  <a:pt x="662576" y="0"/>
                </a:lnTo>
                <a:lnTo>
                  <a:pt x="662576" y="580786"/>
                </a:lnTo>
                <a:lnTo>
                  <a:pt x="0" y="58078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50" b="1" kern="1200" dirty="0">
                <a:solidFill>
                  <a:schemeClr val="bg1"/>
                </a:solidFill>
              </a:rPr>
              <a:t>Build Team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07049DD-6B16-4626-A56F-F567C9E14B59}"/>
              </a:ext>
            </a:extLst>
          </p:cNvPr>
          <p:cNvGrpSpPr/>
          <p:nvPr/>
        </p:nvGrpSpPr>
        <p:grpSpPr>
          <a:xfrm>
            <a:off x="2861870" y="4619369"/>
            <a:ext cx="1893577" cy="426889"/>
            <a:chOff x="3446704" y="4136186"/>
            <a:chExt cx="1893577" cy="4268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DDE1055-60DB-4CCB-B644-5FF2E2CB7342}"/>
                </a:ext>
              </a:extLst>
            </p:cNvPr>
            <p:cNvSpPr/>
            <p:nvPr/>
          </p:nvSpPr>
          <p:spPr>
            <a:xfrm rot="5400000">
              <a:off x="4180048" y="3402842"/>
              <a:ext cx="426889" cy="1893577"/>
            </a:xfrm>
            <a:prstGeom prst="rect">
              <a:avLst/>
            </a:prstGeom>
            <a:solidFill>
              <a:schemeClr val="tx2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F729CF6-CFDC-4FEF-A0FF-5743D6E0DEC2}"/>
                </a:ext>
              </a:extLst>
            </p:cNvPr>
            <p:cNvSpPr/>
            <p:nvPr/>
          </p:nvSpPr>
          <p:spPr>
            <a:xfrm>
              <a:off x="3579308" y="4269732"/>
              <a:ext cx="1628368" cy="159796"/>
            </a:xfrm>
            <a:custGeom>
              <a:avLst/>
              <a:gdLst>
                <a:gd name="connsiteX0" fmla="*/ 0 w 662576"/>
                <a:gd name="connsiteY0" fmla="*/ 0 h 580786"/>
                <a:gd name="connsiteX1" fmla="*/ 662576 w 662576"/>
                <a:gd name="connsiteY1" fmla="*/ 0 h 580786"/>
                <a:gd name="connsiteX2" fmla="*/ 662576 w 662576"/>
                <a:gd name="connsiteY2" fmla="*/ 580786 h 580786"/>
                <a:gd name="connsiteX3" fmla="*/ 0 w 662576"/>
                <a:gd name="connsiteY3" fmla="*/ 580786 h 580786"/>
                <a:gd name="connsiteX4" fmla="*/ 0 w 662576"/>
                <a:gd name="connsiteY4" fmla="*/ 0 h 5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576" h="580786">
                  <a:moveTo>
                    <a:pt x="0" y="0"/>
                  </a:moveTo>
                  <a:lnTo>
                    <a:pt x="662576" y="0"/>
                  </a:lnTo>
                  <a:lnTo>
                    <a:pt x="662576" y="580786"/>
                  </a:lnTo>
                  <a:lnTo>
                    <a:pt x="0" y="5807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50" b="1" kern="1200" dirty="0">
                  <a:solidFill>
                    <a:schemeClr val="bg1"/>
                  </a:solidFill>
                </a:rPr>
                <a:t>Product Development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EAA77A-86FF-4F97-9F19-BF93095AD8FB}"/>
              </a:ext>
            </a:extLst>
          </p:cNvPr>
          <p:cNvGrpSpPr/>
          <p:nvPr/>
        </p:nvGrpSpPr>
        <p:grpSpPr>
          <a:xfrm>
            <a:off x="3852521" y="457200"/>
            <a:ext cx="7472203" cy="3840023"/>
            <a:chOff x="4393492" y="150300"/>
            <a:chExt cx="7472203" cy="384002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291D620-2DC7-4F72-BAF1-1393644BF1F0}"/>
                </a:ext>
              </a:extLst>
            </p:cNvPr>
            <p:cNvSpPr/>
            <p:nvPr/>
          </p:nvSpPr>
          <p:spPr>
            <a:xfrm rot="5400000">
              <a:off x="7020412" y="1684548"/>
              <a:ext cx="426889" cy="1893577"/>
            </a:xfrm>
            <a:prstGeom prst="rect">
              <a:avLst/>
            </a:prstGeom>
            <a:solidFill>
              <a:schemeClr val="bg2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870CB66-8750-4FE5-BCF0-B6CAF0A5D629}"/>
                </a:ext>
              </a:extLst>
            </p:cNvPr>
            <p:cNvSpPr/>
            <p:nvPr/>
          </p:nvSpPr>
          <p:spPr>
            <a:xfrm rot="5400000">
              <a:off x="10705462" y="-583044"/>
              <a:ext cx="426889" cy="1893577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FBF72F1-5C8A-4C41-9E6A-F8472143AB75}"/>
                </a:ext>
              </a:extLst>
            </p:cNvPr>
            <p:cNvSpPr/>
            <p:nvPr/>
          </p:nvSpPr>
          <p:spPr>
            <a:xfrm rot="5400000">
              <a:off x="7865098" y="1117050"/>
              <a:ext cx="426889" cy="1893577"/>
            </a:xfrm>
            <a:prstGeom prst="rect">
              <a:avLst/>
            </a:prstGeom>
            <a:solidFill>
              <a:schemeClr val="bg2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0800DEF-5ECB-4BD2-AA9F-7B222BD6FEF9}"/>
                </a:ext>
              </a:extLst>
            </p:cNvPr>
            <p:cNvSpPr/>
            <p:nvPr/>
          </p:nvSpPr>
          <p:spPr>
            <a:xfrm rot="5400000">
              <a:off x="8811886" y="551952"/>
              <a:ext cx="426889" cy="1893577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B57B4C2-2C59-4C3C-9599-FE557B0F5BBD}"/>
                </a:ext>
              </a:extLst>
            </p:cNvPr>
            <p:cNvSpPr/>
            <p:nvPr/>
          </p:nvSpPr>
          <p:spPr>
            <a:xfrm rot="5400000">
              <a:off x="9758674" y="-15546"/>
              <a:ext cx="426889" cy="1893577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AE880EE-2D60-4B51-B91C-3E84D0770F87}"/>
                </a:ext>
              </a:extLst>
            </p:cNvPr>
            <p:cNvSpPr/>
            <p:nvPr/>
          </p:nvSpPr>
          <p:spPr>
            <a:xfrm rot="5400000">
              <a:off x="6073624" y="2253756"/>
              <a:ext cx="426889" cy="1893577"/>
            </a:xfrm>
            <a:prstGeom prst="rect">
              <a:avLst/>
            </a:prstGeom>
            <a:solidFill>
              <a:schemeClr val="bg2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26BACDE-BE5B-4D94-BF0A-8AE9AD69E842}"/>
                </a:ext>
              </a:extLst>
            </p:cNvPr>
            <p:cNvSpPr/>
            <p:nvPr/>
          </p:nvSpPr>
          <p:spPr>
            <a:xfrm rot="5400000">
              <a:off x="5126836" y="2830090"/>
              <a:ext cx="426889" cy="1893577"/>
            </a:xfrm>
            <a:prstGeom prst="rect">
              <a:avLst/>
            </a:prstGeom>
            <a:solidFill>
              <a:schemeClr val="tx2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5E18FE0-D602-43CC-9DEC-68C79060EB77}"/>
                </a:ext>
              </a:extLst>
            </p:cNvPr>
            <p:cNvSpPr/>
            <p:nvPr/>
          </p:nvSpPr>
          <p:spPr>
            <a:xfrm>
              <a:off x="4526096" y="3691359"/>
              <a:ext cx="1628368" cy="159796"/>
            </a:xfrm>
            <a:custGeom>
              <a:avLst/>
              <a:gdLst>
                <a:gd name="connsiteX0" fmla="*/ 0 w 662576"/>
                <a:gd name="connsiteY0" fmla="*/ 0 h 580786"/>
                <a:gd name="connsiteX1" fmla="*/ 662576 w 662576"/>
                <a:gd name="connsiteY1" fmla="*/ 0 h 580786"/>
                <a:gd name="connsiteX2" fmla="*/ 662576 w 662576"/>
                <a:gd name="connsiteY2" fmla="*/ 580786 h 580786"/>
                <a:gd name="connsiteX3" fmla="*/ 0 w 662576"/>
                <a:gd name="connsiteY3" fmla="*/ 580786 h 580786"/>
                <a:gd name="connsiteX4" fmla="*/ 0 w 662576"/>
                <a:gd name="connsiteY4" fmla="*/ 0 h 5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576" h="580786">
                  <a:moveTo>
                    <a:pt x="0" y="0"/>
                  </a:moveTo>
                  <a:lnTo>
                    <a:pt x="662576" y="0"/>
                  </a:lnTo>
                  <a:lnTo>
                    <a:pt x="662576" y="580786"/>
                  </a:lnTo>
                  <a:lnTo>
                    <a:pt x="0" y="5807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50" b="1" kern="1200" dirty="0">
                  <a:solidFill>
                    <a:schemeClr val="bg1"/>
                  </a:solidFill>
                </a:rPr>
                <a:t>Clinical Trial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128DD36-43C3-4CC7-9BAD-C8B6CA57CB29}"/>
                </a:ext>
              </a:extLst>
            </p:cNvPr>
            <p:cNvSpPr/>
            <p:nvPr/>
          </p:nvSpPr>
          <p:spPr>
            <a:xfrm>
              <a:off x="5472884" y="3120646"/>
              <a:ext cx="1628368" cy="159796"/>
            </a:xfrm>
            <a:custGeom>
              <a:avLst/>
              <a:gdLst>
                <a:gd name="connsiteX0" fmla="*/ 0 w 662576"/>
                <a:gd name="connsiteY0" fmla="*/ 0 h 580786"/>
                <a:gd name="connsiteX1" fmla="*/ 662576 w 662576"/>
                <a:gd name="connsiteY1" fmla="*/ 0 h 580786"/>
                <a:gd name="connsiteX2" fmla="*/ 662576 w 662576"/>
                <a:gd name="connsiteY2" fmla="*/ 580786 h 580786"/>
                <a:gd name="connsiteX3" fmla="*/ 0 w 662576"/>
                <a:gd name="connsiteY3" fmla="*/ 580786 h 580786"/>
                <a:gd name="connsiteX4" fmla="*/ 0 w 662576"/>
                <a:gd name="connsiteY4" fmla="*/ 0 h 5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576" h="580786">
                  <a:moveTo>
                    <a:pt x="0" y="0"/>
                  </a:moveTo>
                  <a:lnTo>
                    <a:pt x="662576" y="0"/>
                  </a:lnTo>
                  <a:lnTo>
                    <a:pt x="662576" y="580786"/>
                  </a:lnTo>
                  <a:lnTo>
                    <a:pt x="0" y="5807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50" b="1" kern="1200" dirty="0">
                  <a:solidFill>
                    <a:schemeClr val="bg1"/>
                  </a:solidFill>
                </a:rPr>
                <a:t>FDA Approval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32A29D7-3032-4B7F-9362-A7D001AF281F}"/>
                </a:ext>
              </a:extLst>
            </p:cNvPr>
            <p:cNvSpPr/>
            <p:nvPr/>
          </p:nvSpPr>
          <p:spPr>
            <a:xfrm>
              <a:off x="6419672" y="2551438"/>
              <a:ext cx="1628368" cy="159796"/>
            </a:xfrm>
            <a:custGeom>
              <a:avLst/>
              <a:gdLst>
                <a:gd name="connsiteX0" fmla="*/ 0 w 662576"/>
                <a:gd name="connsiteY0" fmla="*/ 0 h 580786"/>
                <a:gd name="connsiteX1" fmla="*/ 662576 w 662576"/>
                <a:gd name="connsiteY1" fmla="*/ 0 h 580786"/>
                <a:gd name="connsiteX2" fmla="*/ 662576 w 662576"/>
                <a:gd name="connsiteY2" fmla="*/ 580786 h 580786"/>
                <a:gd name="connsiteX3" fmla="*/ 0 w 662576"/>
                <a:gd name="connsiteY3" fmla="*/ 580786 h 580786"/>
                <a:gd name="connsiteX4" fmla="*/ 0 w 662576"/>
                <a:gd name="connsiteY4" fmla="*/ 0 h 5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576" h="580786">
                  <a:moveTo>
                    <a:pt x="0" y="0"/>
                  </a:moveTo>
                  <a:lnTo>
                    <a:pt x="662576" y="0"/>
                  </a:lnTo>
                  <a:lnTo>
                    <a:pt x="662576" y="580786"/>
                  </a:lnTo>
                  <a:lnTo>
                    <a:pt x="0" y="5807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50" b="1" kern="1200" dirty="0">
                  <a:solidFill>
                    <a:schemeClr val="bg1"/>
                  </a:solidFill>
                </a:rPr>
                <a:t>Reimbursement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5D2F5BD-A517-4A03-9BD4-42AB333CEAAF}"/>
                </a:ext>
              </a:extLst>
            </p:cNvPr>
            <p:cNvSpPr/>
            <p:nvPr/>
          </p:nvSpPr>
          <p:spPr>
            <a:xfrm>
              <a:off x="7264358" y="1974772"/>
              <a:ext cx="1628368" cy="159796"/>
            </a:xfrm>
            <a:custGeom>
              <a:avLst/>
              <a:gdLst>
                <a:gd name="connsiteX0" fmla="*/ 0 w 662576"/>
                <a:gd name="connsiteY0" fmla="*/ 0 h 580786"/>
                <a:gd name="connsiteX1" fmla="*/ 662576 w 662576"/>
                <a:gd name="connsiteY1" fmla="*/ 0 h 580786"/>
                <a:gd name="connsiteX2" fmla="*/ 662576 w 662576"/>
                <a:gd name="connsiteY2" fmla="*/ 580786 h 580786"/>
                <a:gd name="connsiteX3" fmla="*/ 0 w 662576"/>
                <a:gd name="connsiteY3" fmla="*/ 580786 h 580786"/>
                <a:gd name="connsiteX4" fmla="*/ 0 w 662576"/>
                <a:gd name="connsiteY4" fmla="*/ 0 h 5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576" h="580786">
                  <a:moveTo>
                    <a:pt x="0" y="0"/>
                  </a:moveTo>
                  <a:lnTo>
                    <a:pt x="662576" y="0"/>
                  </a:lnTo>
                  <a:lnTo>
                    <a:pt x="662576" y="580786"/>
                  </a:lnTo>
                  <a:lnTo>
                    <a:pt x="0" y="5807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50" b="1" kern="1200" dirty="0">
                  <a:solidFill>
                    <a:schemeClr val="bg1"/>
                  </a:solidFill>
                </a:rPr>
                <a:t>Guidelines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48EC222-5CC5-4E88-B314-56FE829D4C3E}"/>
                </a:ext>
              </a:extLst>
            </p:cNvPr>
            <p:cNvSpPr/>
            <p:nvPr/>
          </p:nvSpPr>
          <p:spPr>
            <a:xfrm>
              <a:off x="8288427" y="1412812"/>
              <a:ext cx="1628368" cy="159796"/>
            </a:xfrm>
            <a:custGeom>
              <a:avLst/>
              <a:gdLst>
                <a:gd name="connsiteX0" fmla="*/ 0 w 662576"/>
                <a:gd name="connsiteY0" fmla="*/ 0 h 580786"/>
                <a:gd name="connsiteX1" fmla="*/ 662576 w 662576"/>
                <a:gd name="connsiteY1" fmla="*/ 0 h 580786"/>
                <a:gd name="connsiteX2" fmla="*/ 662576 w 662576"/>
                <a:gd name="connsiteY2" fmla="*/ 580786 h 580786"/>
                <a:gd name="connsiteX3" fmla="*/ 0 w 662576"/>
                <a:gd name="connsiteY3" fmla="*/ 580786 h 580786"/>
                <a:gd name="connsiteX4" fmla="*/ 0 w 662576"/>
                <a:gd name="connsiteY4" fmla="*/ 0 h 5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576" h="580786">
                  <a:moveTo>
                    <a:pt x="0" y="0"/>
                  </a:moveTo>
                  <a:lnTo>
                    <a:pt x="662576" y="0"/>
                  </a:lnTo>
                  <a:lnTo>
                    <a:pt x="662576" y="580786"/>
                  </a:lnTo>
                  <a:lnTo>
                    <a:pt x="0" y="5807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50" b="1" kern="1200" dirty="0">
                  <a:solidFill>
                    <a:schemeClr val="bg1"/>
                  </a:solidFill>
                </a:rPr>
                <a:t>Lab &amp; IT Infrastructure</a:t>
              </a: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B22918B-851B-4025-AEA3-660E98C39E61}"/>
                </a:ext>
              </a:extLst>
            </p:cNvPr>
            <p:cNvSpPr/>
            <p:nvPr/>
          </p:nvSpPr>
          <p:spPr>
            <a:xfrm>
              <a:off x="9157934" y="831303"/>
              <a:ext cx="1628368" cy="159796"/>
            </a:xfrm>
            <a:custGeom>
              <a:avLst/>
              <a:gdLst>
                <a:gd name="connsiteX0" fmla="*/ 0 w 662576"/>
                <a:gd name="connsiteY0" fmla="*/ 0 h 580786"/>
                <a:gd name="connsiteX1" fmla="*/ 662576 w 662576"/>
                <a:gd name="connsiteY1" fmla="*/ 0 h 580786"/>
                <a:gd name="connsiteX2" fmla="*/ 662576 w 662576"/>
                <a:gd name="connsiteY2" fmla="*/ 580786 h 580786"/>
                <a:gd name="connsiteX3" fmla="*/ 0 w 662576"/>
                <a:gd name="connsiteY3" fmla="*/ 580786 h 580786"/>
                <a:gd name="connsiteX4" fmla="*/ 0 w 662576"/>
                <a:gd name="connsiteY4" fmla="*/ 0 h 5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576" h="580786">
                  <a:moveTo>
                    <a:pt x="0" y="0"/>
                  </a:moveTo>
                  <a:lnTo>
                    <a:pt x="662576" y="0"/>
                  </a:lnTo>
                  <a:lnTo>
                    <a:pt x="662576" y="580786"/>
                  </a:lnTo>
                  <a:lnTo>
                    <a:pt x="0" y="5807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50" b="1" kern="1200" dirty="0">
                  <a:solidFill>
                    <a:schemeClr val="bg1"/>
                  </a:solidFill>
                </a:rPr>
                <a:t>Marketing Plan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26AB320-8C33-404B-B176-C35B84348EBB}"/>
                </a:ext>
              </a:extLst>
            </p:cNvPr>
            <p:cNvSpPr/>
            <p:nvPr/>
          </p:nvSpPr>
          <p:spPr>
            <a:xfrm>
              <a:off x="10104722" y="281848"/>
              <a:ext cx="1628368" cy="159796"/>
            </a:xfrm>
            <a:custGeom>
              <a:avLst/>
              <a:gdLst>
                <a:gd name="connsiteX0" fmla="*/ 0 w 662576"/>
                <a:gd name="connsiteY0" fmla="*/ 0 h 580786"/>
                <a:gd name="connsiteX1" fmla="*/ 662576 w 662576"/>
                <a:gd name="connsiteY1" fmla="*/ 0 h 580786"/>
                <a:gd name="connsiteX2" fmla="*/ 662576 w 662576"/>
                <a:gd name="connsiteY2" fmla="*/ 580786 h 580786"/>
                <a:gd name="connsiteX3" fmla="*/ 0 w 662576"/>
                <a:gd name="connsiteY3" fmla="*/ 580786 h 580786"/>
                <a:gd name="connsiteX4" fmla="*/ 0 w 662576"/>
                <a:gd name="connsiteY4" fmla="*/ 0 h 5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576" h="580786">
                  <a:moveTo>
                    <a:pt x="0" y="0"/>
                  </a:moveTo>
                  <a:lnTo>
                    <a:pt x="662576" y="0"/>
                  </a:lnTo>
                  <a:lnTo>
                    <a:pt x="662576" y="580786"/>
                  </a:lnTo>
                  <a:lnTo>
                    <a:pt x="0" y="5807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50" b="1" kern="1200" dirty="0">
                  <a:solidFill>
                    <a:schemeClr val="bg1"/>
                  </a:solidFill>
                </a:rPr>
                <a:t>Sales Team</a:t>
              </a: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7407062A-2483-4BA6-A637-8AD8209D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Concept to Patient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5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7D799D6-92A6-4E07-97B1-792BAA468B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05" b="103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6B57FA8-DC60-4FB9-BB05-D315E4DBF0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2000"/>
                </a:srgbClr>
              </a:gs>
            </a:gsLst>
            <a:lin ang="10800000" scaled="1"/>
            <a:tileRect/>
          </a:gradFill>
          <a:ln w="12700" cap="sq" cmpd="sng" algn="ctr">
            <a:noFill/>
            <a:prstDash val="solid"/>
          </a:ln>
          <a:effectLst/>
        </p:spPr>
        <p:txBody>
          <a:bodyPr lIns="457200" rIns="64008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Bold" panose="00000800000000000000" pitchFamily="2" charset="0"/>
              <a:ea typeface="+mn-ea"/>
              <a:cs typeface="+mn-cs"/>
            </a:endParaRPr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63A729C7-E4FB-A740-AF3C-858B6A35663F}"/>
              </a:ext>
            </a:extLst>
          </p:cNvPr>
          <p:cNvSpPr txBox="1">
            <a:spLocks/>
          </p:cNvSpPr>
          <p:nvPr/>
        </p:nvSpPr>
        <p:spPr>
          <a:xfrm>
            <a:off x="11281805" y="6400799"/>
            <a:ext cx="452995" cy="23029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2FB999-8CE9-F74D-A269-3C1276EEB47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AD3CCFD-F159-4E40-97B6-D2AAB0D36983}"/>
              </a:ext>
            </a:extLst>
          </p:cNvPr>
          <p:cNvSpPr txBox="1">
            <a:spLocks/>
          </p:cNvSpPr>
          <p:nvPr/>
        </p:nvSpPr>
        <p:spPr>
          <a:xfrm>
            <a:off x="457200" y="2209800"/>
            <a:ext cx="5029200" cy="28644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Cancer is detected </a:t>
            </a:r>
            <a:b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too late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We are determined to use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our expertise and determination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to change lives by detecting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cancer earlier.</a:t>
            </a:r>
          </a:p>
        </p:txBody>
      </p:sp>
      <p:pic>
        <p:nvPicPr>
          <p:cNvPr id="8" name="Picture 2" descr="Exact Sciences">
            <a:extLst>
              <a:ext uri="{FF2B5EF4-FFF2-40B4-BE49-F238E27FC236}">
                <a16:creationId xmlns:a16="http://schemas.microsoft.com/office/drawing/2014/main" id="{70467DA3-C83A-4A79-9A0E-66DDD79EC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362593"/>
            <a:ext cx="2130552" cy="74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604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B356FE-C6E7-401F-8A67-149B67255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Colorectal cancer: America’s second deadliest cancer</a:t>
            </a:r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57BD8926-6388-4EC1-8626-A588878991CB}"/>
              </a:ext>
            </a:extLst>
          </p:cNvPr>
          <p:cNvGraphicFramePr>
            <a:graphicFrameLocks/>
          </p:cNvGraphicFramePr>
          <p:nvPr/>
        </p:nvGraphicFramePr>
        <p:xfrm>
          <a:off x="5029200" y="838200"/>
          <a:ext cx="5741945" cy="7289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A2BBB9-6A49-4D3F-A092-57BB31E580C8}"/>
              </a:ext>
            </a:extLst>
          </p:cNvPr>
          <p:cNvSpPr txBox="1"/>
          <p:nvPr/>
        </p:nvSpPr>
        <p:spPr>
          <a:xfrm>
            <a:off x="1282407" y="1692149"/>
            <a:ext cx="4076700" cy="16615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51,020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6F9707-D438-4937-B987-3D5D3429E31C}"/>
              </a:ext>
            </a:extLst>
          </p:cNvPr>
          <p:cNvSpPr txBox="1"/>
          <p:nvPr/>
        </p:nvSpPr>
        <p:spPr>
          <a:xfrm>
            <a:off x="1644357" y="3048944"/>
            <a:ext cx="3352800" cy="6204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Annual deaths</a:t>
            </a:r>
          </a:p>
        </p:txBody>
      </p:sp>
      <p:sp>
        <p:nvSpPr>
          <p:cNvPr id="7" name="Freeform 56">
            <a:extLst>
              <a:ext uri="{FF2B5EF4-FFF2-40B4-BE49-F238E27FC236}">
                <a16:creationId xmlns:a16="http://schemas.microsoft.com/office/drawing/2014/main" id="{F03828FE-65C1-4A0A-AAE4-35F97AFFCBB9}"/>
              </a:ext>
            </a:extLst>
          </p:cNvPr>
          <p:cNvSpPr/>
          <p:nvPr/>
        </p:nvSpPr>
        <p:spPr>
          <a:xfrm>
            <a:off x="9765713" y="2427277"/>
            <a:ext cx="895956" cy="225038"/>
          </a:xfrm>
          <a:custGeom>
            <a:avLst/>
            <a:gdLst>
              <a:gd name="connsiteX0" fmla="*/ 3175 w 361950"/>
              <a:gd name="connsiteY0" fmla="*/ 88900 h 168275"/>
              <a:gd name="connsiteX1" fmla="*/ 200025 w 361950"/>
              <a:gd name="connsiteY1" fmla="*/ 3175 h 168275"/>
              <a:gd name="connsiteX2" fmla="*/ 168275 w 361950"/>
              <a:gd name="connsiteY2" fmla="*/ 92075 h 168275"/>
              <a:gd name="connsiteX3" fmla="*/ 358775 w 361950"/>
              <a:gd name="connsiteY3" fmla="*/ 0 h 168275"/>
              <a:gd name="connsiteX4" fmla="*/ 361950 w 361950"/>
              <a:gd name="connsiteY4" fmla="*/ 60325 h 168275"/>
              <a:gd name="connsiteX5" fmla="*/ 123825 w 361950"/>
              <a:gd name="connsiteY5" fmla="*/ 168275 h 168275"/>
              <a:gd name="connsiteX6" fmla="*/ 158750 w 361950"/>
              <a:gd name="connsiteY6" fmla="*/ 57150 h 168275"/>
              <a:gd name="connsiteX7" fmla="*/ 0 w 361950"/>
              <a:gd name="connsiteY7" fmla="*/ 142875 h 168275"/>
              <a:gd name="connsiteX8" fmla="*/ 3175 w 361950"/>
              <a:gd name="connsiteY8" fmla="*/ 88900 h 1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950" h="168275">
                <a:moveTo>
                  <a:pt x="3175" y="88900"/>
                </a:moveTo>
                <a:lnTo>
                  <a:pt x="200025" y="3175"/>
                </a:lnTo>
                <a:lnTo>
                  <a:pt x="168275" y="92075"/>
                </a:lnTo>
                <a:lnTo>
                  <a:pt x="358775" y="0"/>
                </a:lnTo>
                <a:lnTo>
                  <a:pt x="361950" y="60325"/>
                </a:lnTo>
                <a:lnTo>
                  <a:pt x="123825" y="168275"/>
                </a:lnTo>
                <a:lnTo>
                  <a:pt x="158750" y="57150"/>
                </a:lnTo>
                <a:lnTo>
                  <a:pt x="0" y="142875"/>
                </a:lnTo>
                <a:lnTo>
                  <a:pt x="3175" y="889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ＭＳ Ｐゴシック" charset="-128"/>
              <a:cs typeface="Franklin Gothic Book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718C8-988F-4E4C-B6F5-5254E4346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Source: American Cancer Society, Cancer Facts &amp; Figures 2019; all figures annual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D23440-00A2-41DE-A773-15A7EE67A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904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23D83F-76DA-4FBC-B482-DB49E0AFA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colorectal cancer early is critical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59E16C-51E7-4A08-BB98-970B1F154093}"/>
              </a:ext>
            </a:extLst>
          </p:cNvPr>
          <p:cNvSpPr txBox="1"/>
          <p:nvPr/>
        </p:nvSpPr>
        <p:spPr>
          <a:xfrm>
            <a:off x="1033569" y="2754511"/>
            <a:ext cx="4257463" cy="17752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139930-9DA6-4F05-BBB9-AE4BBF76280C}"/>
              </a:ext>
            </a:extLst>
          </p:cNvPr>
          <p:cNvSpPr txBox="1"/>
          <p:nvPr/>
        </p:nvSpPr>
        <p:spPr>
          <a:xfrm>
            <a:off x="381000" y="4276721"/>
            <a:ext cx="5562600" cy="3794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Survive 5 years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E66F16-1F8C-4F1E-8B12-37F0F34CD2C4}"/>
              </a:ext>
            </a:extLst>
          </p:cNvPr>
          <p:cNvSpPr txBox="1"/>
          <p:nvPr/>
        </p:nvSpPr>
        <p:spPr>
          <a:xfrm>
            <a:off x="381000" y="2294740"/>
            <a:ext cx="5562600" cy="3794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Diagnosed in Stages I or II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81EB7A-F046-42CF-AF16-A3BC7CC48E60}"/>
              </a:ext>
            </a:extLst>
          </p:cNvPr>
          <p:cNvSpPr txBox="1"/>
          <p:nvPr/>
        </p:nvSpPr>
        <p:spPr>
          <a:xfrm>
            <a:off x="6748569" y="2754511"/>
            <a:ext cx="4257463" cy="17752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B3CFC-97DE-4594-9A8B-7EAAE2F5630D}"/>
              </a:ext>
            </a:extLst>
          </p:cNvPr>
          <p:cNvSpPr txBox="1"/>
          <p:nvPr/>
        </p:nvSpPr>
        <p:spPr>
          <a:xfrm>
            <a:off x="6096000" y="4276723"/>
            <a:ext cx="5562600" cy="3794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Survive 5 years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4EB473-A62B-4B17-9B6B-63040B16426B}"/>
              </a:ext>
            </a:extLst>
          </p:cNvPr>
          <p:cNvSpPr txBox="1"/>
          <p:nvPr/>
        </p:nvSpPr>
        <p:spPr>
          <a:xfrm>
            <a:off x="6096000" y="2294740"/>
            <a:ext cx="5562600" cy="3794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Diagnosed in Stage IV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7C32B45-2A97-4BB9-B726-52847317F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rtlCol="0" anchor="b" anchorCtr="0"/>
          <a:lstStyle/>
          <a:p>
            <a:r>
              <a:rPr lang="en-US" sz="800" dirty="0">
                <a:solidFill>
                  <a:schemeClr val="tx1"/>
                </a:solidFill>
              </a:rPr>
              <a:t>Source: SEER 18 2004-2010 – colorectal cancer statistics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2F1709-0C31-40FE-941B-771F9B52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499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355ED65-1118-44C1-9A58-957DD980CB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518965"/>
              </p:ext>
            </p:extLst>
          </p:nvPr>
        </p:nvGraphicFramePr>
        <p:xfrm>
          <a:off x="-176632" y="1865278"/>
          <a:ext cx="11197645" cy="5484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8BE6CB7-40DB-400F-8E73-F6906E5A3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CRC Screening Effective but Participation Suboptimal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C405087-C4AD-4227-A88B-9174E1236B0C}"/>
              </a:ext>
            </a:extLst>
          </p:cNvPr>
          <p:cNvGrpSpPr/>
          <p:nvPr/>
        </p:nvGrpSpPr>
        <p:grpSpPr>
          <a:xfrm>
            <a:off x="1215699" y="4448422"/>
            <a:ext cx="6669653" cy="318100"/>
            <a:chOff x="2708768" y="3950208"/>
            <a:chExt cx="5678611" cy="31810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133988-2D10-4EB7-A7D7-376D23B3DE86}"/>
                </a:ext>
              </a:extLst>
            </p:cNvPr>
            <p:cNvSpPr txBox="1"/>
            <p:nvPr/>
          </p:nvSpPr>
          <p:spPr>
            <a:xfrm>
              <a:off x="2708768" y="3950208"/>
              <a:ext cx="1070019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67" dirty="0">
                  <a:latin typeface="Arial Narrow"/>
                </a:rPr>
                <a:t>2012</a:t>
              </a:r>
              <a:r>
                <a:rPr lang="en-US" sz="1467" baseline="30000" dirty="0">
                  <a:latin typeface="Arial Narrow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F6054E7-EEE1-4008-A69B-42804C7B9381}"/>
                </a:ext>
              </a:extLst>
            </p:cNvPr>
            <p:cNvSpPr txBox="1"/>
            <p:nvPr/>
          </p:nvSpPr>
          <p:spPr>
            <a:xfrm>
              <a:off x="5013064" y="3950208"/>
              <a:ext cx="1070019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67" dirty="0">
                  <a:latin typeface="Arial Narrow"/>
                </a:rPr>
                <a:t>2014</a:t>
              </a:r>
              <a:r>
                <a:rPr lang="en-US" sz="1467" baseline="30000" dirty="0">
                  <a:latin typeface="Arial Narrow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8FA394-E827-4217-A6DD-B04143A437B3}"/>
                </a:ext>
              </a:extLst>
            </p:cNvPr>
            <p:cNvSpPr txBox="1"/>
            <p:nvPr/>
          </p:nvSpPr>
          <p:spPr>
            <a:xfrm>
              <a:off x="7317360" y="3950208"/>
              <a:ext cx="1070019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67" dirty="0">
                  <a:latin typeface="Arial Narrow"/>
                </a:rPr>
                <a:t>2016</a:t>
              </a:r>
              <a:r>
                <a:rPr lang="en-US" sz="1467" baseline="30000" dirty="0">
                  <a:latin typeface="Arial Narrow"/>
                </a:rPr>
                <a:t>1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850901-DA69-4F51-B2B5-A0439D87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D0636D-38DB-4371-B107-6C25518EAFE3}"/>
              </a:ext>
            </a:extLst>
          </p:cNvPr>
          <p:cNvSpPr txBox="1"/>
          <p:nvPr/>
        </p:nvSpPr>
        <p:spPr>
          <a:xfrm>
            <a:off x="9416816" y="2216669"/>
            <a:ext cx="2566646" cy="1107996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80% </a:t>
            </a:r>
            <a:br>
              <a:rPr lang="en-US" sz="1400" b="1" dirty="0">
                <a:latin typeface="+mj-lt"/>
              </a:rPr>
            </a:br>
            <a:r>
              <a:rPr lang="en-US" sz="1400" b="1" dirty="0">
                <a:latin typeface="+mj-lt"/>
              </a:rPr>
              <a:t>in Every Community </a:t>
            </a:r>
            <a:br>
              <a:rPr lang="en-US" sz="1400" b="1" dirty="0">
                <a:latin typeface="+mj-lt"/>
              </a:rPr>
            </a:br>
            <a:r>
              <a:rPr lang="en-US" sz="1400" dirty="0">
                <a:latin typeface="+mj-lt"/>
              </a:rPr>
              <a:t>NCCRT CRC </a:t>
            </a:r>
            <a:br>
              <a:rPr lang="en-US" sz="1400" dirty="0">
                <a:latin typeface="+mj-lt"/>
              </a:rPr>
            </a:br>
            <a:r>
              <a:rPr lang="en-US" sz="1400" dirty="0">
                <a:latin typeface="+mj-lt"/>
              </a:rPr>
              <a:t>screening goal</a:t>
            </a:r>
            <a:r>
              <a:rPr lang="en-US" sz="1400" baseline="30000" dirty="0">
                <a:latin typeface="+mj-lt"/>
              </a:rPr>
              <a:t>2,</a:t>
            </a:r>
            <a:r>
              <a:rPr lang="en-US" sz="1400" dirty="0">
                <a:latin typeface="+mj-lt"/>
              </a:rPr>
              <a:t>*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D0655D13-6385-461C-8BA5-2833E5A2458C}"/>
              </a:ext>
            </a:extLst>
          </p:cNvPr>
          <p:cNvSpPr txBox="1">
            <a:spLocks/>
          </p:cNvSpPr>
          <p:nvPr/>
        </p:nvSpPr>
        <p:spPr>
          <a:xfrm>
            <a:off x="395692" y="5666188"/>
            <a:ext cx="10766784" cy="91717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NCCRT=National Colorectal Cancer Roundtable.</a:t>
            </a:r>
          </a:p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*The NCCRT has established the goal of 80% of adults ages ≥50 being regularly screened for CRC.</a:t>
            </a:r>
            <a:r>
              <a:rPr lang="en-US" sz="8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3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114300" indent="-114300">
              <a:buAutoNum type="arabicPeriod"/>
            </a:pP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CDC BRFSS Data for CRC Screening 2012 to 2016. </a:t>
            </a:r>
          </a:p>
          <a:p>
            <a:pPr marL="114300" indent="-114300">
              <a:buAutoNum type="arabicPeriod"/>
            </a:pP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Working Toward the Shared Goal of 80% Screened for Colorectal Cancer by 2018. NCCRT website. http://nccrt.org/what-we-do/80-percent-by-2018/. Accessed February 5, 2019</a:t>
            </a:r>
          </a:p>
          <a:p>
            <a:pPr marL="114300" indent="-114300">
              <a:buAutoNum type="arabicPeriod"/>
            </a:pP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Quick Facts: CRC Screening in US—Behavioral Risk Factor Surveillance System, 2016. CDC website. https://www.cdc.gov/cancer/colorectal/pdf/QuickFacts-BRFSS-2016-CRC-Screening-508.pdf. Accessed February 5, 2019.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86102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EDCCF3-B2F2-4450-B8E6-43093C285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851" y="543749"/>
            <a:ext cx="5039248" cy="2250831"/>
          </a:xfrm>
        </p:spPr>
        <p:txBody>
          <a:bodyPr/>
          <a:lstStyle/>
          <a:p>
            <a:r>
              <a:rPr lang="en-US" sz="4400" dirty="0"/>
              <a:t>Clinical Need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2647AD-FF42-47A4-B765-996BB4780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D36786-6A2C-44D6-B49B-CA1CD4045C54}"/>
              </a:ext>
            </a:extLst>
          </p:cNvPr>
          <p:cNvSpPr txBox="1"/>
          <p:nvPr/>
        </p:nvSpPr>
        <p:spPr>
          <a:xfrm>
            <a:off x="4242621" y="2302137"/>
            <a:ext cx="235633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E63A1-6795-4F93-83EF-CB4CDDBA6234}"/>
              </a:ext>
            </a:extLst>
          </p:cNvPr>
          <p:cNvSpPr txBox="1"/>
          <p:nvPr/>
        </p:nvSpPr>
        <p:spPr>
          <a:xfrm>
            <a:off x="4242621" y="3099144"/>
            <a:ext cx="638201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non-invasive sensitivity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7F0B79-34F2-4E8B-BE8E-B1AD6273F4EF}"/>
              </a:ext>
            </a:extLst>
          </p:cNvPr>
          <p:cNvSpPr txBox="1"/>
          <p:nvPr/>
        </p:nvSpPr>
        <p:spPr>
          <a:xfrm>
            <a:off x="4242621" y="4022652"/>
            <a:ext cx="417807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Navigation</a:t>
            </a:r>
          </a:p>
        </p:txBody>
      </p:sp>
    </p:spTree>
    <p:extLst>
      <p:ext uri="{BB962C8B-B14F-4D97-AF65-F5344CB8AC3E}">
        <p14:creationId xmlns:p14="http://schemas.microsoft.com/office/powerpoint/2010/main" val="3208061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23D83F-76DA-4FBC-B482-DB49E0AFA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Research background</a:t>
            </a: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r>
              <a:rPr lang="en-US" sz="2800" dirty="0"/>
              <a:t>No one marker class can achieve desired sensitivity and specificity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Identify orthogonal markers that that have additive sensitivity without  too much loss in specificity</a:t>
            </a:r>
            <a:br>
              <a:rPr lang="en-US" dirty="0"/>
            </a:br>
            <a:endParaRPr lang="en-US" sz="4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2F1709-0C31-40FE-941B-771F9B52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23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0650" y="832340"/>
            <a:ext cx="8686673" cy="430887"/>
          </a:xfrm>
        </p:spPr>
        <p:txBody>
          <a:bodyPr/>
          <a:lstStyle/>
          <a:p>
            <a:pPr>
              <a:defRPr/>
            </a:pPr>
            <a:r>
              <a:rPr lang="en-US" u="sng" dirty="0"/>
              <a:t>Modeling</a:t>
            </a:r>
            <a:r>
              <a:rPr lang="en-US" dirty="0"/>
              <a:t> Sensitivity/Specificity  for  Colon Cancer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12106"/>
              </p:ext>
            </p:extLst>
          </p:nvPr>
        </p:nvGraphicFramePr>
        <p:xfrm>
          <a:off x="1453662" y="1992923"/>
          <a:ext cx="8893661" cy="4000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9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55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5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0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0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05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3764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</a:rPr>
                        <a:t>Marker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</a:rPr>
                        <a:t>Sensitivity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</a:rPr>
                        <a:t>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</a:rPr>
                        <a:t>Additive</a:t>
                      </a:r>
                      <a:r>
                        <a:rPr lang="en-US" sz="1100" baseline="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</a:rPr>
                        <a:t> Sensitivity</a:t>
                      </a:r>
                      <a:endParaRPr lang="en-US" sz="11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</a:rPr>
                        <a:t>Specificity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</a:rPr>
                        <a:t>Contribution to false pos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aseline="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</a:rPr>
                        <a:t>Subtractive Specificity</a:t>
                      </a:r>
                      <a:endParaRPr lang="en-US" sz="11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462">
                <a:tc>
                  <a:txBody>
                    <a:bodyPr/>
                    <a:lstStyle/>
                    <a:p>
                      <a:r>
                        <a:rPr lang="en-US" sz="1400" b="1" dirty="0"/>
                        <a:t>Actin,</a:t>
                      </a:r>
                      <a:r>
                        <a:rPr lang="en-US" sz="1400" b="1" baseline="0" dirty="0"/>
                        <a:t> BMP3,  NDRG4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462">
                <a:tc>
                  <a:txBody>
                    <a:bodyPr/>
                    <a:lstStyle/>
                    <a:p>
                      <a:r>
                        <a:rPr lang="en-US" sz="1400" b="1" dirty="0"/>
                        <a:t>Hemoglobin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70%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21%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91%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94%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6%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92%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462">
                <a:tc>
                  <a:txBody>
                    <a:bodyPr/>
                    <a:lstStyle/>
                    <a:p>
                      <a:r>
                        <a:rPr lang="en-US" sz="1400" b="1" dirty="0"/>
                        <a:t>KRAS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3%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94%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5%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87%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46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BRAF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94.4%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462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920436"/>
                  </a:ext>
                </a:extLst>
              </a:tr>
              <a:tr h="559462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Cologuard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794459"/>
                  </a:ext>
                </a:extLst>
              </a:tr>
            </a:tbl>
          </a:graphicData>
        </a:graphic>
      </p:graphicFrame>
      <p:sp>
        <p:nvSpPr>
          <p:cNvPr id="1440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225570B-E2E1-4527-992B-F3CDB70589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2F1709-0C31-40FE-941B-771F9B52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11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49FAB5-273D-4F72-80D2-B7958A232BA3}"/>
              </a:ext>
            </a:extLst>
          </p:cNvPr>
          <p:cNvSpPr txBox="1"/>
          <p:nvPr/>
        </p:nvSpPr>
        <p:spPr>
          <a:xfrm>
            <a:off x="0" y="1150386"/>
            <a:ext cx="3528646" cy="4862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Identification of aberrant methylation as an early feature in pre-cancer and cancer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tissue small panel gives high sensitivity and specificity for cancer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body fluid and stool, normal background dilutes sensitivity to cancer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9CED54B-C9A0-4C5A-BE68-6BA7A2CE2606}"/>
              </a:ext>
            </a:extLst>
          </p:cNvPr>
          <p:cNvSpPr/>
          <p:nvPr/>
        </p:nvSpPr>
        <p:spPr>
          <a:xfrm>
            <a:off x="3585797" y="3097188"/>
            <a:ext cx="42349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1AB36-D556-414F-BF51-C4DF789E075E}"/>
              </a:ext>
            </a:extLst>
          </p:cNvPr>
          <p:cNvSpPr txBox="1"/>
          <p:nvPr/>
        </p:nvSpPr>
        <p:spPr>
          <a:xfrm>
            <a:off x="6670431" y="1492845"/>
            <a:ext cx="2743200" cy="4616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smallest panel with maximum differentiation between normal and cancer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Eliminate markers with age correlations in normal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8B2C8A-0705-4E42-994A-3A162DD278EE}"/>
              </a:ext>
            </a:extLst>
          </p:cNvPr>
          <p:cNvSpPr txBox="1"/>
          <p:nvPr/>
        </p:nvSpPr>
        <p:spPr>
          <a:xfrm>
            <a:off x="3609974" y="1366615"/>
            <a:ext cx="2790093" cy="45550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 over 30 marker with high methylation on pre-cancer and cancer tissue and low background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markers on over 500 normal and 100 cancer and pre-cancer stool samples 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DAF059-6A1A-4B23-9696-E4975AD2E3C9}"/>
              </a:ext>
            </a:extLst>
          </p:cNvPr>
          <p:cNvSpPr txBox="1"/>
          <p:nvPr/>
        </p:nvSpPr>
        <p:spPr>
          <a:xfrm>
            <a:off x="386862" y="410308"/>
            <a:ext cx="51816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Methylation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1B7B77-07B0-48C9-8A1A-B53A0842BB96}"/>
              </a:ext>
            </a:extLst>
          </p:cNvPr>
          <p:cNvSpPr txBox="1"/>
          <p:nvPr/>
        </p:nvSpPr>
        <p:spPr>
          <a:xfrm>
            <a:off x="9413631" y="2287389"/>
            <a:ext cx="27432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Panel with Sensitivity approx. 70% at 95-98% specificity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90DED82E-D029-45BE-818A-09B412E7C5DA}"/>
              </a:ext>
            </a:extLst>
          </p:cNvPr>
          <p:cNvSpPr/>
          <p:nvPr/>
        </p:nvSpPr>
        <p:spPr>
          <a:xfrm>
            <a:off x="6633796" y="3100913"/>
            <a:ext cx="42349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7073D76-F837-4902-8488-C781F4EECDE6}"/>
              </a:ext>
            </a:extLst>
          </p:cNvPr>
          <p:cNvSpPr/>
          <p:nvPr/>
        </p:nvSpPr>
        <p:spPr>
          <a:xfrm>
            <a:off x="9413631" y="3126916"/>
            <a:ext cx="42349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9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2F1709-0C31-40FE-941B-771F9B52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12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49FAB5-273D-4F72-80D2-B7958A232BA3}"/>
              </a:ext>
            </a:extLst>
          </p:cNvPr>
          <p:cNvSpPr txBox="1"/>
          <p:nvPr/>
        </p:nvSpPr>
        <p:spPr>
          <a:xfrm>
            <a:off x="-189036" y="1242744"/>
            <a:ext cx="3528646" cy="20928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Identification of cancer mutations –databases and previous work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9CED54B-C9A0-4C5A-BE68-6BA7A2CE2606}"/>
              </a:ext>
            </a:extLst>
          </p:cNvPr>
          <p:cNvSpPr/>
          <p:nvPr/>
        </p:nvSpPr>
        <p:spPr>
          <a:xfrm>
            <a:off x="3298213" y="3129431"/>
            <a:ext cx="42349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1AB36-D556-414F-BF51-C4DF789E075E}"/>
              </a:ext>
            </a:extLst>
          </p:cNvPr>
          <p:cNvSpPr txBox="1"/>
          <p:nvPr/>
        </p:nvSpPr>
        <p:spPr>
          <a:xfrm>
            <a:off x="6248400" y="1184581"/>
            <a:ext cx="2743200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 of highest frequency with smallest panel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8B2C8A-0705-4E42-994A-3A162DD278EE}"/>
              </a:ext>
            </a:extLst>
          </p:cNvPr>
          <p:cNvSpPr txBox="1"/>
          <p:nvPr/>
        </p:nvSpPr>
        <p:spPr>
          <a:xfrm>
            <a:off x="3261302" y="1256825"/>
            <a:ext cx="2790093" cy="20928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of individual mutation frequency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DAF059-6A1A-4B23-9696-E4975AD2E3C9}"/>
              </a:ext>
            </a:extLst>
          </p:cNvPr>
          <p:cNvSpPr txBox="1"/>
          <p:nvPr/>
        </p:nvSpPr>
        <p:spPr>
          <a:xfrm>
            <a:off x="386861" y="410308"/>
            <a:ext cx="765516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Mutations and Fecal Hemoglobin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1B7B77-07B0-48C9-8A1A-B53A0842BB96}"/>
              </a:ext>
            </a:extLst>
          </p:cNvPr>
          <p:cNvSpPr txBox="1"/>
          <p:nvPr/>
        </p:nvSpPr>
        <p:spPr>
          <a:xfrm>
            <a:off x="9004513" y="1295263"/>
            <a:ext cx="27432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KRAS – 7 mutations with 30%-40% positivity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90DED82E-D029-45BE-818A-09B412E7C5DA}"/>
              </a:ext>
            </a:extLst>
          </p:cNvPr>
          <p:cNvSpPr/>
          <p:nvPr/>
        </p:nvSpPr>
        <p:spPr>
          <a:xfrm>
            <a:off x="6312874" y="3129431"/>
            <a:ext cx="42349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7073D76-F837-4902-8488-C781F4EECDE6}"/>
              </a:ext>
            </a:extLst>
          </p:cNvPr>
          <p:cNvSpPr/>
          <p:nvPr/>
        </p:nvSpPr>
        <p:spPr>
          <a:xfrm>
            <a:off x="9109655" y="3113462"/>
            <a:ext cx="42349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6707AA-E652-4ACE-8D8D-B6DAD11C6C90}"/>
              </a:ext>
            </a:extLst>
          </p:cNvPr>
          <p:cNvSpPr txBox="1"/>
          <p:nvPr/>
        </p:nvSpPr>
        <p:spPr>
          <a:xfrm>
            <a:off x="-142145" y="3335625"/>
            <a:ext cx="3528646" cy="20928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Bleeding into colon well documented for colon cancer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B366A2-01E6-455F-ABA3-43A800176CBD}"/>
              </a:ext>
            </a:extLst>
          </p:cNvPr>
          <p:cNvSpPr txBox="1"/>
          <p:nvPr/>
        </p:nvSpPr>
        <p:spPr>
          <a:xfrm>
            <a:off x="3339610" y="3349706"/>
            <a:ext cx="2972533" cy="20928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Porphyrin based assays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Immunoassays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6AA8DB-E2CB-44C9-929E-E9D20A719ED4}"/>
              </a:ext>
            </a:extLst>
          </p:cNvPr>
          <p:cNvSpPr txBox="1"/>
          <p:nvPr/>
        </p:nvSpPr>
        <p:spPr>
          <a:xfrm>
            <a:off x="6482494" y="3388194"/>
            <a:ext cx="2708398" cy="20928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Immuno-based have highest sensitivity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C9F5B2-D77D-450C-8EC0-1C50F1764A36}"/>
              </a:ext>
            </a:extLst>
          </p:cNvPr>
          <p:cNvSpPr txBox="1"/>
          <p:nvPr/>
        </p:nvSpPr>
        <p:spPr>
          <a:xfrm>
            <a:off x="8851837" y="3335624"/>
            <a:ext cx="3048553" cy="20928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 assay 60-70% sensitivity at &gt; 93% specificity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694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2F1709-0C31-40FE-941B-771F9B52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13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49FAB5-273D-4F72-80D2-B7958A232BA3}"/>
              </a:ext>
            </a:extLst>
          </p:cNvPr>
          <p:cNvSpPr txBox="1"/>
          <p:nvPr/>
        </p:nvSpPr>
        <p:spPr>
          <a:xfrm>
            <a:off x="-78031" y="1705451"/>
            <a:ext cx="3528646" cy="36317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collection devices, assays and platform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Robust, capable of millions of tests per year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combined assay on over 600 samples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9CED54B-C9A0-4C5A-BE68-6BA7A2CE2606}"/>
              </a:ext>
            </a:extLst>
          </p:cNvPr>
          <p:cNvSpPr/>
          <p:nvPr/>
        </p:nvSpPr>
        <p:spPr>
          <a:xfrm>
            <a:off x="3585797" y="3097188"/>
            <a:ext cx="42349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1AB36-D556-414F-BF51-C4DF789E075E}"/>
              </a:ext>
            </a:extLst>
          </p:cNvPr>
          <p:cNvSpPr txBox="1"/>
          <p:nvPr/>
        </p:nvSpPr>
        <p:spPr>
          <a:xfrm>
            <a:off x="7620000" y="1985287"/>
            <a:ext cx="2743200" cy="2708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 clinical validation with 10,000 asymptomatic subjects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8B2C8A-0705-4E42-994A-3A162DD278EE}"/>
              </a:ext>
            </a:extLst>
          </p:cNvPr>
          <p:cNvSpPr txBox="1"/>
          <p:nvPr/>
        </p:nvSpPr>
        <p:spPr>
          <a:xfrm>
            <a:off x="4009292" y="1705451"/>
            <a:ext cx="2790093" cy="35702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Pilot manufacturing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Algorithm setting study of approximately 1000 samples</a:t>
            </a:r>
          </a:p>
          <a:p>
            <a:pPr marL="628639" lvl="1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39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Locked algorithm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DAF059-6A1A-4B23-9696-E4975AD2E3C9}"/>
              </a:ext>
            </a:extLst>
          </p:cNvPr>
          <p:cNvSpPr txBox="1"/>
          <p:nvPr/>
        </p:nvSpPr>
        <p:spPr>
          <a:xfrm>
            <a:off x="386862" y="410308"/>
            <a:ext cx="51816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90DED82E-D029-45BE-818A-09B412E7C5DA}"/>
              </a:ext>
            </a:extLst>
          </p:cNvPr>
          <p:cNvSpPr/>
          <p:nvPr/>
        </p:nvSpPr>
        <p:spPr>
          <a:xfrm>
            <a:off x="7055827" y="3060446"/>
            <a:ext cx="42349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04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B4CD94-79AC-41A8-A99D-2364E7AF3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Cologuard: addressing the colorectal cancer challenge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3ADA74-09D1-41C3-B906-93DF061256B8}"/>
              </a:ext>
            </a:extLst>
          </p:cNvPr>
          <p:cNvSpPr/>
          <p:nvPr/>
        </p:nvSpPr>
        <p:spPr>
          <a:xfrm>
            <a:off x="381000" y="6359809"/>
            <a:ext cx="1066800" cy="208530"/>
          </a:xfrm>
          <a:prstGeom prst="rect">
            <a:avLst/>
          </a:prstGeom>
          <a:solidFill>
            <a:srgbClr val="FFFFFF"/>
          </a:solidFill>
          <a:ln w="12700" cap="sq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71DB06-6B67-4573-A295-400578376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150" y="1071319"/>
            <a:ext cx="4875808" cy="578668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C2D3631-D550-4E80-9CD3-D27029AF3A57}"/>
              </a:ext>
            </a:extLst>
          </p:cNvPr>
          <p:cNvSpPr txBox="1">
            <a:spLocks/>
          </p:cNvSpPr>
          <p:nvPr/>
        </p:nvSpPr>
        <p:spPr>
          <a:xfrm>
            <a:off x="5343525" y="3171825"/>
            <a:ext cx="1838325" cy="914400"/>
          </a:xfrm>
          <a:prstGeom prst="rect">
            <a:avLst/>
          </a:prstGeom>
        </p:spPr>
        <p:txBody>
          <a:bodyPr vert="horz" lIns="0" tIns="0" rIns="0" bIns="0" spcCol="612648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Graphik Regular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88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545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025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4597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16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374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31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Easy to 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Non-invasive</a:t>
            </a:r>
          </a:p>
        </p:txBody>
      </p:sp>
      <p:pic>
        <p:nvPicPr>
          <p:cNvPr id="18" name="Picture 4" descr="Image result for mayo clinic logo">
            <a:extLst>
              <a:ext uri="{FF2B5EF4-FFF2-40B4-BE49-F238E27FC236}">
                <a16:creationId xmlns:a16="http://schemas.microsoft.com/office/drawing/2014/main" id="{F8D7A96B-9375-4682-BB03-C11E57B1E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5715000"/>
            <a:ext cx="224392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C6244B2-187F-4118-8D63-DAF7F9CAC898}"/>
              </a:ext>
            </a:extLst>
          </p:cNvPr>
          <p:cNvSpPr txBox="1">
            <a:spLocks/>
          </p:cNvSpPr>
          <p:nvPr/>
        </p:nvSpPr>
        <p:spPr>
          <a:xfrm>
            <a:off x="4724401" y="5334000"/>
            <a:ext cx="2057400" cy="228600"/>
          </a:xfrm>
          <a:prstGeom prst="rect">
            <a:avLst/>
          </a:prstGeom>
        </p:spPr>
        <p:txBody>
          <a:bodyPr vert="horz" lIns="0" tIns="0" rIns="0" bIns="0" spcCol="612648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Graphik Regular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88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545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025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4597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16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374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31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Developed with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9A7F44-768B-4D90-86A5-355F28A1372A}"/>
              </a:ext>
            </a:extLst>
          </p:cNvPr>
          <p:cNvSpPr txBox="1"/>
          <p:nvPr/>
        </p:nvSpPr>
        <p:spPr>
          <a:xfrm>
            <a:off x="5343525" y="1545121"/>
            <a:ext cx="1981200" cy="1828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>
                  <a:noFill/>
                </a:ln>
                <a:solidFill>
                  <a:srgbClr val="650BAA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94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50BAA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%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srgbClr val="650BAA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71D933-8836-4128-81CD-4AA234BFCBB7}"/>
              </a:ext>
            </a:extLst>
          </p:cNvPr>
          <p:cNvSpPr txBox="1"/>
          <p:nvPr/>
        </p:nvSpPr>
        <p:spPr>
          <a:xfrm>
            <a:off x="5343525" y="2638426"/>
            <a:ext cx="5486400" cy="381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Early-stage cancer sensitivity*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04321C2-0E70-4C68-8634-03D8B29C4364}"/>
              </a:ext>
            </a:extLst>
          </p:cNvPr>
          <p:cNvSpPr txBox="1">
            <a:spLocks/>
          </p:cNvSpPr>
          <p:nvPr/>
        </p:nvSpPr>
        <p:spPr>
          <a:xfrm>
            <a:off x="5343525" y="4010025"/>
            <a:ext cx="5330952" cy="228600"/>
          </a:xfrm>
          <a:prstGeom prst="rect">
            <a:avLst/>
          </a:prstGeom>
        </p:spPr>
        <p:txBody>
          <a:bodyPr vert="horz" lIns="0" tIns="0" rIns="0" bIns="0" spcCol="612648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Graphik Regular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88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545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025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4597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16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374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31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adults 50 years or older and at average risk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95C826F-D959-4A95-B6D3-FE5A5C672FCC}"/>
              </a:ext>
            </a:extLst>
          </p:cNvPr>
          <p:cNvSpPr txBox="1">
            <a:spLocks/>
          </p:cNvSpPr>
          <p:nvPr/>
        </p:nvSpPr>
        <p:spPr>
          <a:xfrm>
            <a:off x="7096125" y="3171825"/>
            <a:ext cx="2133600" cy="914400"/>
          </a:xfrm>
          <a:prstGeom prst="rect">
            <a:avLst/>
          </a:prstGeom>
        </p:spPr>
        <p:txBody>
          <a:bodyPr vert="horz" lIns="0" tIns="0" rIns="0" bIns="0" spcCol="612648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Graphik Regular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88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545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025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4597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16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374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31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preparation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sedation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3D233BA-D8CC-4B4F-ACFA-8C64827951C4}"/>
              </a:ext>
            </a:extLst>
          </p:cNvPr>
          <p:cNvSpPr txBox="1">
            <a:spLocks/>
          </p:cNvSpPr>
          <p:nvPr/>
        </p:nvSpPr>
        <p:spPr>
          <a:xfrm>
            <a:off x="9034462" y="3171825"/>
            <a:ext cx="2971800" cy="914400"/>
          </a:xfrm>
          <a:prstGeom prst="rect">
            <a:avLst/>
          </a:prstGeom>
        </p:spPr>
        <p:txBody>
          <a:bodyPr vert="horz" lIns="0" tIns="0" rIns="0" bIns="0" spcCol="612648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Graphik Regular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88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545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025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4597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16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374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31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time off 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24/7 customer support</a:t>
            </a:r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A313F5A2-DC39-48D6-A407-52BA44CBD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0" y="5943600"/>
            <a:ext cx="4114800" cy="236539"/>
          </a:xfrm>
        </p:spPr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*For stage I and II cancers; 92% sensitivity overall, 87% specificity</a:t>
            </a:r>
          </a:p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Imperiale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TF et al., N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 Med (2014)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392EC292-20A2-4E64-9014-523E4F143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7C9BCE-67C3-4E89-9B9C-38CCFE777CF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652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F42DAC-B7EE-4AE4-86C0-8510E1125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943600"/>
            <a:ext cx="4100458" cy="236539"/>
          </a:xfrm>
        </p:spPr>
        <p:txBody>
          <a:bodyPr/>
          <a:lstStyle/>
          <a:p>
            <a:r>
              <a:rPr lang="en-US" dirty="0"/>
              <a:t>Note: third party guidelines and quality measures do not specifically “endorse” commercial products and inclusion in same does not imply otherwise.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7003EA-47C6-4DD8-B324-23160ADB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94B8C2-4278-4E61-A38E-43D02D911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Cologuard becoming standard of care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FE7A5A-2326-4DE7-8954-C154286F5D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042083"/>
            <a:ext cx="11277600" cy="360400"/>
          </a:xfrm>
        </p:spPr>
        <p:txBody>
          <a:bodyPr/>
          <a:lstStyle/>
          <a:p>
            <a:r>
              <a:rPr lang="en-US" sz="2000" dirty="0"/>
              <a:t>Additional coverage driven by data, guidelines, and quality measures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0A3036-3E84-4EC6-BC14-445D942758A9}"/>
              </a:ext>
            </a:extLst>
          </p:cNvPr>
          <p:cNvSpPr txBox="1"/>
          <p:nvPr/>
        </p:nvSpPr>
        <p:spPr>
          <a:xfrm>
            <a:off x="9010672" y="2272469"/>
            <a:ext cx="1315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kern="0" dirty="0"/>
              <a:t>~90% </a:t>
            </a:r>
          </a:p>
          <a:p>
            <a:pPr>
              <a:defRPr/>
            </a:pPr>
            <a:r>
              <a:rPr lang="en-US" sz="1200" kern="0" dirty="0"/>
              <a:t>insurance</a:t>
            </a:r>
          </a:p>
          <a:p>
            <a:pPr>
              <a:defRPr/>
            </a:pPr>
            <a:r>
              <a:rPr lang="en-US" sz="1200" kern="0" dirty="0"/>
              <a:t>coverage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4774BC5-1C26-48D9-AF38-BCD0A689967C}"/>
              </a:ext>
            </a:extLst>
          </p:cNvPr>
          <p:cNvCxnSpPr>
            <a:cxnSpLocks/>
          </p:cNvCxnSpPr>
          <p:nvPr/>
        </p:nvCxnSpPr>
        <p:spPr>
          <a:xfrm flipV="1">
            <a:off x="616071" y="5147141"/>
            <a:ext cx="11073277" cy="145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4E959E-D0C4-4D24-BC96-95DAEFC0F3A9}"/>
              </a:ext>
            </a:extLst>
          </p:cNvPr>
          <p:cNvCxnSpPr>
            <a:cxnSpLocks/>
          </p:cNvCxnSpPr>
          <p:nvPr/>
        </p:nvCxnSpPr>
        <p:spPr>
          <a:xfrm>
            <a:off x="616069" y="5057255"/>
            <a:ext cx="0" cy="2088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7C8489A-EF5D-4FEF-9154-37B28FB4CAE8}"/>
              </a:ext>
            </a:extLst>
          </p:cNvPr>
          <p:cNvSpPr txBox="1"/>
          <p:nvPr/>
        </p:nvSpPr>
        <p:spPr>
          <a:xfrm>
            <a:off x="1221190" y="5325654"/>
            <a:ext cx="8595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100" kern="0" dirty="0"/>
              <a:t>2009-2013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2D6D5-8EEA-43E9-BFCF-4E9AF32A8212}"/>
              </a:ext>
            </a:extLst>
          </p:cNvPr>
          <p:cNvSpPr txBox="1"/>
          <p:nvPr/>
        </p:nvSpPr>
        <p:spPr>
          <a:xfrm>
            <a:off x="3281633" y="5325655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100" kern="0" dirty="0"/>
              <a:t>2014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5EB5F1-10EB-463E-9BAE-4DBCE0DF4B60}"/>
              </a:ext>
            </a:extLst>
          </p:cNvPr>
          <p:cNvSpPr txBox="1"/>
          <p:nvPr/>
        </p:nvSpPr>
        <p:spPr>
          <a:xfrm>
            <a:off x="5076669" y="5334079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100" kern="0" dirty="0"/>
              <a:t>2015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20357-3702-4CF9-B85C-5D34BD0ADCA7}"/>
              </a:ext>
            </a:extLst>
          </p:cNvPr>
          <p:cNvSpPr txBox="1"/>
          <p:nvPr/>
        </p:nvSpPr>
        <p:spPr>
          <a:xfrm>
            <a:off x="8666741" y="5325655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100" kern="0" dirty="0"/>
              <a:t>2017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E969194-2C8C-45A2-A07B-A84995D1674F}"/>
              </a:ext>
            </a:extLst>
          </p:cNvPr>
          <p:cNvSpPr/>
          <p:nvPr/>
        </p:nvSpPr>
        <p:spPr>
          <a:xfrm>
            <a:off x="750913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C80CA95-599A-4860-95A2-1CF63435E426}"/>
              </a:ext>
            </a:extLst>
          </p:cNvPr>
          <p:cNvSpPr/>
          <p:nvPr/>
        </p:nvSpPr>
        <p:spPr>
          <a:xfrm>
            <a:off x="1602421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DF6378-05E2-4879-B0D3-4C4D370A73E0}"/>
              </a:ext>
            </a:extLst>
          </p:cNvPr>
          <p:cNvCxnSpPr>
            <a:cxnSpLocks/>
          </p:cNvCxnSpPr>
          <p:nvPr/>
        </p:nvCxnSpPr>
        <p:spPr>
          <a:xfrm flipH="1" flipV="1">
            <a:off x="1686508" y="3962643"/>
            <a:ext cx="0" cy="118529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26CCFB9-939B-48A1-A293-C04D681DE984}"/>
              </a:ext>
            </a:extLst>
          </p:cNvPr>
          <p:cNvSpPr txBox="1"/>
          <p:nvPr/>
        </p:nvSpPr>
        <p:spPr>
          <a:xfrm>
            <a:off x="1065470" y="3388126"/>
            <a:ext cx="12251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b="1" kern="0" dirty="0"/>
              <a:t>10,000</a:t>
            </a:r>
            <a:r>
              <a:rPr lang="en-US" sz="1100" kern="0" dirty="0"/>
              <a:t> patient </a:t>
            </a:r>
            <a:r>
              <a:rPr lang="en-US" sz="1100" kern="0" dirty="0" err="1"/>
              <a:t>DeeP</a:t>
            </a:r>
            <a:r>
              <a:rPr lang="en-US" sz="1100" kern="0" dirty="0"/>
              <a:t>-C trial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437C1DE-779F-4D9C-B32C-E2A5DD3BF12C}"/>
              </a:ext>
            </a:extLst>
          </p:cNvPr>
          <p:cNvSpPr/>
          <p:nvPr/>
        </p:nvSpPr>
        <p:spPr>
          <a:xfrm>
            <a:off x="3078952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6D393CD-00D4-43F6-A13C-71E3CC4D8791}"/>
              </a:ext>
            </a:extLst>
          </p:cNvPr>
          <p:cNvCxnSpPr>
            <a:cxnSpLocks/>
            <a:endCxn id="53" idx="2"/>
          </p:cNvCxnSpPr>
          <p:nvPr/>
        </p:nvCxnSpPr>
        <p:spPr>
          <a:xfrm flipV="1">
            <a:off x="3154601" y="2859754"/>
            <a:ext cx="1" cy="221496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CEC8C5F1-990E-4FD7-94B6-CC91EF0973DA}"/>
              </a:ext>
            </a:extLst>
          </p:cNvPr>
          <p:cNvSpPr/>
          <p:nvPr/>
        </p:nvSpPr>
        <p:spPr>
          <a:xfrm>
            <a:off x="4090304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3F7F78F-2A6C-4C03-A5B0-495125931D3C}"/>
              </a:ext>
            </a:extLst>
          </p:cNvPr>
          <p:cNvSpPr/>
          <p:nvPr/>
        </p:nvSpPr>
        <p:spPr>
          <a:xfrm>
            <a:off x="7232441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1F2785-96D7-4394-947D-884EB0C3CD1E}"/>
              </a:ext>
            </a:extLst>
          </p:cNvPr>
          <p:cNvSpPr/>
          <p:nvPr/>
        </p:nvSpPr>
        <p:spPr>
          <a:xfrm>
            <a:off x="4372744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D656944-BE86-4393-A902-80E43C296F53}"/>
              </a:ext>
            </a:extLst>
          </p:cNvPr>
          <p:cNvSpPr/>
          <p:nvPr/>
        </p:nvSpPr>
        <p:spPr>
          <a:xfrm>
            <a:off x="7418851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85B53C-8791-464B-BA18-2616C723AA73}"/>
              </a:ext>
            </a:extLst>
          </p:cNvPr>
          <p:cNvSpPr txBox="1"/>
          <p:nvPr/>
        </p:nvSpPr>
        <p:spPr>
          <a:xfrm>
            <a:off x="4225051" y="3667922"/>
            <a:ext cx="14447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b="1" kern="0" dirty="0"/>
              <a:t>ACS </a:t>
            </a:r>
            <a:r>
              <a:rPr lang="en-US" sz="1100" kern="0" dirty="0"/>
              <a:t>guidelines</a:t>
            </a:r>
            <a:endParaRPr lang="en-US" sz="1100" b="1" kern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12CB0C3-1753-4523-B627-1FBECBE94C2A}"/>
              </a:ext>
            </a:extLst>
          </p:cNvPr>
          <p:cNvSpPr/>
          <p:nvPr/>
        </p:nvSpPr>
        <p:spPr>
          <a:xfrm>
            <a:off x="7816344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3BB6C85-8EFD-4816-88F7-4A765F320C1C}"/>
              </a:ext>
            </a:extLst>
          </p:cNvPr>
          <p:cNvSpPr/>
          <p:nvPr/>
        </p:nvSpPr>
        <p:spPr>
          <a:xfrm>
            <a:off x="8343485" y="5077775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BBBE373-E767-46CE-9D80-A43A1BDA4871}"/>
              </a:ext>
            </a:extLst>
          </p:cNvPr>
          <p:cNvSpPr txBox="1"/>
          <p:nvPr/>
        </p:nvSpPr>
        <p:spPr>
          <a:xfrm>
            <a:off x="8376027" y="3512376"/>
            <a:ext cx="1245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kern="0" dirty="0"/>
              <a:t>CMS</a:t>
            </a:r>
            <a:r>
              <a:rPr lang="en-US" sz="1200" kern="0" dirty="0"/>
              <a:t> Medicare Star Ratings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AB7ED79-A52E-4DF5-A9E2-AEACB809AA8E}"/>
              </a:ext>
            </a:extLst>
          </p:cNvPr>
          <p:cNvSpPr/>
          <p:nvPr/>
        </p:nvSpPr>
        <p:spPr>
          <a:xfrm>
            <a:off x="9360220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2BA1FB-0F9E-4EA4-8589-F037C82A362D}"/>
              </a:ext>
            </a:extLst>
          </p:cNvPr>
          <p:cNvSpPr txBox="1"/>
          <p:nvPr/>
        </p:nvSpPr>
        <p:spPr>
          <a:xfrm>
            <a:off x="3702480" y="2536490"/>
            <a:ext cx="93835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1100" kern="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ED3CCE-B825-4B4B-B7B3-266097264457}"/>
              </a:ext>
            </a:extLst>
          </p:cNvPr>
          <p:cNvSpPr txBox="1"/>
          <p:nvPr/>
        </p:nvSpPr>
        <p:spPr>
          <a:xfrm>
            <a:off x="3630209" y="2542636"/>
            <a:ext cx="14464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b="1" kern="0" dirty="0"/>
              <a:t>FDA</a:t>
            </a:r>
            <a:r>
              <a:rPr lang="en-US" sz="1100" kern="0" dirty="0"/>
              <a:t> approval</a:t>
            </a:r>
          </a:p>
          <a:p>
            <a:pPr>
              <a:defRPr/>
            </a:pPr>
            <a:r>
              <a:rPr lang="en-US" sz="1100" kern="0" dirty="0"/>
              <a:t>&amp; </a:t>
            </a:r>
            <a:r>
              <a:rPr lang="en-US" sz="1100" b="1" kern="0" dirty="0"/>
              <a:t>CMS </a:t>
            </a:r>
            <a:r>
              <a:rPr lang="en-US" sz="1100" kern="0" dirty="0"/>
              <a:t>coverage</a:t>
            </a:r>
          </a:p>
          <a:p>
            <a:pPr>
              <a:defRPr/>
            </a:pPr>
            <a:endParaRPr lang="en-US" sz="1100" kern="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1E7A8A-DD05-4D74-9CEA-C0B057165916}"/>
              </a:ext>
            </a:extLst>
          </p:cNvPr>
          <p:cNvSpPr txBox="1"/>
          <p:nvPr/>
        </p:nvSpPr>
        <p:spPr>
          <a:xfrm>
            <a:off x="6871705" y="5325655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100" kern="0" dirty="0"/>
              <a:t>2016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3DF1AA9-B476-4E5D-88FF-B6F53E4A4C57}"/>
              </a:ext>
            </a:extLst>
          </p:cNvPr>
          <p:cNvSpPr txBox="1"/>
          <p:nvPr/>
        </p:nvSpPr>
        <p:spPr>
          <a:xfrm>
            <a:off x="7102760" y="3505334"/>
            <a:ext cx="1172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kern="0" dirty="0"/>
              <a:t>NCCN</a:t>
            </a:r>
            <a:r>
              <a:rPr lang="en-US" sz="1200" kern="0" dirty="0"/>
              <a:t> guidelines</a:t>
            </a:r>
            <a:endParaRPr lang="en-US" sz="1200" b="1" kern="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8492B8A-C164-4D51-B071-9161D4A47969}"/>
              </a:ext>
            </a:extLst>
          </p:cNvPr>
          <p:cNvSpPr/>
          <p:nvPr/>
        </p:nvSpPr>
        <p:spPr>
          <a:xfrm>
            <a:off x="6001172" y="5074719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0E0BD15-0449-416B-BD89-706BDF677EC3}"/>
              </a:ext>
            </a:extLst>
          </p:cNvPr>
          <p:cNvCxnSpPr>
            <a:cxnSpLocks/>
            <a:stCxn id="47" idx="0"/>
            <a:endCxn id="49" idx="2"/>
          </p:cNvCxnSpPr>
          <p:nvPr/>
        </p:nvCxnSpPr>
        <p:spPr>
          <a:xfrm flipV="1">
            <a:off x="6079292" y="4169626"/>
            <a:ext cx="5074" cy="90509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2BBC596-5A3F-4931-84AD-D2E4C8FCE9AD}"/>
              </a:ext>
            </a:extLst>
          </p:cNvPr>
          <p:cNvSpPr txBox="1"/>
          <p:nvPr/>
        </p:nvSpPr>
        <p:spPr>
          <a:xfrm>
            <a:off x="5400065" y="3400185"/>
            <a:ext cx="13686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b="1" kern="0" dirty="0"/>
              <a:t>Mayo Clinic Proceedings</a:t>
            </a:r>
          </a:p>
          <a:p>
            <a:pPr>
              <a:defRPr/>
            </a:pPr>
            <a:r>
              <a:rPr lang="en-US" sz="1100" kern="0" dirty="0"/>
              <a:t>reconfirmed performance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E4B09F59-77C8-421E-83E1-75DCFC56CB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5" t="19118" r="68395" b="19889"/>
          <a:stretch/>
        </p:blipFill>
        <p:spPr>
          <a:xfrm>
            <a:off x="620223" y="2117906"/>
            <a:ext cx="484799" cy="469603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E64B17C-2B6D-44F6-A6F6-6DA44978442C}"/>
              </a:ext>
            </a:extLst>
          </p:cNvPr>
          <p:cNvSpPr txBox="1"/>
          <p:nvPr/>
        </p:nvSpPr>
        <p:spPr>
          <a:xfrm>
            <a:off x="6104011" y="2394335"/>
            <a:ext cx="1447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kern="0" dirty="0"/>
              <a:t>recommended by </a:t>
            </a:r>
            <a:r>
              <a:rPr lang="en-US" sz="1200" b="1" kern="0" dirty="0"/>
              <a:t>USPSTF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B794166-9CDF-4C55-A471-0DC3FE6FF27B}"/>
              </a:ext>
            </a:extLst>
          </p:cNvPr>
          <p:cNvSpPr txBox="1"/>
          <p:nvPr/>
        </p:nvSpPr>
        <p:spPr>
          <a:xfrm>
            <a:off x="2558851" y="2259590"/>
            <a:ext cx="11915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kern="0" dirty="0" err="1"/>
              <a:t>DeeP</a:t>
            </a:r>
            <a:r>
              <a:rPr lang="en-US" sz="1100" kern="0" dirty="0"/>
              <a:t>-C results published in </a:t>
            </a:r>
            <a:r>
              <a:rPr lang="en-US" sz="1100" b="1" kern="0" dirty="0"/>
              <a:t>NJEM</a:t>
            </a: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F2CAF5A9-13E2-420D-9AB4-55C7924B87E4}"/>
              </a:ext>
            </a:extLst>
          </p:cNvPr>
          <p:cNvCxnSpPr>
            <a:cxnSpLocks/>
            <a:stCxn id="28" idx="0"/>
          </p:cNvCxnSpPr>
          <p:nvPr/>
        </p:nvCxnSpPr>
        <p:spPr>
          <a:xfrm rot="5400000" flipH="1" flipV="1">
            <a:off x="4084319" y="4344837"/>
            <a:ext cx="1096429" cy="36333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C3FBBC30-4752-4E64-B376-5638DBD7DEC0}"/>
              </a:ext>
            </a:extLst>
          </p:cNvPr>
          <p:cNvCxnSpPr>
            <a:cxnSpLocks/>
            <a:stCxn id="31" idx="0"/>
          </p:cNvCxnSpPr>
          <p:nvPr/>
        </p:nvCxnSpPr>
        <p:spPr>
          <a:xfrm rot="5400000" flipH="1" flipV="1">
            <a:off x="6960675" y="3801169"/>
            <a:ext cx="2207343" cy="33976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2DB9261D-B2AB-46E1-ACE7-E6D8F329EDFD}"/>
              </a:ext>
            </a:extLst>
          </p:cNvPr>
          <p:cNvCxnSpPr/>
          <p:nvPr/>
        </p:nvCxnSpPr>
        <p:spPr>
          <a:xfrm rot="16200000" flipV="1">
            <a:off x="5954216" y="3719242"/>
            <a:ext cx="2223267" cy="493804"/>
          </a:xfrm>
          <a:prstGeom prst="bentConnector3">
            <a:avLst>
              <a:gd name="adj1" fmla="val 35862"/>
            </a:avLst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01437D7-E398-4056-9447-7215FF00C9D9}"/>
              </a:ext>
            </a:extLst>
          </p:cNvPr>
          <p:cNvCxnSpPr>
            <a:cxnSpLocks/>
          </p:cNvCxnSpPr>
          <p:nvPr/>
        </p:nvCxnSpPr>
        <p:spPr>
          <a:xfrm flipV="1">
            <a:off x="7494096" y="3978288"/>
            <a:ext cx="0" cy="109642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FD2803AF-7D24-4028-A034-E752C41FB663}"/>
              </a:ext>
            </a:extLst>
          </p:cNvPr>
          <p:cNvCxnSpPr>
            <a:cxnSpLocks/>
            <a:stCxn id="33" idx="0"/>
          </p:cNvCxnSpPr>
          <p:nvPr/>
        </p:nvCxnSpPr>
        <p:spPr>
          <a:xfrm rot="5400000" flipH="1" flipV="1">
            <a:off x="8149391" y="4248843"/>
            <a:ext cx="1101149" cy="55671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6090E298-3974-42CE-BA3E-94635077B4A7}"/>
              </a:ext>
            </a:extLst>
          </p:cNvPr>
          <p:cNvCxnSpPr>
            <a:cxnSpLocks/>
            <a:stCxn id="35" idx="0"/>
            <a:endCxn id="7" idx="2"/>
          </p:cNvCxnSpPr>
          <p:nvPr/>
        </p:nvCxnSpPr>
        <p:spPr>
          <a:xfrm rot="5400000" flipH="1" flipV="1">
            <a:off x="8475392" y="3881749"/>
            <a:ext cx="2155919" cy="23002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765C592-D32A-4CEB-8752-E55A4707E9C8}"/>
              </a:ext>
            </a:extLst>
          </p:cNvPr>
          <p:cNvSpPr txBox="1"/>
          <p:nvPr/>
        </p:nvSpPr>
        <p:spPr>
          <a:xfrm>
            <a:off x="341057" y="2508787"/>
            <a:ext cx="11425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kern="0" dirty="0"/>
              <a:t>developed with Mayo Clinic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51E1892-7635-4588-8B14-57DAA0A458A5}"/>
              </a:ext>
            </a:extLst>
          </p:cNvPr>
          <p:cNvCxnSpPr>
            <a:cxnSpLocks/>
          </p:cNvCxnSpPr>
          <p:nvPr/>
        </p:nvCxnSpPr>
        <p:spPr>
          <a:xfrm>
            <a:off x="2768648" y="5050555"/>
            <a:ext cx="0" cy="2088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C3A98004-BB0A-4FE5-A9D6-2C5543C16AE4}"/>
              </a:ext>
            </a:extLst>
          </p:cNvPr>
          <p:cNvCxnSpPr>
            <a:cxnSpLocks/>
          </p:cNvCxnSpPr>
          <p:nvPr/>
        </p:nvCxnSpPr>
        <p:spPr>
          <a:xfrm>
            <a:off x="4557660" y="5043499"/>
            <a:ext cx="0" cy="2088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E0AFE9B-0AD0-4AF0-BEA0-2E3B9569CD84}"/>
              </a:ext>
            </a:extLst>
          </p:cNvPr>
          <p:cNvCxnSpPr>
            <a:cxnSpLocks/>
          </p:cNvCxnSpPr>
          <p:nvPr/>
        </p:nvCxnSpPr>
        <p:spPr>
          <a:xfrm>
            <a:off x="6346672" y="5049623"/>
            <a:ext cx="0" cy="2088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2B04D0F-1462-4091-812A-DEEF56989D91}"/>
              </a:ext>
            </a:extLst>
          </p:cNvPr>
          <p:cNvCxnSpPr>
            <a:cxnSpLocks/>
          </p:cNvCxnSpPr>
          <p:nvPr/>
        </p:nvCxnSpPr>
        <p:spPr>
          <a:xfrm>
            <a:off x="8135684" y="5036227"/>
            <a:ext cx="0" cy="2088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D263956-781A-42BC-A259-2A2AF3B805CD}"/>
              </a:ext>
            </a:extLst>
          </p:cNvPr>
          <p:cNvCxnSpPr>
            <a:cxnSpLocks/>
          </p:cNvCxnSpPr>
          <p:nvPr/>
        </p:nvCxnSpPr>
        <p:spPr>
          <a:xfrm flipH="1" flipV="1">
            <a:off x="826267" y="3059808"/>
            <a:ext cx="0" cy="201490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FAF7F68-07AA-46F1-94CB-5093FE3EE9C6}"/>
              </a:ext>
            </a:extLst>
          </p:cNvPr>
          <p:cNvCxnSpPr>
            <a:cxnSpLocks/>
          </p:cNvCxnSpPr>
          <p:nvPr/>
        </p:nvCxnSpPr>
        <p:spPr>
          <a:xfrm flipH="1" flipV="1">
            <a:off x="4162133" y="3056452"/>
            <a:ext cx="0" cy="201490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B76DC93E-2034-42F2-96C2-66AE30E79D60}"/>
              </a:ext>
            </a:extLst>
          </p:cNvPr>
          <p:cNvSpPr txBox="1"/>
          <p:nvPr/>
        </p:nvSpPr>
        <p:spPr>
          <a:xfrm>
            <a:off x="7571381" y="2403082"/>
            <a:ext cx="1599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dirty="0"/>
              <a:t>HEDIS</a:t>
            </a:r>
            <a:r>
              <a:rPr lang="en-US" sz="600" b="1" baseline="80000" dirty="0"/>
              <a:t>® </a:t>
            </a:r>
            <a:r>
              <a:rPr lang="en-US" sz="1100" b="1" kern="0" dirty="0"/>
              <a:t> </a:t>
            </a:r>
            <a:br>
              <a:rPr lang="en-US" sz="1200" kern="0" dirty="0"/>
            </a:br>
            <a:r>
              <a:rPr lang="en-US" sz="1200" kern="0" dirty="0"/>
              <a:t>quality measures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5330F8D-33FA-4929-8B51-673A27DD60A7}"/>
              </a:ext>
            </a:extLst>
          </p:cNvPr>
          <p:cNvCxnSpPr>
            <a:cxnSpLocks/>
          </p:cNvCxnSpPr>
          <p:nvPr/>
        </p:nvCxnSpPr>
        <p:spPr>
          <a:xfrm>
            <a:off x="10066084" y="5049623"/>
            <a:ext cx="0" cy="2088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EF0E64D-6A16-4CBB-A088-A40CB0892F00}"/>
              </a:ext>
            </a:extLst>
          </p:cNvPr>
          <p:cNvSpPr txBox="1"/>
          <p:nvPr/>
        </p:nvSpPr>
        <p:spPr>
          <a:xfrm>
            <a:off x="10167662" y="5325652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100" kern="0" dirty="0"/>
              <a:t>2018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7CCB7FF-5983-470C-A1CC-59ED73ACBCCB}"/>
              </a:ext>
            </a:extLst>
          </p:cNvPr>
          <p:cNvSpPr txBox="1"/>
          <p:nvPr/>
        </p:nvSpPr>
        <p:spPr>
          <a:xfrm>
            <a:off x="9962643" y="2273249"/>
            <a:ext cx="902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kern="0" dirty="0"/>
              <a:t>1M</a:t>
            </a:r>
            <a:r>
              <a:rPr lang="en-US" sz="1200" kern="0" dirty="0"/>
              <a:t> people screened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70F7DC1-DC61-44F9-928A-CE516E2E12FB}"/>
              </a:ext>
            </a:extLst>
          </p:cNvPr>
          <p:cNvSpPr/>
          <p:nvPr/>
        </p:nvSpPr>
        <p:spPr>
          <a:xfrm>
            <a:off x="10326051" y="5075898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E8A84493-5DF4-4A9F-BA2A-EE3E1D689B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5" t="19118" r="68395" b="19889"/>
          <a:stretch/>
        </p:blipFill>
        <p:spPr>
          <a:xfrm>
            <a:off x="10171299" y="1867485"/>
            <a:ext cx="484799" cy="469603"/>
          </a:xfrm>
          <a:prstGeom prst="rect">
            <a:avLst/>
          </a:prstGeom>
        </p:spPr>
      </p:pic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2DFC4A7-9FB9-4334-A3CA-21D49453953E}"/>
              </a:ext>
            </a:extLst>
          </p:cNvPr>
          <p:cNvCxnSpPr>
            <a:cxnSpLocks/>
          </p:cNvCxnSpPr>
          <p:nvPr/>
        </p:nvCxnSpPr>
        <p:spPr>
          <a:xfrm flipH="1" flipV="1">
            <a:off x="10406205" y="3076844"/>
            <a:ext cx="0" cy="201490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A40041D-3E61-4EFE-B6E7-C10C0290CFEF}"/>
              </a:ext>
            </a:extLst>
          </p:cNvPr>
          <p:cNvSpPr txBox="1"/>
          <p:nvPr/>
        </p:nvSpPr>
        <p:spPr>
          <a:xfrm>
            <a:off x="10787239" y="2277954"/>
            <a:ext cx="902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kern="0" dirty="0"/>
              <a:t>2M</a:t>
            </a:r>
            <a:r>
              <a:rPr lang="en-US" sz="1200" kern="0" dirty="0"/>
              <a:t> people screened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ED06C87-6076-4B7A-B3AF-9B473AAC3145}"/>
              </a:ext>
            </a:extLst>
          </p:cNvPr>
          <p:cNvSpPr/>
          <p:nvPr/>
        </p:nvSpPr>
        <p:spPr>
          <a:xfrm>
            <a:off x="11046861" y="5071361"/>
            <a:ext cx="156240" cy="1484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100" kern="0" dirty="0">
              <a:solidFill>
                <a:schemeClr val="tx1"/>
              </a:solidFill>
            </a:endParaRP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70FDFCA5-5947-4563-8B17-A2197CA31C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0103" y="1872191"/>
            <a:ext cx="484798" cy="469603"/>
          </a:xfrm>
          <a:prstGeom prst="rect">
            <a:avLst/>
          </a:prstGeom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9C2E7EF-E4DB-4A77-AEB0-022C24269F04}"/>
              </a:ext>
            </a:extLst>
          </p:cNvPr>
          <p:cNvCxnSpPr>
            <a:cxnSpLocks/>
          </p:cNvCxnSpPr>
          <p:nvPr/>
        </p:nvCxnSpPr>
        <p:spPr>
          <a:xfrm flipH="1" flipV="1">
            <a:off x="11127016" y="3072308"/>
            <a:ext cx="0" cy="201490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63CB37F9-0F7D-4480-8857-C057D58A9455}"/>
              </a:ext>
            </a:extLst>
          </p:cNvPr>
          <p:cNvSpPr txBox="1"/>
          <p:nvPr/>
        </p:nvSpPr>
        <p:spPr>
          <a:xfrm>
            <a:off x="10864752" y="5325652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100" kern="0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822076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FA571A-4409-4B37-B40E-583AE39D1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C26B41-C870-4F2B-A16D-EB1B657C9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Successful Screening Tests…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27B41-1D80-4557-9EA2-D1A89CF497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Address a defined </a:t>
            </a:r>
            <a:r>
              <a:rPr lang="en-US" dirty="0">
                <a:solidFill>
                  <a:schemeClr val="tx2"/>
                </a:solidFill>
              </a:rPr>
              <a:t>Clinical Opportunity</a:t>
            </a:r>
            <a:r>
              <a:rPr lang="en-US" dirty="0"/>
              <a:t> through: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E27993D-6E3C-4C43-AC70-A11F93A77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38505" y="2665592"/>
            <a:ext cx="1469053" cy="146905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27F864F-2455-47E6-9ECC-59D6EE8342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20571" y="2665592"/>
            <a:ext cx="1469053" cy="14690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0E727AA-D880-4D2B-87FA-F69E7E0C6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8176" y="2665592"/>
            <a:ext cx="1469054" cy="14690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1F5905-4335-4258-9D01-6D5607E93843}"/>
              </a:ext>
            </a:extLst>
          </p:cNvPr>
          <p:cNvSpPr txBox="1"/>
          <p:nvPr/>
        </p:nvSpPr>
        <p:spPr>
          <a:xfrm>
            <a:off x="601118" y="4311451"/>
            <a:ext cx="3083169" cy="3163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8470B7-0152-4B23-B062-613648B65D0E}"/>
              </a:ext>
            </a:extLst>
          </p:cNvPr>
          <p:cNvSpPr txBox="1"/>
          <p:nvPr/>
        </p:nvSpPr>
        <p:spPr>
          <a:xfrm>
            <a:off x="4483143" y="4319992"/>
            <a:ext cx="25439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Adherence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631CB4-7CC4-43AD-AEA0-46DFBD88BE49}"/>
              </a:ext>
            </a:extLst>
          </p:cNvPr>
          <p:cNvSpPr txBox="1"/>
          <p:nvPr/>
        </p:nvSpPr>
        <p:spPr>
          <a:xfrm>
            <a:off x="8101077" y="4319992"/>
            <a:ext cx="25439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</a:p>
        </p:txBody>
      </p:sp>
    </p:spTree>
    <p:extLst>
      <p:ext uri="{BB962C8B-B14F-4D97-AF65-F5344CB8AC3E}">
        <p14:creationId xmlns:p14="http://schemas.microsoft.com/office/powerpoint/2010/main" val="1141816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FA571A-4409-4B37-B40E-583AE39D1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C26B41-C870-4F2B-A16D-EB1B657C9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Offering Choice Increases Screening Rates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493391-8F01-42A2-8E10-4B6A51845DAB}"/>
              </a:ext>
            </a:extLst>
          </p:cNvPr>
          <p:cNvSpPr txBox="1"/>
          <p:nvPr/>
        </p:nvSpPr>
        <p:spPr>
          <a:xfrm>
            <a:off x="457200" y="6158205"/>
            <a:ext cx="310709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Inadomi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JM, Arch Intern Med (2012)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5B9510A-7453-4931-B22C-323F9165FD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3204266"/>
              </p:ext>
            </p:extLst>
          </p:nvPr>
        </p:nvGraphicFramePr>
        <p:xfrm>
          <a:off x="5271321" y="1047913"/>
          <a:ext cx="7737229" cy="5950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9FFCA25-FCFB-4370-9109-2D5EDA6304C9}"/>
              </a:ext>
            </a:extLst>
          </p:cNvPr>
          <p:cNvSpPr txBox="1"/>
          <p:nvPr/>
        </p:nvSpPr>
        <p:spPr>
          <a:xfrm>
            <a:off x="457200" y="1947240"/>
            <a:ext cx="6723888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“The common practice of universally recommending colonoscopy </a:t>
            </a:r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reduce adherence to CRC screening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,” </a:t>
            </a:r>
          </a:p>
          <a:p>
            <a:pPr algn="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Inadomi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et al 2012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40A036-0826-4DCD-9457-4457CA28FA09}"/>
              </a:ext>
            </a:extLst>
          </p:cNvPr>
          <p:cNvSpPr txBox="1"/>
          <p:nvPr/>
        </p:nvSpPr>
        <p:spPr>
          <a:xfrm>
            <a:off x="7461504" y="3601664"/>
            <a:ext cx="12192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8E194E-784F-4027-A2EB-8D9AAD8078F8}"/>
              </a:ext>
            </a:extLst>
          </p:cNvPr>
          <p:cNvSpPr txBox="1"/>
          <p:nvPr/>
        </p:nvSpPr>
        <p:spPr>
          <a:xfrm>
            <a:off x="9576816" y="1393242"/>
            <a:ext cx="12192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69%</a:t>
            </a:r>
          </a:p>
        </p:txBody>
      </p:sp>
    </p:spTree>
    <p:extLst>
      <p:ext uri="{BB962C8B-B14F-4D97-AF65-F5344CB8AC3E}">
        <p14:creationId xmlns:p14="http://schemas.microsoft.com/office/powerpoint/2010/main" val="3421495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741E9-8A56-4642-9361-6575EF95DE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53473"/>
            <a:ext cx="3346704" cy="2825025"/>
          </a:xfrm>
        </p:spPr>
        <p:txBody>
          <a:bodyPr/>
          <a:lstStyle/>
          <a:p>
            <a:r>
              <a:rPr lang="en-US" sz="1800" dirty="0"/>
              <a:t>“An intervention as simple as </a:t>
            </a:r>
            <a:r>
              <a:rPr lang="en-US" sz="1800" b="1" dirty="0"/>
              <a:t>offering a choice of screening test to improve uptake</a:t>
            </a:r>
            <a:r>
              <a:rPr lang="en-US" sz="1800" dirty="0"/>
              <a:t>—as emphasized in this guideline—is expected to further the goal of improving screening rates and reducing the burden of suffering from CRC.”</a:t>
            </a:r>
          </a:p>
          <a:p>
            <a:endParaRPr lang="en-US" sz="1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82D561-5999-4C08-975D-7DBC6F573B1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7200" y="1486203"/>
            <a:ext cx="3346704" cy="307720"/>
          </a:xfrm>
        </p:spPr>
        <p:txBody>
          <a:bodyPr/>
          <a:lstStyle/>
          <a:p>
            <a:r>
              <a:rPr lang="en-US" dirty="0"/>
              <a:t>ACS 2018 Colorectal Cancer Screening Guidelines</a:t>
            </a:r>
            <a:r>
              <a:rPr lang="en-US" baseline="30000" dirty="0"/>
              <a:t>1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8DF5C-9C74-4F50-AD27-1C4037D5F810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416552" y="1486203"/>
            <a:ext cx="3346704" cy="307720"/>
          </a:xfrm>
        </p:spPr>
        <p:txBody>
          <a:bodyPr/>
          <a:lstStyle/>
          <a:p>
            <a:r>
              <a:rPr lang="en-US" dirty="0"/>
              <a:t>US MSTF 2017 Colorectal Cancer Screening Recommendations</a:t>
            </a:r>
            <a:r>
              <a:rPr lang="en-US" baseline="30000" dirty="0"/>
              <a:t>2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F5C6F1C-7E81-474E-8240-792A93C426E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388096" y="1486203"/>
            <a:ext cx="3346704" cy="307720"/>
          </a:xfrm>
        </p:spPr>
        <p:txBody>
          <a:bodyPr/>
          <a:lstStyle/>
          <a:p>
            <a:r>
              <a:rPr lang="en-US" dirty="0"/>
              <a:t>USPSTF Colorectal Cancer Screening Recommendation 2016</a:t>
            </a:r>
            <a:r>
              <a:rPr lang="en-US" baseline="30000" dirty="0"/>
              <a:t>3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E7E225B-9D3D-4264-BC05-7B8FD407EEE8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416552" y="2253473"/>
            <a:ext cx="3346704" cy="2825025"/>
          </a:xfrm>
        </p:spPr>
        <p:txBody>
          <a:bodyPr/>
          <a:lstStyle/>
          <a:p>
            <a:r>
              <a:rPr lang="en-US" sz="1800" dirty="0"/>
              <a:t>We suggest that </a:t>
            </a:r>
            <a:r>
              <a:rPr lang="en-US" sz="1800" b="1" dirty="0"/>
              <a:t>sequential offers of screening tests</a:t>
            </a:r>
            <a:r>
              <a:rPr lang="en-US" sz="1800" dirty="0"/>
              <a:t>, offering multiple screening options, and risk-stratified screening are all reasonable approaches to offering screening.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0FB9EED-2C5F-44F0-AF98-A7E5AEA7A1AB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385048" y="2253473"/>
            <a:ext cx="3346704" cy="2825025"/>
          </a:xfrm>
        </p:spPr>
        <p:txBody>
          <a:bodyPr/>
          <a:lstStyle/>
          <a:p>
            <a:r>
              <a:rPr lang="en-US" sz="1800" dirty="0"/>
              <a:t>“With this recommendation, the USPSTF acknowledges that </a:t>
            </a:r>
            <a:r>
              <a:rPr lang="en-US" sz="1800" b="1" dirty="0"/>
              <a:t>there is no “one size fits all” approach to colorectal cancer screening</a:t>
            </a:r>
            <a:r>
              <a:rPr lang="en-US" sz="1800" dirty="0"/>
              <a:t> and seeks to provide clinicians and patients with the best possible evidence about the various screening methods to enable informed, individual decision making.”</a:t>
            </a:r>
          </a:p>
          <a:p>
            <a:endParaRPr lang="en-US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35D605-A2C5-46FD-9A81-F03872307D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80329B9-B51D-40E8-8D6A-2DA022F74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99327"/>
          </a:xfrm>
        </p:spPr>
        <p:txBody>
          <a:bodyPr/>
          <a:lstStyle/>
          <a:p>
            <a:r>
              <a:rPr lang="en-US" dirty="0"/>
              <a:t>Importance of CRC Screening Options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1B6C048-3A40-420B-9916-F90ACEB29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8526" y="4914597"/>
            <a:ext cx="914400" cy="9144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035E1DB-B17E-4660-AAFE-9FCA6A81F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37461" y="4914597"/>
            <a:ext cx="914400" cy="9144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6EC62C4-7370-4D9E-9BF4-4A064998AB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72993" y="4914597"/>
            <a:ext cx="914400" cy="9144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5FBB0F0-B950-471C-9FAA-BA52FEA518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0865" y="4914597"/>
            <a:ext cx="914400" cy="914400"/>
          </a:xfrm>
          <a:prstGeom prst="rect">
            <a:avLst/>
          </a:prstGeom>
        </p:spPr>
      </p:pic>
      <p:sp>
        <p:nvSpPr>
          <p:cNvPr id="19" name="Cross 18">
            <a:extLst>
              <a:ext uri="{FF2B5EF4-FFF2-40B4-BE49-F238E27FC236}">
                <a16:creationId xmlns:a16="http://schemas.microsoft.com/office/drawing/2014/main" id="{C1780D4A-67EF-4507-A601-6FB1B9F9063C}"/>
              </a:ext>
            </a:extLst>
          </p:cNvPr>
          <p:cNvSpPr/>
          <p:nvPr/>
        </p:nvSpPr>
        <p:spPr>
          <a:xfrm>
            <a:off x="9844368" y="5246292"/>
            <a:ext cx="352612" cy="354105"/>
          </a:xfrm>
          <a:prstGeom prst="plus">
            <a:avLst>
              <a:gd name="adj" fmla="val 38158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FF973F8-8FB7-438B-9679-A1CAE5DE81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71502" y="4835084"/>
            <a:ext cx="914400" cy="9144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203749AB-8273-44F4-8D86-C8456671C4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52753" y="4914597"/>
            <a:ext cx="914400" cy="9144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B2A7D0F-D84C-4791-AC7F-61C9719375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05481" y="4914597"/>
            <a:ext cx="914400" cy="9144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B793BDF-D690-4480-929F-67A60DE8C8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56458" y="4894648"/>
            <a:ext cx="914400" cy="914400"/>
          </a:xfrm>
          <a:prstGeom prst="rect">
            <a:avLst/>
          </a:prstGeom>
        </p:spPr>
      </p:pic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12F569B4-8812-41C9-A861-765C485F1D8D}"/>
              </a:ext>
            </a:extLst>
          </p:cNvPr>
          <p:cNvSpPr txBox="1">
            <a:spLocks/>
          </p:cNvSpPr>
          <p:nvPr/>
        </p:nvSpPr>
        <p:spPr>
          <a:xfrm>
            <a:off x="452627" y="6327507"/>
            <a:ext cx="11274553" cy="2365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377" rtl="0" eaLnBrk="1" latinLnBrk="0" hangingPunct="1">
              <a:defRPr sz="1067" kern="1200">
                <a:solidFill>
                  <a:schemeClr val="accent4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1. Andrew M.D. Wolf MD,  Elizabeth T.H. </a:t>
            </a:r>
            <a:r>
              <a:rPr lang="en-US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Fontham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MPH, DrPH, Timothy R. Church PhD, et al; for </a:t>
            </a:r>
            <a:r>
              <a:rPr lang="en-US" sz="800" dirty="0">
                <a:solidFill>
                  <a:srgbClr val="717073"/>
                </a:solidFill>
              </a:rPr>
              <a:t>American Cancer Society.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Colorectal cancer screening for average‐risk adults: 2018 guideline update from the American Cancer Society. </a:t>
            </a:r>
            <a:r>
              <a:rPr lang="en-US" sz="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CA, A Cancer Journal for Clinicians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2018;68(4):250-281</a:t>
            </a:r>
          </a:p>
          <a:p>
            <a:pPr marL="115888" indent="-115888"/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2. Douglas K. Rex , MD, C. Richard Boland , MD, Jason A. </a:t>
            </a:r>
            <a:r>
              <a:rPr lang="en-US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Dominitz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, MD, MHS, et al. Colorectal Cancer Screening: Recommendations for Physicians and Patients from the U.S. Multi-Society Task Force on Colorectal Cancer. </a:t>
            </a:r>
            <a:r>
              <a:rPr lang="en-US" sz="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American Journal of Gastroenterology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.2017 112(7):1016–1030</a:t>
            </a:r>
          </a:p>
          <a:p>
            <a:pPr marL="115888" indent="-115888"/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3. </a:t>
            </a:r>
            <a:r>
              <a:rPr lang="en-US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Bibbins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-Domingo K, Grossman DC, Curry SJ, et al; for US Preventive Services Task Force. Screening for colorectal cancer: US Preventive Services Task Force recommendation statement.  </a:t>
            </a:r>
            <a:r>
              <a:rPr lang="en-US" sz="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JAMA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2016;315(23):2564-2575</a:t>
            </a:r>
          </a:p>
          <a:p>
            <a:pPr marL="114300" indent="-114300">
              <a:buAutoNum type="arabicPeriod"/>
            </a:pP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88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F7E22EF-685D-43F2-9F33-35DBABC577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1996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D973804-62F3-47AA-8ACD-3825B0A87A5A}"/>
              </a:ext>
            </a:extLst>
          </p:cNvPr>
          <p:cNvSpPr/>
          <p:nvPr/>
        </p:nvSpPr>
        <p:spPr>
          <a:xfrm rot="16200000">
            <a:off x="2667003" y="-2667003"/>
            <a:ext cx="6858000" cy="12192006"/>
          </a:xfrm>
          <a:prstGeom prst="rect">
            <a:avLst/>
          </a:prstGeom>
          <a:gradFill>
            <a:gsLst>
              <a:gs pos="0">
                <a:schemeClr val="tx1"/>
              </a:gs>
              <a:gs pos="74000">
                <a:schemeClr val="tx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C094FBA-BB5F-46C9-AC41-57615418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88722"/>
            <a:ext cx="6809232" cy="1453986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n-US" sz="3200" dirty="0"/>
              <a:t>NCCRT &amp; </a:t>
            </a:r>
            <a:br>
              <a:rPr lang="en-US" sz="3200" dirty="0"/>
            </a:br>
            <a:r>
              <a:rPr lang="en-US" sz="3200" dirty="0"/>
              <a:t>ACS Highlight </a:t>
            </a:r>
            <a:br>
              <a:rPr lang="en-US" sz="3200" dirty="0"/>
            </a:br>
            <a:r>
              <a:rPr lang="en-US" sz="3200" dirty="0"/>
              <a:t>Barriers to </a:t>
            </a:r>
            <a:br>
              <a:rPr lang="en-US" sz="3200" dirty="0"/>
            </a:br>
            <a:r>
              <a:rPr lang="en-US" sz="3200" dirty="0">
                <a:solidFill>
                  <a:schemeClr val="accent1"/>
                </a:solidFill>
              </a:rPr>
              <a:t>CRC Screening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898A36-2E40-4B11-9565-7B3C6CBE3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19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303BC0-AF77-4781-8CF9-A416618F2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2682523"/>
            <a:ext cx="11277600" cy="3061582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SzPct val="140000"/>
              <a:buFont typeface="Arial" panose="020B0604020202020204" pitchFamily="34" charset="0"/>
              <a:buChar char="•"/>
            </a:pPr>
            <a:r>
              <a:rPr lang="en-US" sz="2000" dirty="0"/>
              <a:t>Rationalized avoidance</a:t>
            </a:r>
          </a:p>
          <a:p>
            <a:pPr marL="457200" indent="-457200">
              <a:lnSpc>
                <a:spcPct val="100000"/>
              </a:lnSpc>
              <a:buSzPct val="140000"/>
              <a:buFont typeface="Arial" panose="020B0604020202020204" pitchFamily="34" charset="0"/>
              <a:buChar char="•"/>
            </a:pPr>
            <a:r>
              <a:rPr lang="en-US" sz="2000" dirty="0"/>
              <a:t>Lack of affordability</a:t>
            </a:r>
          </a:p>
          <a:p>
            <a:pPr marL="457200" indent="-457200">
              <a:lnSpc>
                <a:spcPct val="100000"/>
              </a:lnSpc>
              <a:buSzPct val="140000"/>
              <a:buFont typeface="Arial" panose="020B0604020202020204" pitchFamily="34" charset="0"/>
              <a:buChar char="•"/>
            </a:pPr>
            <a:r>
              <a:rPr lang="en-US" sz="2000" dirty="0"/>
              <a:t>No symptoms or family history</a:t>
            </a:r>
          </a:p>
          <a:p>
            <a:pPr marL="457200" indent="-457200">
              <a:lnSpc>
                <a:spcPct val="100000"/>
              </a:lnSpc>
              <a:buSzPct val="140000"/>
              <a:buFont typeface="Arial" panose="020B0604020202020204" pitchFamily="34" charset="0"/>
              <a:buChar char="•"/>
            </a:pPr>
            <a:r>
              <a:rPr lang="en-US" sz="2000" dirty="0"/>
              <a:t>Negative connotation</a:t>
            </a:r>
          </a:p>
          <a:p>
            <a:pPr marL="457200" indent="-457200">
              <a:lnSpc>
                <a:spcPct val="100000"/>
              </a:lnSpc>
              <a:buSzPct val="140000"/>
              <a:buFont typeface="Arial" panose="020B0604020202020204" pitchFamily="34" charset="0"/>
              <a:buChar char="•"/>
            </a:pPr>
            <a:r>
              <a:rPr lang="en-US" sz="2000" dirty="0"/>
              <a:t>No doctor recommendation</a:t>
            </a:r>
          </a:p>
          <a:p>
            <a:pPr marL="457200" indent="-457200">
              <a:lnSpc>
                <a:spcPct val="100000"/>
              </a:lnSpc>
              <a:buSzPct val="140000"/>
              <a:buFont typeface="Arial" panose="020B0604020202020204" pitchFamily="34" charset="0"/>
              <a:buChar char="•"/>
            </a:pPr>
            <a:r>
              <a:rPr lang="en-US" sz="2000" dirty="0"/>
              <a:t>No personal connection</a:t>
            </a:r>
          </a:p>
          <a:p>
            <a:pPr marL="457200" indent="-457200">
              <a:lnSpc>
                <a:spcPct val="100000"/>
              </a:lnSpc>
              <a:buSzPct val="140000"/>
              <a:buFont typeface="Arial" panose="020B0604020202020204" pitchFamily="34" charset="0"/>
              <a:buChar char="•"/>
            </a:pPr>
            <a:r>
              <a:rPr lang="en-US" sz="2000" dirty="0"/>
              <a:t>Low levels of healthy behavior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6038E7-7C18-4747-801C-3C02C513B16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57200" y="6145211"/>
            <a:ext cx="4114800" cy="236539"/>
          </a:xfrm>
        </p:spPr>
        <p:txBody>
          <a:bodyPr/>
          <a:lstStyle/>
          <a:p>
            <a:r>
              <a:rPr lang="fr-FR" dirty="0"/>
              <a:t>Source:  NCCRT/ACS 2017 Communications Guide</a:t>
            </a:r>
          </a:p>
        </p:txBody>
      </p:sp>
    </p:spTree>
    <p:extLst>
      <p:ext uri="{BB962C8B-B14F-4D97-AF65-F5344CB8AC3E}">
        <p14:creationId xmlns:p14="http://schemas.microsoft.com/office/powerpoint/2010/main" val="4143296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raphic 37">
            <a:extLst>
              <a:ext uri="{FF2B5EF4-FFF2-40B4-BE49-F238E27FC236}">
                <a16:creationId xmlns:a16="http://schemas.microsoft.com/office/drawing/2014/main" id="{F00CA4B4-96D2-4B7A-85FC-41A855B2C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8122" y="677410"/>
            <a:ext cx="6457726" cy="645772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916A816-0FA6-45DC-B1D3-13723FFC0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characteristics</a:t>
            </a:r>
            <a:br>
              <a:rPr lang="en-US" dirty="0"/>
            </a:br>
            <a:r>
              <a:rPr lang="en-US" dirty="0"/>
              <a:t>of mt-</a:t>
            </a:r>
            <a:r>
              <a:rPr lang="en-US" dirty="0" err="1"/>
              <a:t>sDNA</a:t>
            </a:r>
            <a:r>
              <a:rPr lang="en-US" dirty="0"/>
              <a:t>	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74EC28-288C-4937-A24E-81B62E37312E}"/>
              </a:ext>
            </a:extLst>
          </p:cNvPr>
          <p:cNvSpPr txBox="1"/>
          <p:nvPr/>
        </p:nvSpPr>
        <p:spPr>
          <a:xfrm>
            <a:off x="762869" y="3069769"/>
            <a:ext cx="18800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Strong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Sensitivity for Colorectal Cancer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1E663B-C969-4280-A95D-6B0BC66ADDC4}"/>
              </a:ext>
            </a:extLst>
          </p:cNvPr>
          <p:cNvSpPr txBox="1"/>
          <p:nvPr/>
        </p:nvSpPr>
        <p:spPr>
          <a:xfrm>
            <a:off x="2898303" y="3049569"/>
            <a:ext cx="16063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Superior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Sensitivity to FIT for SSP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076D47-2FB3-4561-ADCB-BE53D15F6C14}"/>
              </a:ext>
            </a:extLst>
          </p:cNvPr>
          <p:cNvSpPr txBox="1"/>
          <p:nvPr/>
        </p:nvSpPr>
        <p:spPr>
          <a:xfrm>
            <a:off x="4933129" y="3049569"/>
            <a:ext cx="14321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24/7 national support system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24AFF4-8F6C-44C6-A38A-A1E707E8185E}"/>
              </a:ext>
            </a:extLst>
          </p:cNvPr>
          <p:cNvSpPr txBox="1"/>
          <p:nvPr/>
        </p:nvSpPr>
        <p:spPr>
          <a:xfrm>
            <a:off x="1829438" y="5214403"/>
            <a:ext cx="169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Strong for proximal colon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4DB4AC-428F-452B-B72C-AE18E3D95CB9}"/>
              </a:ext>
            </a:extLst>
          </p:cNvPr>
          <p:cNvSpPr txBox="1"/>
          <p:nvPr/>
        </p:nvSpPr>
        <p:spPr>
          <a:xfrm>
            <a:off x="3939990" y="5201442"/>
            <a:ext cx="1432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Home delivery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29BDAE76-33B6-437D-9B8C-F3CBE264B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9866" y="1698169"/>
            <a:ext cx="1371600" cy="13716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2AF493E9-7934-423E-941A-A85FB67BE1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42575" y="3897523"/>
            <a:ext cx="1371600" cy="13716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EBFEC2BB-97E1-489E-AF03-554252D1E4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95907" y="3888856"/>
            <a:ext cx="1371600" cy="13716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54192BC3-825A-41A0-B4FD-614C9FDD0D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62713" y="1698169"/>
            <a:ext cx="1371600" cy="13716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8E6479E5-4704-4F1C-94D8-B0589CB148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15559" y="1698169"/>
            <a:ext cx="1371600" cy="1371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B127D45-4613-4A5E-B380-2FF57AC4B8A5}"/>
              </a:ext>
            </a:extLst>
          </p:cNvPr>
          <p:cNvSpPr/>
          <p:nvPr/>
        </p:nvSpPr>
        <p:spPr>
          <a:xfrm>
            <a:off x="362982" y="6084986"/>
            <a:ext cx="18036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1. 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Imperiale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TF et al., N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Engl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J Med (2014)</a:t>
            </a:r>
          </a:p>
        </p:txBody>
      </p:sp>
    </p:spTree>
    <p:extLst>
      <p:ext uri="{BB962C8B-B14F-4D97-AF65-F5344CB8AC3E}">
        <p14:creationId xmlns:p14="http://schemas.microsoft.com/office/powerpoint/2010/main" val="937271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C292737-BECA-8745-87D9-91BDB5A7B5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4516787"/>
              </p:ext>
            </p:extLst>
          </p:nvPr>
        </p:nvGraphicFramePr>
        <p:xfrm>
          <a:off x="4233419" y="1284643"/>
          <a:ext cx="6649899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D615873-7F50-494E-9A73-CC5E8EC16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patient navigation service on compliance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E437F5-BAFB-4BB4-8989-2A06855FF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D5B4F-7938-4FF6-BD76-E1CCF3278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5409002"/>
            <a:ext cx="3972187" cy="899327"/>
          </a:xfrm>
        </p:spPr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Sources: 1. Patient adherence over 3 years, Liang PS., et al., Am J Gastroenterol. 2016 2. Patient compliance within 1 year, Arch Intern Med 2012; 172(7):575-582 (</a:t>
            </a:r>
            <a:r>
              <a:rPr lang="en-US" sz="800" dirty="0" err="1">
                <a:solidFill>
                  <a:schemeClr val="tx1"/>
                </a:solidFill>
              </a:rPr>
              <a:t>Inadomi</a:t>
            </a:r>
            <a:r>
              <a:rPr lang="en-US" sz="800" dirty="0">
                <a:solidFill>
                  <a:schemeClr val="tx1"/>
                </a:solidFill>
              </a:rPr>
              <a:t>)</a:t>
            </a:r>
            <a:br>
              <a:rPr lang="en-US" sz="800" dirty="0">
                <a:solidFill>
                  <a:schemeClr val="tx1"/>
                </a:solidFill>
              </a:rPr>
            </a:br>
            <a:r>
              <a:rPr lang="en-US" sz="800" dirty="0">
                <a:solidFill>
                  <a:schemeClr val="tx1"/>
                </a:solidFill>
              </a:rPr>
              <a:t>Cologuard’s compliance rate represents the cumulative completed tests from kits shipped to patients during the 6-month period ending 12 months prior to the end of the quarter, excluding program orders</a:t>
            </a:r>
          </a:p>
          <a:p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560677-F994-4E8D-88DD-279A2F1621A2}"/>
              </a:ext>
            </a:extLst>
          </p:cNvPr>
          <p:cNvSpPr txBox="1"/>
          <p:nvPr/>
        </p:nvSpPr>
        <p:spPr>
          <a:xfrm>
            <a:off x="4862275" y="6519703"/>
            <a:ext cx="117500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FIT/FOBT</a:t>
            </a:r>
            <a:r>
              <a:rPr lang="en-US" sz="1600" baseline="42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30A-40B1-48CF-BDE7-C44294245D2E}"/>
              </a:ext>
            </a:extLst>
          </p:cNvPr>
          <p:cNvSpPr txBox="1"/>
          <p:nvPr/>
        </p:nvSpPr>
        <p:spPr>
          <a:xfrm>
            <a:off x="6840650" y="6519703"/>
            <a:ext cx="141865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Colonoscopy</a:t>
            </a:r>
            <a:r>
              <a:rPr lang="en-US" sz="1600" baseline="30000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exactsciences.com/hubfs/Press_Room/cologuardlogo_vertical_lockup_RGB.jpg">
            <a:extLst>
              <a:ext uri="{FF2B5EF4-FFF2-40B4-BE49-F238E27FC236}">
                <a16:creationId xmlns:a16="http://schemas.microsoft.com/office/drawing/2014/main" id="{756AE08E-C139-4890-B4FB-EEA6687209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2" r="38203" b="44719"/>
          <a:stretch/>
        </p:blipFill>
        <p:spPr bwMode="auto">
          <a:xfrm>
            <a:off x="9077222" y="1356527"/>
            <a:ext cx="432763" cy="45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F471A0-8E4F-498A-AA89-E4A3FB0AD2E9}"/>
              </a:ext>
            </a:extLst>
          </p:cNvPr>
          <p:cNvSpPr txBox="1"/>
          <p:nvPr/>
        </p:nvSpPr>
        <p:spPr>
          <a:xfrm>
            <a:off x="1071462" y="2763005"/>
            <a:ext cx="1130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Phone Calls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05BA26-9257-4C0D-9C80-B1F999ECA8B9}"/>
              </a:ext>
            </a:extLst>
          </p:cNvPr>
          <p:cNvSpPr txBox="1"/>
          <p:nvPr/>
        </p:nvSpPr>
        <p:spPr>
          <a:xfrm>
            <a:off x="2283686" y="2763005"/>
            <a:ext cx="1130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Letters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D2E01D-AE97-4D0A-AE12-5DF5A8199396}"/>
              </a:ext>
            </a:extLst>
          </p:cNvPr>
          <p:cNvSpPr txBox="1"/>
          <p:nvPr/>
        </p:nvSpPr>
        <p:spPr>
          <a:xfrm>
            <a:off x="3468973" y="2763005"/>
            <a:ext cx="1130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24/7 Support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D329CB-890E-43D3-862E-AF22B9309B1A}"/>
              </a:ext>
            </a:extLst>
          </p:cNvPr>
          <p:cNvSpPr txBox="1"/>
          <p:nvPr/>
        </p:nvSpPr>
        <p:spPr>
          <a:xfrm>
            <a:off x="1663528" y="4190315"/>
            <a:ext cx="1130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Emails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25BB0F-2B1C-4FC1-AA6A-54C6D819DA15}"/>
              </a:ext>
            </a:extLst>
          </p:cNvPr>
          <p:cNvSpPr txBox="1"/>
          <p:nvPr/>
        </p:nvSpPr>
        <p:spPr>
          <a:xfrm>
            <a:off x="2848815" y="4190315"/>
            <a:ext cx="1130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Texts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20798C7B-8687-4748-A533-C44E5DC917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3427" y="1703112"/>
            <a:ext cx="1008255" cy="100825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73679B2-E9B4-4177-94FA-01D710F045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14385" y="3146846"/>
            <a:ext cx="1008255" cy="100825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B02D08B-7788-4410-B299-088FF50B2E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24531" y="3156221"/>
            <a:ext cx="1008255" cy="100825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9AEF2C5-E593-454D-BD34-2EE5CB557B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41701" y="1719536"/>
            <a:ext cx="1008255" cy="100825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B31E9B9-5CE7-40A7-9890-200B53F6D1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29976" y="1728911"/>
            <a:ext cx="1008255" cy="100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6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906000" y="304800"/>
            <a:ext cx="1981200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Regular"/>
                <a:ea typeface="+mn-ea"/>
                <a:cs typeface="+mn-cs"/>
              </a:rPr>
              <a:t>Make a version of previous slide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5E1486-D944-1F4F-A3F4-2BD78653C3BE}"/>
              </a:ext>
            </a:extLst>
          </p:cNvPr>
          <p:cNvSpPr txBox="1"/>
          <p:nvPr/>
        </p:nvSpPr>
        <p:spPr>
          <a:xfrm>
            <a:off x="381000" y="1618615"/>
            <a:ext cx="2057400" cy="106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94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B037CE-A175-894F-A36F-DF1D0E78910C}"/>
              </a:ext>
            </a:extLst>
          </p:cNvPr>
          <p:cNvSpPr txBox="1"/>
          <p:nvPr/>
        </p:nvSpPr>
        <p:spPr>
          <a:xfrm>
            <a:off x="457200" y="2685415"/>
            <a:ext cx="3962400" cy="609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Cologuard patients have no out-of-pocket cost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B037CE-A175-894F-A36F-DF1D0E78910C}"/>
              </a:ext>
            </a:extLst>
          </p:cNvPr>
          <p:cNvSpPr txBox="1"/>
          <p:nvPr/>
        </p:nvSpPr>
        <p:spPr>
          <a:xfrm>
            <a:off x="457200" y="4038600"/>
            <a:ext cx="7010400" cy="304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In-network contracts include: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62431"/>
            <a:ext cx="1868033" cy="381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4623891"/>
            <a:ext cx="1642905" cy="25808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502" y="5350835"/>
            <a:ext cx="1130440" cy="3281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5384800"/>
            <a:ext cx="1318846" cy="25629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5257800"/>
            <a:ext cx="1570055" cy="51426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9F9938-DDDB-4A3B-AFC1-7141C4E84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*Exact Sciences estimate based on historical patient billing and impact of recently executed network agreements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CA03E-311E-4CBD-8E2C-FCF42189C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access to </a:t>
            </a:r>
            <a:r>
              <a:rPr lang="en-US" dirty="0">
                <a:solidFill>
                  <a:schemeClr val="tx2"/>
                </a:solidFill>
              </a:rPr>
              <a:t>Cologuard</a:t>
            </a:r>
            <a:br>
              <a:rPr lang="en-US" dirty="0"/>
            </a:br>
            <a:endParaRPr lang="en-US" dirty="0"/>
          </a:p>
        </p:txBody>
      </p:sp>
      <p:pic>
        <p:nvPicPr>
          <p:cNvPr id="26" name="Picture Placeholder 2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" b="50"/>
          <a:stretch/>
        </p:blipFill>
        <p:spPr/>
      </p:pic>
    </p:spTree>
    <p:extLst>
      <p:ext uri="{BB962C8B-B14F-4D97-AF65-F5344CB8AC3E}">
        <p14:creationId xmlns:p14="http://schemas.microsoft.com/office/powerpoint/2010/main" val="15266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9171BF34-7E90-4980-A4E5-6EF6B3983B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3581914"/>
              </p:ext>
            </p:extLst>
          </p:nvPr>
        </p:nvGraphicFramePr>
        <p:xfrm>
          <a:off x="1987823" y="1357019"/>
          <a:ext cx="8216353" cy="4753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FA571A-4409-4B37-B40E-583AE39D1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23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C26B41-C870-4F2B-A16D-EB1B657C9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Cologuard Enhances Diagnostic Yield and Quality of Subsequent Colonoscopy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004AC7-364B-4C90-A0D9-06763638FD99}"/>
              </a:ext>
            </a:extLst>
          </p:cNvPr>
          <p:cNvSpPr/>
          <p:nvPr/>
        </p:nvSpPr>
        <p:spPr>
          <a:xfrm>
            <a:off x="349791" y="6154579"/>
            <a:ext cx="32944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Johnson DH et al., </a:t>
            </a:r>
            <a:r>
              <a:rPr lang="en-US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Gastrointest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Endosc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(2017)</a:t>
            </a:r>
            <a:endParaRPr lang="en-US" sz="10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4536496-440D-45D9-AB2E-023618BB1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68062" y="1374493"/>
            <a:ext cx="1151651" cy="115165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865A53D-D565-435A-81B2-503897AAAD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82185" y="1374493"/>
            <a:ext cx="1151651" cy="115165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CB65ECD-1282-480D-964B-96DE453F8F33}"/>
              </a:ext>
            </a:extLst>
          </p:cNvPr>
          <p:cNvSpPr txBox="1"/>
          <p:nvPr/>
        </p:nvSpPr>
        <p:spPr>
          <a:xfrm>
            <a:off x="9198859" y="1534819"/>
            <a:ext cx="37136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009447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FA571A-4409-4B37-B40E-583AE39D1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24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C26B41-C870-4F2B-A16D-EB1B657C9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Cologuard Enhances Diagnostic Yield and Quality of Subsequent Colonoscopy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8D7056-4079-4B02-91E3-537EF4B84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798752"/>
            <a:ext cx="11277600" cy="3604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Increased Time </a:t>
            </a:r>
            <a:r>
              <a:rPr lang="en-US" dirty="0"/>
              <a:t>to </a:t>
            </a:r>
            <a:r>
              <a:rPr lang="en-US" dirty="0" err="1"/>
              <a:t>Colonscope</a:t>
            </a:r>
            <a:r>
              <a:rPr lang="en-US" dirty="0"/>
              <a:t> Withdrawal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004AC7-364B-4C90-A0D9-06763638FD99}"/>
              </a:ext>
            </a:extLst>
          </p:cNvPr>
          <p:cNvSpPr/>
          <p:nvPr/>
        </p:nvSpPr>
        <p:spPr>
          <a:xfrm>
            <a:off x="349791" y="6154579"/>
            <a:ext cx="32944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Johnson DH et al., </a:t>
            </a:r>
            <a:r>
              <a:rPr lang="en-US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Gastrointest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Endosc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(2017)</a:t>
            </a:r>
            <a:endParaRPr lang="en-US" sz="1000" dirty="0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044DA29D-8946-4F98-A953-3EEB02BCA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33182" y="2836609"/>
            <a:ext cx="2209306" cy="2209306"/>
          </a:xfrm>
          <a:prstGeom prst="rect">
            <a:avLst/>
          </a:prstGeom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AF688884-CB80-4B32-B13F-2E002A43AC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6448272"/>
              </p:ext>
            </p:extLst>
          </p:nvPr>
        </p:nvGraphicFramePr>
        <p:xfrm>
          <a:off x="5240693" y="1636357"/>
          <a:ext cx="7501814" cy="5692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904EA9C-7137-4232-B2F7-8ABAFCE02D61}"/>
              </a:ext>
            </a:extLst>
          </p:cNvPr>
          <p:cNvSpPr txBox="1"/>
          <p:nvPr/>
        </p:nvSpPr>
        <p:spPr>
          <a:xfrm>
            <a:off x="9363811" y="2942736"/>
            <a:ext cx="12192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CBFA3F-4CF6-4609-83A7-DB2DE1CDCB8A}"/>
              </a:ext>
            </a:extLst>
          </p:cNvPr>
          <p:cNvSpPr txBox="1"/>
          <p:nvPr/>
        </p:nvSpPr>
        <p:spPr>
          <a:xfrm>
            <a:off x="7275459" y="1393224"/>
            <a:ext cx="12192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840742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648E01-261D-41EC-8E8E-526BE5710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25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0D9992-4872-4F11-8685-EF4EC6A2B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Cologuard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F882FF-AFFC-4784-AB98-C4D8D2F321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7" name="Picture Placeholder 6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340ADE5D-A226-40AB-AEA0-F141E3A360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77000"/>
                    </a14:imgEffect>
                  </a14:imgLayer>
                </a14:imgProps>
              </a:ext>
            </a:extLst>
          </a:blip>
          <a:srcRect l="29194" r="14512"/>
          <a:stretch/>
        </p:blipFill>
        <p:spPr>
          <a:xfrm>
            <a:off x="6403850" y="0"/>
            <a:ext cx="5788150" cy="6858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D4326B4-A5E6-4F0C-9BD1-D957394947B2}"/>
              </a:ext>
            </a:extLst>
          </p:cNvPr>
          <p:cNvSpPr txBox="1"/>
          <p:nvPr/>
        </p:nvSpPr>
        <p:spPr>
          <a:xfrm>
            <a:off x="1141502" y="2723200"/>
            <a:ext cx="3891036" cy="390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FFFFFF"/>
              </a:buClr>
              <a:buSzPct val="100000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People screened since launch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5631F3-C1F8-4ABF-A16F-0671DBACE261}"/>
              </a:ext>
            </a:extLst>
          </p:cNvPr>
          <p:cNvSpPr txBox="1"/>
          <p:nvPr/>
        </p:nvSpPr>
        <p:spPr>
          <a:xfrm>
            <a:off x="1447064" y="1196116"/>
            <a:ext cx="3279912" cy="10304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400">
              <a:spcBef>
                <a:spcPts val="1200"/>
              </a:spcBef>
              <a:buClr>
                <a:srgbClr val="FFFFFF"/>
              </a:buClr>
              <a:buSzPct val="100000"/>
              <a:defRPr/>
            </a:pPr>
            <a:r>
              <a:rPr lang="en-US" sz="11500" b="1" dirty="0">
                <a:solidFill>
                  <a:srgbClr val="650BAA"/>
                </a:solidFill>
                <a:cs typeface="Arial" panose="020B0604020202020204" pitchFamily="34" charset="0"/>
              </a:rPr>
              <a:t>2.6M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835D5F-FFAE-4B7E-B5A0-603AD262E3B9}"/>
              </a:ext>
            </a:extLst>
          </p:cNvPr>
          <p:cNvSpPr txBox="1"/>
          <p:nvPr/>
        </p:nvSpPr>
        <p:spPr>
          <a:xfrm>
            <a:off x="255420" y="4724400"/>
            <a:ext cx="2699845" cy="390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FFFFFF"/>
              </a:buClr>
              <a:buSzPct val="100000"/>
              <a:defRPr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Early-stage             cancers detected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7E670C-9645-4FCA-83A5-EB93B2FFE863}"/>
              </a:ext>
            </a:extLst>
          </p:cNvPr>
          <p:cNvSpPr txBox="1"/>
          <p:nvPr/>
        </p:nvSpPr>
        <p:spPr>
          <a:xfrm>
            <a:off x="76200" y="3733800"/>
            <a:ext cx="3058284" cy="10304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FFFFFF"/>
              </a:buClr>
              <a:buSzPct val="100000"/>
              <a:defRPr/>
            </a:pPr>
            <a:r>
              <a:rPr lang="en-US" sz="6600" b="1" dirty="0">
                <a:solidFill>
                  <a:srgbClr val="650BAA"/>
                </a:solidFill>
                <a:cs typeface="Arial" panose="020B0604020202020204" pitchFamily="34" charset="0"/>
              </a:rPr>
              <a:t>12K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69E06D-C562-4148-BC6B-C5458858E41D}"/>
              </a:ext>
            </a:extLst>
          </p:cNvPr>
          <p:cNvSpPr txBox="1"/>
          <p:nvPr/>
        </p:nvSpPr>
        <p:spPr>
          <a:xfrm>
            <a:off x="3380349" y="4724400"/>
            <a:ext cx="2699845" cy="390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FFFFFF"/>
              </a:buClr>
              <a:buSzPct val="100000"/>
              <a:defRPr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Pre-cancerous            polyps detected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59CB0C-4312-4F96-9464-F00024389331}"/>
              </a:ext>
            </a:extLst>
          </p:cNvPr>
          <p:cNvSpPr txBox="1"/>
          <p:nvPr/>
        </p:nvSpPr>
        <p:spPr>
          <a:xfrm>
            <a:off x="2959081" y="3733800"/>
            <a:ext cx="3542380" cy="10304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FFFFFF"/>
              </a:buClr>
              <a:buSzPct val="100000"/>
              <a:defRPr/>
            </a:pPr>
            <a:r>
              <a:rPr lang="en-US" sz="6600" b="1" dirty="0">
                <a:solidFill>
                  <a:srgbClr val="650BAA"/>
                </a:solidFill>
                <a:cs typeface="Arial" panose="020B0604020202020204" pitchFamily="34" charset="0"/>
              </a:rPr>
              <a:t>84K</a:t>
            </a:r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F3E8D07D-57E0-4B01-B4CC-794B5712C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Source: based on extrapolation of findings in DeeP-C pivotal trial population to the ~2.6M screened using Cologuard since launch: </a:t>
            </a:r>
            <a:r>
              <a:rPr lang="en-US" sz="800" dirty="0" err="1">
                <a:solidFill>
                  <a:schemeClr val="tx1"/>
                </a:solidFill>
              </a:rPr>
              <a:t>Imperiale</a:t>
            </a:r>
            <a:r>
              <a:rPr lang="en-US" sz="800" dirty="0">
                <a:solidFill>
                  <a:schemeClr val="tx1"/>
                </a:solidFill>
              </a:rPr>
              <a:t> TF et al., N </a:t>
            </a:r>
            <a:r>
              <a:rPr lang="en-US" sz="800" dirty="0" err="1">
                <a:solidFill>
                  <a:schemeClr val="tx1"/>
                </a:solidFill>
              </a:rPr>
              <a:t>Engl</a:t>
            </a:r>
            <a:r>
              <a:rPr lang="en-US" sz="800" dirty="0">
                <a:solidFill>
                  <a:schemeClr val="tx1"/>
                </a:solidFill>
              </a:rPr>
              <a:t> J Med (2014)</a:t>
            </a:r>
          </a:p>
        </p:txBody>
      </p:sp>
    </p:spTree>
    <p:extLst>
      <p:ext uri="{BB962C8B-B14F-4D97-AF65-F5344CB8AC3E}">
        <p14:creationId xmlns:p14="http://schemas.microsoft.com/office/powerpoint/2010/main" val="1785468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638DB-E80D-429B-9454-210272816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26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EECEE9-AEAF-4648-9A64-3F703B83E882}"/>
              </a:ext>
            </a:extLst>
          </p:cNvPr>
          <p:cNvSpPr/>
          <p:nvPr/>
        </p:nvSpPr>
        <p:spPr>
          <a:xfrm>
            <a:off x="1489075" y="2428875"/>
            <a:ext cx="3604417" cy="875960"/>
          </a:xfrm>
          <a:prstGeom prst="rect">
            <a:avLst/>
          </a:prstGeom>
          <a:noFill/>
          <a:ln w="28575" cap="sq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28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0" cap="none" spc="0" normalizeH="0" baseline="0" noProof="0" dirty="0">
                <a:ln>
                  <a:noFill/>
                </a:ln>
                <a:solidFill>
                  <a:srgbClr val="650BAA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48</a:t>
            </a:r>
            <a:r>
              <a: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650BAA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%</a:t>
            </a:r>
            <a:endParaRPr kumimoji="0" lang="en-US" sz="13800" b="1" i="0" u="none" strike="noStrike" kern="0" cap="none" spc="0" normalizeH="0" baseline="0" noProof="0" dirty="0">
              <a:ln>
                <a:noFill/>
              </a:ln>
              <a:solidFill>
                <a:srgbClr val="650BAA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808199-1E9B-400E-9948-84C0FEC96071}"/>
              </a:ext>
            </a:extLst>
          </p:cNvPr>
          <p:cNvSpPr txBox="1"/>
          <p:nvPr/>
        </p:nvSpPr>
        <p:spPr>
          <a:xfrm>
            <a:off x="1450975" y="3551307"/>
            <a:ext cx="3569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kern="0" dirty="0">
                <a:solidFill>
                  <a:srgbClr val="000000"/>
                </a:solidFill>
                <a:cs typeface="Arial" panose="020B0604020202020204" pitchFamily="34" charset="0"/>
              </a:rPr>
              <a:t>never screened before</a:t>
            </a:r>
            <a:endParaRPr lang="en-US" sz="2000" b="1" kern="0" baseline="50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defTabSz="914400"/>
            <a:endParaRPr lang="en-US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94137BBE-EFA4-495B-9F7F-C20385F92D8F}"/>
              </a:ext>
            </a:extLst>
          </p:cNvPr>
          <p:cNvGraphicFramePr/>
          <p:nvPr/>
        </p:nvGraphicFramePr>
        <p:xfrm>
          <a:off x="4882045" y="1724025"/>
          <a:ext cx="5811355" cy="431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itle 2">
            <a:extLst>
              <a:ext uri="{FF2B5EF4-FFF2-40B4-BE49-F238E27FC236}">
                <a16:creationId xmlns:a16="http://schemas.microsoft.com/office/drawing/2014/main" id="{4EEDFEA0-F209-4700-B403-0F88C05CC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2925"/>
            <a:ext cx="11277600" cy="900113"/>
          </a:xfrm>
        </p:spPr>
        <p:txBody>
          <a:bodyPr/>
          <a:lstStyle/>
          <a:p>
            <a:r>
              <a:rPr lang="en-US" dirty="0"/>
              <a:t>Increasing America’s screening population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C4A229-2439-4FA9-BA2E-FA7E2848C886}"/>
              </a:ext>
            </a:extLst>
          </p:cNvPr>
          <p:cNvSpPr/>
          <p:nvPr/>
        </p:nvSpPr>
        <p:spPr>
          <a:xfrm>
            <a:off x="1091391" y="1828800"/>
            <a:ext cx="4402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Screening history of Cologuard users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3D25A7-15F1-48C5-9800-82EB89A08B36}"/>
              </a:ext>
            </a:extLst>
          </p:cNvPr>
          <p:cNvSpPr txBox="1"/>
          <p:nvPr/>
        </p:nvSpPr>
        <p:spPr>
          <a:xfrm>
            <a:off x="457200" y="6010617"/>
            <a:ext cx="4267200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Screening history of Cologuard users: Exact Sciences Laboratories patient satisfaction survey, Oct. 2017-Sep. 2018, n = 5,377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Note: excludes prior users of Cologuard</a:t>
            </a:r>
          </a:p>
        </p:txBody>
      </p:sp>
    </p:spTree>
    <p:extLst>
      <p:ext uri="{BB962C8B-B14F-4D97-AF65-F5344CB8AC3E}">
        <p14:creationId xmlns:p14="http://schemas.microsoft.com/office/powerpoint/2010/main" val="16014013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2B14E4-0C98-453B-953A-067E468D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1A888ECB-79F0-482F-8E97-85152C9015A7}"/>
              </a:ext>
            </a:extLst>
          </p:cNvPr>
          <p:cNvSpPr txBox="1">
            <a:spLocks/>
          </p:cNvSpPr>
          <p:nvPr/>
        </p:nvSpPr>
        <p:spPr>
          <a:xfrm>
            <a:off x="457200" y="3429000"/>
            <a:ext cx="4870450" cy="274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ts val="216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defRPr>
            </a:lvl1pPr>
            <a:lvl2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DIN Condensed Light" panose="020B0506040000020204" pitchFamily="34" charset="0"/>
                <a:cs typeface="Arial" panose="020B0604020202020204" pitchFamily="34" charset="0"/>
              </a:defRPr>
            </a:lvl2pPr>
            <a:lvl3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DIN Condensed Light" panose="020B0506040000020204" pitchFamily="34" charset="0"/>
                <a:cs typeface="Arial" panose="020B0604020202020204" pitchFamily="34" charset="0"/>
              </a:defRPr>
            </a:lvl3pPr>
            <a:lvl4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DIN Condensed Light" panose="020B0506040000020204" pitchFamily="34" charset="0"/>
                <a:cs typeface="Arial" panose="020B0604020202020204" pitchFamily="34" charset="0"/>
              </a:defRPr>
            </a:lvl4pPr>
            <a:lvl5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DIN Condensed Light" panose="020B0506040000020204" pitchFamily="34" charset="0"/>
                <a:cs typeface="Arial" panose="020B0604020202020204" pitchFamily="34" charset="0"/>
              </a:defRPr>
            </a:lvl5pPr>
            <a:lvl6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3200" b="1" dirty="0"/>
              <a:t>Advance Liquid Biopsy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4AAE442-D3C8-4714-9CC7-DFD114C4C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80" y="3885210"/>
            <a:ext cx="2286990" cy="228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899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058733-17FD-4B9C-A253-98362A879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28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5FCF01-B519-440A-9C2C-1EBFD56F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Liquid biopsy: a growth area for cancer diagnostics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AF5AC-8066-44A5-A355-F9E6C5CD7E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Exact Sciences focusing on early detection and recurrence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F1F9803-2EE8-4004-8CBF-A3FE0235863D}"/>
              </a:ext>
            </a:extLst>
          </p:cNvPr>
          <p:cNvSpPr txBox="1">
            <a:spLocks/>
          </p:cNvSpPr>
          <p:nvPr/>
        </p:nvSpPr>
        <p:spPr>
          <a:xfrm>
            <a:off x="527648" y="4942501"/>
            <a:ext cx="1510551" cy="5674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B4B4B4"/>
                </a:solidFill>
                <a:effectLst/>
                <a:uLnTx/>
                <a:uFillTx/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Hereditary testing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D7DF9D-E45D-4EE6-8380-290CBEA73D70}"/>
              </a:ext>
            </a:extLst>
          </p:cNvPr>
          <p:cNvSpPr txBox="1">
            <a:spLocks/>
          </p:cNvSpPr>
          <p:nvPr/>
        </p:nvSpPr>
        <p:spPr>
          <a:xfrm>
            <a:off x="4224433" y="4942501"/>
            <a:ext cx="1691409" cy="567475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rPr>
              <a:t>Diagnosis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3AA1E91-3F3A-4034-86F9-BA9E9A2C5675}"/>
              </a:ext>
            </a:extLst>
          </p:cNvPr>
          <p:cNvSpPr txBox="1">
            <a:spLocks/>
          </p:cNvSpPr>
          <p:nvPr/>
        </p:nvSpPr>
        <p:spPr>
          <a:xfrm>
            <a:off x="6078089" y="4942501"/>
            <a:ext cx="1691409" cy="567475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rPr>
              <a:t>Recurrence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rPr>
              <a:t>monitoring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180D44A-FAA5-48E6-AD37-52C0A0CDF783}"/>
              </a:ext>
            </a:extLst>
          </p:cNvPr>
          <p:cNvSpPr txBox="1">
            <a:spLocks/>
          </p:cNvSpPr>
          <p:nvPr/>
        </p:nvSpPr>
        <p:spPr>
          <a:xfrm>
            <a:off x="7952513" y="4942501"/>
            <a:ext cx="1691409" cy="567475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rPr>
              <a:t>Therapy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rPr>
              <a:t>selection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9303221-BF21-4ED1-8907-B45AA1625BFC}"/>
              </a:ext>
            </a:extLst>
          </p:cNvPr>
          <p:cNvSpPr txBox="1">
            <a:spLocks/>
          </p:cNvSpPr>
          <p:nvPr/>
        </p:nvSpPr>
        <p:spPr>
          <a:xfrm>
            <a:off x="9806843" y="4942501"/>
            <a:ext cx="1691409" cy="567475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rPr>
              <a:t>Response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rPr>
              <a:t>monitoring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D811E57-9798-47EB-BF3B-38BF78FB0D0E}"/>
              </a:ext>
            </a:extLst>
          </p:cNvPr>
          <p:cNvGrpSpPr/>
          <p:nvPr/>
        </p:nvGrpSpPr>
        <p:grpSpPr>
          <a:xfrm>
            <a:off x="611086" y="4582101"/>
            <a:ext cx="1660924" cy="360400"/>
            <a:chOff x="296726" y="1214580"/>
            <a:chExt cx="2827296" cy="230738"/>
          </a:xfrm>
          <a:solidFill>
            <a:srgbClr val="B4B4B4"/>
          </a:solidFill>
        </p:grpSpPr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6852C14F-5F24-4574-B4B3-3E4FFCF3D18D}"/>
                </a:ext>
              </a:extLst>
            </p:cNvPr>
            <p:cNvSpPr/>
            <p:nvPr/>
          </p:nvSpPr>
          <p:spPr>
            <a:xfrm>
              <a:off x="296726" y="1214581"/>
              <a:ext cx="718631" cy="23073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  <p:sp>
          <p:nvSpPr>
            <p:cNvPr id="15" name="Arrow: Pentagon 14">
              <a:extLst>
                <a:ext uri="{FF2B5EF4-FFF2-40B4-BE49-F238E27FC236}">
                  <a16:creationId xmlns:a16="http://schemas.microsoft.com/office/drawing/2014/main" id="{07FAA7E4-E8CD-4FB2-9321-1E146E901923}"/>
                </a:ext>
              </a:extLst>
            </p:cNvPr>
            <p:cNvSpPr/>
            <p:nvPr/>
          </p:nvSpPr>
          <p:spPr>
            <a:xfrm>
              <a:off x="694726" y="1214580"/>
              <a:ext cx="2429296" cy="230737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15EF222-0AED-4441-ACCB-3FB439668E2A}"/>
              </a:ext>
            </a:extLst>
          </p:cNvPr>
          <p:cNvGrpSpPr/>
          <p:nvPr/>
        </p:nvGrpSpPr>
        <p:grpSpPr>
          <a:xfrm>
            <a:off x="2467061" y="4582101"/>
            <a:ext cx="1660924" cy="360400"/>
            <a:chOff x="2612113" y="1677016"/>
            <a:chExt cx="1660924" cy="360400"/>
          </a:xfrm>
          <a:solidFill>
            <a:schemeClr val="tx2"/>
          </a:solidFill>
        </p:grpSpPr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3059B8B7-68CE-437D-8C52-BAA0A93B5A5B}"/>
                </a:ext>
              </a:extLst>
            </p:cNvPr>
            <p:cNvSpPr/>
            <p:nvPr/>
          </p:nvSpPr>
          <p:spPr>
            <a:xfrm>
              <a:off x="2612113" y="1677018"/>
              <a:ext cx="422167" cy="360398"/>
            </a:xfrm>
            <a:prstGeom prst="chevron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  <p:sp>
          <p:nvSpPr>
            <p:cNvPr id="18" name="Arrow: Pentagon 17">
              <a:extLst>
                <a:ext uri="{FF2B5EF4-FFF2-40B4-BE49-F238E27FC236}">
                  <a16:creationId xmlns:a16="http://schemas.microsoft.com/office/drawing/2014/main" id="{4E0C67EB-C1E6-464E-86B5-240E72196F31}"/>
                </a:ext>
              </a:extLst>
            </p:cNvPr>
            <p:cNvSpPr/>
            <p:nvPr/>
          </p:nvSpPr>
          <p:spPr>
            <a:xfrm>
              <a:off x="2845922" y="1677016"/>
              <a:ext cx="1427115" cy="360398"/>
            </a:xfrm>
            <a:prstGeom prst="homePlat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29965C-0815-4FA7-ABF5-2B0AD60D026D}"/>
              </a:ext>
            </a:extLst>
          </p:cNvPr>
          <p:cNvGrpSpPr/>
          <p:nvPr/>
        </p:nvGrpSpPr>
        <p:grpSpPr>
          <a:xfrm>
            <a:off x="4323036" y="4582101"/>
            <a:ext cx="1660924" cy="360400"/>
            <a:chOff x="4527487" y="1702398"/>
            <a:chExt cx="1660924" cy="360400"/>
          </a:xfrm>
          <a:solidFill>
            <a:schemeClr val="tx2"/>
          </a:solidFill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24785EB5-9610-4BC6-B634-0983DD009D17}"/>
                </a:ext>
              </a:extLst>
            </p:cNvPr>
            <p:cNvSpPr/>
            <p:nvPr/>
          </p:nvSpPr>
          <p:spPr>
            <a:xfrm>
              <a:off x="4527487" y="1702400"/>
              <a:ext cx="422167" cy="36039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  <p:sp>
          <p:nvSpPr>
            <p:cNvPr id="21" name="Arrow: Pentagon 20">
              <a:extLst>
                <a:ext uri="{FF2B5EF4-FFF2-40B4-BE49-F238E27FC236}">
                  <a16:creationId xmlns:a16="http://schemas.microsoft.com/office/drawing/2014/main" id="{05F91466-712D-4264-B2B9-0B8D2951D9D9}"/>
                </a:ext>
              </a:extLst>
            </p:cNvPr>
            <p:cNvSpPr/>
            <p:nvPr/>
          </p:nvSpPr>
          <p:spPr>
            <a:xfrm>
              <a:off x="4761296" y="1702398"/>
              <a:ext cx="1427115" cy="360398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C80DC96-3B95-4FEA-A740-B3B6B21E62DF}"/>
              </a:ext>
            </a:extLst>
          </p:cNvPr>
          <p:cNvGrpSpPr/>
          <p:nvPr/>
        </p:nvGrpSpPr>
        <p:grpSpPr>
          <a:xfrm>
            <a:off x="6179011" y="4582101"/>
            <a:ext cx="1660924" cy="360400"/>
            <a:chOff x="6403898" y="1722941"/>
            <a:chExt cx="1660924" cy="360400"/>
          </a:xfrm>
          <a:solidFill>
            <a:schemeClr val="tx2"/>
          </a:solidFill>
        </p:grpSpPr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308896C4-B947-4FBA-A22E-43A02762C169}"/>
                </a:ext>
              </a:extLst>
            </p:cNvPr>
            <p:cNvSpPr/>
            <p:nvPr/>
          </p:nvSpPr>
          <p:spPr>
            <a:xfrm>
              <a:off x="6403898" y="1722943"/>
              <a:ext cx="422167" cy="36039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  <p:sp>
          <p:nvSpPr>
            <p:cNvPr id="24" name="Arrow: Pentagon 23">
              <a:extLst>
                <a:ext uri="{FF2B5EF4-FFF2-40B4-BE49-F238E27FC236}">
                  <a16:creationId xmlns:a16="http://schemas.microsoft.com/office/drawing/2014/main" id="{78F6CCA7-C21C-4D7B-82BB-3033DE458020}"/>
                </a:ext>
              </a:extLst>
            </p:cNvPr>
            <p:cNvSpPr/>
            <p:nvPr/>
          </p:nvSpPr>
          <p:spPr>
            <a:xfrm>
              <a:off x="6637707" y="1722941"/>
              <a:ext cx="1427115" cy="360398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B080705-AC90-46B4-B061-5DA4E494FFD2}"/>
              </a:ext>
            </a:extLst>
          </p:cNvPr>
          <p:cNvGrpSpPr/>
          <p:nvPr/>
        </p:nvGrpSpPr>
        <p:grpSpPr>
          <a:xfrm>
            <a:off x="8034986" y="4582101"/>
            <a:ext cx="1660924" cy="360400"/>
            <a:chOff x="8227460" y="1729941"/>
            <a:chExt cx="1660924" cy="360400"/>
          </a:xfrm>
          <a:solidFill>
            <a:srgbClr val="B4B4B4"/>
          </a:solidFill>
        </p:grpSpPr>
        <p:sp>
          <p:nvSpPr>
            <p:cNvPr id="26" name="Arrow: Chevron 25">
              <a:extLst>
                <a:ext uri="{FF2B5EF4-FFF2-40B4-BE49-F238E27FC236}">
                  <a16:creationId xmlns:a16="http://schemas.microsoft.com/office/drawing/2014/main" id="{333A6A8F-1387-4206-BE1A-BE9DF908DA41}"/>
                </a:ext>
              </a:extLst>
            </p:cNvPr>
            <p:cNvSpPr/>
            <p:nvPr/>
          </p:nvSpPr>
          <p:spPr>
            <a:xfrm>
              <a:off x="8227460" y="1729943"/>
              <a:ext cx="422167" cy="36039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  <p:sp>
          <p:nvSpPr>
            <p:cNvPr id="27" name="Arrow: Pentagon 26">
              <a:extLst>
                <a:ext uri="{FF2B5EF4-FFF2-40B4-BE49-F238E27FC236}">
                  <a16:creationId xmlns:a16="http://schemas.microsoft.com/office/drawing/2014/main" id="{3592F5CB-389E-480E-983A-969CFBEFC2FD}"/>
                </a:ext>
              </a:extLst>
            </p:cNvPr>
            <p:cNvSpPr/>
            <p:nvPr/>
          </p:nvSpPr>
          <p:spPr>
            <a:xfrm>
              <a:off x="8461269" y="1729941"/>
              <a:ext cx="1427115" cy="360398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D94B222-4784-4785-9195-F6038B151E89}"/>
              </a:ext>
            </a:extLst>
          </p:cNvPr>
          <p:cNvGrpSpPr/>
          <p:nvPr/>
        </p:nvGrpSpPr>
        <p:grpSpPr>
          <a:xfrm>
            <a:off x="9890962" y="4582101"/>
            <a:ext cx="1660924" cy="360400"/>
            <a:chOff x="10119771" y="1739528"/>
            <a:chExt cx="1660924" cy="360400"/>
          </a:xfrm>
          <a:solidFill>
            <a:srgbClr val="B4B4B4"/>
          </a:solidFill>
        </p:grpSpPr>
        <p:sp>
          <p:nvSpPr>
            <p:cNvPr id="29" name="Arrow: Chevron 28">
              <a:extLst>
                <a:ext uri="{FF2B5EF4-FFF2-40B4-BE49-F238E27FC236}">
                  <a16:creationId xmlns:a16="http://schemas.microsoft.com/office/drawing/2014/main" id="{54CCFE92-5440-4AD1-B93A-0C2E4CA0094E}"/>
                </a:ext>
              </a:extLst>
            </p:cNvPr>
            <p:cNvSpPr/>
            <p:nvPr/>
          </p:nvSpPr>
          <p:spPr>
            <a:xfrm>
              <a:off x="10119771" y="1739530"/>
              <a:ext cx="422167" cy="36039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  <p:sp>
          <p:nvSpPr>
            <p:cNvPr id="30" name="Arrow: Pentagon 29">
              <a:extLst>
                <a:ext uri="{FF2B5EF4-FFF2-40B4-BE49-F238E27FC236}">
                  <a16:creationId xmlns:a16="http://schemas.microsoft.com/office/drawing/2014/main" id="{64FCACF0-E1DC-47CE-993B-7EAFBC26D421}"/>
                </a:ext>
              </a:extLst>
            </p:cNvPr>
            <p:cNvSpPr/>
            <p:nvPr/>
          </p:nvSpPr>
          <p:spPr>
            <a:xfrm>
              <a:off x="10353580" y="1739528"/>
              <a:ext cx="1427115" cy="360398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 Regular"/>
                <a:ea typeface="+mn-ea"/>
                <a:cs typeface="+mn-cs"/>
              </a:endParaRPr>
            </a:p>
          </p:txBody>
        </p:sp>
      </p:grp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B64E5F99-4556-4E2F-BCAA-97C610333114}"/>
              </a:ext>
            </a:extLst>
          </p:cNvPr>
          <p:cNvSpPr txBox="1">
            <a:spLocks/>
          </p:cNvSpPr>
          <p:nvPr/>
        </p:nvSpPr>
        <p:spPr>
          <a:xfrm>
            <a:off x="2386594" y="4942501"/>
            <a:ext cx="1427116" cy="567475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25285"/>
                </a:solidFill>
                <a:latin typeface="Franklin Gothic Medium Cond" panose="020B0606030402020204" pitchFamily="34" charset="0"/>
                <a:ea typeface="DIN Condensed Light" panose="020B0506040000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DIN Condensed Light" panose="020B0506040000020204" pitchFamily="34" charset="0"/>
                <a:cs typeface="Arial" panose="020B0604020202020204" pitchFamily="34" charset="0"/>
              </a:rPr>
              <a:t>Screening</a:t>
            </a:r>
          </a:p>
        </p:txBody>
      </p:sp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92A9A055-426F-45C6-91E1-74EA7F98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Source: Analyst estimates</a:t>
            </a:r>
          </a:p>
        </p:txBody>
      </p:sp>
    </p:spTree>
    <p:extLst>
      <p:ext uri="{BB962C8B-B14F-4D97-AF65-F5344CB8AC3E}">
        <p14:creationId xmlns:p14="http://schemas.microsoft.com/office/powerpoint/2010/main" val="1515418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15ACB8-081D-4023-9A62-FD0CE55C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00279C-6256-488A-9F2A-21409B32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Biomarker discovery across 15 cancers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3665D08B-F2D9-4F2D-AC10-650DDA3FBA0B}"/>
              </a:ext>
            </a:extLst>
          </p:cNvPr>
          <p:cNvGraphicFramePr/>
          <p:nvPr/>
        </p:nvGraphicFramePr>
        <p:xfrm>
          <a:off x="1827616" y="989367"/>
          <a:ext cx="8536763" cy="5755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D993469-B6C5-445E-8F20-5E4366CC33E4}"/>
              </a:ext>
            </a:extLst>
          </p:cNvPr>
          <p:cNvSpPr txBox="1"/>
          <p:nvPr/>
        </p:nvSpPr>
        <p:spPr>
          <a:xfrm>
            <a:off x="6672299" y="1501805"/>
            <a:ext cx="860253" cy="290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Esophageal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E3850C-93A9-44A5-B069-06F6C5688C9B}"/>
              </a:ext>
            </a:extLst>
          </p:cNvPr>
          <p:cNvSpPr txBox="1"/>
          <p:nvPr/>
        </p:nvSpPr>
        <p:spPr>
          <a:xfrm>
            <a:off x="7560312" y="2126466"/>
            <a:ext cx="772268" cy="290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Stomach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7BFA0F-5760-4A5F-905F-002EE1B91337}"/>
              </a:ext>
            </a:extLst>
          </p:cNvPr>
          <p:cNvSpPr txBox="1"/>
          <p:nvPr/>
        </p:nvSpPr>
        <p:spPr>
          <a:xfrm>
            <a:off x="8074034" y="3027590"/>
            <a:ext cx="772268" cy="290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Pancreatic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A544F2-9D0A-4DCD-8B7C-BD72E97DA6A7}"/>
              </a:ext>
            </a:extLst>
          </p:cNvPr>
          <p:cNvSpPr txBox="1"/>
          <p:nvPr/>
        </p:nvSpPr>
        <p:spPr>
          <a:xfrm>
            <a:off x="7174178" y="5799873"/>
            <a:ext cx="772268" cy="290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Melanoma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74287C-70CF-43E2-9E78-B6C23CBA9587}"/>
              </a:ext>
            </a:extLst>
          </p:cNvPr>
          <p:cNvSpPr txBox="1"/>
          <p:nvPr/>
        </p:nvSpPr>
        <p:spPr>
          <a:xfrm>
            <a:off x="6231968" y="6234090"/>
            <a:ext cx="772268" cy="290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Lymphoma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B8D4C6-2FBC-4346-827D-576989DD0D71}"/>
              </a:ext>
            </a:extLst>
          </p:cNvPr>
          <p:cNvSpPr txBox="1"/>
          <p:nvPr/>
        </p:nvSpPr>
        <p:spPr>
          <a:xfrm>
            <a:off x="5383196" y="3476145"/>
            <a:ext cx="1425605" cy="78200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New </a:t>
            </a: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cancer test </a:t>
            </a: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development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FB8019-88D0-405D-9586-922DEE0476B0}"/>
              </a:ext>
            </a:extLst>
          </p:cNvPr>
          <p:cNvSpPr txBox="1"/>
          <p:nvPr/>
        </p:nvSpPr>
        <p:spPr>
          <a:xfrm>
            <a:off x="3516349" y="5019686"/>
            <a:ext cx="860253" cy="290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Prostate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9365A3-187F-44FF-A463-D4EFA2F3FA03}"/>
              </a:ext>
            </a:extLst>
          </p:cNvPr>
          <p:cNvSpPr txBox="1"/>
          <p:nvPr/>
        </p:nvSpPr>
        <p:spPr>
          <a:xfrm>
            <a:off x="7864993" y="5019686"/>
            <a:ext cx="772268" cy="290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400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Colorectal</a:t>
            </a:r>
          </a:p>
        </p:txBody>
      </p:sp>
    </p:spTree>
    <p:extLst>
      <p:ext uri="{BB962C8B-B14F-4D97-AF65-F5344CB8AC3E}">
        <p14:creationId xmlns:p14="http://schemas.microsoft.com/office/powerpoint/2010/main" val="3292768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F7E57E-9E4A-40DF-8F03-113284D3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30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7760C5-162C-45D4-8A2F-48D9025F1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Proven partnership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78F4DD-AD55-4F5B-8057-884170FFF07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859DE687-256F-481A-A0C6-612D25E7B4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25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3850" y="-1"/>
            <a:ext cx="5788150" cy="6858000"/>
          </a:xfrm>
          <a:prstGeom prst="rect">
            <a:avLst/>
          </a:prstGeom>
        </p:spPr>
      </p:pic>
      <p:pic>
        <p:nvPicPr>
          <p:cNvPr id="8" name="Picture 2" descr="Image result for mayo clinic">
            <a:extLst>
              <a:ext uri="{FF2B5EF4-FFF2-40B4-BE49-F238E27FC236}">
                <a16:creationId xmlns:a16="http://schemas.microsoft.com/office/drawing/2014/main" id="{19468EBF-3A63-465B-93EB-52745D60A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884" y="1365802"/>
            <a:ext cx="17526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CDF3AD8-2C12-4967-8E13-7271CCE78A35}"/>
              </a:ext>
            </a:extLst>
          </p:cNvPr>
          <p:cNvSpPr txBox="1">
            <a:spLocks/>
          </p:cNvSpPr>
          <p:nvPr/>
        </p:nvSpPr>
        <p:spPr>
          <a:xfrm>
            <a:off x="457198" y="3133727"/>
            <a:ext cx="5788149" cy="2667000"/>
          </a:xfrm>
          <a:prstGeom prst="rect">
            <a:avLst/>
          </a:prstGeom>
        </p:spPr>
        <p:txBody>
          <a:bodyPr vert="horz" lIns="0" tIns="0" rIns="0" bIns="0" spcCol="612648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Graphik Regular" pitchFamily="34" charset="0"/>
              <a:buNone/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88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545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025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4597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16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374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31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25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10-year collaboration with Mayo Clinic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25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Biomarker discovery &amp; validation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25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Access to samples &amp; clinical trials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25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Leading researchers &amp; clinicians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lang="en-US" sz="2500" dirty="0">
                <a:solidFill>
                  <a:srgbClr val="000000"/>
                </a:solidFill>
              </a:rPr>
              <a:t>Liquid biopsy for top 15 cancers</a:t>
            </a:r>
            <a:endParaRPr kumimoji="0" lang="en-US" sz="25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Graphic 11">
            <a:extLst>
              <a:ext uri="{FF2B5EF4-FFF2-40B4-BE49-F238E27FC236}">
                <a16:creationId xmlns:a16="http://schemas.microsoft.com/office/drawing/2014/main" id="{8B0EB13F-C136-4489-90DD-B9BC3624836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88676" y="1655279"/>
            <a:ext cx="2133600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49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F7E57E-9E4A-40DF-8F03-113284D3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31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7760C5-162C-45D4-8A2F-48D9025F1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CDF3AD8-2C12-4967-8E13-7271CCE78A35}"/>
              </a:ext>
            </a:extLst>
          </p:cNvPr>
          <p:cNvSpPr txBox="1">
            <a:spLocks/>
          </p:cNvSpPr>
          <p:nvPr/>
        </p:nvSpPr>
        <p:spPr>
          <a:xfrm>
            <a:off x="457200" y="1356527"/>
            <a:ext cx="10175631" cy="2667000"/>
          </a:xfrm>
          <a:prstGeom prst="rect">
            <a:avLst/>
          </a:prstGeom>
        </p:spPr>
        <p:txBody>
          <a:bodyPr vert="horz" lIns="0" tIns="0" rIns="0" bIns="0" spcCol="612648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Graphik Regular" pitchFamily="34" charset="0"/>
              <a:buNone/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88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545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025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4597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169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3741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31336" indent="-173736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Graphik Regular" panose="020B0503030202060203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lang="en-US" sz="2500" dirty="0">
                <a:solidFill>
                  <a:srgbClr val="000000"/>
                </a:solidFill>
              </a:rPr>
              <a:t>Case control samples are not the same as prospective samples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25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can never have enough samples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lang="en-US" sz="2500" dirty="0">
                <a:solidFill>
                  <a:srgbClr val="000000"/>
                </a:solidFill>
              </a:rPr>
              <a:t>Understand where your samples come from and how they were diagnosed and collected</a:t>
            </a:r>
            <a:endParaRPr kumimoji="0" lang="en-US" sz="25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lang="en-US" sz="2500" dirty="0">
                <a:solidFill>
                  <a:srgbClr val="000000"/>
                </a:solidFill>
              </a:rPr>
              <a:t>For Biomarkers  that are products of the tumor – concentration in body fluids correlate with tumor mass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25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Distribution </a:t>
            </a:r>
            <a:r>
              <a:rPr lang="en-US" sz="2500" dirty="0">
                <a:solidFill>
                  <a:srgbClr val="000000"/>
                </a:solidFill>
              </a:rPr>
              <a:t>of tumor stage and mass varies by population screened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r>
              <a:rPr kumimoji="0" lang="en-US" sz="25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greater the number of markers you have the greater the chance of over</a:t>
            </a:r>
            <a:r>
              <a:rPr lang="en-US" sz="2500" dirty="0">
                <a:solidFill>
                  <a:srgbClr val="000000"/>
                </a:solidFill>
              </a:rPr>
              <a:t>fitting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endParaRPr kumimoji="0" lang="en-US" sz="25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endParaRPr kumimoji="0" lang="en-US" sz="25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Graphik Regular" pitchFamily="34" charset="0"/>
              <a:buNone/>
              <a:tabLst/>
              <a:defRPr/>
            </a:pPr>
            <a:endParaRPr kumimoji="0" lang="en-US" sz="25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2010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4388F0-A586-43CF-A82D-DD71DB797B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3" b="5933"/>
          <a:stretch/>
        </p:blipFill>
        <p:spPr>
          <a:xfrm flipH="1">
            <a:off x="-3" y="-1"/>
            <a:ext cx="12192002" cy="68580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D7E8FC6-1CAC-4AF5-84AF-6A1E92DEDE99}"/>
              </a:ext>
            </a:extLst>
          </p:cNvPr>
          <p:cNvSpPr/>
          <p:nvPr/>
        </p:nvSpPr>
        <p:spPr>
          <a:xfrm rot="16200000">
            <a:off x="2666999" y="-2667001"/>
            <a:ext cx="6858001" cy="12192000"/>
          </a:xfrm>
          <a:prstGeom prst="rect">
            <a:avLst/>
          </a:prstGeom>
          <a:gradFill>
            <a:gsLst>
              <a:gs pos="27000">
                <a:schemeClr val="bg1">
                  <a:alpha val="76000"/>
                </a:schemeClr>
              </a:gs>
              <a:gs pos="3000">
                <a:schemeClr val="bg1">
                  <a:alpha val="83000"/>
                </a:schemeClr>
              </a:gs>
              <a:gs pos="54000">
                <a:schemeClr val="bg1">
                  <a:alpha val="29000"/>
                </a:schemeClr>
              </a:gs>
              <a:gs pos="75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EA0A0B-8EE7-4C8C-BD8B-EA6AF4F8E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t>32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D78CA83-B440-4C14-AE0E-A7F520B69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6299200" cy="284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tx1"/>
                </a:solidFill>
              </a:rPr>
              <a:t>DETECTING CANCER EARLIER, WHEN</a:t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accent3"/>
                </a:solidFill>
              </a:rPr>
              <a:t>IT MATTERS MOST.</a:t>
            </a:r>
          </a:p>
        </p:txBody>
      </p:sp>
    </p:spTree>
    <p:extLst>
      <p:ext uri="{BB962C8B-B14F-4D97-AF65-F5344CB8AC3E}">
        <p14:creationId xmlns:p14="http://schemas.microsoft.com/office/powerpoint/2010/main" val="1594418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C5AD8-291A-4882-8F24-ED8ED14FB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64" y="1330570"/>
            <a:ext cx="5039248" cy="814754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</a:rPr>
              <a:t>Acknowledgements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F76297-34D8-434A-828F-374F36946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B78951-3FB2-448C-9D25-4757274DDE8F}"/>
              </a:ext>
            </a:extLst>
          </p:cNvPr>
          <p:cNvSpPr txBox="1"/>
          <p:nvPr/>
        </p:nvSpPr>
        <p:spPr>
          <a:xfrm>
            <a:off x="476164" y="2051538"/>
            <a:ext cx="28487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 Clinic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BACB7E-A8BB-4FBF-AEDC-715C2289AC91}"/>
              </a:ext>
            </a:extLst>
          </p:cNvPr>
          <p:cNvSpPr txBox="1"/>
          <p:nvPr/>
        </p:nvSpPr>
        <p:spPr>
          <a:xfrm>
            <a:off x="363415" y="2672861"/>
            <a:ext cx="5352427" cy="9848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Clinical Collaborators</a:t>
            </a:r>
          </a:p>
          <a:p>
            <a:pPr algn="l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Cologuard clinical studies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C93CC9-B001-42DB-8083-E8248589D8DD}"/>
              </a:ext>
            </a:extLst>
          </p:cNvPr>
          <p:cNvSpPr txBox="1"/>
          <p:nvPr/>
        </p:nvSpPr>
        <p:spPr>
          <a:xfrm>
            <a:off x="363415" y="3844952"/>
            <a:ext cx="316753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 Employees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057DF0-3120-45CA-9057-6AA62C155393}"/>
              </a:ext>
            </a:extLst>
          </p:cNvPr>
          <p:cNvSpPr/>
          <p:nvPr/>
        </p:nvSpPr>
        <p:spPr>
          <a:xfrm>
            <a:off x="333849" y="4633397"/>
            <a:ext cx="16658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</a:p>
        </p:txBody>
      </p:sp>
    </p:spTree>
    <p:extLst>
      <p:ext uri="{BB962C8B-B14F-4D97-AF65-F5344CB8AC3E}">
        <p14:creationId xmlns:p14="http://schemas.microsoft.com/office/powerpoint/2010/main" val="82845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C5AD8-291A-4882-8F24-ED8ED14FB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F76297-34D8-434A-828F-374F36946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C9BCE-67C3-4E89-9B9C-38CCFE777CF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257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3DB9D6-5569-4BEA-B274-7A26C67DC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478001"/>
            <a:ext cx="4882152" cy="168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12877"/>
      </p:ext>
    </p:extLst>
  </p:cSld>
  <p:clrMapOvr>
    <a:masterClrMapping/>
  </p:clrMapOvr>
</p:sld>
</file>

<file path=ppt/theme/theme1.xml><?xml version="1.0" encoding="utf-8"?>
<a:theme xmlns:a="http://schemas.openxmlformats.org/drawingml/2006/main" name="EXAS Corporate Template 2019">
  <a:themeElements>
    <a:clrScheme name="EXAS Brand PPT Color Palette">
      <a:dk1>
        <a:srgbClr val="000000"/>
      </a:dk1>
      <a:lt1>
        <a:srgbClr val="FFFFFF"/>
      </a:lt1>
      <a:dk2>
        <a:srgbClr val="650BAA"/>
      </a:dk2>
      <a:lt2>
        <a:srgbClr val="006774"/>
      </a:lt2>
      <a:accent1>
        <a:srgbClr val="A475FF"/>
      </a:accent1>
      <a:accent2>
        <a:srgbClr val="68C125"/>
      </a:accent2>
      <a:accent3>
        <a:srgbClr val="008073"/>
      </a:accent3>
      <a:accent4>
        <a:srgbClr val="98E163"/>
      </a:accent4>
      <a:accent5>
        <a:srgbClr val="00CDBC"/>
      </a:accent5>
      <a:accent6>
        <a:srgbClr val="00518E"/>
      </a:accent6>
      <a:hlink>
        <a:srgbClr val="794DFF"/>
      </a:hlink>
      <a:folHlink>
        <a:srgbClr val="0051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XAS Company PowerPoint Template 2019 v1 (002).pptx  -  Read-Only" id="{40D593A1-83D6-48A0-B92C-73675C0CEBC1}" vid="{6F8B8D30-8EED-4765-BC17-AAFAE16FAF70}"/>
    </a:ext>
  </a:extLst>
</a:theme>
</file>

<file path=ppt/theme/theme2.xml><?xml version="1.0" encoding="utf-8"?>
<a:theme xmlns:a="http://schemas.openxmlformats.org/drawingml/2006/main" name="EXAS Company PowerPoint Template 2019 v1">
  <a:themeElements>
    <a:clrScheme name="EXAS Brand PPT Color Palette">
      <a:dk1>
        <a:srgbClr val="000000"/>
      </a:dk1>
      <a:lt1>
        <a:srgbClr val="FFFFFF"/>
      </a:lt1>
      <a:dk2>
        <a:srgbClr val="650BAA"/>
      </a:dk2>
      <a:lt2>
        <a:srgbClr val="006774"/>
      </a:lt2>
      <a:accent1>
        <a:srgbClr val="A475FF"/>
      </a:accent1>
      <a:accent2>
        <a:srgbClr val="68C125"/>
      </a:accent2>
      <a:accent3>
        <a:srgbClr val="008073"/>
      </a:accent3>
      <a:accent4>
        <a:srgbClr val="98E163"/>
      </a:accent4>
      <a:accent5>
        <a:srgbClr val="00CDBC"/>
      </a:accent5>
      <a:accent6>
        <a:srgbClr val="00518E"/>
      </a:accent6>
      <a:hlink>
        <a:srgbClr val="794DFF"/>
      </a:hlink>
      <a:folHlink>
        <a:srgbClr val="0051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XAS Company PowerPoint Template 2019 v1" id="{05C3BDEC-9250-4278-A07B-C5068DE25494}" vid="{B6CDA503-D573-40C4-82CB-92E58D5DA3F6}"/>
    </a:ext>
  </a:extLst>
</a:theme>
</file>

<file path=ppt/theme/theme3.xml><?xml version="1.0" encoding="utf-8"?>
<a:theme xmlns:a="http://schemas.openxmlformats.org/drawingml/2006/main" name="1_EXAS Corporate Template 2019">
  <a:themeElements>
    <a:clrScheme name="EXAS Brand PPT Color Palette">
      <a:dk1>
        <a:srgbClr val="000000"/>
      </a:dk1>
      <a:lt1>
        <a:srgbClr val="FFFFFF"/>
      </a:lt1>
      <a:dk2>
        <a:srgbClr val="650BAA"/>
      </a:dk2>
      <a:lt2>
        <a:srgbClr val="006774"/>
      </a:lt2>
      <a:accent1>
        <a:srgbClr val="A475FF"/>
      </a:accent1>
      <a:accent2>
        <a:srgbClr val="68C125"/>
      </a:accent2>
      <a:accent3>
        <a:srgbClr val="008073"/>
      </a:accent3>
      <a:accent4>
        <a:srgbClr val="98E163"/>
      </a:accent4>
      <a:accent5>
        <a:srgbClr val="00CDBC"/>
      </a:accent5>
      <a:accent6>
        <a:srgbClr val="00518E"/>
      </a:accent6>
      <a:hlink>
        <a:srgbClr val="794DFF"/>
      </a:hlink>
      <a:folHlink>
        <a:srgbClr val="0051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XAS Company PowerPoint Template 2019 v1 (002).pptx  -  Read-Only" id="{40D593A1-83D6-48A0-B92C-73675C0CEBC1}" vid="{6F8B8D30-8EED-4765-BC17-AAFAE16FAF7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xact Sciences">
    <a:dk1>
      <a:sysClr val="windowText" lastClr="000000"/>
    </a:dk1>
    <a:lt1>
      <a:sysClr val="window" lastClr="FFFFFF"/>
    </a:lt1>
    <a:dk2>
      <a:srgbClr val="717174"/>
    </a:dk2>
    <a:lt2>
      <a:srgbClr val="EEECE1"/>
    </a:lt2>
    <a:accent1>
      <a:srgbClr val="00A0DC"/>
    </a:accent1>
    <a:accent2>
      <a:srgbClr val="717174"/>
    </a:accent2>
    <a:accent3>
      <a:srgbClr val="8C8CA2"/>
    </a:accent3>
    <a:accent4>
      <a:srgbClr val="ADADAE"/>
    </a:accent4>
    <a:accent5>
      <a:srgbClr val="D6D6D7"/>
    </a:accent5>
    <a:accent6>
      <a:srgbClr val="F24213"/>
    </a:accent6>
    <a:hlink>
      <a:srgbClr val="F24213"/>
    </a:hlink>
    <a:folHlink>
      <a:srgbClr val="EE896E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650BAA"/>
    </a:dk2>
    <a:lt2>
      <a:srgbClr val="006774"/>
    </a:lt2>
    <a:accent1>
      <a:srgbClr val="A375FF"/>
    </a:accent1>
    <a:accent2>
      <a:srgbClr val="98E163"/>
    </a:accent2>
    <a:accent3>
      <a:srgbClr val="00CDBC"/>
    </a:accent3>
    <a:accent4>
      <a:srgbClr val="8037D0"/>
    </a:accent4>
    <a:accent5>
      <a:srgbClr val="4D8500"/>
    </a:accent5>
    <a:accent6>
      <a:srgbClr val="887BFF"/>
    </a:accent6>
    <a:hlink>
      <a:srgbClr val="794DFF"/>
    </a:hlink>
    <a:folHlink>
      <a:srgbClr val="00518E"/>
    </a:folHlink>
  </a:clrScheme>
  <a:fontScheme name="Exact Sciences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Prophet">
    <a:fillStyleLst>
      <a:solidFill>
        <a:schemeClr val="phClr"/>
      </a:solidFill>
      <a:solidFill>
        <a:schemeClr val="phClr"/>
      </a:solidFill>
      <a:solidFill>
        <a:schemeClr val="phClr"/>
      </a:solidFill>
    </a:fillStyleLst>
    <a:lnStyleLst>
      <a:ln w="12700" cap="sq" cmpd="sng" algn="ctr">
        <a:solidFill>
          <a:schemeClr val="phClr"/>
        </a:solidFill>
        <a:prstDash val="solid"/>
      </a:ln>
      <a:ln w="12700" cap="sq" cmpd="sng" algn="ctr">
        <a:solidFill>
          <a:schemeClr val="phClr"/>
        </a:solidFill>
        <a:prstDash val="solid"/>
      </a:ln>
      <a:ln w="12700" cap="sq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solidFill>
        <a:schemeClr val="phClr"/>
      </a:solidFill>
      <a:solidFill>
        <a:schemeClr val="phClr"/>
      </a:soli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3281</TotalTime>
  <Words>1547</Words>
  <Application>Microsoft Office PowerPoint</Application>
  <PresentationFormat>Widescreen</PresentationFormat>
  <Paragraphs>410</Paragraphs>
  <Slides>35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Arial Narrow</vt:lpstr>
      <vt:lpstr>Calibri</vt:lpstr>
      <vt:lpstr>Courier New</vt:lpstr>
      <vt:lpstr>Franklin Gothic Book</vt:lpstr>
      <vt:lpstr>Graphik Regular</vt:lpstr>
      <vt:lpstr>Montserrat</vt:lpstr>
      <vt:lpstr>Montserrat Bold</vt:lpstr>
      <vt:lpstr>Montserrat Medium</vt:lpstr>
      <vt:lpstr>EXAS Corporate Template 2019</vt:lpstr>
      <vt:lpstr>EXAS Company PowerPoint Template 2019 v1</vt:lpstr>
      <vt:lpstr>1_EXAS Corporate Template 2019</vt:lpstr>
      <vt:lpstr>TAKING COLOGUARD FROM CONCEPT TO CLINIC AND BEYOND</vt:lpstr>
      <vt:lpstr>PowerPoint Presentation</vt:lpstr>
      <vt:lpstr>From Concept to Patient </vt:lpstr>
      <vt:lpstr>PowerPoint Presentation</vt:lpstr>
      <vt:lpstr>Colorectal cancer: America’s second deadliest cancer</vt:lpstr>
      <vt:lpstr>Detecting colorectal cancer early is critical</vt:lpstr>
      <vt:lpstr>CRC Screening Effective but Participation Suboptimal</vt:lpstr>
      <vt:lpstr>Clinical Need</vt:lpstr>
      <vt:lpstr>Research background   No one marker class can achieve desired sensitivity and specificity  Identify orthogonal markers that that have additive sensitivity without  too much loss in specificity </vt:lpstr>
      <vt:lpstr>Modeling Sensitivity/Specificity  for  Colon Cancer </vt:lpstr>
      <vt:lpstr>PowerPoint Presentation</vt:lpstr>
      <vt:lpstr>PowerPoint Presentation</vt:lpstr>
      <vt:lpstr>PowerPoint Presentation</vt:lpstr>
      <vt:lpstr>Cologuard: addressing the colorectal cancer challenge</vt:lpstr>
      <vt:lpstr>Cologuard becoming standard of care</vt:lpstr>
      <vt:lpstr>Successful Screening Tests…</vt:lpstr>
      <vt:lpstr>Offering Choice Increases Screening Rates</vt:lpstr>
      <vt:lpstr>Importance of CRC Screening Options</vt:lpstr>
      <vt:lpstr>NCCRT &amp;  ACS Highlight  Barriers to  CRC Screening</vt:lpstr>
      <vt:lpstr>Performance characteristics of mt-sDNA </vt:lpstr>
      <vt:lpstr>Impact of patient navigation service on compliance</vt:lpstr>
      <vt:lpstr>Improving access to Cologuard </vt:lpstr>
      <vt:lpstr>Cologuard Enhances Diagnostic Yield and Quality of Subsequent Colonoscopy</vt:lpstr>
      <vt:lpstr>Cologuard Enhances Diagnostic Yield and Quality of Subsequent Colonoscopy</vt:lpstr>
      <vt:lpstr>Impact of Cologuard</vt:lpstr>
      <vt:lpstr>Increasing America’s screening population</vt:lpstr>
      <vt:lpstr>PowerPoint Presentation</vt:lpstr>
      <vt:lpstr>Liquid biopsy: a growth area for cancer diagnostics</vt:lpstr>
      <vt:lpstr>Biomarker discovery across 15 cancers</vt:lpstr>
      <vt:lpstr>Proven partnership</vt:lpstr>
      <vt:lpstr>Lessons Learned</vt:lpstr>
      <vt:lpstr>DETECTING CANCER EARLIER, WHEN IT MATTERS MOST.</vt:lpstr>
      <vt:lpstr>Acknowledgements</vt:lpstr>
      <vt:lpstr>THANK YOU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Molly Parries</dc:creator>
  <cp:lastModifiedBy>Graham Lidgard</cp:lastModifiedBy>
  <cp:revision>57</cp:revision>
  <dcterms:created xsi:type="dcterms:W3CDTF">2019-07-17T19:11:18Z</dcterms:created>
  <dcterms:modified xsi:type="dcterms:W3CDTF">2019-09-10T10:45:45Z</dcterms:modified>
</cp:coreProperties>
</file>