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722" r:id="rId2"/>
    <p:sldId id="935" r:id="rId3"/>
    <p:sldId id="925" r:id="rId4"/>
    <p:sldId id="939" r:id="rId5"/>
    <p:sldId id="940" r:id="rId6"/>
    <p:sldId id="937" r:id="rId7"/>
    <p:sldId id="938" r:id="rId8"/>
    <p:sldId id="941" r:id="rId9"/>
    <p:sldId id="942" r:id="rId10"/>
    <p:sldId id="943" r:id="rId11"/>
    <p:sldId id="945" r:id="rId12"/>
    <p:sldId id="944" r:id="rId13"/>
    <p:sldId id="947" r:id="rId14"/>
    <p:sldId id="930" r:id="rId15"/>
    <p:sldId id="931" r:id="rId16"/>
    <p:sldId id="924" r:id="rId17"/>
    <p:sldId id="946" r:id="rId18"/>
    <p:sldId id="932" r:id="rId19"/>
    <p:sldId id="934" r:id="rId20"/>
    <p:sldId id="93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9811" autoAdjust="0"/>
  </p:normalViewPr>
  <p:slideViewPr>
    <p:cSldViewPr>
      <p:cViewPr>
        <p:scale>
          <a:sx n="99" d="100"/>
          <a:sy n="99" d="100"/>
        </p:scale>
        <p:origin x="-10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3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122E301-A8D9-47B9-834D-FA3B1FC70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5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B8F863-6C9D-429B-9C21-CFEA24BFB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814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B8F863-6C9D-429B-9C21-CFEA24BFB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796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EF9F6-B515-46CD-BD64-E1B1FEECF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7C485-E8CD-48F7-B986-C56CE134D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757E1-F3F2-48CB-B7AB-EDE104C47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13F61-E8A0-41A8-8370-D1FE2D424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12DAC-0343-484A-BBEF-667EE51E8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36114-F29B-40DA-B83C-1C7680017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80770-FF32-440A-87DF-AE0DEC952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5F8F7-2591-4FB8-BD0E-E3549EB1B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CC15A-4FC0-4D86-A2D7-577FECBEC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B022A-964B-4386-AA25-DDF291A7A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476A1-BFF5-403B-89CF-1BA58F364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E306BB2C-A61D-4758-A224-35DE0DC21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1371600"/>
            <a:ext cx="9144000" cy="175432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3366FF"/>
                </a:solidFill>
                <a:latin typeface="Bookman Old Style" pitchFamily="18" charset="0"/>
              </a:rPr>
              <a:t>Overview of Collaborative Studies in the EDRN Pancreatic Cancer Collaborative Group   </a:t>
            </a:r>
            <a:endParaRPr lang="en-US" sz="3600" b="1" dirty="0">
              <a:solidFill>
                <a:srgbClr val="3366FF"/>
              </a:solidFill>
              <a:latin typeface="Bookman Old Style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3429000"/>
            <a:ext cx="9144000" cy="25853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Bookman Old Style"/>
                <a:cs typeface="Bookman Old Style"/>
              </a:rPr>
              <a:t>Anirban </a:t>
            </a:r>
            <a:r>
              <a:rPr lang="en-US" b="1" dirty="0">
                <a:latin typeface="Bookman Old Style"/>
                <a:cs typeface="Bookman Old Style"/>
              </a:rPr>
              <a:t>Maitra, M.B.B.S</a:t>
            </a:r>
            <a:r>
              <a:rPr lang="en-US" b="1" dirty="0" smtClean="0">
                <a:latin typeface="Bookman Old Style"/>
                <a:cs typeface="Bookman Old Style"/>
              </a:rPr>
              <a:t>.</a:t>
            </a:r>
          </a:p>
          <a:p>
            <a:pPr algn="ctr"/>
            <a:endParaRPr lang="en-US" b="1" dirty="0">
              <a:latin typeface="Bookman Old Style"/>
              <a:cs typeface="Bookman Old Style"/>
            </a:endParaRPr>
          </a:p>
          <a:p>
            <a:pPr algn="ctr"/>
            <a:r>
              <a:rPr lang="en-US" b="1" dirty="0" smtClean="0">
                <a:latin typeface="Bookman Old Style"/>
                <a:cs typeface="Bookman Old Style"/>
              </a:rPr>
              <a:t>On behalf of</a:t>
            </a:r>
          </a:p>
          <a:p>
            <a:pPr algn="ctr"/>
            <a:endParaRPr lang="en-US" b="1" dirty="0">
              <a:latin typeface="Bookman Old Style"/>
              <a:cs typeface="Bookman Old Style"/>
            </a:endParaRPr>
          </a:p>
          <a:p>
            <a:pPr algn="ctr"/>
            <a:r>
              <a:rPr lang="en-US" b="1" dirty="0" smtClean="0">
                <a:latin typeface="Bookman Old Style"/>
                <a:cs typeface="Bookman Old Style"/>
              </a:rPr>
              <a:t>Brian </a:t>
            </a:r>
            <a:r>
              <a:rPr lang="en-US" b="1" dirty="0" err="1" smtClean="0">
                <a:latin typeface="Bookman Old Style"/>
                <a:cs typeface="Bookman Old Style"/>
              </a:rPr>
              <a:t>Haab</a:t>
            </a:r>
            <a:r>
              <a:rPr lang="en-US" b="1" dirty="0" smtClean="0">
                <a:latin typeface="Bookman Old Style"/>
                <a:cs typeface="Bookman Old Style"/>
              </a:rPr>
              <a:t>, Ph.D. (Van </a:t>
            </a:r>
            <a:r>
              <a:rPr lang="en-US" b="1" dirty="0" err="1" smtClean="0">
                <a:latin typeface="Bookman Old Style"/>
                <a:cs typeface="Bookman Old Style"/>
              </a:rPr>
              <a:t>Andel</a:t>
            </a:r>
            <a:r>
              <a:rPr lang="en-US" b="1" dirty="0" smtClean="0">
                <a:latin typeface="Bookman Old Style"/>
                <a:cs typeface="Bookman Old Style"/>
              </a:rPr>
              <a:t> Res </a:t>
            </a:r>
            <a:r>
              <a:rPr lang="en-US" b="1" dirty="0" err="1" smtClean="0">
                <a:latin typeface="Bookman Old Style"/>
                <a:cs typeface="Bookman Old Style"/>
              </a:rPr>
              <a:t>Inst</a:t>
            </a:r>
            <a:r>
              <a:rPr lang="en-US" b="1" dirty="0" smtClean="0">
                <a:latin typeface="Bookman Old Style"/>
                <a:cs typeface="Bookman Old Style"/>
              </a:rPr>
              <a:t>), Randall Brand, M.D. (UPMC), </a:t>
            </a:r>
            <a:r>
              <a:rPr lang="en-US" b="1" dirty="0" err="1" smtClean="0">
                <a:latin typeface="Bookman Old Style"/>
                <a:cs typeface="Bookman Old Style"/>
              </a:rPr>
              <a:t>Surinder</a:t>
            </a:r>
            <a:r>
              <a:rPr lang="en-US" b="1" dirty="0" smtClean="0">
                <a:latin typeface="Bookman Old Style"/>
                <a:cs typeface="Bookman Old Style"/>
              </a:rPr>
              <a:t> </a:t>
            </a:r>
            <a:r>
              <a:rPr lang="en-US" b="1" dirty="0" err="1" smtClean="0">
                <a:latin typeface="Bookman Old Style"/>
                <a:cs typeface="Bookman Old Style"/>
              </a:rPr>
              <a:t>Batra</a:t>
            </a:r>
            <a:r>
              <a:rPr lang="en-US" b="1" dirty="0" smtClean="0">
                <a:latin typeface="Bookman Old Style"/>
                <a:cs typeface="Bookman Old Style"/>
              </a:rPr>
              <a:t>, Ph.D. (UNMC), </a:t>
            </a:r>
            <a:r>
              <a:rPr lang="en-US" b="1" dirty="0" err="1" smtClean="0">
                <a:latin typeface="Bookman Old Style"/>
                <a:cs typeface="Bookman Old Style"/>
              </a:rPr>
              <a:t>Maneesh</a:t>
            </a:r>
            <a:r>
              <a:rPr lang="en-US" b="1" dirty="0" smtClean="0">
                <a:latin typeface="Bookman Old Style"/>
                <a:cs typeface="Bookman Old Style"/>
              </a:rPr>
              <a:t> Jain, Ph.D. (UNMC), Paul Lampe, Ph.D. (Fred Hutch), Anna </a:t>
            </a:r>
            <a:r>
              <a:rPr lang="en-US" b="1" dirty="0" err="1" smtClean="0">
                <a:latin typeface="Bookman Old Style"/>
                <a:cs typeface="Bookman Old Style"/>
              </a:rPr>
              <a:t>Lokshin</a:t>
            </a:r>
            <a:r>
              <a:rPr lang="en-US" b="1" dirty="0" smtClean="0">
                <a:latin typeface="Bookman Old Style"/>
                <a:cs typeface="Bookman Old Style"/>
              </a:rPr>
              <a:t>, Ph.D. (UPMC), Samir Hanash, Ph.D. (MDACC), Johannes </a:t>
            </a:r>
            <a:r>
              <a:rPr lang="en-US" b="1" dirty="0" err="1">
                <a:latin typeface="Bookman Old Style"/>
                <a:cs typeface="Bookman Old Style"/>
              </a:rPr>
              <a:t>F</a:t>
            </a:r>
            <a:r>
              <a:rPr lang="en-US" b="1" dirty="0" err="1" smtClean="0">
                <a:latin typeface="Bookman Old Style"/>
                <a:cs typeface="Bookman Old Style"/>
              </a:rPr>
              <a:t>ahrmann</a:t>
            </a:r>
            <a:r>
              <a:rPr lang="en-US" b="1" dirty="0" smtClean="0">
                <a:latin typeface="Bookman Old Style"/>
                <a:cs typeface="Bookman Old Style"/>
              </a:rPr>
              <a:t>, Ph.D., </a:t>
            </a:r>
            <a:r>
              <a:rPr lang="en-US" b="1" dirty="0" err="1" smtClean="0">
                <a:latin typeface="Bookman Old Style"/>
                <a:cs typeface="Bookman Old Style"/>
              </a:rPr>
              <a:t>Ziding</a:t>
            </a:r>
            <a:r>
              <a:rPr lang="en-US" b="1" dirty="0" smtClean="0">
                <a:latin typeface="Bookman Old Style"/>
                <a:cs typeface="Bookman Old Style"/>
              </a:rPr>
              <a:t> </a:t>
            </a:r>
            <a:r>
              <a:rPr lang="en-US" b="1" dirty="0" err="1" smtClean="0">
                <a:latin typeface="Bookman Old Style"/>
                <a:cs typeface="Bookman Old Style"/>
              </a:rPr>
              <a:t>Feng</a:t>
            </a:r>
            <a:r>
              <a:rPr lang="en-US" b="1" dirty="0" smtClean="0">
                <a:latin typeface="Bookman Old Style"/>
                <a:cs typeface="Bookman Old Style"/>
              </a:rPr>
              <a:t>, Ph.D. (Fred Hutch DMCC), Ying Huang, Ph.D. (Fred Hutch DMCC)</a:t>
            </a:r>
            <a:endParaRPr lang="en-US" b="1" dirty="0">
              <a:latin typeface="Bookman Old Style"/>
              <a:cs typeface="Bookman Old Styl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346" y="0"/>
            <a:ext cx="1842654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1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27" y="1600200"/>
            <a:ext cx="7696200" cy="4544033"/>
          </a:xfrm>
          <a:prstGeom prst="rect">
            <a:avLst/>
          </a:prstGeom>
        </p:spPr>
      </p:pic>
      <p:sp>
        <p:nvSpPr>
          <p:cNvPr id="3" name="Sun 2"/>
          <p:cNvSpPr/>
          <p:nvPr/>
        </p:nvSpPr>
        <p:spPr>
          <a:xfrm>
            <a:off x="4556027" y="4724400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5867400" y="2513409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56254" y="5180409"/>
            <a:ext cx="1585102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Anirban Maitra 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MDACC</a:t>
            </a:r>
            <a:r>
              <a:rPr lang="en-US" sz="1400" b="1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C.V.C.</a:t>
            </a:r>
          </a:p>
        </p:txBody>
      </p:sp>
      <p:sp>
        <p:nvSpPr>
          <p:cNvPr id="6" name="Sun 5"/>
          <p:cNvSpPr/>
          <p:nvPr/>
        </p:nvSpPr>
        <p:spPr>
          <a:xfrm>
            <a:off x="6705600" y="2894409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48200" y="2132409"/>
            <a:ext cx="1283362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Brian </a:t>
            </a:r>
            <a:r>
              <a:rPr lang="en-US" sz="1400" b="1" dirty="0" err="1" smtClean="0">
                <a:latin typeface="Bookman Old Style"/>
                <a:cs typeface="Bookman Old Style"/>
              </a:rPr>
              <a:t>Haab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VARI B.D.L</a:t>
            </a:r>
            <a:r>
              <a:rPr lang="en-US" sz="1400" b="1" dirty="0" smtClean="0">
                <a:latin typeface="Bookman Old Style"/>
                <a:cs typeface="Bookman Old Style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80684" y="2970609"/>
            <a:ext cx="150611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Randall Brand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UPMC C.V.C.</a:t>
            </a:r>
          </a:p>
        </p:txBody>
      </p:sp>
      <p:sp>
        <p:nvSpPr>
          <p:cNvPr id="9" name="Sun 8"/>
          <p:cNvSpPr/>
          <p:nvPr/>
        </p:nvSpPr>
        <p:spPr>
          <a:xfrm>
            <a:off x="4495800" y="2818209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71800" y="2665809"/>
            <a:ext cx="155643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err="1" smtClean="0">
                <a:latin typeface="Bookman Old Style"/>
                <a:cs typeface="Bookman Old Style"/>
              </a:rPr>
              <a:t>Surinder</a:t>
            </a:r>
            <a:r>
              <a:rPr lang="en-US" sz="1400" b="1" dirty="0" smtClean="0">
                <a:latin typeface="Bookman Old Style"/>
                <a:cs typeface="Bookman Old Style"/>
              </a:rPr>
              <a:t> </a:t>
            </a:r>
            <a:r>
              <a:rPr lang="en-US" sz="1400" b="1" dirty="0" err="1" smtClean="0">
                <a:latin typeface="Bookman Old Style"/>
                <a:cs typeface="Bookman Old Style"/>
              </a:rPr>
              <a:t>Batra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UNMC*</a:t>
            </a:r>
          </a:p>
        </p:txBody>
      </p:sp>
      <p:sp>
        <p:nvSpPr>
          <p:cNvPr id="11" name="Sun 10"/>
          <p:cNvSpPr/>
          <p:nvPr/>
        </p:nvSpPr>
        <p:spPr>
          <a:xfrm>
            <a:off x="914400" y="1675209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7835" y="2208609"/>
            <a:ext cx="126556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Paul Lampe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FHCRC*</a:t>
            </a:r>
          </a:p>
        </p:txBody>
      </p:sp>
      <p:sp>
        <p:nvSpPr>
          <p:cNvPr id="13" name="Sun 12"/>
          <p:cNvSpPr/>
          <p:nvPr/>
        </p:nvSpPr>
        <p:spPr>
          <a:xfrm>
            <a:off x="5486400" y="2894409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09406" y="3514189"/>
            <a:ext cx="1667594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C. Max Schmidt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Indiana U*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6271238"/>
            <a:ext cx="219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Bookman Old Style"/>
                <a:cs typeface="Bookman Old Style"/>
              </a:rPr>
              <a:t>* = Sub-contract sites </a:t>
            </a:r>
            <a:endParaRPr lang="en-US" sz="1400" b="1" dirty="0">
              <a:latin typeface="Bookman Old Style"/>
              <a:cs typeface="Bookman Old Style"/>
            </a:endParaRPr>
          </a:p>
        </p:txBody>
      </p:sp>
      <p:sp>
        <p:nvSpPr>
          <p:cNvPr id="16" name="Sun 15"/>
          <p:cNvSpPr/>
          <p:nvPr/>
        </p:nvSpPr>
        <p:spPr>
          <a:xfrm>
            <a:off x="2362200" y="2943833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92620" y="3477233"/>
            <a:ext cx="1524000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Sean </a:t>
            </a:r>
            <a:r>
              <a:rPr lang="en-US" sz="1400" b="1" dirty="0" err="1" smtClean="0">
                <a:latin typeface="Bookman Old Style"/>
                <a:cs typeface="Bookman Old Style"/>
              </a:rPr>
              <a:t>Mulvihill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err="1" smtClean="0">
                <a:latin typeface="Bookman Old Style"/>
                <a:cs typeface="Bookman Old Style"/>
              </a:rPr>
              <a:t>Univ</a:t>
            </a:r>
            <a:r>
              <a:rPr lang="en-US" sz="1400" b="1" dirty="0" smtClean="0">
                <a:latin typeface="Bookman Old Style"/>
                <a:cs typeface="Bookman Old Style"/>
              </a:rPr>
              <a:t> of Utah*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346" y="0"/>
            <a:ext cx="1842654" cy="144779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28600" y="452735"/>
            <a:ext cx="7148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ookman Old Style"/>
                <a:cs typeface="Bookman Old Style"/>
              </a:rPr>
              <a:t>EDRN Pancreatic Cancer Research Network</a:t>
            </a:r>
            <a:endParaRPr lang="en-US" sz="2400" b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3638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4" y="1211717"/>
            <a:ext cx="3893743" cy="2608808"/>
          </a:xfrm>
          <a:prstGeom prst="rect">
            <a:avLst/>
          </a:prstGeom>
        </p:spPr>
      </p:pic>
      <p:sp>
        <p:nvSpPr>
          <p:cNvPr id="10" name="Left Arrow 9"/>
          <p:cNvSpPr/>
          <p:nvPr/>
        </p:nvSpPr>
        <p:spPr>
          <a:xfrm>
            <a:off x="4145628" y="2700977"/>
            <a:ext cx="503773" cy="167951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4135135" y="3231266"/>
            <a:ext cx="503773" cy="167951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858" y="1143000"/>
            <a:ext cx="2718512" cy="24589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5529036" y="3589692"/>
            <a:ext cx="2838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Bookman Old Style"/>
                <a:cs typeface="Bookman Old Style"/>
              </a:rPr>
              <a:t>Median survival for overall resected patients at MDACC = </a:t>
            </a:r>
            <a:r>
              <a:rPr lang="en-US" sz="12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43 months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54" y="3904500"/>
            <a:ext cx="3856262" cy="180302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39497" y="4532638"/>
            <a:ext cx="21470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Bookman Old Style"/>
                <a:cs typeface="Bookman Old Style"/>
              </a:rPr>
              <a:t>PRODIGE 24 </a:t>
            </a:r>
          </a:p>
          <a:p>
            <a:r>
              <a:rPr lang="en-US" sz="1200" dirty="0" smtClean="0">
                <a:latin typeface="Bookman Old Style"/>
                <a:cs typeface="Bookman Old Style"/>
              </a:rPr>
              <a:t>Adjuvant </a:t>
            </a:r>
            <a:r>
              <a:rPr lang="en-US" sz="1200" dirty="0" err="1" smtClean="0">
                <a:latin typeface="Bookman Old Style"/>
                <a:cs typeface="Bookman Old Style"/>
              </a:rPr>
              <a:t>mFOLFIRINOX</a:t>
            </a:r>
            <a:r>
              <a:rPr lang="en-US" sz="1200" dirty="0" smtClean="0">
                <a:latin typeface="Bookman Old Style"/>
                <a:cs typeface="Bookman Old Style"/>
              </a:rPr>
              <a:t> v Gemcitabine in resected pancreatic cancer</a:t>
            </a:r>
          </a:p>
          <a:p>
            <a:r>
              <a:rPr lang="en-US" sz="1200" dirty="0" smtClean="0">
                <a:latin typeface="Bookman Old Style"/>
                <a:cs typeface="Bookman Old Style"/>
              </a:rPr>
              <a:t>		</a:t>
            </a:r>
            <a:r>
              <a:rPr lang="en-US" sz="1200" i="1" dirty="0" smtClean="0">
                <a:latin typeface="Bookman Old Style"/>
                <a:cs typeface="Bookman Old Style"/>
              </a:rPr>
              <a:t>NEJM 2019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524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man Old Style"/>
                <a:cs typeface="Bookman Old Style"/>
              </a:rPr>
              <a:t>The benefits of improved therapies have been mostly restricted to early stage patients</a:t>
            </a:r>
            <a:endParaRPr lang="en-US" sz="2400" b="1" dirty="0">
              <a:latin typeface="Bookman Old Style"/>
              <a:cs typeface="Bookman Old Style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6172200"/>
            <a:ext cx="7649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Only 15-20% of patients can undergo surgery</a:t>
            </a:r>
            <a:endParaRPr lang="en-US" sz="2400" b="1" i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00417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6" grpId="0"/>
      <p:bldP spid="1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18" y="340395"/>
            <a:ext cx="4599432" cy="16377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18" y="2239866"/>
            <a:ext cx="8258760" cy="1329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25" y="3791165"/>
            <a:ext cx="7909590" cy="5755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/>
          <p:cNvSpPr/>
          <p:nvPr/>
        </p:nvSpPr>
        <p:spPr>
          <a:xfrm>
            <a:off x="1322404" y="2603242"/>
            <a:ext cx="1217451" cy="96571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025" y="5076715"/>
            <a:ext cx="4468922" cy="1039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6947" y="214433"/>
            <a:ext cx="4257053" cy="10680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21832" y="1314338"/>
            <a:ext cx="3502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Bookman Old Style"/>
                <a:cs typeface="Bookman Old Style"/>
              </a:rPr>
              <a:t>Otis Brawley, JHU on CA19-9 and CT scans</a:t>
            </a:r>
          </a:p>
          <a:p>
            <a:r>
              <a:rPr lang="en-US" sz="1200" dirty="0" smtClean="0">
                <a:latin typeface="Bookman Old Style"/>
                <a:cs typeface="Bookman Old Style"/>
              </a:rPr>
              <a:t>NY Times August 2018  </a:t>
            </a:r>
            <a:endParaRPr lang="en-US" sz="1200" dirty="0">
              <a:latin typeface="Bookman Old Style"/>
              <a:cs typeface="Bookman Old Style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014332" y="5318450"/>
            <a:ext cx="697498" cy="797765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15000" y="54102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EDRN Pancreas collaborative group</a:t>
            </a:r>
            <a:endParaRPr lang="en-US" b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52599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363" y="390332"/>
            <a:ext cx="8459185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b="1" i="1" dirty="0" smtClean="0">
                <a:solidFill>
                  <a:schemeClr val="tx1"/>
                </a:solidFill>
                <a:effectLst/>
                <a:latin typeface="Bookman Old Style"/>
                <a:ea typeface="Arial Unicode MS" pitchFamily="34" charset="-128"/>
                <a:cs typeface="Bookman Old Style"/>
              </a:rPr>
              <a:t>Screening for pancreatic cancer in the general population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91913"/>
            <a:ext cx="8839200" cy="473424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 smtClean="0">
                <a:effectLst/>
                <a:latin typeface="Bookman Old Style"/>
                <a:cs typeface="Bookman Old Style"/>
              </a:rPr>
              <a:t>Age-adjusted </a:t>
            </a:r>
            <a:r>
              <a:rPr lang="en-US" sz="2400" dirty="0">
                <a:effectLst/>
                <a:latin typeface="Bookman Old Style"/>
                <a:cs typeface="Bookman Old Style"/>
              </a:rPr>
              <a:t>incidence rate </a:t>
            </a:r>
            <a:r>
              <a:rPr lang="en-US" sz="2400" dirty="0" smtClean="0">
                <a:effectLst/>
                <a:latin typeface="Bookman Old Style"/>
                <a:cs typeface="Bookman Old Style"/>
              </a:rPr>
              <a:t>for PDAC is ~</a:t>
            </a:r>
            <a:r>
              <a:rPr lang="en-US" sz="2400" dirty="0" smtClean="0">
                <a:solidFill>
                  <a:srgbClr val="FF0000"/>
                </a:solidFill>
                <a:effectLst/>
                <a:latin typeface="Bookman Old Style"/>
                <a:cs typeface="Bookman Old Style"/>
              </a:rPr>
              <a:t>15.0 </a:t>
            </a:r>
            <a:r>
              <a:rPr lang="en-US" sz="2400" dirty="0">
                <a:solidFill>
                  <a:srgbClr val="FF0000"/>
                </a:solidFill>
                <a:effectLst/>
                <a:latin typeface="Bookman Old Style"/>
                <a:cs typeface="Bookman Old Style"/>
              </a:rPr>
              <a:t>per 100,000 </a:t>
            </a:r>
            <a:r>
              <a:rPr lang="en-US" sz="2400" dirty="0">
                <a:effectLst/>
                <a:latin typeface="Bookman Old Style"/>
                <a:cs typeface="Bookman Old Style"/>
              </a:rPr>
              <a:t>men and women per </a:t>
            </a:r>
            <a:r>
              <a:rPr lang="en-US" sz="2400" dirty="0" smtClean="0">
                <a:effectLst/>
                <a:latin typeface="Bookman Old Style"/>
                <a:cs typeface="Bookman Old Style"/>
              </a:rPr>
              <a:t>year</a:t>
            </a:r>
          </a:p>
          <a:p>
            <a:pPr>
              <a:defRPr/>
            </a:pPr>
            <a:r>
              <a:rPr lang="en-US" sz="2400" dirty="0">
                <a:latin typeface="Bookman Old Style"/>
                <a:cs typeface="Bookman Old Style"/>
              </a:rPr>
              <a:t>Screen 100,000 asymptomatic </a:t>
            </a:r>
            <a:r>
              <a:rPr lang="en-US" sz="2400" dirty="0" smtClean="0">
                <a:latin typeface="Bookman Old Style"/>
                <a:cs typeface="Bookman Old Style"/>
              </a:rPr>
              <a:t>individuals</a:t>
            </a:r>
            <a:endParaRPr lang="en-US" sz="2400" dirty="0">
              <a:latin typeface="Bookman Old Style"/>
              <a:cs typeface="Bookman Old Style"/>
            </a:endParaRPr>
          </a:p>
          <a:p>
            <a:pPr eaLnBrk="1" hangingPunct="1">
              <a:defRPr/>
            </a:pPr>
            <a:r>
              <a:rPr lang="en-US" sz="2400" dirty="0" smtClean="0">
                <a:effectLst/>
                <a:latin typeface="Bookman Old Style"/>
                <a:cs typeface="Bookman Old Style"/>
              </a:rPr>
              <a:t>Apply a biomarker with a </a:t>
            </a:r>
            <a:r>
              <a:rPr lang="en-US" sz="2400" b="1" dirty="0" smtClean="0">
                <a:effectLst/>
                <a:latin typeface="Bookman Old Style"/>
                <a:cs typeface="Bookman Old Style"/>
              </a:rPr>
              <a:t>100% sensitivity and 99% specificity (</a:t>
            </a:r>
            <a:r>
              <a:rPr lang="en-US" sz="2400" b="1" i="1" dirty="0" smtClean="0">
                <a:effectLst/>
                <a:latin typeface="Bookman Old Style"/>
                <a:cs typeface="Bookman Old Style"/>
              </a:rPr>
              <a:t>this biomarker does not exist</a:t>
            </a:r>
            <a:r>
              <a:rPr lang="en-US" sz="2400" b="1" dirty="0" smtClean="0">
                <a:effectLst/>
                <a:latin typeface="Bookman Old Style"/>
                <a:cs typeface="Bookman Old Style"/>
              </a:rPr>
              <a:t>)</a:t>
            </a:r>
          </a:p>
          <a:p>
            <a:pPr lvl="1" eaLnBrk="1" hangingPunct="1">
              <a:defRPr/>
            </a:pPr>
            <a:r>
              <a:rPr lang="en-US" sz="2400" dirty="0" smtClean="0">
                <a:effectLst/>
                <a:latin typeface="Bookman Old Style"/>
                <a:cs typeface="Bookman Old Style"/>
              </a:rPr>
              <a:t>Detect all 15 PDAC cases 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effectLst/>
                <a:latin typeface="Bookman Old Style"/>
                <a:cs typeface="Bookman Old Style"/>
              </a:rPr>
              <a:t>~1,000 false positive studies</a:t>
            </a:r>
          </a:p>
          <a:p>
            <a:pPr eaLnBrk="1" hangingPunct="1">
              <a:defRPr/>
            </a:pPr>
            <a:r>
              <a:rPr lang="en-US" sz="2400" dirty="0" smtClean="0">
                <a:effectLst/>
                <a:latin typeface="Bookman Old Style"/>
                <a:cs typeface="Bookman Old Style"/>
              </a:rPr>
              <a:t>Not feasible to screen general population, must enrich </a:t>
            </a:r>
            <a:endParaRPr lang="en-US" sz="2400" i="1" dirty="0" smtClean="0">
              <a:latin typeface="Bookman Old Style"/>
              <a:cs typeface="Bookman Old Styl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6400800"/>
            <a:ext cx="3883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latin typeface="Bookman Old Style"/>
                <a:cs typeface="Bookman Old Style"/>
              </a:rPr>
              <a:t>Courtesy of Randall Brand, UPMC</a:t>
            </a:r>
            <a:endParaRPr lang="en-US" sz="1600" b="1" i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5012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60" y="6400800"/>
            <a:ext cx="3506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Bookman Old Style"/>
                <a:cs typeface="Bookman Old Style"/>
              </a:rPr>
              <a:t>Kenner, Maitra, Chari, </a:t>
            </a:r>
            <a:r>
              <a:rPr lang="en-US" sz="1400" i="1" dirty="0" smtClean="0">
                <a:latin typeface="Bookman Old Style"/>
                <a:cs typeface="Bookman Old Style"/>
              </a:rPr>
              <a:t>Pancreas </a:t>
            </a:r>
            <a:r>
              <a:rPr lang="en-US" sz="1400" dirty="0" smtClean="0">
                <a:latin typeface="Bookman Old Style"/>
                <a:cs typeface="Bookman Old Style"/>
              </a:rPr>
              <a:t>2017</a:t>
            </a:r>
            <a:endParaRPr lang="en-US" sz="1400" dirty="0">
              <a:latin typeface="Bookman Old Style"/>
              <a:cs typeface="Bookman Old Styl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896" y="-13996"/>
            <a:ext cx="8627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man Old Style"/>
                <a:cs typeface="Bookman Old Style"/>
              </a:rPr>
              <a:t>Pancreatic Cancer Surveillance</a:t>
            </a:r>
          </a:p>
          <a:p>
            <a:pPr algn="ctr"/>
            <a:r>
              <a:rPr lang="en-US" sz="2400" b="1" i="1" dirty="0" smtClean="0">
                <a:latin typeface="Bookman Old Style"/>
                <a:cs typeface="Bookman Old Style"/>
              </a:rPr>
              <a:t>“D-E-F” Model of Sequential Sieves  </a:t>
            </a:r>
            <a:endParaRPr lang="en-US" sz="2400" b="1" i="1" dirty="0">
              <a:latin typeface="Bookman Old Style"/>
              <a:cs typeface="Bookman Old Style"/>
            </a:endParaRPr>
          </a:p>
        </p:txBody>
      </p:sp>
      <p:pic>
        <p:nvPicPr>
          <p:cNvPr id="2" name="Picture 1" descr="mpa-45-1073-g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19" y="838200"/>
            <a:ext cx="6160722" cy="4736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899369"/>
            <a:ext cx="28338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4"/>
                </a:solidFill>
                <a:latin typeface="Bookman Old Style"/>
                <a:cs typeface="Bookman Old Style"/>
              </a:rPr>
              <a:t>D</a:t>
            </a:r>
            <a:r>
              <a:rPr lang="en-US" dirty="0" smtClean="0">
                <a:solidFill>
                  <a:schemeClr val="accent4"/>
                </a:solidFill>
                <a:latin typeface="Bookman Old Style"/>
                <a:cs typeface="Bookman Old Style"/>
              </a:rPr>
              <a:t>efine</a:t>
            </a:r>
            <a:r>
              <a:rPr lang="en-US" dirty="0" smtClean="0">
                <a:latin typeface="Bookman Old Style"/>
                <a:cs typeface="Bookman Old Style"/>
              </a:rPr>
              <a:t> 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High risk population 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2593" y="3441177"/>
            <a:ext cx="23404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4"/>
                </a:solidFill>
                <a:latin typeface="Bookman Old Style"/>
                <a:cs typeface="Bookman Old Style"/>
              </a:rPr>
              <a:t>E</a:t>
            </a:r>
            <a:r>
              <a:rPr lang="en-US" dirty="0" smtClean="0">
                <a:solidFill>
                  <a:schemeClr val="accent4"/>
                </a:solidFill>
                <a:latin typeface="Bookman Old Style"/>
                <a:cs typeface="Bookman Old Style"/>
              </a:rPr>
              <a:t>nrich</a:t>
            </a:r>
            <a:r>
              <a:rPr lang="en-US" dirty="0" smtClean="0">
                <a:latin typeface="Bookman Old Style"/>
                <a:cs typeface="Bookman Old Style"/>
              </a:rPr>
              <a:t> 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Biomarkers 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2594" y="4947369"/>
            <a:ext cx="245020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4"/>
                </a:solidFill>
                <a:latin typeface="Bookman Old Style"/>
                <a:cs typeface="Bookman Old Style"/>
              </a:rPr>
              <a:t>F</a:t>
            </a:r>
            <a:r>
              <a:rPr lang="en-US" dirty="0" smtClean="0">
                <a:solidFill>
                  <a:schemeClr val="accent4"/>
                </a:solidFill>
                <a:latin typeface="Bookman Old Style"/>
                <a:cs typeface="Bookman Old Style"/>
              </a:rPr>
              <a:t>ind</a:t>
            </a:r>
            <a:r>
              <a:rPr lang="en-US" dirty="0" smtClean="0">
                <a:latin typeface="Bookman Old Style"/>
                <a:cs typeface="Bookman Old Style"/>
              </a:rPr>
              <a:t> 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Imaging tools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0909" y="2599493"/>
            <a:ext cx="3319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Familial pancreatic cancer</a:t>
            </a:r>
            <a:endParaRPr lang="en-US" sz="1600" b="1" dirty="0">
              <a:solidFill>
                <a:srgbClr val="FF0000"/>
              </a:solidFill>
              <a:latin typeface="Bookman Old Style"/>
              <a:cs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Pancreatic cysts</a:t>
            </a:r>
            <a:endParaRPr lang="en-US" sz="1600" b="1" dirty="0">
              <a:solidFill>
                <a:srgbClr val="FF0000"/>
              </a:solidFill>
              <a:latin typeface="Bookman Old Style"/>
              <a:cs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Adult new-onset diabetes</a:t>
            </a:r>
            <a:endParaRPr lang="en-US" sz="1600" b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13268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5E58452-87BF-40E4-B73B-0287AA8F5F4F}"/>
              </a:ext>
            </a:extLst>
          </p:cNvPr>
          <p:cNvSpPr txBox="1"/>
          <p:nvPr/>
        </p:nvSpPr>
        <p:spPr>
          <a:xfrm>
            <a:off x="81107" y="173268"/>
            <a:ext cx="8979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000" b="1" dirty="0">
                <a:solidFill>
                  <a:srgbClr val="002060"/>
                </a:solidFill>
                <a:latin typeface="Bookman Old Style"/>
                <a:cs typeface="Bookman Old Style"/>
              </a:rPr>
              <a:t>Approximately 10% of  Pancreatic Cancer Patients Have an Inherited Gene </a:t>
            </a:r>
            <a:r>
              <a:rPr lang="en-US" altLang="en-US" sz="2000" b="1" dirty="0" smtClean="0">
                <a:solidFill>
                  <a:srgbClr val="002060"/>
                </a:solidFill>
                <a:latin typeface="Bookman Old Style"/>
                <a:cs typeface="Bookman Old Style"/>
              </a:rPr>
              <a:t>Mutation (“Germline Mutation”)</a:t>
            </a:r>
            <a:endParaRPr lang="en-US" sz="2000" b="1" dirty="0">
              <a:solidFill>
                <a:srgbClr val="002060"/>
              </a:solidFill>
              <a:latin typeface="Bookman Old Style"/>
              <a:cs typeface="Bookman Old Style"/>
            </a:endParaRP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10" y="1210881"/>
            <a:ext cx="8411389" cy="455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8444" y="5752418"/>
            <a:ext cx="7844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Approximately half of the patients with a germline mutation will NOT have a family history</a:t>
            </a:r>
            <a:endParaRPr lang="en-US" b="1" i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34601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BDF2C9C-C4D3-4CE1-BA50-53371949C9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6" t="15016" r="3190" b="17037"/>
          <a:stretch/>
        </p:blipFill>
        <p:spPr>
          <a:xfrm>
            <a:off x="1235273" y="129465"/>
            <a:ext cx="7357294" cy="5611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6C3F79-6603-F249-8BBA-38E68A918E00}"/>
              </a:ext>
            </a:extLst>
          </p:cNvPr>
          <p:cNvSpPr txBox="1"/>
          <p:nvPr/>
        </p:nvSpPr>
        <p:spPr>
          <a:xfrm>
            <a:off x="200509" y="991008"/>
            <a:ext cx="5061711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Bookman Old Style" panose="02050604050505020204" pitchFamily="18" charset="0"/>
              </a:rPr>
              <a:t>Latest NCCN Guidelines include germline testing for </a:t>
            </a:r>
            <a:r>
              <a:rPr lang="en-US" b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ANY PATIENT WITH CONFIRMED PANCREATIC CANCER</a:t>
            </a:r>
            <a:r>
              <a:rPr lang="en-US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  <a:endParaRPr lang="en-US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751" y="5668169"/>
            <a:ext cx="76738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Germline Testing is </a:t>
            </a:r>
            <a:r>
              <a:rPr lang="en-US" b="1" u="sng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relatively inexpensive (</a:t>
            </a:r>
            <a:r>
              <a:rPr lang="en-US" b="1" i="1" u="sng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?free</a:t>
            </a:r>
            <a:r>
              <a:rPr lang="en-US" b="1" u="sng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Can guide the patient’s </a:t>
            </a:r>
            <a:r>
              <a:rPr lang="en-US" b="1" u="sng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own therapy </a:t>
            </a:r>
            <a:r>
              <a:rPr lang="en-US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(</a:t>
            </a:r>
            <a:r>
              <a:rPr lang="en-US" b="1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POLO Trial in </a:t>
            </a:r>
            <a:r>
              <a:rPr lang="en-US" b="1" i="1" dirty="0" err="1" smtClean="0">
                <a:solidFill>
                  <a:srgbClr val="000000"/>
                </a:solidFill>
                <a:latin typeface="Bookman Old Style"/>
                <a:cs typeface="Bookman Old Style"/>
              </a:rPr>
              <a:t>gBRCA</a:t>
            </a:r>
            <a:r>
              <a:rPr lang="en-US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Impact </a:t>
            </a:r>
            <a:r>
              <a:rPr lang="en-US" b="1" u="sng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family members </a:t>
            </a:r>
            <a:r>
              <a:rPr lang="en-US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who carry this mutation </a:t>
            </a:r>
          </a:p>
        </p:txBody>
      </p:sp>
    </p:spTree>
    <p:extLst>
      <p:ext uri="{BB962C8B-B14F-4D97-AF65-F5344CB8AC3E}">
        <p14:creationId xmlns:p14="http://schemas.microsoft.com/office/powerpoint/2010/main" val="334465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2" y="23028"/>
            <a:ext cx="7484567" cy="82549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Bookman Old Style"/>
                <a:cs typeface="Bookman Old Style"/>
              </a:rPr>
              <a:t>Mucinous pancreatic cysts </a:t>
            </a:r>
            <a:endParaRPr lang="en-US" sz="3600" b="1" dirty="0">
              <a:latin typeface="Bookman Old Style"/>
              <a:cs typeface="Bookman Old Styl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2184" y="2724448"/>
            <a:ext cx="553067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Bookman Old Style"/>
                <a:cs typeface="Bookman Old Style"/>
              </a:rPr>
              <a:t>Example of a pancreatic cyst that progressed to pancreatic cancer </a:t>
            </a:r>
            <a:endParaRPr lang="en-US" sz="1600" b="1" dirty="0">
              <a:solidFill>
                <a:prstClr val="black"/>
              </a:solidFill>
              <a:latin typeface="Bookman Old Style"/>
              <a:cs typeface="Bookman Old Style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183" y="984796"/>
            <a:ext cx="5397006" cy="161837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0382" y="4306950"/>
            <a:ext cx="8993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Bookman Old Style"/>
                <a:cs typeface="Bookman Old Style"/>
              </a:rPr>
              <a:t>The vast majority of pancreatic cysts will </a:t>
            </a:r>
            <a:r>
              <a:rPr lang="en-US" sz="2000" b="1" u="sng" dirty="0">
                <a:solidFill>
                  <a:srgbClr val="7030A0"/>
                </a:solidFill>
                <a:latin typeface="Bookman Old Style"/>
                <a:cs typeface="Bookman Old Style"/>
              </a:rPr>
              <a:t>NOT</a:t>
            </a:r>
            <a:r>
              <a:rPr lang="en-US" sz="2000" b="1" dirty="0">
                <a:solidFill>
                  <a:srgbClr val="7030A0"/>
                </a:solidFill>
                <a:latin typeface="Bookman Old Style"/>
                <a:cs typeface="Bookman Old Style"/>
              </a:rPr>
              <a:t> progress to cancer</a:t>
            </a:r>
          </a:p>
          <a:p>
            <a:pPr marL="1200150" lvl="2" indent="-2857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Bookman Old Style"/>
                <a:cs typeface="Bookman Old Style"/>
              </a:rPr>
              <a:t>~</a:t>
            </a:r>
            <a:r>
              <a:rPr lang="en-US" sz="2000" dirty="0">
                <a:solidFill>
                  <a:srgbClr val="8064A2"/>
                </a:solidFill>
                <a:latin typeface="Bookman Old Style"/>
                <a:cs typeface="Bookman Old Style"/>
              </a:rPr>
              <a:t>6 million </a:t>
            </a:r>
            <a:r>
              <a:rPr lang="en-US" sz="2000" dirty="0">
                <a:solidFill>
                  <a:prstClr val="black"/>
                </a:solidFill>
                <a:latin typeface="Bookman Old Style"/>
                <a:cs typeface="Bookman Old Style"/>
              </a:rPr>
              <a:t>individuals with </a:t>
            </a:r>
            <a:r>
              <a:rPr lang="en-US" sz="2000" dirty="0" smtClean="0">
                <a:solidFill>
                  <a:prstClr val="black"/>
                </a:solidFill>
                <a:latin typeface="Bookman Old Style"/>
                <a:cs typeface="Bookman Old Style"/>
              </a:rPr>
              <a:t>“silent” cysts walking around</a:t>
            </a:r>
            <a:endParaRPr lang="en-US" sz="2000" dirty="0">
              <a:solidFill>
                <a:prstClr val="black"/>
              </a:solidFill>
              <a:latin typeface="Bookman Old Style"/>
              <a:cs typeface="Bookman Old Style"/>
            </a:endParaRPr>
          </a:p>
          <a:p>
            <a:pPr marL="1200150" lvl="2" indent="-2857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Bookman Old Style"/>
                <a:cs typeface="Bookman Old Style"/>
              </a:rPr>
              <a:t>~53,000 new cases of pancreatic </a:t>
            </a:r>
            <a:r>
              <a:rPr lang="en-US" sz="2000" dirty="0" smtClean="0">
                <a:solidFill>
                  <a:prstClr val="black"/>
                </a:solidFill>
                <a:latin typeface="Bookman Old Style"/>
                <a:cs typeface="Bookman Old Style"/>
              </a:rPr>
              <a:t>cancer per year</a:t>
            </a:r>
            <a:endParaRPr lang="en-US" sz="2000" dirty="0">
              <a:solidFill>
                <a:prstClr val="black"/>
              </a:solidFill>
              <a:latin typeface="Bookman Old Style"/>
              <a:cs typeface="Bookman Old Style"/>
            </a:endParaRPr>
          </a:p>
          <a:p>
            <a:pPr marL="1200150" lvl="2" indent="-2857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Bookman Old Style"/>
                <a:cs typeface="Bookman Old Style"/>
              </a:rPr>
              <a:t>~8,000 arise on background of cystic </a:t>
            </a:r>
            <a:r>
              <a:rPr lang="en-US" sz="2000" dirty="0" smtClean="0">
                <a:solidFill>
                  <a:prstClr val="black"/>
                </a:solidFill>
                <a:latin typeface="Bookman Old Style"/>
                <a:cs typeface="Bookman Old Style"/>
              </a:rPr>
              <a:t>lesions</a:t>
            </a:r>
          </a:p>
        </p:txBody>
      </p:sp>
      <p:pic>
        <p:nvPicPr>
          <p:cNvPr id="16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054" y="984795"/>
            <a:ext cx="3107874" cy="263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3678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latin typeface="Bookman Old Style"/>
                <a:cs typeface="Bookman Old Style"/>
              </a:rPr>
              <a:t>Courtesy of </a:t>
            </a:r>
            <a:r>
              <a:rPr lang="en-US" sz="1600" b="1" i="1" dirty="0" err="1" smtClean="0">
                <a:latin typeface="Bookman Old Style"/>
                <a:cs typeface="Bookman Old Style"/>
              </a:rPr>
              <a:t>Aatur</a:t>
            </a:r>
            <a:r>
              <a:rPr lang="en-US" sz="1600" b="1" i="1" dirty="0" smtClean="0">
                <a:latin typeface="Bookman Old Style"/>
                <a:cs typeface="Bookman Old Style"/>
              </a:rPr>
              <a:t> </a:t>
            </a:r>
            <a:r>
              <a:rPr lang="en-US" sz="1600" b="1" i="1" dirty="0" err="1" smtClean="0">
                <a:latin typeface="Bookman Old Style"/>
                <a:cs typeface="Bookman Old Style"/>
              </a:rPr>
              <a:t>Singhi</a:t>
            </a:r>
            <a:r>
              <a:rPr lang="en-US" sz="1600" b="1" i="1" dirty="0" smtClean="0">
                <a:latin typeface="Bookman Old Style"/>
                <a:cs typeface="Bookman Old Style"/>
              </a:rPr>
              <a:t>, UPMC</a:t>
            </a:r>
            <a:endParaRPr lang="en-US" sz="1600" b="1" i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6744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838201"/>
            <a:ext cx="2667000" cy="2819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914400"/>
            <a:ext cx="5533619" cy="28605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3619" y="111421"/>
            <a:ext cx="6364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ookman Old Style"/>
                <a:cs typeface="Bookman Old Style"/>
              </a:rPr>
              <a:t>Pancreatic Cancer-associated Diabetes </a:t>
            </a:r>
            <a:endParaRPr lang="en-US" sz="2400" b="1" dirty="0">
              <a:latin typeface="Bookman Old Style"/>
              <a:cs typeface="Bookman Old Style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1234" y="4038600"/>
            <a:ext cx="87588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~1% </a:t>
            </a:r>
            <a:r>
              <a:rPr lang="en-US" dirty="0">
                <a:latin typeface="Bookman Old Style"/>
                <a:cs typeface="Bookman Old Style"/>
              </a:rPr>
              <a:t>of </a:t>
            </a:r>
            <a:r>
              <a:rPr lang="en-US" dirty="0" smtClean="0">
                <a:latin typeface="Bookman Old Style"/>
                <a:cs typeface="Bookman Old Style"/>
              </a:rPr>
              <a:t>new onset hyperglycemia / diabetes </a:t>
            </a:r>
            <a:r>
              <a:rPr lang="en-US" dirty="0">
                <a:latin typeface="Bookman Old Style"/>
                <a:cs typeface="Bookman Old Style"/>
              </a:rPr>
              <a:t>&gt;50y harbor an </a:t>
            </a:r>
            <a:r>
              <a:rPr lang="en-US" dirty="0" smtClean="0">
                <a:latin typeface="Bookman Old Style"/>
                <a:cs typeface="Bookman Old Style"/>
              </a:rPr>
              <a:t>occult PDAC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(</a:t>
            </a:r>
            <a:r>
              <a:rPr lang="en-US" i="1" dirty="0" smtClean="0">
                <a:latin typeface="Bookman Old Style"/>
                <a:cs typeface="Bookman Old Style"/>
              </a:rPr>
              <a:t>Type 3c or “</a:t>
            </a:r>
            <a:r>
              <a:rPr lang="en-US" i="1" dirty="0" err="1" smtClean="0">
                <a:latin typeface="Bookman Old Style"/>
                <a:cs typeface="Bookman Old Style"/>
              </a:rPr>
              <a:t>pancreatogenic</a:t>
            </a:r>
            <a:r>
              <a:rPr lang="en-US" i="1" dirty="0" smtClean="0">
                <a:latin typeface="Bookman Old Style"/>
                <a:cs typeface="Bookman Old Style"/>
              </a:rPr>
              <a:t>” diabetes</a:t>
            </a:r>
            <a:r>
              <a:rPr lang="en-US" dirty="0" smtClean="0">
                <a:latin typeface="Bookman Old Style"/>
                <a:cs typeface="Bookman Old Style"/>
              </a:rPr>
              <a:t>)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51054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New onset </a:t>
            </a:r>
            <a:r>
              <a:rPr lang="en-US" b="1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hypergylcemia</a:t>
            </a:r>
            <a:r>
              <a:rPr lang="en-US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 and diabetes (NOD) cohort </a:t>
            </a:r>
            <a:r>
              <a:rPr lang="mr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/>
                <a:cs typeface="Bookman Old Style"/>
              </a:rPr>
              <a:t>–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/>
                <a:cs typeface="Bookman Old Style"/>
              </a:rPr>
              <a:t> a prospective cohort to establish the prevalence of PDAC and conduct biomarker/imaging studies</a:t>
            </a:r>
          </a:p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/>
                <a:cs typeface="Bookman Old Style"/>
              </a:rPr>
              <a:t>(NCI/NIDDK/PanCAN)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766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17" y="95647"/>
            <a:ext cx="5041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Bookman Old Style"/>
                <a:cs typeface="Bookman Old Style"/>
              </a:rPr>
              <a:t>“</a:t>
            </a:r>
            <a:r>
              <a:rPr lang="en-US" sz="2400" b="1" i="1" dirty="0" smtClean="0">
                <a:latin typeface="Bookman Old Style"/>
                <a:cs typeface="Bookman Old Style"/>
              </a:rPr>
              <a:t>E</a:t>
            </a:r>
            <a:r>
              <a:rPr lang="en-US" sz="2400" b="1" dirty="0" smtClean="0">
                <a:latin typeface="Bookman Old Style"/>
                <a:cs typeface="Bookman Old Style"/>
              </a:rPr>
              <a:t>” in the “</a:t>
            </a:r>
            <a:r>
              <a:rPr lang="en-US" sz="2400" b="1" i="1" dirty="0" smtClean="0">
                <a:latin typeface="Bookman Old Style"/>
                <a:cs typeface="Bookman Old Style"/>
              </a:rPr>
              <a:t>DEF</a:t>
            </a:r>
            <a:r>
              <a:rPr lang="en-US" sz="2400" b="1" dirty="0" smtClean="0">
                <a:latin typeface="Bookman Old Style"/>
                <a:cs typeface="Bookman Old Style"/>
              </a:rPr>
              <a:t>” Model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Pancreatic Cancer Biomarkers</a:t>
            </a:r>
            <a:endParaRPr lang="en-US" sz="2400" b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73076"/>
            <a:ext cx="2554777" cy="1423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33800" y="1295400"/>
            <a:ext cx="232627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Proteins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Bookman Old Style"/>
                <a:cs typeface="Bookman Old Style"/>
              </a:rPr>
              <a:t>ctDNA</a:t>
            </a:r>
            <a:endParaRPr lang="en-US" dirty="0" smtClean="0">
              <a:latin typeface="Bookman Old Style"/>
              <a:cs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Bookman Old Style"/>
                <a:cs typeface="Bookman Old Style"/>
              </a:rPr>
              <a:t>miRNA</a:t>
            </a:r>
            <a:endParaRPr lang="en-US" dirty="0" smtClean="0">
              <a:latin typeface="Bookman Old Style"/>
              <a:cs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Methylated DNA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Exosomes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Autoantibodies 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Bookman Old Style"/>
                <a:cs typeface="Bookman Old Style"/>
              </a:rPr>
              <a:t>exRNA</a:t>
            </a:r>
            <a:r>
              <a:rPr lang="en-US" dirty="0" smtClean="0">
                <a:latin typeface="Bookman Old Style"/>
                <a:cs typeface="Bookman Old Style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CTCs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2873276"/>
            <a:ext cx="3749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ookman Old Style"/>
                <a:cs typeface="Bookman Old Style"/>
              </a:rPr>
              <a:t>Sensitivity (overall) </a:t>
            </a:r>
            <a:r>
              <a:rPr lang="mr-IN" dirty="0" smtClean="0">
                <a:latin typeface="Bookman Old Style"/>
                <a:cs typeface="Bookman Old Style"/>
              </a:rPr>
              <a:t>–</a:t>
            </a:r>
            <a:r>
              <a:rPr lang="en-US" dirty="0" smtClean="0">
                <a:latin typeface="Bookman Old Style"/>
                <a:cs typeface="Bookman Old Style"/>
              </a:rPr>
              <a:t> 80%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Sensitivity (Stage I-II) </a:t>
            </a:r>
            <a:r>
              <a:rPr lang="mr-IN" dirty="0" smtClean="0">
                <a:latin typeface="Bookman Old Style"/>
                <a:cs typeface="Bookman Old Style"/>
              </a:rPr>
              <a:t>–</a:t>
            </a:r>
            <a:r>
              <a:rPr lang="en-US" dirty="0" smtClean="0">
                <a:latin typeface="Bookman Old Style"/>
                <a:cs typeface="Bookman Old Style"/>
              </a:rPr>
              <a:t> 25-50%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9800" y="1371600"/>
            <a:ext cx="29931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Modest cohort sizes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Symptomatic disease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Inappropriate controls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Not blinded </a:t>
            </a:r>
            <a:endParaRPr lang="en-US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44" y="4103819"/>
            <a:ext cx="4102930" cy="2525581"/>
          </a:xfrm>
          <a:prstGeom prst="rect">
            <a:avLst/>
          </a:prstGeom>
        </p:spPr>
      </p:pic>
      <p:sp>
        <p:nvSpPr>
          <p:cNvPr id="13" name="Right Bracket 12"/>
          <p:cNvSpPr/>
          <p:nvPr/>
        </p:nvSpPr>
        <p:spPr>
          <a:xfrm>
            <a:off x="3926615" y="3905142"/>
            <a:ext cx="300762" cy="1036221"/>
          </a:xfrm>
          <a:prstGeom prst="rightBracket">
            <a:avLst/>
          </a:prstGeom>
          <a:ln w="2857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4405712" y="5325753"/>
            <a:ext cx="508754" cy="16713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112954" y="4305425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Almost all published biomarker papers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48137" y="5023276"/>
            <a:ext cx="2827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“Retro-prospective” cohorts</a:t>
            </a:r>
          </a:p>
          <a:p>
            <a:r>
              <a:rPr lang="en-US" dirty="0" smtClean="0"/>
              <a:t> (PLCO, WHI, UK Biobank)</a:t>
            </a:r>
          </a:p>
        </p:txBody>
      </p:sp>
      <p:sp>
        <p:nvSpPr>
          <p:cNvPr id="17" name="Left Arrow 16"/>
          <p:cNvSpPr/>
          <p:nvPr/>
        </p:nvSpPr>
        <p:spPr>
          <a:xfrm>
            <a:off x="4405712" y="5946117"/>
            <a:ext cx="508754" cy="16713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048137" y="5731317"/>
            <a:ext cx="2164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Prospective cohort</a:t>
            </a:r>
          </a:p>
          <a:p>
            <a:r>
              <a:rPr lang="en-US" dirty="0" smtClean="0"/>
              <a:t>Test triggers work up</a:t>
            </a:r>
          </a:p>
        </p:txBody>
      </p:sp>
      <p:sp>
        <p:nvSpPr>
          <p:cNvPr id="19" name="Left Arrow 18"/>
          <p:cNvSpPr/>
          <p:nvPr/>
        </p:nvSpPr>
        <p:spPr>
          <a:xfrm>
            <a:off x="4405712" y="4441947"/>
            <a:ext cx="508754" cy="16713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7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 animBg="1"/>
      <p:bldP spid="14" grpId="0" animBg="1"/>
      <p:bldP spid="15" grpId="0"/>
      <p:bldP spid="16" grpId="0"/>
      <p:bldP spid="17" grpId="0" animBg="1"/>
      <p:bldP spid="18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527" y="228600"/>
            <a:ext cx="86228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Bookman Old Style"/>
                <a:cs typeface="Bookman Old Style"/>
              </a:rPr>
              <a:t>Two Stage Pancreatic Cancer Biomarker Bakeoff</a:t>
            </a:r>
            <a:endParaRPr lang="en-US" sz="2600" b="1" dirty="0">
              <a:latin typeface="Bookman Old Style"/>
              <a:cs typeface="Bookman Old Styl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17" y="1007533"/>
            <a:ext cx="7696200" cy="4544033"/>
          </a:xfrm>
          <a:prstGeom prst="rect">
            <a:avLst/>
          </a:prstGeom>
        </p:spPr>
      </p:pic>
      <p:sp>
        <p:nvSpPr>
          <p:cNvPr id="4" name="Sun 3"/>
          <p:cNvSpPr/>
          <p:nvPr/>
        </p:nvSpPr>
        <p:spPr>
          <a:xfrm>
            <a:off x="4512717" y="4131733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un 4"/>
          <p:cNvSpPr/>
          <p:nvPr/>
        </p:nvSpPr>
        <p:spPr>
          <a:xfrm>
            <a:off x="5824090" y="1920742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35016" y="4587742"/>
            <a:ext cx="1340957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Sam Hanash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MDACC</a:t>
            </a:r>
          </a:p>
        </p:txBody>
      </p:sp>
      <p:sp>
        <p:nvSpPr>
          <p:cNvPr id="7" name="Sun 6"/>
          <p:cNvSpPr/>
          <p:nvPr/>
        </p:nvSpPr>
        <p:spPr>
          <a:xfrm>
            <a:off x="6662290" y="2301742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0745" y="1539742"/>
            <a:ext cx="1211652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Brian </a:t>
            </a:r>
            <a:r>
              <a:rPr lang="en-US" sz="1400" b="1" dirty="0" err="1" smtClean="0">
                <a:latin typeface="Bookman Old Style"/>
                <a:cs typeface="Bookman Old Style"/>
              </a:rPr>
              <a:t>Haab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VARI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55257" y="2377942"/>
            <a:ext cx="1470349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Anna </a:t>
            </a:r>
            <a:r>
              <a:rPr lang="en-US" sz="1400" b="1" dirty="0" err="1" smtClean="0">
                <a:latin typeface="Bookman Old Style"/>
                <a:cs typeface="Bookman Old Style"/>
              </a:rPr>
              <a:t>Lokshin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UPMC</a:t>
            </a:r>
          </a:p>
        </p:txBody>
      </p:sp>
      <p:sp>
        <p:nvSpPr>
          <p:cNvPr id="10" name="Sun 9"/>
          <p:cNvSpPr/>
          <p:nvPr/>
        </p:nvSpPr>
        <p:spPr>
          <a:xfrm>
            <a:off x="4452490" y="2225542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490" y="2073142"/>
            <a:ext cx="155643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err="1" smtClean="0">
                <a:latin typeface="Bookman Old Style"/>
                <a:cs typeface="Bookman Old Style"/>
              </a:rPr>
              <a:t>Surinder</a:t>
            </a:r>
            <a:r>
              <a:rPr lang="en-US" sz="1400" b="1" dirty="0" smtClean="0">
                <a:latin typeface="Bookman Old Style"/>
                <a:cs typeface="Bookman Old Style"/>
              </a:rPr>
              <a:t> </a:t>
            </a:r>
            <a:r>
              <a:rPr lang="en-US" sz="1400" b="1" dirty="0" err="1" smtClean="0">
                <a:latin typeface="Bookman Old Style"/>
                <a:cs typeface="Bookman Old Style"/>
              </a:rPr>
              <a:t>Batra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UNMC</a:t>
            </a:r>
          </a:p>
        </p:txBody>
      </p:sp>
      <p:sp>
        <p:nvSpPr>
          <p:cNvPr id="12" name="Sun 11"/>
          <p:cNvSpPr/>
          <p:nvPr/>
        </p:nvSpPr>
        <p:spPr>
          <a:xfrm>
            <a:off x="871090" y="1082542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4525" y="1615942"/>
            <a:ext cx="126556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Paul Lampe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FHCRC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090" y="5655733"/>
            <a:ext cx="8930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Blinded Samples from EDRN PDAC C.V.C. sites at MDACC and UPMC</a:t>
            </a: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Sample distribution and data analyses by FHCRC DMCC (</a:t>
            </a:r>
            <a:r>
              <a:rPr lang="en-US" dirty="0" err="1" smtClean="0">
                <a:latin typeface="Bookman Old Style"/>
                <a:cs typeface="Bookman Old Style"/>
              </a:rPr>
              <a:t>Feng</a:t>
            </a:r>
            <a:r>
              <a:rPr lang="en-US" dirty="0" smtClean="0">
                <a:latin typeface="Bookman Old Style"/>
                <a:cs typeface="Bookman Old Style"/>
              </a:rPr>
              <a:t> and Huang)</a:t>
            </a:r>
            <a:endParaRPr lang="en-US" dirty="0">
              <a:latin typeface="Bookman Old Style"/>
              <a:cs typeface="Bookman Old Style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674533"/>
            <a:ext cx="292849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3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61202"/>
              </p:ext>
            </p:extLst>
          </p:nvPr>
        </p:nvGraphicFramePr>
        <p:xfrm>
          <a:off x="1066800" y="1143000"/>
          <a:ext cx="6857999" cy="464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8105">
                  <a:extLst>
                    <a:ext uri="{9D8B030D-6E8A-4147-A177-3AD203B41FA5}">
                      <a16:colId xmlns:a16="http://schemas.microsoft.com/office/drawing/2014/main" xmlns="" val="3852293693"/>
                    </a:ext>
                  </a:extLst>
                </a:gridCol>
                <a:gridCol w="4219894">
                  <a:extLst>
                    <a:ext uri="{9D8B030D-6E8A-4147-A177-3AD203B41FA5}">
                      <a16:colId xmlns:a16="http://schemas.microsoft.com/office/drawing/2014/main" xmlns="" val="1990076675"/>
                    </a:ext>
                  </a:extLst>
                </a:gridCol>
              </a:tblGrid>
              <a:tr h="7851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Site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Marker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1498099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VARI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CA19-9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,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CA199:sTRA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, and MUC5AC:sTRA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537005960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MDACC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TIMP1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, LRG1, and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CA19-9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408824059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UNMC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MUC5AC,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MUC4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836625754"/>
                  </a:ext>
                </a:extLst>
              </a:tr>
              <a:tr h="8477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UPMC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CA19-9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angiostatin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,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and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thrombospondin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612304318"/>
                  </a:ext>
                </a:extLst>
              </a:tr>
              <a:tr h="116315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FHRC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PMS2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(protein) and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Bookman Old Style"/>
                          <a:cs typeface="Bookman Old Style"/>
                        </a:rPr>
                        <a:t>DCD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, PODXL and PAFAH1B2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autoAb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Bookman Old Style"/>
                          <a:cs typeface="Bookman Old Style"/>
                        </a:rPr>
                        <a:t>-Ag)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Bookman Old Style"/>
                        <a:ea typeface="Calibri" panose="020F0502020204030204" pitchFamily="34" charset="0"/>
                        <a:cs typeface="Bookman Old Styl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633666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2527" y="228600"/>
            <a:ext cx="85972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Bookman Old Style"/>
                <a:cs typeface="Bookman Old Style"/>
              </a:rPr>
              <a:t>Stage One Pancreatic Cancer Biomarker Bakeoff</a:t>
            </a:r>
            <a:endParaRPr lang="en-US" sz="2600" b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339992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johns hopkins medicine">
            <a:extLst>
              <a:ext uri="{FF2B5EF4-FFF2-40B4-BE49-F238E27FC236}">
                <a16:creationId xmlns:a16="http://schemas.microsoft.com/office/drawing/2014/main" xmlns="" id="{891DEC34-7870-4F95-9973-4186E9BD0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00" y="2012176"/>
            <a:ext cx="2010279" cy="1144271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Image result for stanford school of medicine">
            <a:extLst>
              <a:ext uri="{FF2B5EF4-FFF2-40B4-BE49-F238E27FC236}">
                <a16:creationId xmlns:a16="http://schemas.microsoft.com/office/drawing/2014/main" xmlns="" id="{7C73F6EC-8F32-496F-A3E4-68D26FFCF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185" y="1998717"/>
            <a:ext cx="2796265" cy="111243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Image result for ucsf medical school">
            <a:extLst>
              <a:ext uri="{FF2B5EF4-FFF2-40B4-BE49-F238E27FC236}">
                <a16:creationId xmlns:a16="http://schemas.microsoft.com/office/drawing/2014/main" xmlns="" id="{36B875C0-7E26-4659-B671-AE2BBA84C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00" y="3276382"/>
            <a:ext cx="2010279" cy="2325766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Image result for washington university school of medicine">
            <a:extLst>
              <a:ext uri="{FF2B5EF4-FFF2-40B4-BE49-F238E27FC236}">
                <a16:creationId xmlns:a16="http://schemas.microsoft.com/office/drawing/2014/main" xmlns="" id="{339A2E4B-345D-416A-9E21-78A7A5703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892" y="3276382"/>
            <a:ext cx="2731654" cy="2325766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Image result for fred hutchinson cancer research center">
            <a:extLst>
              <a:ext uri="{FF2B5EF4-FFF2-40B4-BE49-F238E27FC236}">
                <a16:creationId xmlns:a16="http://schemas.microsoft.com/office/drawing/2014/main" xmlns="" id="{BDD37739-D4B9-4CEB-B633-ED1DD7E2C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407" y="4195029"/>
            <a:ext cx="3060044" cy="140712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Image result for upmc">
            <a:extLst>
              <a:ext uri="{FF2B5EF4-FFF2-40B4-BE49-F238E27FC236}">
                <a16:creationId xmlns:a16="http://schemas.microsoft.com/office/drawing/2014/main" xmlns="" id="{51E38D01-51C3-448B-B272-3D4D12962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" t="32901" r="3333" b="31447"/>
          <a:stretch/>
        </p:blipFill>
        <p:spPr bwMode="auto">
          <a:xfrm>
            <a:off x="2781783" y="2011989"/>
            <a:ext cx="2865623" cy="111243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vari.vai.org/wp-content/uploads/sites/5/2017/07/VARI-LogoRGB.png">
            <a:extLst>
              <a:ext uri="{FF2B5EF4-FFF2-40B4-BE49-F238E27FC236}">
                <a16:creationId xmlns:a16="http://schemas.microsoft.com/office/drawing/2014/main" xmlns="" id="{850CFCBA-401A-4131-B1DC-9E6622E1D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406" y="3263108"/>
            <a:ext cx="3060044" cy="77995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C904A77-E044-4F75-9DA0-E47A4DA28548}"/>
              </a:ext>
            </a:extLst>
          </p:cNvPr>
          <p:cNvSpPr txBox="1"/>
          <p:nvPr/>
        </p:nvSpPr>
        <p:spPr>
          <a:xfrm>
            <a:off x="-9525" y="210312"/>
            <a:ext cx="9153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Bookman Old Style"/>
              </a:rPr>
              <a:t>NCI EDRN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: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Pancreatic Cyst Biomarker Validation Study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3C2F4D-5561-4D4C-98AD-6AF72F1F1A0E}"/>
              </a:ext>
            </a:extLst>
          </p:cNvPr>
          <p:cNvSpPr txBox="1"/>
          <p:nvPr/>
        </p:nvSpPr>
        <p:spPr>
          <a:xfrm>
            <a:off x="0" y="573549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Pancreatic Cyst Biomarker Alliance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5D2CCEF-20EF-4B39-B4EB-92573E227A89}"/>
              </a:ext>
            </a:extLst>
          </p:cNvPr>
          <p:cNvSpPr txBox="1"/>
          <p:nvPr/>
        </p:nvSpPr>
        <p:spPr>
          <a:xfrm>
            <a:off x="2781782" y="2358156"/>
            <a:ext cx="2865623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PancreaSeq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5632C8E-02F9-4A4E-B812-7E511959EC1B}"/>
              </a:ext>
            </a:extLst>
          </p:cNvPr>
          <p:cNvSpPr txBox="1"/>
          <p:nvPr/>
        </p:nvSpPr>
        <p:spPr>
          <a:xfrm>
            <a:off x="536299" y="2489361"/>
            <a:ext cx="2010279" cy="92333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DNA Methylation Markers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D0DBD4-FC90-4209-AFE1-EF8BDE3D6E01}"/>
              </a:ext>
            </a:extLst>
          </p:cNvPr>
          <p:cNvSpPr txBox="1"/>
          <p:nvPr/>
        </p:nvSpPr>
        <p:spPr>
          <a:xfrm>
            <a:off x="5647405" y="3455928"/>
            <a:ext cx="3060043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Glycoproteins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1FADADD-8506-4643-A8AD-9377E99F8768}"/>
              </a:ext>
            </a:extLst>
          </p:cNvPr>
          <p:cNvSpPr txBox="1"/>
          <p:nvPr/>
        </p:nvSpPr>
        <p:spPr>
          <a:xfrm>
            <a:off x="536299" y="2062078"/>
            <a:ext cx="2010279" cy="369332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Telomerase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CAFD5E1-87E0-4914-90E2-D1C8441FFD9E}"/>
              </a:ext>
            </a:extLst>
          </p:cNvPr>
          <p:cNvSpPr txBox="1"/>
          <p:nvPr/>
        </p:nvSpPr>
        <p:spPr>
          <a:xfrm>
            <a:off x="5911184" y="2647702"/>
            <a:ext cx="2796265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Amphiregulin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0344C2D-22E2-48AB-83A8-810F55F57C9C}"/>
              </a:ext>
            </a:extLst>
          </p:cNvPr>
          <p:cNvSpPr txBox="1"/>
          <p:nvPr/>
        </p:nvSpPr>
        <p:spPr>
          <a:xfrm>
            <a:off x="5911184" y="2098533"/>
            <a:ext cx="2796265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Glucose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CACFE61-5303-4FEC-9DDB-656DF1F0C957}"/>
              </a:ext>
            </a:extLst>
          </p:cNvPr>
          <p:cNvSpPr txBox="1"/>
          <p:nvPr/>
        </p:nvSpPr>
        <p:spPr>
          <a:xfrm>
            <a:off x="2751892" y="4115597"/>
            <a:ext cx="2731654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Das-1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269BFC2-3C7A-47A8-AE27-B70F2AA8D59F}"/>
              </a:ext>
            </a:extLst>
          </p:cNvPr>
          <p:cNvSpPr txBox="1"/>
          <p:nvPr/>
        </p:nvSpPr>
        <p:spPr>
          <a:xfrm>
            <a:off x="536300" y="3807972"/>
            <a:ext cx="2010279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Gastricsin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442B756-3FDC-424F-AF0E-87D81BA4A2E7}"/>
              </a:ext>
            </a:extLst>
          </p:cNvPr>
          <p:cNvSpPr txBox="1"/>
          <p:nvPr/>
        </p:nvSpPr>
        <p:spPr>
          <a:xfrm>
            <a:off x="5647403" y="4514884"/>
            <a:ext cx="3060045" cy="646331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Data Management Coordinating Center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F7AF9D5-1A9C-4392-96BA-5240A10CA42B}"/>
              </a:ext>
            </a:extLst>
          </p:cNvPr>
          <p:cNvSpPr txBox="1"/>
          <p:nvPr/>
        </p:nvSpPr>
        <p:spPr>
          <a:xfrm>
            <a:off x="536299" y="4622438"/>
            <a:ext cx="2010279" cy="400110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Cathepsin E</a:t>
            </a:r>
          </a:p>
        </p:txBody>
      </p:sp>
    </p:spTree>
    <p:extLst>
      <p:ext uri="{BB962C8B-B14F-4D97-AF65-F5344CB8AC3E}">
        <p14:creationId xmlns:p14="http://schemas.microsoft.com/office/powerpoint/2010/main" val="376435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6724180-1091-407A-AD9B-92287A3B4E6D}"/>
              </a:ext>
            </a:extLst>
          </p:cNvPr>
          <p:cNvSpPr txBox="1"/>
          <p:nvPr/>
        </p:nvSpPr>
        <p:spPr>
          <a:xfrm>
            <a:off x="2779776" y="2359152"/>
            <a:ext cx="2865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PancreaSeq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92E39EBF-2A4D-4959-A474-8A652E9A9D88}"/>
              </a:ext>
            </a:extLst>
          </p:cNvPr>
          <p:cNvSpPr/>
          <p:nvPr/>
        </p:nvSpPr>
        <p:spPr>
          <a:xfrm>
            <a:off x="319455" y="1895257"/>
            <a:ext cx="4062108" cy="3738778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Mucinous vs. Non-Mucinous Cysts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PancreaSeq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Glycoproteins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Amphiregulin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Glucose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Gastricsin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Cathepsin 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C904A77-E044-4F75-9DA0-E47A4DA28548}"/>
              </a:ext>
            </a:extLst>
          </p:cNvPr>
          <p:cNvSpPr txBox="1"/>
          <p:nvPr/>
        </p:nvSpPr>
        <p:spPr>
          <a:xfrm>
            <a:off x="-9525" y="210312"/>
            <a:ext cx="9153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NCI EDRN</a:t>
            </a:r>
            <a:r>
              <a:rPr lang="en-US" sz="4400" b="1" dirty="0">
                <a:latin typeface="Bookman Old Style"/>
                <a:cs typeface="Bookman Old Style"/>
              </a:rPr>
              <a:t>: Pancreatic Cyst Biomarker Validation Study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ED4441-C480-46D6-A0A0-CA7E9FBEADE4}"/>
              </a:ext>
            </a:extLst>
          </p:cNvPr>
          <p:cNvSpPr txBox="1"/>
          <p:nvPr/>
        </p:nvSpPr>
        <p:spPr>
          <a:xfrm>
            <a:off x="2781782" y="2358156"/>
            <a:ext cx="2865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PancreaSeq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B8F1B9B-DCE5-4B61-9408-E8AE7F88D3EF}"/>
              </a:ext>
            </a:extLst>
          </p:cNvPr>
          <p:cNvSpPr txBox="1"/>
          <p:nvPr/>
        </p:nvSpPr>
        <p:spPr>
          <a:xfrm>
            <a:off x="536299" y="2489361"/>
            <a:ext cx="2010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DNA Methylation Markers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8B393A0-252F-44E7-A3C8-35A59FA4A2A1}"/>
              </a:ext>
            </a:extLst>
          </p:cNvPr>
          <p:cNvSpPr txBox="1"/>
          <p:nvPr/>
        </p:nvSpPr>
        <p:spPr>
          <a:xfrm>
            <a:off x="5647405" y="3455928"/>
            <a:ext cx="3060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Glycoproteins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66BC409-3B03-4373-8397-F09A14316E7E}"/>
              </a:ext>
            </a:extLst>
          </p:cNvPr>
          <p:cNvSpPr txBox="1"/>
          <p:nvPr/>
        </p:nvSpPr>
        <p:spPr>
          <a:xfrm>
            <a:off x="536299" y="2062078"/>
            <a:ext cx="201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Telomerase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4A4DE00-2D1E-4F8C-863A-34719D550D52}"/>
              </a:ext>
            </a:extLst>
          </p:cNvPr>
          <p:cNvSpPr txBox="1"/>
          <p:nvPr/>
        </p:nvSpPr>
        <p:spPr>
          <a:xfrm>
            <a:off x="5911184" y="2647702"/>
            <a:ext cx="279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Amphiregulin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66AD19D-DA88-4787-85B6-DB35C18C58FB}"/>
              </a:ext>
            </a:extLst>
          </p:cNvPr>
          <p:cNvSpPr txBox="1"/>
          <p:nvPr/>
        </p:nvSpPr>
        <p:spPr>
          <a:xfrm>
            <a:off x="5911184" y="2098533"/>
            <a:ext cx="279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Glucose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7F7C795-75CF-4B34-9672-9BEF419298FA}"/>
              </a:ext>
            </a:extLst>
          </p:cNvPr>
          <p:cNvSpPr txBox="1"/>
          <p:nvPr/>
        </p:nvSpPr>
        <p:spPr>
          <a:xfrm>
            <a:off x="2751892" y="4115597"/>
            <a:ext cx="2731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Das-1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3F8BB14-AFD5-46B9-8FA3-4E8A7651F08E}"/>
              </a:ext>
            </a:extLst>
          </p:cNvPr>
          <p:cNvSpPr txBox="1"/>
          <p:nvPr/>
        </p:nvSpPr>
        <p:spPr>
          <a:xfrm>
            <a:off x="536300" y="3807972"/>
            <a:ext cx="2010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Gastricsin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DD72A80-D3BE-458D-8150-77B4E378E5BD}"/>
              </a:ext>
            </a:extLst>
          </p:cNvPr>
          <p:cNvSpPr txBox="1"/>
          <p:nvPr/>
        </p:nvSpPr>
        <p:spPr>
          <a:xfrm>
            <a:off x="536299" y="4622438"/>
            <a:ext cx="2010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Cathepsin 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06F4D56D-B152-4241-AF29-0B9A64CC2F5B}"/>
              </a:ext>
            </a:extLst>
          </p:cNvPr>
          <p:cNvSpPr/>
          <p:nvPr/>
        </p:nvSpPr>
        <p:spPr>
          <a:xfrm>
            <a:off x="4762437" y="1892808"/>
            <a:ext cx="4062108" cy="3738777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Presence vs. Absence of Advanced Neoplasia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PancreaSeq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DNA Methylation Markers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Das-1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Telomerase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/>
              <a:ea typeface="+mn-ea"/>
              <a:cs typeface="Bookman Old Styl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12C5944-222F-4442-A112-25701062CA52}"/>
              </a:ext>
            </a:extLst>
          </p:cNvPr>
          <p:cNvSpPr txBox="1"/>
          <p:nvPr/>
        </p:nvSpPr>
        <p:spPr>
          <a:xfrm>
            <a:off x="0" y="573549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&gt;350 Pancreatic Cysts (w/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Dx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 Path)</a:t>
            </a:r>
          </a:p>
        </p:txBody>
      </p:sp>
    </p:spTree>
    <p:extLst>
      <p:ext uri="{BB962C8B-B14F-4D97-AF65-F5344CB8AC3E}">
        <p14:creationId xmlns:p14="http://schemas.microsoft.com/office/powerpoint/2010/main" val="129471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1.85185E-6 L -0.20434 0.10879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26" y="54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61111E-6 -7.40741E-7 L 0.0908 0.07477 " pathEditMode="relative" rAng="0" ptsTypes="AA">
                                      <p:cBhvr>
                                        <p:cTn id="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37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44444E-6 4.81481E-6 L -0.54202 0.27847 " pathEditMode="relative" rAng="0" ptsTypes="AA">
                                      <p:cBhvr>
                                        <p:cTn id="1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01" y="1391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44444E-6 2.22222E-6 L -0.54098 0.15602 " pathEditMode="relative" rAng="0" ptsTypes="AA">
                                      <p:cBhvr>
                                        <p:cTn id="1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49" y="78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6 -1.85185E-6 L -0.52657 -0.00069 " pathEditMode="relative" rAng="0" ptsTypes="AA">
                                      <p:cBhvr>
                                        <p:cTn id="1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37" y="-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61111E-6 -7.40741E-7 L 0.08975 -0.00185 " pathEditMode="relative" rAng="0" ptsTypes="AA">
                                      <p:cBhvr>
                                        <p:cTn id="1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-9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88889E-6 3.33333E-6 L 0.2823 0.11597 " pathEditMode="relative" rAng="0" ptsTypes="AA">
                                      <p:cBhvr>
                                        <p:cTn id="1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578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61111E-6 -3.7037E-6 L 0.57309 0.12246 " pathEditMode="relative" rAng="0" ptsTypes="AA">
                                      <p:cBhvr>
                                        <p:cTn id="2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46" y="61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61111E-6 1.85185E-6 L 0.29497 -0.05834 " pathEditMode="relative" rAng="0" ptsTypes="AA">
                                      <p:cBhvr>
                                        <p:cTn id="2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40" y="-29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61111E-6 3.7037E-6 L 0.57413 0.28611 " pathEditMode="relative" rAng="0" ptsTypes="AA">
                                      <p:cBhvr>
                                        <p:cTn id="2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98" y="1430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1" grpId="0" animBg="1"/>
      <p:bldP spid="9" grpId="0"/>
      <p:bldP spid="9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2" grpId="0"/>
      <p:bldP spid="22" grpId="1"/>
      <p:bldP spid="24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6" y="1143000"/>
            <a:ext cx="3617544" cy="3094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4343400"/>
            <a:ext cx="3260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90"/>
                </a:solidFill>
                <a:latin typeface="Garamond"/>
                <a:cs typeface="Garamond"/>
              </a:rPr>
              <a:t>Courtesy of Suresh Chari at Mayo Clinic</a:t>
            </a:r>
            <a:endParaRPr lang="en-US" sz="1400" b="1" dirty="0">
              <a:solidFill>
                <a:srgbClr val="000090"/>
              </a:solidFill>
              <a:latin typeface="Garamond"/>
              <a:cs typeface="Garamond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810000" y="1295400"/>
            <a:ext cx="5113508" cy="2895600"/>
            <a:chOff x="514045" y="1292723"/>
            <a:chExt cx="8085308" cy="4114800"/>
          </a:xfrm>
        </p:grpSpPr>
        <p:pic>
          <p:nvPicPr>
            <p:cNvPr id="11" name="Content Placeholder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45" y="1292723"/>
              <a:ext cx="8085308" cy="41148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514045" y="1292723"/>
              <a:ext cx="588233" cy="23769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657600" y="1143000"/>
            <a:ext cx="5410200" cy="3352800"/>
            <a:chOff x="478387" y="1262124"/>
            <a:chExt cx="8292742" cy="4215096"/>
          </a:xfrm>
        </p:grpSpPr>
        <p:pic>
          <p:nvPicPr>
            <p:cNvPr id="14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387" y="1262124"/>
              <a:ext cx="8292742" cy="4215096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478387" y="1262124"/>
              <a:ext cx="700378" cy="2490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3810000" y="4718739"/>
            <a:ext cx="5334000" cy="6152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i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Deep Learning Algorithm</a:t>
            </a:r>
            <a:br>
              <a:rPr lang="en-US" sz="2400" b="1" i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lang="en-US" sz="1800" b="1" i="1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Computer-assisted cancer demarcation</a:t>
            </a:r>
          </a:p>
          <a:p>
            <a:pPr algn="ctr">
              <a:lnSpc>
                <a:spcPct val="100000"/>
              </a:lnSpc>
            </a:pPr>
            <a:r>
              <a:rPr lang="en-US" sz="1800" b="1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Vogelstein</a:t>
            </a:r>
            <a:r>
              <a:rPr lang="en-US" sz="1800" b="1" smtClean="0">
                <a:latin typeface="Bookman Old Style" panose="02050604050505020204" pitchFamily="18" charset="0"/>
                <a:cs typeface="Arial" panose="020B0604020202020204" pitchFamily="34" charset="0"/>
              </a:rPr>
              <a:t>, Fishman et </a:t>
            </a:r>
            <a:r>
              <a:rPr lang="en-US" sz="1800" b="1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al</a:t>
            </a:r>
            <a:endParaRPr lang="en-US" sz="1800" b="1" i="1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6172200"/>
            <a:ext cx="3924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/>
                <a:cs typeface="Bookman Old Style"/>
              </a:rPr>
              <a:t>Enhancement Pattern Mapping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Eugene Koay, MD Anderson </a:t>
            </a:r>
            <a:endParaRPr lang="en-US" dirty="0">
              <a:latin typeface="Bookman Old Style"/>
              <a:cs typeface="Bookman Old Style"/>
            </a:endParaRPr>
          </a:p>
        </p:txBody>
      </p:sp>
      <p:pic>
        <p:nvPicPr>
          <p:cNvPr id="19" name="Picture 1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96" b="9246"/>
          <a:stretch/>
        </p:blipFill>
        <p:spPr bwMode="auto">
          <a:xfrm>
            <a:off x="-12749" y="4648200"/>
            <a:ext cx="3746549" cy="2209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57800" y="152400"/>
            <a:ext cx="7399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The “F” word (FIND) </a:t>
            </a:r>
            <a:endParaRPr lang="en-US" sz="2400" b="1" dirty="0">
              <a:solidFill>
                <a:srgbClr val="FF0000"/>
              </a:solidFill>
              <a:latin typeface="Bookman Old Style"/>
              <a:cs typeface="Bookman Old Style"/>
            </a:endParaRPr>
          </a:p>
          <a:p>
            <a:pPr algn="ctr"/>
            <a:r>
              <a:rPr lang="en-US" sz="2400" b="1" dirty="0" smtClean="0">
                <a:latin typeface="Bookman Old Style"/>
                <a:cs typeface="Bookman Old Style"/>
              </a:rPr>
              <a:t>Developing Imaging Tools for early detection</a:t>
            </a:r>
            <a:endParaRPr lang="en-US" sz="2400" b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60082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819" y="228600"/>
            <a:ext cx="91203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Bookman Old Style"/>
                <a:cs typeface="Bookman Old Style"/>
              </a:rPr>
              <a:t>NCI EDRN supported pancreatic imaging repository </a:t>
            </a:r>
            <a:endParaRPr lang="en-US" sz="2600" b="1" dirty="0">
              <a:latin typeface="Bookman Old Style"/>
              <a:cs typeface="Bookman Old Styl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17" y="1007533"/>
            <a:ext cx="7696200" cy="4544033"/>
          </a:xfrm>
          <a:prstGeom prst="rect">
            <a:avLst/>
          </a:prstGeom>
        </p:spPr>
      </p:pic>
      <p:sp>
        <p:nvSpPr>
          <p:cNvPr id="4" name="Sun 3"/>
          <p:cNvSpPr/>
          <p:nvPr/>
        </p:nvSpPr>
        <p:spPr>
          <a:xfrm>
            <a:off x="4512717" y="4131733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un 4"/>
          <p:cNvSpPr/>
          <p:nvPr/>
        </p:nvSpPr>
        <p:spPr>
          <a:xfrm>
            <a:off x="4343400" y="4114800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7279" y="4734580"/>
            <a:ext cx="2116435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Eugene Koay (EDRN)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MDACC</a:t>
            </a:r>
          </a:p>
        </p:txBody>
      </p:sp>
      <p:sp>
        <p:nvSpPr>
          <p:cNvPr id="7" name="Sun 6"/>
          <p:cNvSpPr/>
          <p:nvPr/>
        </p:nvSpPr>
        <p:spPr>
          <a:xfrm>
            <a:off x="6662290" y="2301742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7898" y="1447800"/>
            <a:ext cx="2091188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Brian </a:t>
            </a:r>
            <a:r>
              <a:rPr lang="en-US" sz="1400" b="1" dirty="0" err="1" smtClean="0">
                <a:latin typeface="Bookman Old Style"/>
                <a:cs typeface="Bookman Old Style"/>
              </a:rPr>
              <a:t>Wolpin</a:t>
            </a:r>
            <a:r>
              <a:rPr lang="en-US" sz="1400" b="1" dirty="0" smtClean="0">
                <a:latin typeface="Bookman Old Style"/>
                <a:cs typeface="Bookman Old Style"/>
              </a:rPr>
              <a:t> (PCDC) 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DFCI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9816" y="2895600"/>
            <a:ext cx="222408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Randall Brand (EDRN)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UPMC</a:t>
            </a:r>
          </a:p>
        </p:txBody>
      </p:sp>
      <p:sp>
        <p:nvSpPr>
          <p:cNvPr id="10" name="Sun 9"/>
          <p:cNvSpPr/>
          <p:nvPr/>
        </p:nvSpPr>
        <p:spPr>
          <a:xfrm>
            <a:off x="7696200" y="1981200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431" y="3962400"/>
            <a:ext cx="1767969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Ajay </a:t>
            </a:r>
            <a:r>
              <a:rPr lang="en-US" sz="1400" b="1" dirty="0" err="1" smtClean="0">
                <a:latin typeface="Bookman Old Style"/>
                <a:cs typeface="Bookman Old Style"/>
              </a:rPr>
              <a:t>Goel</a:t>
            </a:r>
            <a:r>
              <a:rPr lang="en-US" sz="1400" b="1" dirty="0" smtClean="0">
                <a:latin typeface="Bookman Old Style"/>
                <a:cs typeface="Bookman Old Style"/>
              </a:rPr>
              <a:t> (PCDC)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City of Hope </a:t>
            </a:r>
          </a:p>
        </p:txBody>
      </p:sp>
      <p:sp>
        <p:nvSpPr>
          <p:cNvPr id="12" name="Sun 11"/>
          <p:cNvSpPr/>
          <p:nvPr/>
        </p:nvSpPr>
        <p:spPr>
          <a:xfrm>
            <a:off x="1447800" y="3429000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19400" y="4648200"/>
            <a:ext cx="1505540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Natalia </a:t>
            </a:r>
            <a:r>
              <a:rPr lang="en-US" sz="1400" b="1" dirty="0" err="1" smtClean="0">
                <a:latin typeface="Bookman Old Style"/>
                <a:cs typeface="Bookman Old Style"/>
              </a:rPr>
              <a:t>Khalaf</a:t>
            </a:r>
            <a:endParaRPr lang="en-US" sz="14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Baylor </a:t>
            </a:r>
          </a:p>
        </p:txBody>
      </p:sp>
      <p:sp>
        <p:nvSpPr>
          <p:cNvPr id="17" name="Sun 16"/>
          <p:cNvSpPr/>
          <p:nvPr/>
        </p:nvSpPr>
        <p:spPr>
          <a:xfrm>
            <a:off x="914400" y="2438400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9392" y="1981200"/>
            <a:ext cx="2091188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Walter Park (CPDPC)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Stanford</a:t>
            </a:r>
          </a:p>
        </p:txBody>
      </p:sp>
      <p:sp>
        <p:nvSpPr>
          <p:cNvPr id="19" name="Sun 18"/>
          <p:cNvSpPr/>
          <p:nvPr/>
        </p:nvSpPr>
        <p:spPr>
          <a:xfrm>
            <a:off x="2438400" y="3505200"/>
            <a:ext cx="457200" cy="5334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2269" y="2895600"/>
            <a:ext cx="2130636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Dan Von Hoff (PCDC)</a:t>
            </a:r>
          </a:p>
          <a:p>
            <a:pPr algn="ctr"/>
            <a:r>
              <a:rPr lang="en-US" sz="1400" b="1" dirty="0" smtClean="0">
                <a:latin typeface="Bookman Old Style"/>
                <a:cs typeface="Bookman Old Style"/>
              </a:rPr>
              <a:t>TGEN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5486400"/>
            <a:ext cx="2133600" cy="11113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58000" y="5715000"/>
            <a:ext cx="192873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Bookman Old Style"/>
                <a:cs typeface="Bookman Old Style"/>
              </a:rPr>
              <a:t>Dan Crichton</a:t>
            </a:r>
          </a:p>
          <a:p>
            <a:r>
              <a:rPr lang="en-US" sz="1600" b="1" dirty="0" smtClean="0">
                <a:latin typeface="Bookman Old Style"/>
                <a:cs typeface="Bookman Old Style"/>
              </a:rPr>
              <a:t>Heather Kincaid </a:t>
            </a:r>
            <a:endParaRPr lang="en-US" sz="1600" b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86091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lvl="0"/>
            <a:r>
              <a:rPr lang="en-US" sz="2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EDRN As a Critical Hub for Pancreatic Cancer Biomarker Development Efforts</a:t>
            </a:r>
            <a:br>
              <a:rPr lang="en-US" sz="2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</a:br>
            <a:r>
              <a:rPr lang="en-US" sz="2400" b="1" i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“Alliance of Consortia”</a:t>
            </a:r>
            <a:endParaRPr lang="en-US" sz="2400" b="1" i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  <p:sp>
        <p:nvSpPr>
          <p:cNvPr id="16" name="Decagon 15"/>
          <p:cNvSpPr/>
          <p:nvPr/>
        </p:nvSpPr>
        <p:spPr>
          <a:xfrm>
            <a:off x="3775689" y="3102488"/>
            <a:ext cx="2015511" cy="1698112"/>
          </a:xfrm>
          <a:prstGeom prst="decago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  <p:sp>
        <p:nvSpPr>
          <p:cNvPr id="17" name="Decagon 16"/>
          <p:cNvSpPr/>
          <p:nvPr/>
        </p:nvSpPr>
        <p:spPr>
          <a:xfrm>
            <a:off x="6324601" y="1447800"/>
            <a:ext cx="2743199" cy="2289417"/>
          </a:xfrm>
          <a:prstGeom prst="decagon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NCI/NIDDK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NOD cohort</a:t>
            </a:r>
          </a:p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1</a:t>
            </a:r>
            <a:r>
              <a:rPr lang="en-US" sz="1400" b="1" baseline="30000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st</a:t>
            </a:r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 phase 3 biomarker and imaging validation study in PDAC</a:t>
            </a:r>
            <a:endParaRPr lang="en-US" sz="1200" b="1" dirty="0" smtClean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18" name="Decagon 17"/>
          <p:cNvSpPr/>
          <p:nvPr/>
        </p:nvSpPr>
        <p:spPr>
          <a:xfrm>
            <a:off x="6324601" y="4572000"/>
            <a:ext cx="2667000" cy="2286000"/>
          </a:xfrm>
          <a:prstGeom prst="decagon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FF0000"/>
              </a:solidFill>
              <a:latin typeface="Bookman Old Style"/>
              <a:cs typeface="Bookman Old Style"/>
            </a:endParaRPr>
          </a:p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NCI EDRN consortium efforts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Bookman Old Style"/>
                <a:cs typeface="Bookman Old Style"/>
              </a:rPr>
              <a:t>Biomarker bakeoff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Bookman Old Style"/>
                <a:cs typeface="Bookman Old Style"/>
              </a:rPr>
              <a:t>PCBA</a:t>
            </a:r>
            <a:endParaRPr lang="en-US" sz="1400" b="1" dirty="0">
              <a:solidFill>
                <a:schemeClr val="tx1"/>
              </a:solidFill>
              <a:latin typeface="Bookman Old Style"/>
              <a:cs typeface="Bookman Old Style"/>
            </a:endParaRPr>
          </a:p>
        </p:txBody>
      </p:sp>
      <p:sp>
        <p:nvSpPr>
          <p:cNvPr id="23" name="Decagon 22"/>
          <p:cNvSpPr/>
          <p:nvPr/>
        </p:nvSpPr>
        <p:spPr>
          <a:xfrm>
            <a:off x="304800" y="4572000"/>
            <a:ext cx="2667000" cy="2286000"/>
          </a:xfrm>
          <a:prstGeom prst="decagon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NCI PCDC</a:t>
            </a:r>
          </a:p>
          <a:p>
            <a:pPr marL="171450" indent="-171450" algn="ctr">
              <a:buFontTx/>
              <a:buChar char="-"/>
            </a:pPr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Source of prospective </a:t>
            </a:r>
            <a:r>
              <a:rPr lang="en-US" sz="1400" b="1" dirty="0" err="1" smtClean="0">
                <a:solidFill>
                  <a:srgbClr val="000000"/>
                </a:solidFill>
                <a:latin typeface="Bookman Old Style"/>
                <a:cs typeface="Bookman Old Style"/>
              </a:rPr>
              <a:t>biospecimens</a:t>
            </a:r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 </a:t>
            </a:r>
            <a:endParaRPr lang="en-US" sz="1400" b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marL="171450" indent="-171450" algn="ctr">
              <a:buFontTx/>
              <a:buChar char="-"/>
            </a:pPr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Additional biomarkers</a:t>
            </a:r>
          </a:p>
          <a:p>
            <a:pPr marL="171450" indent="-171450" algn="ctr">
              <a:buFontTx/>
              <a:buChar char="-"/>
            </a:pPr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Imaging modalities</a:t>
            </a:r>
          </a:p>
        </p:txBody>
      </p:sp>
      <p:sp>
        <p:nvSpPr>
          <p:cNvPr id="24" name="Decagon 23"/>
          <p:cNvSpPr/>
          <p:nvPr/>
        </p:nvSpPr>
        <p:spPr>
          <a:xfrm>
            <a:off x="228600" y="1524000"/>
            <a:ext cx="2590800" cy="2133600"/>
          </a:xfrm>
          <a:prstGeom prst="decagon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NCI MCL Consortium </a:t>
            </a:r>
            <a:r>
              <a:rPr lang="en-US" sz="12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(“</a:t>
            </a:r>
            <a:r>
              <a:rPr lang="en-US" sz="1200" b="1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Overdiagnosis</a:t>
            </a:r>
            <a:r>
              <a:rPr lang="en-US" sz="12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 consortium”)</a:t>
            </a:r>
          </a:p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Pancreatic Cystic Lesions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971800" y="44958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15000" y="44196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410200" y="28194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3048000" y="29718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Decagon 30"/>
          <p:cNvSpPr/>
          <p:nvPr/>
        </p:nvSpPr>
        <p:spPr>
          <a:xfrm>
            <a:off x="3886200" y="5562600"/>
            <a:ext cx="1676400" cy="1219200"/>
          </a:xfrm>
          <a:prstGeom prst="decagon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PCA/HTAN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724400" y="4800600"/>
            <a:ext cx="0" cy="7620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3429000"/>
            <a:ext cx="1357746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4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3" grpId="0" animBg="1"/>
      <p:bldP spid="24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03"/>
            <a:ext cx="4483100" cy="22546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23332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81000" y="1676400"/>
            <a:ext cx="8610600" cy="762000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10400" y="152400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ookman Old Style"/>
                <a:cs typeface="Bookman Old Style"/>
              </a:rPr>
              <a:t>February 2014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352800"/>
            <a:ext cx="5041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ookman Old Style"/>
                <a:cs typeface="Bookman Old Style"/>
              </a:rPr>
              <a:t>Opportunities and Challenges:</a:t>
            </a:r>
            <a:endParaRPr lang="en-US" sz="2400" b="1" dirty="0">
              <a:latin typeface="Bookman Old Style"/>
              <a:cs typeface="Bookman Old Styl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810000"/>
            <a:ext cx="86106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Bookman Old Style"/>
                <a:cs typeface="Bookman Old Style"/>
              </a:rPr>
              <a:t>Pre-diagnostic </a:t>
            </a:r>
            <a:r>
              <a:rPr lang="en-US" b="1" i="1" dirty="0" err="1" smtClean="0">
                <a:latin typeface="Bookman Old Style"/>
                <a:cs typeface="Bookman Old Style"/>
              </a:rPr>
              <a:t>biospecimens</a:t>
            </a:r>
            <a:r>
              <a:rPr lang="en-US" b="1" i="1" dirty="0" smtClean="0">
                <a:latin typeface="Bookman Old Style"/>
                <a:cs typeface="Bookman Old Style"/>
              </a:rPr>
              <a:t> and imaging repository: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Bookman Old Style"/>
                <a:cs typeface="Bookman Old Style"/>
              </a:rPr>
              <a:t>P</a:t>
            </a:r>
            <a:r>
              <a:rPr lang="en-US" dirty="0" smtClean="0">
                <a:latin typeface="Bookman Old Style"/>
                <a:cs typeface="Bookman Old Style"/>
              </a:rPr>
              <a:t>rospective NOD cohort – to begin Q4 2018 (CPDPC)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Bookman Old Style"/>
                <a:cs typeface="Bookman Old Style"/>
              </a:rPr>
              <a:t>P</a:t>
            </a:r>
            <a:r>
              <a:rPr lang="en-US" dirty="0" smtClean="0">
                <a:latin typeface="Bookman Old Style"/>
                <a:cs typeface="Bookman Old Style"/>
              </a:rPr>
              <a:t>rospective pancreatic cyst cohorts – ongoing (MCL/EDRN/PCDC)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High risk genetic cohorts on surveillance – ongoing (PCDC)</a:t>
            </a: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r>
              <a:rPr lang="en-US" b="1" i="1" dirty="0" smtClean="0">
                <a:latin typeface="Bookman Old Style"/>
                <a:cs typeface="Bookman Old Style"/>
              </a:rPr>
              <a:t>Defining optimal biomarker panels for surveillance in at risk populations – </a:t>
            </a:r>
            <a:r>
              <a:rPr lang="en-US" i="1" dirty="0" smtClean="0">
                <a:latin typeface="Bookman Old Style"/>
                <a:cs typeface="Bookman Old Style"/>
              </a:rPr>
              <a:t>“Bakeoff” studies </a:t>
            </a:r>
            <a:endParaRPr lang="en-US" b="1" i="1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r>
              <a:rPr lang="en-US" b="1" i="1" dirty="0" smtClean="0">
                <a:latin typeface="Bookman Old Style"/>
                <a:cs typeface="Bookman Old Style"/>
              </a:rPr>
              <a:t>Defining “sporadic risk” – incorporates PRS, clinical data, family history - </a:t>
            </a:r>
            <a:r>
              <a:rPr lang="en-US" i="1" dirty="0" smtClean="0">
                <a:latin typeface="Bookman Old Style"/>
                <a:cs typeface="Bookman Old Style"/>
              </a:rPr>
              <a:t>defining </a:t>
            </a:r>
            <a:r>
              <a:rPr lang="en-US" i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who</a:t>
            </a:r>
            <a:r>
              <a:rPr lang="en-US" i="1" dirty="0" smtClean="0">
                <a:latin typeface="Bookman Old Style"/>
                <a:cs typeface="Bookman Old Style"/>
              </a:rPr>
              <a:t> to screen from the average risk population </a:t>
            </a:r>
            <a:endParaRPr lang="en-US" b="1" i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99857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2743200" cy="21553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28600"/>
            <a:ext cx="2304495" cy="14312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1754" y="2743200"/>
            <a:ext cx="39705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 smtClean="0">
                <a:latin typeface="Bookman Old Style"/>
                <a:cs typeface="Bookman Old Style"/>
              </a:rPr>
              <a:t>Sudhir</a:t>
            </a:r>
            <a:r>
              <a:rPr lang="en-US" sz="2000" b="1" dirty="0" smtClean="0">
                <a:latin typeface="Bookman Old Style"/>
                <a:cs typeface="Bookman Old Style"/>
              </a:rPr>
              <a:t> </a:t>
            </a:r>
            <a:r>
              <a:rPr lang="en-US" sz="2000" b="1" dirty="0" err="1" smtClean="0">
                <a:latin typeface="Bookman Old Style"/>
                <a:cs typeface="Bookman Old Style"/>
              </a:rPr>
              <a:t>Srivastava</a:t>
            </a:r>
            <a:endParaRPr lang="en-US" sz="20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JoAnn </a:t>
            </a:r>
            <a:r>
              <a:rPr lang="en-US" sz="2000" b="1" dirty="0" err="1" smtClean="0">
                <a:latin typeface="Bookman Old Style"/>
                <a:cs typeface="Bookman Old Style"/>
              </a:rPr>
              <a:t>Rinaudo</a:t>
            </a:r>
            <a:endParaRPr lang="en-US" sz="20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2000" b="1" dirty="0" err="1" smtClean="0">
                <a:latin typeface="Bookman Old Style"/>
                <a:cs typeface="Bookman Old Style"/>
              </a:rPr>
              <a:t>Sharmistha</a:t>
            </a:r>
            <a:r>
              <a:rPr lang="en-US" sz="2000" b="1" dirty="0" smtClean="0">
                <a:latin typeface="Bookman Old Style"/>
                <a:cs typeface="Bookman Old Style"/>
              </a:rPr>
              <a:t> </a:t>
            </a:r>
            <a:r>
              <a:rPr lang="en-US" sz="2000" b="1" dirty="0" err="1" smtClean="0">
                <a:latin typeface="Bookman Old Style"/>
                <a:cs typeface="Bookman Old Style"/>
              </a:rPr>
              <a:t>Ghosh-Janjigian</a:t>
            </a:r>
            <a:endParaRPr lang="en-US" sz="20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Christos </a:t>
            </a:r>
            <a:r>
              <a:rPr lang="en-US" sz="2000" b="1" dirty="0" err="1" smtClean="0">
                <a:latin typeface="Bookman Old Style"/>
                <a:cs typeface="Bookman Old Style"/>
              </a:rPr>
              <a:t>Patriotis</a:t>
            </a:r>
            <a:endParaRPr lang="en-US" sz="20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Matthew Young</a:t>
            </a: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Jacob </a:t>
            </a:r>
            <a:r>
              <a:rPr lang="en-US" sz="2000" b="1" dirty="0" err="1" smtClean="0">
                <a:latin typeface="Bookman Old Style"/>
                <a:cs typeface="Bookman Old Style"/>
              </a:rPr>
              <a:t>Kagan</a:t>
            </a:r>
            <a:endParaRPr lang="en-US" sz="20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Lynn </a:t>
            </a:r>
            <a:r>
              <a:rPr lang="en-US" sz="2000" b="1" dirty="0" err="1" smtClean="0">
                <a:latin typeface="Bookman Old Style"/>
                <a:cs typeface="Bookman Old Style"/>
              </a:rPr>
              <a:t>Sorbara</a:t>
            </a:r>
            <a:endParaRPr lang="en-US" sz="2000" b="1" dirty="0" smtClean="0">
              <a:latin typeface="Bookman Old Style"/>
              <a:cs typeface="Bookman Old Style"/>
            </a:endParaRP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Guillermo Marquez</a:t>
            </a:r>
          </a:p>
          <a:p>
            <a:pPr algn="ctr"/>
            <a:r>
              <a:rPr lang="en-US" sz="2000" b="1" dirty="0" smtClean="0">
                <a:latin typeface="Bookman Old Style"/>
                <a:cs typeface="Bookman Old Style"/>
              </a:rPr>
              <a:t>Richard </a:t>
            </a:r>
            <a:r>
              <a:rPr lang="en-US" sz="2000" b="1" dirty="0" err="1" smtClean="0">
                <a:latin typeface="Bookman Old Style"/>
                <a:cs typeface="Bookman Old Style"/>
              </a:rPr>
              <a:t>Mazurchuk</a:t>
            </a:r>
            <a:r>
              <a:rPr lang="en-US" sz="2000" b="1" dirty="0" smtClean="0">
                <a:latin typeface="Bookman Old Style"/>
                <a:cs typeface="Bookman Old Style"/>
              </a:rPr>
              <a:t> </a:t>
            </a:r>
            <a:endParaRPr lang="en-US" sz="2000" b="1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60825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20422</TotalTime>
  <Words>981</Words>
  <Application>Microsoft Office PowerPoint</Application>
  <PresentationFormat>On-screen Show (4:3)</PresentationFormat>
  <Paragraphs>213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Screening for pancreatic cancer in the general population</vt:lpstr>
      <vt:lpstr>PowerPoint Presentation</vt:lpstr>
      <vt:lpstr>PowerPoint Presentation</vt:lpstr>
      <vt:lpstr>PowerPoint Presentation</vt:lpstr>
      <vt:lpstr>Mucinous pancreatic cysts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EDRN As a Critical Hub for Pancreatic Cancer Biomarker Development Efforts “Alliance of Consortia”</vt:lpstr>
      <vt:lpstr>PowerPoint Presentation</vt:lpstr>
      <vt:lpstr>PowerPoint Presentation</vt:lpstr>
    </vt:vector>
  </TitlesOfParts>
  <Company>Department of Pathology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Anirban Maitra</dc:creator>
  <cp:lastModifiedBy>compass</cp:lastModifiedBy>
  <cp:revision>1028</cp:revision>
  <dcterms:created xsi:type="dcterms:W3CDTF">2007-05-19T16:53:48Z</dcterms:created>
  <dcterms:modified xsi:type="dcterms:W3CDTF">2019-09-11T13:01:48Z</dcterms:modified>
</cp:coreProperties>
</file>