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9" r:id="rId1"/>
  </p:sldMasterIdLst>
  <p:notesMasterIdLst>
    <p:notesMasterId r:id="rId35"/>
  </p:notesMasterIdLst>
  <p:handoutMasterIdLst>
    <p:handoutMasterId r:id="rId36"/>
  </p:handoutMasterIdLst>
  <p:sldIdLst>
    <p:sldId id="1142" r:id="rId2"/>
    <p:sldId id="1239" r:id="rId3"/>
    <p:sldId id="1240" r:id="rId4"/>
    <p:sldId id="1241" r:id="rId5"/>
    <p:sldId id="1243" r:id="rId6"/>
    <p:sldId id="1247" r:id="rId7"/>
    <p:sldId id="1246" r:id="rId8"/>
    <p:sldId id="1242" r:id="rId9"/>
    <p:sldId id="1248" r:id="rId10"/>
    <p:sldId id="1250" r:id="rId11"/>
    <p:sldId id="1261" r:id="rId12"/>
    <p:sldId id="1262" r:id="rId13"/>
    <p:sldId id="1265" r:id="rId14"/>
    <p:sldId id="1253" r:id="rId15"/>
    <p:sldId id="1254" r:id="rId16"/>
    <p:sldId id="1255" r:id="rId17"/>
    <p:sldId id="1256" r:id="rId18"/>
    <p:sldId id="1269" r:id="rId19"/>
    <p:sldId id="1270" r:id="rId20"/>
    <p:sldId id="1268" r:id="rId21"/>
    <p:sldId id="1271" r:id="rId22"/>
    <p:sldId id="1267" r:id="rId23"/>
    <p:sldId id="1249" r:id="rId24"/>
    <p:sldId id="1273" r:id="rId25"/>
    <p:sldId id="1274" r:id="rId26"/>
    <p:sldId id="1275" r:id="rId27"/>
    <p:sldId id="1276" r:id="rId28"/>
    <p:sldId id="1277" r:id="rId29"/>
    <p:sldId id="1278" r:id="rId30"/>
    <p:sldId id="1272" r:id="rId31"/>
    <p:sldId id="1164" r:id="rId32"/>
    <p:sldId id="1152" r:id="rId33"/>
    <p:sldId id="1165" r:id="rId3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4886"/>
    <a:srgbClr val="F0AD00"/>
    <a:srgbClr val="8FB4FC"/>
    <a:srgbClr val="416887"/>
    <a:srgbClr val="4B7898"/>
    <a:srgbClr val="EFFCFE"/>
    <a:srgbClr val="D46C6F"/>
    <a:srgbClr val="C46367"/>
    <a:srgbClr val="F8766D"/>
    <a:srgbClr val="DEC6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64" autoAdjust="0"/>
    <p:restoredTop sz="84108" autoAdjust="0"/>
  </p:normalViewPr>
  <p:slideViewPr>
    <p:cSldViewPr>
      <p:cViewPr varScale="1">
        <p:scale>
          <a:sx n="57" d="100"/>
          <a:sy n="57" d="100"/>
        </p:scale>
        <p:origin x="-768" y="-8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6306"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226307" name="Rectangle 3"/>
          <p:cNvSpPr>
            <a:spLocks noGrp="1" noChangeArrowheads="1"/>
          </p:cNvSpPr>
          <p:nvPr>
            <p:ph type="dt" sz="quarter"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a:latin typeface="Arial" pitchFamily="34" charset="0"/>
              </a:defRPr>
            </a:lvl1pPr>
          </a:lstStyle>
          <a:p>
            <a:pPr>
              <a:defRPr/>
            </a:pPr>
            <a:endParaRPr lang="en-US"/>
          </a:p>
        </p:txBody>
      </p:sp>
      <p:sp>
        <p:nvSpPr>
          <p:cNvPr id="226308" name="Rectangle 4"/>
          <p:cNvSpPr>
            <a:spLocks noGrp="1" noChangeArrowheads="1"/>
          </p:cNvSpPr>
          <p:nvPr>
            <p:ph type="ftr" sz="quarter" idx="2"/>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226309" name="Rectangle 5"/>
          <p:cNvSpPr>
            <a:spLocks noGrp="1" noChangeArrowheads="1"/>
          </p:cNvSpPr>
          <p:nvPr>
            <p:ph type="sldNum" sz="quarter" idx="3"/>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atin typeface="Arial" pitchFamily="34" charset="0"/>
              </a:defRPr>
            </a:lvl1pPr>
          </a:lstStyle>
          <a:p>
            <a:pPr>
              <a:defRPr/>
            </a:pPr>
            <a:fld id="{FF657B45-C1DF-4890-808A-B94F8BAF3F66}" type="slidenum">
              <a:rPr lang="en-US"/>
              <a:pPr>
                <a:defRPr/>
              </a:pPr>
              <a:t>‹#›</a:t>
            </a:fld>
            <a:endParaRPr lang="en-US"/>
          </a:p>
        </p:txBody>
      </p:sp>
    </p:spTree>
    <p:extLst>
      <p:ext uri="{BB962C8B-B14F-4D97-AF65-F5344CB8AC3E}">
        <p14:creationId xmlns:p14="http://schemas.microsoft.com/office/powerpoint/2010/main" val="29356937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88067"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a:latin typeface="Arial" pitchFamily="34" charset="0"/>
              </a:defRPr>
            </a:lvl1pPr>
          </a:lstStyle>
          <a:p>
            <a:pPr>
              <a:defRPr/>
            </a:pPr>
            <a:endParaRPr lang="en-US"/>
          </a:p>
        </p:txBody>
      </p:sp>
      <p:sp>
        <p:nvSpPr>
          <p:cNvPr id="8294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88069"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8070"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88071"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atin typeface="Arial" pitchFamily="34" charset="0"/>
              </a:defRPr>
            </a:lvl1pPr>
          </a:lstStyle>
          <a:p>
            <a:pPr>
              <a:defRPr/>
            </a:pPr>
            <a:fld id="{EAF84E3E-6CEA-467E-990C-AFD3FA6818DA}" type="slidenum">
              <a:rPr lang="en-US"/>
              <a:pPr>
                <a:defRPr/>
              </a:pPr>
              <a:t>‹#›</a:t>
            </a:fld>
            <a:endParaRPr lang="en-US"/>
          </a:p>
        </p:txBody>
      </p:sp>
    </p:spTree>
    <p:extLst>
      <p:ext uri="{BB962C8B-B14F-4D97-AF65-F5344CB8AC3E}">
        <p14:creationId xmlns:p14="http://schemas.microsoft.com/office/powerpoint/2010/main" val="32780029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4211E6D7-A544-493E-8234-8F5F924F430B}" type="slidenum">
              <a:rPr lang="en-US" smtClean="0"/>
              <a:pPr/>
              <a:t>1</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676539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Driven by the identification of somatic mutation from</a:t>
            </a:r>
            <a:r>
              <a:rPr lang="en-US" baseline="0" dirty="0" smtClean="0"/>
              <a:t> cancer in LB samples and the technical advances that have drive in the field.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AF84E3E-6CEA-467E-990C-AFD3FA6818DA}" type="slidenum">
              <a:rPr kumimoji="0" lang="en-US" sz="1200" b="0" i="0" u="none" strike="noStrike" kern="1200" cap="none" spc="0" normalizeH="0" baseline="0" noProof="0" smtClean="0">
                <a:ln>
                  <a:noFill/>
                </a:ln>
                <a:solidFill>
                  <a:srgbClr val="000000"/>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2579630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Define MRD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AF84E3E-6CEA-467E-990C-AFD3FA6818DA}" type="slidenum">
              <a:rPr kumimoji="0" lang="en-US" sz="1200" b="0" i="0" u="none" strike="noStrike" kern="1200" cap="none" spc="0" normalizeH="0" baseline="0" noProof="0" smtClean="0">
                <a:ln>
                  <a:noFill/>
                </a:ln>
                <a:solidFill>
                  <a:srgbClr val="000000"/>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2853406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smtClean="0">
                <a:solidFill>
                  <a:schemeClr val="tx1"/>
                </a:solidFill>
                <a:latin typeface="Arial" pitchFamily="34" charset="0"/>
                <a:ea typeface="+mn-ea"/>
                <a:cs typeface="+mn-cs"/>
              </a:rPr>
              <a:t>The high-risk group is defined as those having mismatch repair–proficient</a:t>
            </a:r>
          </a:p>
          <a:p>
            <a:r>
              <a:rPr lang="en-US" sz="1200" b="0" i="0" u="none" strike="noStrike" kern="1200" baseline="0" dirty="0" smtClean="0">
                <a:solidFill>
                  <a:schemeClr val="tx1"/>
                </a:solidFill>
                <a:latin typeface="Arial" pitchFamily="34" charset="0"/>
                <a:ea typeface="+mn-ea"/>
                <a:cs typeface="+mn-cs"/>
              </a:rPr>
              <a:t>(</a:t>
            </a:r>
            <a:r>
              <a:rPr lang="en-US" sz="1200" b="0" i="0" u="none" strike="noStrike" kern="1200" baseline="0" dirty="0" err="1" smtClean="0">
                <a:solidFill>
                  <a:schemeClr val="tx1"/>
                </a:solidFill>
                <a:latin typeface="Arial" pitchFamily="34" charset="0"/>
                <a:ea typeface="+mn-ea"/>
                <a:cs typeface="+mn-cs"/>
              </a:rPr>
              <a:t>pMMR</a:t>
            </a:r>
            <a:r>
              <a:rPr lang="en-US" sz="1200" b="0" i="0" u="none" strike="noStrike" kern="1200" baseline="0" dirty="0" smtClean="0">
                <a:solidFill>
                  <a:schemeClr val="tx1"/>
                </a:solidFill>
                <a:latin typeface="Arial" pitchFamily="34" charset="0"/>
                <a:ea typeface="+mn-ea"/>
                <a:cs typeface="+mn-cs"/>
              </a:rPr>
              <a:t>) tumors with at least one of the following poor prognostic features: T4, LN yield &lt;12, </a:t>
            </a:r>
            <a:r>
              <a:rPr lang="en-US" sz="1200" b="0" i="0" u="none" strike="noStrike" kern="1200" baseline="0" dirty="0" err="1" smtClean="0">
                <a:solidFill>
                  <a:schemeClr val="tx1"/>
                </a:solidFill>
                <a:latin typeface="Arial" pitchFamily="34" charset="0"/>
                <a:ea typeface="+mn-ea"/>
                <a:cs typeface="+mn-cs"/>
              </a:rPr>
              <a:t>lymphovascular</a:t>
            </a:r>
            <a:r>
              <a:rPr lang="en-US" sz="1200" b="0" i="0" u="none" strike="noStrike" kern="1200" baseline="0" dirty="0" smtClean="0">
                <a:solidFill>
                  <a:schemeClr val="tx1"/>
                </a:solidFill>
                <a:latin typeface="Arial" pitchFamily="34" charset="0"/>
                <a:ea typeface="+mn-ea"/>
                <a:cs typeface="+mn-cs"/>
              </a:rPr>
              <a:t> invasion (LVI), and poor</a:t>
            </a:r>
          </a:p>
          <a:p>
            <a:r>
              <a:rPr lang="en-US" sz="1200" b="0" i="0" u="none" strike="noStrike" kern="1200" baseline="0" dirty="0" smtClean="0">
                <a:solidFill>
                  <a:schemeClr val="tx1"/>
                </a:solidFill>
                <a:latin typeface="Arial" pitchFamily="34" charset="0"/>
                <a:ea typeface="+mn-ea"/>
                <a:cs typeface="+mn-cs"/>
              </a:rPr>
              <a:t>tumor differentiation. The low-risk group is defined as those with no poor prognostic features.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A8903E2-E000-4241-BF2A-03E3C9E39FC5}" type="slidenum">
              <a:rPr kumimoji="0" lang="en-US" sz="1200" b="0" i="0" u="none" strike="noStrike" kern="1200" cap="none" spc="0" normalizeH="0" baseline="0" noProof="0" smtClean="0">
                <a:ln>
                  <a:noFill/>
                </a:ln>
                <a:solidFill>
                  <a:srgbClr val="000000"/>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618278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the absence of a perfect test, one must need to consider the clinical harm of a false positive or false negative</a:t>
            </a:r>
          </a:p>
          <a:p>
            <a:r>
              <a:rPr lang="en-US" baseline="0" dirty="0" smtClean="0"/>
              <a:t>Patient centered metric like PPV important to the patient and population leveled metrics like NNTS number needed to screen which are important for health care systems and economics.</a:t>
            </a:r>
            <a:endParaRPr lang="en-US" dirty="0"/>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8</a:t>
            </a:fld>
            <a:endParaRPr lang="en-US"/>
          </a:p>
        </p:txBody>
      </p:sp>
    </p:spTree>
    <p:extLst>
      <p:ext uri="{BB962C8B-B14F-4D97-AF65-F5344CB8AC3E}">
        <p14:creationId xmlns:p14="http://schemas.microsoft.com/office/powerpoint/2010/main" val="2215353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our case, We are n</a:t>
            </a:r>
            <a:r>
              <a:rPr lang="en-US" dirty="0" smtClean="0"/>
              <a:t>ot talking about multi-</a:t>
            </a:r>
            <a:r>
              <a:rPr lang="en-US" dirty="0" err="1" smtClean="0"/>
              <a:t>analyte</a:t>
            </a:r>
            <a:r>
              <a:rPr lang="en-US" dirty="0" smtClean="0"/>
              <a:t> or multi-</a:t>
            </a:r>
            <a:r>
              <a:rPr lang="en-US" baseline="0" dirty="0" smtClean="0"/>
              <a:t>feature machine learning discovery approaches.  These are extremely powerful approaches but can be challenging to due overfitting, unanticipated artifacts such as batch affect and difficulty in defining the biological basis.  We are talking about optimal combination of markers and test that individually have show value but are also individually  limited.  </a:t>
            </a:r>
            <a:endParaRPr lang="en-US" dirty="0"/>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9</a:t>
            </a:fld>
            <a:endParaRPr lang="en-US"/>
          </a:p>
        </p:txBody>
      </p:sp>
    </p:spTree>
    <p:extLst>
      <p:ext uri="{BB962C8B-B14F-4D97-AF65-F5344CB8AC3E}">
        <p14:creationId xmlns:p14="http://schemas.microsoft.com/office/powerpoint/2010/main" val="325278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Listed to what extent</a:t>
            </a:r>
            <a:r>
              <a:rPr lang="en-US" baseline="0" dirty="0" smtClean="0"/>
              <a:t> the changes can be linked to the neoplastic cells themselves.</a:t>
            </a:r>
            <a:endParaRPr lang="en-US" dirty="0"/>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10</a:t>
            </a:fld>
            <a:endParaRPr lang="en-US"/>
          </a:p>
        </p:txBody>
      </p:sp>
    </p:spTree>
    <p:extLst>
      <p:ext uri="{BB962C8B-B14F-4D97-AF65-F5344CB8AC3E}">
        <p14:creationId xmlns:p14="http://schemas.microsoft.com/office/powerpoint/2010/main" val="3022230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12</a:t>
            </a:fld>
            <a:endParaRPr lang="en-US"/>
          </a:p>
        </p:txBody>
      </p:sp>
    </p:spTree>
    <p:extLst>
      <p:ext uri="{BB962C8B-B14F-4D97-AF65-F5344CB8AC3E}">
        <p14:creationId xmlns:p14="http://schemas.microsoft.com/office/powerpoint/2010/main" val="711750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62% average</a:t>
            </a:r>
          </a:p>
          <a:p>
            <a:r>
              <a:rPr lang="en-US" dirty="0" smtClean="0"/>
              <a:t>55% when adjusted for tumor</a:t>
            </a:r>
            <a:r>
              <a:rPr lang="en-US" baseline="0" dirty="0" smtClean="0"/>
              <a:t> distributions in populations.</a:t>
            </a:r>
            <a:endParaRPr lang="en-US" dirty="0"/>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13</a:t>
            </a:fld>
            <a:endParaRPr lang="en-US"/>
          </a:p>
        </p:txBody>
      </p:sp>
    </p:spTree>
    <p:extLst>
      <p:ext uri="{BB962C8B-B14F-4D97-AF65-F5344CB8AC3E}">
        <p14:creationId xmlns:p14="http://schemas.microsoft.com/office/powerpoint/2010/main" val="1193885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15</a:t>
            </a:fld>
            <a:endParaRPr lang="en-US"/>
          </a:p>
        </p:txBody>
      </p:sp>
    </p:spTree>
    <p:extLst>
      <p:ext uri="{BB962C8B-B14F-4D97-AF65-F5344CB8AC3E}">
        <p14:creationId xmlns:p14="http://schemas.microsoft.com/office/powerpoint/2010/main" val="9824741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Upto</a:t>
            </a:r>
            <a:r>
              <a:rPr lang="en-US" dirty="0" smtClean="0"/>
              <a:t> 745,154 unique amplicons possible but typically get ~350,000 from each samples</a:t>
            </a:r>
            <a:endParaRPr lang="en-US" dirty="0"/>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17</a:t>
            </a:fld>
            <a:endParaRPr lang="en-US"/>
          </a:p>
        </p:txBody>
      </p:sp>
    </p:spTree>
    <p:extLst>
      <p:ext uri="{BB962C8B-B14F-4D97-AF65-F5344CB8AC3E}">
        <p14:creationId xmlns:p14="http://schemas.microsoft.com/office/powerpoint/2010/main" val="3263064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effectLst/>
                <a:latin typeface="Arial" pitchFamily="34" charset="0"/>
                <a:ea typeface="+mn-ea"/>
                <a:cs typeface="+mn-cs"/>
              </a:rPr>
              <a:t>Fig 2. Detection of Aneuploidy using Next Generation Sequencing Technologies. </a:t>
            </a:r>
            <a:r>
              <a:rPr lang="en-US" sz="1200" kern="1200" dirty="0" smtClean="0">
                <a:solidFill>
                  <a:schemeClr val="tx1"/>
                </a:solidFill>
                <a:effectLst/>
                <a:latin typeface="Arial" pitchFamily="34" charset="0"/>
                <a:ea typeface="+mn-ea"/>
                <a:cs typeface="+mn-cs"/>
              </a:rPr>
              <a:t>Sensitivities were calculated  at 99% specificity. Error bars represent 95% confidence intervals. (a) Comparison of sensitivity for monosomies and </a:t>
            </a:r>
            <a:r>
              <a:rPr lang="en-US" sz="1200" kern="1200" dirty="0" err="1" smtClean="0">
                <a:solidFill>
                  <a:schemeClr val="tx1"/>
                </a:solidFill>
                <a:effectLst/>
                <a:latin typeface="Arial" pitchFamily="34" charset="0"/>
                <a:ea typeface="+mn-ea"/>
                <a:cs typeface="+mn-cs"/>
              </a:rPr>
              <a:t>trisomies</a:t>
            </a:r>
            <a:r>
              <a:rPr lang="en-US" sz="1200" kern="1200" dirty="0" smtClean="0">
                <a:solidFill>
                  <a:schemeClr val="tx1"/>
                </a:solidFill>
                <a:effectLst/>
                <a:latin typeface="Arial" pitchFamily="34" charset="0"/>
                <a:ea typeface="+mn-ea"/>
                <a:cs typeface="+mn-cs"/>
              </a:rPr>
              <a:t> across all 39 non-acrocentric chromosome arms at 5% cell fraction. (b) Comparison of sensitivity for the 1.5 Mb </a:t>
            </a:r>
            <a:r>
              <a:rPr lang="en-US" sz="1200" kern="1200" dirty="0" err="1" smtClean="0">
                <a:solidFill>
                  <a:schemeClr val="tx1"/>
                </a:solidFill>
                <a:effectLst/>
                <a:latin typeface="Arial" pitchFamily="34" charset="0"/>
                <a:ea typeface="+mn-ea"/>
                <a:cs typeface="+mn-cs"/>
              </a:rPr>
              <a:t>DiGeorge</a:t>
            </a:r>
            <a:r>
              <a:rPr lang="en-US" sz="1200" kern="1200" dirty="0" smtClean="0">
                <a:solidFill>
                  <a:schemeClr val="tx1"/>
                </a:solidFill>
                <a:effectLst/>
                <a:latin typeface="Arial" pitchFamily="34" charset="0"/>
                <a:ea typeface="+mn-ea"/>
                <a:cs typeface="+mn-cs"/>
              </a:rPr>
              <a:t> deletion on 22q at 5% cell fraction. (c) Comparison of sensitivity for a 20 copy </a:t>
            </a:r>
            <a:r>
              <a:rPr lang="en-US" sz="1200" i="1" kern="1200" dirty="0" smtClean="0">
                <a:solidFill>
                  <a:schemeClr val="tx1"/>
                </a:solidFill>
                <a:effectLst/>
                <a:latin typeface="Arial" pitchFamily="34" charset="0"/>
                <a:ea typeface="+mn-ea"/>
                <a:cs typeface="+mn-cs"/>
              </a:rPr>
              <a:t>ERBB2 </a:t>
            </a:r>
            <a:r>
              <a:rPr lang="en-US" sz="1200" kern="1200" dirty="0" smtClean="0">
                <a:solidFill>
                  <a:schemeClr val="tx1"/>
                </a:solidFill>
                <a:effectLst/>
                <a:latin typeface="Arial" pitchFamily="34" charset="0"/>
                <a:ea typeface="+mn-ea"/>
                <a:cs typeface="+mn-cs"/>
              </a:rPr>
              <a:t>focal amplification at 1% cell fraction.</a:t>
            </a:r>
          </a:p>
          <a:p>
            <a:endParaRPr lang="en-US" dirty="0"/>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18</a:t>
            </a:fld>
            <a:endParaRPr lang="en-US"/>
          </a:p>
        </p:txBody>
      </p:sp>
    </p:spTree>
    <p:extLst>
      <p:ext uri="{BB962C8B-B14F-4D97-AF65-F5344CB8AC3E}">
        <p14:creationId xmlns:p14="http://schemas.microsoft.com/office/powerpoint/2010/main" val="3227781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effectLst/>
                <a:latin typeface="Arial" pitchFamily="34" charset="0"/>
                <a:ea typeface="+mn-ea"/>
                <a:cs typeface="+mn-cs"/>
              </a:rPr>
              <a:t>Fig 2. Detection of Aneuploidy using Next Generation Sequencing Technologies. </a:t>
            </a:r>
            <a:r>
              <a:rPr lang="en-US" sz="1200" kern="1200" dirty="0" smtClean="0">
                <a:solidFill>
                  <a:schemeClr val="tx1"/>
                </a:solidFill>
                <a:effectLst/>
                <a:latin typeface="Arial" pitchFamily="34" charset="0"/>
                <a:ea typeface="+mn-ea"/>
                <a:cs typeface="+mn-cs"/>
              </a:rPr>
              <a:t>Sensitivities were calculated  at 99% specificity. Error bars represent 95% confidence intervals. (a) Comparison of sensitivity for monosomies and </a:t>
            </a:r>
            <a:r>
              <a:rPr lang="en-US" sz="1200" kern="1200" dirty="0" err="1" smtClean="0">
                <a:solidFill>
                  <a:schemeClr val="tx1"/>
                </a:solidFill>
                <a:effectLst/>
                <a:latin typeface="Arial" pitchFamily="34" charset="0"/>
                <a:ea typeface="+mn-ea"/>
                <a:cs typeface="+mn-cs"/>
              </a:rPr>
              <a:t>trisomies</a:t>
            </a:r>
            <a:r>
              <a:rPr lang="en-US" sz="1200" kern="1200" dirty="0" smtClean="0">
                <a:solidFill>
                  <a:schemeClr val="tx1"/>
                </a:solidFill>
                <a:effectLst/>
                <a:latin typeface="Arial" pitchFamily="34" charset="0"/>
                <a:ea typeface="+mn-ea"/>
                <a:cs typeface="+mn-cs"/>
              </a:rPr>
              <a:t> across all 39 non-acrocentric chromosome arms at 5% cell fraction. (b) Comparison of sensitivity for the 1.5 Mb </a:t>
            </a:r>
            <a:r>
              <a:rPr lang="en-US" sz="1200" kern="1200" dirty="0" err="1" smtClean="0">
                <a:solidFill>
                  <a:schemeClr val="tx1"/>
                </a:solidFill>
                <a:effectLst/>
                <a:latin typeface="Arial" pitchFamily="34" charset="0"/>
                <a:ea typeface="+mn-ea"/>
                <a:cs typeface="+mn-cs"/>
              </a:rPr>
              <a:t>DiGeorge</a:t>
            </a:r>
            <a:r>
              <a:rPr lang="en-US" sz="1200" kern="1200" dirty="0" smtClean="0">
                <a:solidFill>
                  <a:schemeClr val="tx1"/>
                </a:solidFill>
                <a:effectLst/>
                <a:latin typeface="Arial" pitchFamily="34" charset="0"/>
                <a:ea typeface="+mn-ea"/>
                <a:cs typeface="+mn-cs"/>
              </a:rPr>
              <a:t> deletion on 22q at 5% cell fraction. (c) Comparison of sensitivity for a 20 copy </a:t>
            </a:r>
            <a:r>
              <a:rPr lang="en-US" sz="1200" i="1" kern="1200" dirty="0" smtClean="0">
                <a:solidFill>
                  <a:schemeClr val="tx1"/>
                </a:solidFill>
                <a:effectLst/>
                <a:latin typeface="Arial" pitchFamily="34" charset="0"/>
                <a:ea typeface="+mn-ea"/>
                <a:cs typeface="+mn-cs"/>
              </a:rPr>
              <a:t>ERBB2 </a:t>
            </a:r>
            <a:r>
              <a:rPr lang="en-US" sz="1200" kern="1200" dirty="0" smtClean="0">
                <a:solidFill>
                  <a:schemeClr val="tx1"/>
                </a:solidFill>
                <a:effectLst/>
                <a:latin typeface="Arial" pitchFamily="34" charset="0"/>
                <a:ea typeface="+mn-ea"/>
                <a:cs typeface="+mn-cs"/>
              </a:rPr>
              <a:t>focal amplification at 1% cell fraction.</a:t>
            </a:r>
          </a:p>
          <a:p>
            <a:endParaRPr lang="en-US" dirty="0"/>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19</a:t>
            </a:fld>
            <a:endParaRPr lang="en-US"/>
          </a:p>
        </p:txBody>
      </p:sp>
    </p:spTree>
    <p:extLst>
      <p:ext uri="{BB962C8B-B14F-4D97-AF65-F5344CB8AC3E}">
        <p14:creationId xmlns:p14="http://schemas.microsoft.com/office/powerpoint/2010/main" val="3264901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itchFamily="34" charset="0"/>
                <a:ea typeface="+mn-ea"/>
                <a:cs typeface="+mn-cs"/>
              </a:rPr>
              <a:t>49% overall of 883 cases</a:t>
            </a:r>
          </a:p>
          <a:p>
            <a:endParaRPr lang="en-US" sz="1200" kern="1200" dirty="0" smtClean="0">
              <a:solidFill>
                <a:schemeClr val="tx1"/>
              </a:solidFill>
              <a:effectLst/>
              <a:latin typeface="Arial" pitchFamily="34" charset="0"/>
              <a:ea typeface="+mn-ea"/>
              <a:cs typeface="+mn-cs"/>
            </a:endParaRPr>
          </a:p>
          <a:p>
            <a:r>
              <a:rPr lang="en-US" sz="1200" kern="1200" dirty="0" smtClean="0">
                <a:solidFill>
                  <a:schemeClr val="tx1"/>
                </a:solidFill>
                <a:effectLst/>
                <a:latin typeface="Arial" pitchFamily="34" charset="0"/>
                <a:ea typeface="+mn-ea"/>
                <a:cs typeface="+mn-cs"/>
              </a:rPr>
              <a:t>Aneuploidy was  detected in 242 (42%) of the plasma samples in which no mutation were detected in the study of Cohen et al (10).  Conversely, mutations were detected in 112 (25%) of the plasma samples in which aneuploidy was not detected.  In combination, either aneuploidy or mutations could be detected in 525 (61 %) of the 883 plasma samples while still maintaining 99% specificity in the normal samples (Fig 5a).</a:t>
            </a:r>
            <a:endParaRPr lang="en-US" dirty="0"/>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20</a:t>
            </a:fld>
            <a:endParaRPr lang="en-US"/>
          </a:p>
        </p:txBody>
      </p:sp>
    </p:spTree>
    <p:extLst>
      <p:ext uri="{BB962C8B-B14F-4D97-AF65-F5344CB8AC3E}">
        <p14:creationId xmlns:p14="http://schemas.microsoft.com/office/powerpoint/2010/main" val="708914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Bladder</a:t>
            </a:r>
            <a:r>
              <a:rPr lang="en-US" baseline="0" dirty="0" smtClean="0"/>
              <a:t> and stool</a:t>
            </a:r>
          </a:p>
          <a:p>
            <a:r>
              <a:rPr lang="en-US" baseline="0" dirty="0" smtClean="0"/>
              <a:t>HIV</a:t>
            </a:r>
            <a:endParaRPr lang="en-US" dirty="0"/>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23</a:t>
            </a:fld>
            <a:endParaRPr lang="en-US"/>
          </a:p>
        </p:txBody>
      </p:sp>
    </p:spTree>
    <p:extLst>
      <p:ext uri="{BB962C8B-B14F-4D97-AF65-F5344CB8AC3E}">
        <p14:creationId xmlns:p14="http://schemas.microsoft.com/office/powerpoint/2010/main" val="4023937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73408A-7990-4861-A5CC-778AC62B4073}" type="slidenum">
              <a:rPr lang="en-US" smtClean="0"/>
              <a:t>24</a:t>
            </a:fld>
            <a:endParaRPr lang="en-US"/>
          </a:p>
        </p:txBody>
      </p:sp>
    </p:spTree>
    <p:extLst>
      <p:ext uri="{BB962C8B-B14F-4D97-AF65-F5344CB8AC3E}">
        <p14:creationId xmlns:p14="http://schemas.microsoft.com/office/powerpoint/2010/main" val="3381602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interspersed nucleotide element-1 (L1 retrotransposons)</a:t>
            </a:r>
          </a:p>
          <a:p>
            <a:r>
              <a:rPr lang="en-US" dirty="0"/>
              <a:t>Like</a:t>
            </a:r>
            <a:r>
              <a:rPr lang="en-US" baseline="0" dirty="0"/>
              <a:t> the </a:t>
            </a:r>
            <a:r>
              <a:rPr lang="en-US" baseline="0" dirty="0" err="1"/>
              <a:t>CancerSEEK</a:t>
            </a:r>
            <a:r>
              <a:rPr lang="en-US" baseline="0" dirty="0"/>
              <a:t> test this is multi-</a:t>
            </a:r>
            <a:r>
              <a:rPr lang="en-US" baseline="0" dirty="0" err="1"/>
              <a:t>analyte</a:t>
            </a:r>
            <a:r>
              <a:rPr lang="en-US" baseline="0" dirty="0"/>
              <a:t> but using two different genetic markers.</a:t>
            </a:r>
            <a:endParaRPr lang="en-US" dirty="0"/>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25</a:t>
            </a:fld>
            <a:endParaRPr lang="en-US"/>
          </a:p>
        </p:txBody>
      </p:sp>
    </p:spTree>
    <p:extLst>
      <p:ext uri="{BB962C8B-B14F-4D97-AF65-F5344CB8AC3E}">
        <p14:creationId xmlns:p14="http://schemas.microsoft.com/office/powerpoint/2010/main" val="4027846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Figure 2</a:t>
            </a:r>
            <a:r>
              <a:rPr lang="en-US" dirty="0"/>
              <a:t>:  Detection of aneuploidy and somatic mutations (</a:t>
            </a:r>
            <a:r>
              <a:rPr lang="en-US" dirty="0" err="1"/>
              <a:t>PapSEEK</a:t>
            </a:r>
            <a:r>
              <a:rPr lang="en-US" dirty="0"/>
              <a:t>) </a:t>
            </a:r>
            <a:r>
              <a:rPr lang="en-US" baseline="0" dirty="0"/>
              <a:t>in Pap brush (A) and Tao brush samples (B) </a:t>
            </a:r>
            <a:r>
              <a:rPr lang="en-US" dirty="0"/>
              <a:t>from healthy controls and patients</a:t>
            </a:r>
            <a:r>
              <a:rPr lang="en-US" baseline="0" dirty="0"/>
              <a:t> with endometrial and ovarian cancers.  With the combined test, 81% of endometrial cancers (n=382) and 33% of ovarian cancers (n=245) were detectable with Pap brush samples.  Higher fractions, 93% of endometrial cancers (n=123) and 45% of ovarian cancers (n=51), were detectable with Tao brush samples. </a:t>
            </a:r>
            <a:r>
              <a:rPr lang="en-US" i="1" baseline="0" dirty="0"/>
              <a:t>Error bars represent 95% confidence intervals.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473408A-7990-4861-A5CC-778AC62B4073}" type="slidenum">
              <a:rPr lang="en-US" smtClean="0"/>
              <a:t>26</a:t>
            </a:fld>
            <a:endParaRPr lang="en-US"/>
          </a:p>
        </p:txBody>
      </p:sp>
    </p:spTree>
    <p:extLst>
      <p:ext uri="{BB962C8B-B14F-4D97-AF65-F5344CB8AC3E}">
        <p14:creationId xmlns:p14="http://schemas.microsoft.com/office/powerpoint/2010/main" val="31671875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27</a:t>
            </a:fld>
            <a:endParaRPr lang="en-US"/>
          </a:p>
        </p:txBody>
      </p:sp>
    </p:spTree>
    <p:extLst>
      <p:ext uri="{BB962C8B-B14F-4D97-AF65-F5344CB8AC3E}">
        <p14:creationId xmlns:p14="http://schemas.microsoft.com/office/powerpoint/2010/main" val="3900650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Combined</a:t>
            </a:r>
            <a:r>
              <a:rPr lang="en-US" baseline="0" dirty="0"/>
              <a:t> test was 63% for all cancer 75% for late stage and 54% for early </a:t>
            </a:r>
            <a:r>
              <a:rPr lang="en-US" baseline="0" dirty="0" smtClean="0"/>
              <a:t>stage.</a:t>
            </a:r>
          </a:p>
          <a:p>
            <a:r>
              <a:rPr lang="en-US" baseline="0" dirty="0" smtClean="0"/>
              <a:t>83 ovarian cancers </a:t>
            </a:r>
          </a:p>
          <a:p>
            <a:r>
              <a:rPr lang="en-US" baseline="0" dirty="0" smtClean="0"/>
              <a:t>0 of 192 healthy controls were positive for  at 99.4%</a:t>
            </a:r>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28</a:t>
            </a:fld>
            <a:endParaRPr lang="en-US"/>
          </a:p>
        </p:txBody>
      </p:sp>
    </p:spTree>
    <p:extLst>
      <p:ext uri="{BB962C8B-B14F-4D97-AF65-F5344CB8AC3E}">
        <p14:creationId xmlns:p14="http://schemas.microsoft.com/office/powerpoint/2010/main" val="21340407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Five of 6 Stage 1</a:t>
            </a:r>
            <a:r>
              <a:rPr lang="en-US" baseline="0" dirty="0" smtClean="0"/>
              <a:t> Ovarian Cancers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Specificity is with TP53</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Updated Data</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a:t>
            </a:r>
            <a:r>
              <a:rPr lang="en-US" sz="1200" dirty="0" smtClean="0">
                <a:latin typeface="Arial" panose="020B0604020202020204" pitchFamily="34" charset="0"/>
                <a:cs typeface="Arial" panose="020B0604020202020204" pitchFamily="34" charset="0"/>
              </a:rPr>
              <a:t>Updated data 4 out of 713 False Positive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Arial" panose="020B0604020202020204" pitchFamily="34" charset="0"/>
                <a:cs typeface="Arial" panose="020B0604020202020204" pitchFamily="34" charset="0"/>
              </a:rPr>
              <a:t>-23 out 32 HGSC </a:t>
            </a:r>
            <a:r>
              <a:rPr lang="en-US" sz="1200" dirty="0" err="1" smtClean="0">
                <a:latin typeface="Arial" panose="020B0604020202020204" pitchFamily="34" charset="0"/>
                <a:cs typeface="Arial" panose="020B0604020202020204" pitchFamily="34" charset="0"/>
              </a:rPr>
              <a:t>ovrains</a:t>
            </a:r>
            <a:r>
              <a:rPr lang="en-US" sz="1200" dirty="0" smtClean="0">
                <a:latin typeface="Arial" panose="020B0604020202020204" pitchFamily="34" charset="0"/>
                <a:cs typeface="Arial" panose="020B0604020202020204" pitchFamily="34" charset="0"/>
              </a:rPr>
              <a:t> (72%)</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29</a:t>
            </a:fld>
            <a:endParaRPr lang="en-US"/>
          </a:p>
        </p:txBody>
      </p:sp>
    </p:spTree>
    <p:extLst>
      <p:ext uri="{BB962C8B-B14F-4D97-AF65-F5344CB8AC3E}">
        <p14:creationId xmlns:p14="http://schemas.microsoft.com/office/powerpoint/2010/main" val="3595294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30</a:t>
            </a:fld>
            <a:endParaRPr lang="en-US"/>
          </a:p>
        </p:txBody>
      </p:sp>
    </p:spTree>
    <p:extLst>
      <p:ext uri="{BB962C8B-B14F-4D97-AF65-F5344CB8AC3E}">
        <p14:creationId xmlns:p14="http://schemas.microsoft.com/office/powerpoint/2010/main" val="1175737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Arial" pitchFamily="34" charset="0"/>
                <a:ea typeface="+mn-ea"/>
                <a:cs typeface="+mn-cs"/>
              </a:rPr>
              <a:t>NCI-Liquid Biopsy Consortium (NLBC)</a:t>
            </a:r>
            <a:endParaRPr lang="en-US" dirty="0"/>
          </a:p>
        </p:txBody>
      </p:sp>
      <p:sp>
        <p:nvSpPr>
          <p:cNvPr id="4" name="Slide Number Placeholder 3"/>
          <p:cNvSpPr>
            <a:spLocks noGrp="1"/>
          </p:cNvSpPr>
          <p:nvPr>
            <p:ph type="sldNum" sz="quarter" idx="10"/>
          </p:nvPr>
        </p:nvSpPr>
        <p:spPr/>
        <p:txBody>
          <a:bodyPr/>
          <a:lstStyle/>
          <a:p>
            <a:pPr>
              <a:defRPr/>
            </a:pPr>
            <a:fld id="{CA8903E2-E000-4241-BF2A-03E3C9E39FC5}" type="slidenum">
              <a:rPr lang="en-US" smtClean="0"/>
              <a:pPr>
                <a:defRPr/>
              </a:pPr>
              <a:t>31</a:t>
            </a:fld>
            <a:endParaRPr lang="en-US"/>
          </a:p>
        </p:txBody>
      </p:sp>
    </p:spTree>
    <p:extLst>
      <p:ext uri="{BB962C8B-B14F-4D97-AF65-F5344CB8AC3E}">
        <p14:creationId xmlns:p14="http://schemas.microsoft.com/office/powerpoint/2010/main" val="4933604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33</a:t>
            </a:fld>
            <a:endParaRPr lang="en-US"/>
          </a:p>
        </p:txBody>
      </p:sp>
    </p:spTree>
    <p:extLst>
      <p:ext uri="{BB962C8B-B14F-4D97-AF65-F5344CB8AC3E}">
        <p14:creationId xmlns:p14="http://schemas.microsoft.com/office/powerpoint/2010/main" val="914190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5F47FFA6-0C8B-4123-905A-1BFDFBD61655}"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7740A5-5207-4F06-AA10-AFAF11A8E3E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1F317FC6-642F-4B10-9E57-4B5451BAF0B2}"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AAB6925-7A9C-415E-BB34-C4992F4FCCA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692DE2F-A3BA-4574-AA9A-C3F71C40F18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234691A-6D32-48D4-899A-A2FFB8F577B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929B911E-D1F8-423F-979D-86F05B0491C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AC9F0170-830C-4308-B1F5-62085000478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endParaRPr lang="en-US"/>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DB0B8338-3CB9-426D-AD21-2742D7223815}"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13B1AE2-4F6D-415C-836A-37C2C2B0857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C04434EC-59F5-4E08-BE50-F1A148EE37D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smtClean="0"/>
              <a:t>Click to edit Master title style</a:t>
            </a:r>
            <a:endParaRPr lang="en-US"/>
          </a:p>
        </p:txBody>
      </p:sp>
      <p:sp>
        <p:nvSpPr>
          <p:cNvPr id="5125"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endParaRPr lang="en-US"/>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en-US"/>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38780C3E-8244-4CBC-AC47-44D59EB2D39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52" r:id="rId1"/>
    <p:sldLayoutId id="2147483947" r:id="rId2"/>
    <p:sldLayoutId id="2147483953" r:id="rId3"/>
    <p:sldLayoutId id="2147483948" r:id="rId4"/>
    <p:sldLayoutId id="2147483949" r:id="rId5"/>
    <p:sldLayoutId id="2147483950" r:id="rId6"/>
    <p:sldLayoutId id="2147483954" r:id="rId7"/>
    <p:sldLayoutId id="2147483955" r:id="rId8"/>
    <p:sldLayoutId id="2147483956" r:id="rId9"/>
    <p:sldLayoutId id="2147483951" r:id="rId10"/>
    <p:sldLayoutId id="2147483957" r:id="rId11"/>
  </p:sldLayoutIdLst>
  <p:txStyles>
    <p:titleStyle>
      <a:lvl1pPr algn="l" rtl="0" eaLnBrk="0" fontAlgn="base" hangingPunct="0">
        <a:spcBef>
          <a:spcPct val="0"/>
        </a:spcBef>
        <a:spcAft>
          <a:spcPct val="0"/>
        </a:spcAft>
        <a:defRPr sz="4500" b="1" kern="1200">
          <a:solidFill>
            <a:srgbClr val="FFC800"/>
          </a:solidFill>
          <a:latin typeface="+mj-lt"/>
          <a:ea typeface="+mj-ea"/>
          <a:cs typeface="+mj-cs"/>
        </a:defRPr>
      </a:lvl1pPr>
      <a:lvl2pPr algn="l" rtl="0" eaLnBrk="0" fontAlgn="base" hangingPunct="0">
        <a:spcBef>
          <a:spcPct val="0"/>
        </a:spcBef>
        <a:spcAft>
          <a:spcPct val="0"/>
        </a:spcAft>
        <a:defRPr sz="4500" b="1">
          <a:solidFill>
            <a:srgbClr val="FFC800"/>
          </a:solidFill>
          <a:latin typeface="Corbel" pitchFamily="34" charset="0"/>
        </a:defRPr>
      </a:lvl2pPr>
      <a:lvl3pPr algn="l" rtl="0" eaLnBrk="0" fontAlgn="base" hangingPunct="0">
        <a:spcBef>
          <a:spcPct val="0"/>
        </a:spcBef>
        <a:spcAft>
          <a:spcPct val="0"/>
        </a:spcAft>
        <a:defRPr sz="4500" b="1">
          <a:solidFill>
            <a:srgbClr val="FFC800"/>
          </a:solidFill>
          <a:latin typeface="Corbel" pitchFamily="34" charset="0"/>
        </a:defRPr>
      </a:lvl3pPr>
      <a:lvl4pPr algn="l" rtl="0" eaLnBrk="0" fontAlgn="base" hangingPunct="0">
        <a:spcBef>
          <a:spcPct val="0"/>
        </a:spcBef>
        <a:spcAft>
          <a:spcPct val="0"/>
        </a:spcAft>
        <a:defRPr sz="4500" b="1">
          <a:solidFill>
            <a:srgbClr val="FFC800"/>
          </a:solidFill>
          <a:latin typeface="Corbel" pitchFamily="34" charset="0"/>
        </a:defRPr>
      </a:lvl4pPr>
      <a:lvl5pPr algn="l" rtl="0" eaLnBrk="0" fontAlgn="base" hangingPunct="0">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pitchFamily="34"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pitchFamily="34"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30.jpg"/><Relationship Id="rId5" Type="http://schemas.openxmlformats.org/officeDocument/2006/relationships/image" Target="../media/image29.pn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37.png"/><Relationship Id="rId7"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16.jpe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 y="457200"/>
            <a:ext cx="9144000" cy="1066800"/>
          </a:xfrm>
        </p:spPr>
        <p:txBody>
          <a:bodyPr>
            <a:noAutofit/>
          </a:bodyPr>
          <a:lstStyle/>
          <a:p>
            <a:pPr algn="ctr"/>
            <a:r>
              <a:rPr lang="en-US" sz="4800" dirty="0"/>
              <a:t>Liquid </a:t>
            </a:r>
            <a:r>
              <a:rPr lang="en-US" sz="4800" dirty="0" smtClean="0"/>
              <a:t>Biopsies: Beyond </a:t>
            </a:r>
            <a:r>
              <a:rPr lang="en-US" sz="4800" dirty="0"/>
              <a:t>Blood</a:t>
            </a:r>
          </a:p>
        </p:txBody>
      </p:sp>
      <p:pic>
        <p:nvPicPr>
          <p:cNvPr id="6" name="Picture 4" descr="JHU Blue Dome icon"/>
          <p:cNvPicPr>
            <a:picLocks noChangeAspect="1" noChangeArrowheads="1"/>
          </p:cNvPicPr>
          <p:nvPr/>
        </p:nvPicPr>
        <p:blipFill>
          <a:blip r:embed="rId3" cstate="print"/>
          <a:srcRect/>
          <a:stretch>
            <a:fillRect/>
          </a:stretch>
        </p:blipFill>
        <p:spPr bwMode="auto">
          <a:xfrm>
            <a:off x="8523288" y="6019800"/>
            <a:ext cx="620712" cy="838200"/>
          </a:xfrm>
          <a:prstGeom prst="rect">
            <a:avLst/>
          </a:prstGeom>
          <a:noFill/>
          <a:ln w="9525">
            <a:noFill/>
            <a:miter lim="800000"/>
            <a:headEnd/>
            <a:tailEnd/>
          </a:ln>
        </p:spPr>
      </p:pic>
      <p:pic>
        <p:nvPicPr>
          <p:cNvPr id="8" name="Picture 2" descr="http://farm3.static.flickr.com/2036/2200339623_a70cae3917_o.jpg"/>
          <p:cNvPicPr>
            <a:picLocks noChangeAspect="1" noChangeArrowheads="1"/>
          </p:cNvPicPr>
          <p:nvPr/>
        </p:nvPicPr>
        <p:blipFill>
          <a:blip r:embed="rId4" cstate="print"/>
          <a:srcRect l="18293" t="3160" r="7317"/>
          <a:stretch>
            <a:fillRect/>
          </a:stretch>
        </p:blipFill>
        <p:spPr bwMode="auto">
          <a:xfrm>
            <a:off x="112295" y="1295400"/>
            <a:ext cx="4572000" cy="3747541"/>
          </a:xfrm>
          <a:prstGeom prst="rect">
            <a:avLst/>
          </a:prstGeom>
          <a:noFill/>
        </p:spPr>
      </p:pic>
      <p:pic>
        <p:nvPicPr>
          <p:cNvPr id="34818" name="Picture 99" descr="Description: Macintosh HD:Users:rmercado:Desktop:MSMC Doctors RGB Vrtl.png"/>
          <p:cNvPicPr>
            <a:picLocks noChangeArrowheads="1"/>
          </p:cNvPicPr>
          <p:nvPr/>
        </p:nvPicPr>
        <p:blipFill>
          <a:blip r:embed="rId5" cstate="print"/>
          <a:srcRect/>
          <a:stretch>
            <a:fillRect/>
          </a:stretch>
        </p:blipFill>
        <p:spPr bwMode="auto">
          <a:xfrm>
            <a:off x="0" y="6011863"/>
            <a:ext cx="1600200" cy="846137"/>
          </a:xfrm>
          <a:prstGeom prst="rect">
            <a:avLst/>
          </a:prstGeom>
          <a:solidFill>
            <a:schemeClr val="tx1"/>
          </a:solidFill>
          <a:ln w="9525">
            <a:noFill/>
            <a:miter lim="800000"/>
            <a:headEnd/>
            <a:tailEnd/>
          </a:ln>
        </p:spPr>
      </p:pic>
      <p:sp>
        <p:nvSpPr>
          <p:cNvPr id="21507" name="Rectangle 3"/>
          <p:cNvSpPr>
            <a:spLocks noGrp="1" noChangeArrowheads="1"/>
          </p:cNvSpPr>
          <p:nvPr>
            <p:ph type="subTitle" idx="1"/>
          </p:nvPr>
        </p:nvSpPr>
        <p:spPr>
          <a:xfrm>
            <a:off x="23272" y="5257800"/>
            <a:ext cx="9144000" cy="1600200"/>
          </a:xfrm>
        </p:spPr>
        <p:txBody>
          <a:bodyPr/>
          <a:lstStyle/>
          <a:p>
            <a:pPr algn="ctr"/>
            <a:r>
              <a:rPr lang="en-US" sz="3200" dirty="0">
                <a:latin typeface="Arial" panose="020B0604020202020204" pitchFamily="34" charset="0"/>
                <a:cs typeface="Arial" panose="020B0604020202020204" pitchFamily="34" charset="0"/>
              </a:rPr>
              <a:t>11th </a:t>
            </a:r>
            <a:r>
              <a:rPr lang="en-US" sz="3200" dirty="0" smtClean="0">
                <a:latin typeface="Arial" panose="020B0604020202020204" pitchFamily="34" charset="0"/>
                <a:cs typeface="Arial" panose="020B0604020202020204" pitchFamily="34" charset="0"/>
              </a:rPr>
              <a:t>EDRN </a:t>
            </a:r>
            <a:r>
              <a:rPr lang="en-US" sz="3200" dirty="0">
                <a:latin typeface="Arial" panose="020B0604020202020204" pitchFamily="34" charset="0"/>
                <a:cs typeface="Arial" panose="020B0604020202020204" pitchFamily="34" charset="0"/>
              </a:rPr>
              <a:t>Scientific </a:t>
            </a:r>
            <a:r>
              <a:rPr lang="en-US" sz="3200" dirty="0" smtClean="0">
                <a:latin typeface="Arial" panose="020B0604020202020204" pitchFamily="34" charset="0"/>
                <a:cs typeface="Arial" panose="020B0604020202020204" pitchFamily="34" charset="0"/>
              </a:rPr>
              <a:t>Workshop</a:t>
            </a:r>
          </a:p>
          <a:p>
            <a:pPr algn="ctr"/>
            <a:r>
              <a:rPr lang="en-US" sz="2400" dirty="0" smtClean="0">
                <a:latin typeface="Arial" pitchFamily="34" charset="0"/>
                <a:cs typeface="Arial" pitchFamily="34" charset="0"/>
              </a:rPr>
              <a:t>September 11</a:t>
            </a:r>
            <a:r>
              <a:rPr lang="en-US" sz="2400" baseline="30000" dirty="0" smtClean="0">
                <a:latin typeface="Arial" pitchFamily="34" charset="0"/>
                <a:cs typeface="Arial" pitchFamily="34" charset="0"/>
              </a:rPr>
              <a:t>th</a:t>
            </a:r>
            <a:r>
              <a:rPr lang="en-US" sz="2400" dirty="0" smtClean="0">
                <a:latin typeface="Arial" pitchFamily="34" charset="0"/>
                <a:cs typeface="Arial" pitchFamily="34" charset="0"/>
              </a:rPr>
              <a:t> 2019</a:t>
            </a:r>
          </a:p>
          <a:p>
            <a:pPr algn="ctr"/>
            <a:endParaRPr lang="en-US" sz="1600" dirty="0" smtClean="0">
              <a:latin typeface="Arial" pitchFamily="34" charset="0"/>
              <a:cs typeface="Arial" pitchFamily="34" charset="0"/>
            </a:endParaRPr>
          </a:p>
          <a:p>
            <a:pPr algn="ctr"/>
            <a:r>
              <a:rPr lang="en-US" dirty="0" smtClean="0">
                <a:latin typeface="Arial" pitchFamily="34" charset="0"/>
                <a:cs typeface="Arial" pitchFamily="34" charset="0"/>
              </a:rPr>
              <a:t>Kenneth Kinzler</a:t>
            </a:r>
          </a:p>
          <a:p>
            <a:pPr algn="ctr" eaLnBrk="1" hangingPunct="1">
              <a:lnSpc>
                <a:spcPct val="90000"/>
              </a:lnSpc>
            </a:pPr>
            <a:r>
              <a:rPr lang="en-US" dirty="0" smtClean="0">
                <a:latin typeface="Arial" pitchFamily="34" charset="0"/>
                <a:cs typeface="Arial" pitchFamily="34" charset="0"/>
              </a:rPr>
              <a:t> Ludwig Center at Johns Hopkins</a:t>
            </a:r>
          </a:p>
        </p:txBody>
      </p:sp>
      <p:pic>
        <p:nvPicPr>
          <p:cNvPr id="7" name="Picture 2"/>
          <p:cNvPicPr>
            <a:picLocks noChangeAspect="1" noChangeArrowheads="1"/>
          </p:cNvPicPr>
          <p:nvPr/>
        </p:nvPicPr>
        <p:blipFill>
          <a:blip r:embed="rId6" cstate="print"/>
          <a:srcRect l="8374"/>
          <a:stretch>
            <a:fillRect/>
          </a:stretch>
        </p:blipFill>
        <p:spPr bwMode="auto">
          <a:xfrm>
            <a:off x="4509017" y="1272191"/>
            <a:ext cx="4634983" cy="3793958"/>
          </a:xfrm>
          <a:prstGeom prst="rect">
            <a:avLst/>
          </a:prstGeom>
          <a:noFill/>
          <a:ln w="9525">
            <a:noFill/>
            <a:miter lim="800000"/>
            <a:headEnd/>
            <a:tailEnd/>
          </a:ln>
        </p:spPr>
      </p:pic>
    </p:spTree>
    <p:extLst>
      <p:ext uri="{BB962C8B-B14F-4D97-AF65-F5344CB8AC3E}">
        <p14:creationId xmlns:p14="http://schemas.microsoft.com/office/powerpoint/2010/main" val="90866520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Liquid Biopsy</a:t>
            </a:r>
            <a:endParaRPr lang="en-US" dirty="0"/>
          </a:p>
        </p:txBody>
      </p:sp>
      <p:sp>
        <p:nvSpPr>
          <p:cNvPr id="3" name="Content Placeholder 2"/>
          <p:cNvSpPr>
            <a:spLocks noGrp="1"/>
          </p:cNvSpPr>
          <p:nvPr>
            <p:ph idx="1"/>
          </p:nvPr>
        </p:nvSpPr>
        <p:spPr/>
        <p:txBody>
          <a:bodyPr/>
          <a:lstStyle/>
          <a:p>
            <a:r>
              <a:rPr lang="en-US" dirty="0" smtClean="0"/>
              <a:t>Liquid Biopsy – The characterization of a tumor by analysis of a fluid collected at a distance from the tumor.  This is most often consider in the context of blood samples but the clinical applications of liquid biopsies are not limited to blood samples. </a:t>
            </a:r>
          </a:p>
        </p:txBody>
      </p:sp>
    </p:spTree>
    <p:extLst>
      <p:ext uri="{BB962C8B-B14F-4D97-AF65-F5344CB8AC3E}">
        <p14:creationId xmlns:p14="http://schemas.microsoft.com/office/powerpoint/2010/main" val="15078627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Liquid Biopsies Explosion</a:t>
            </a:r>
            <a:endParaRPr lang="en-US" dirty="0"/>
          </a:p>
        </p:txBody>
      </p:sp>
      <p:pic>
        <p:nvPicPr>
          <p:cNvPr id="4" name="Picture 3"/>
          <p:cNvPicPr>
            <a:picLocks noChangeAspect="1"/>
          </p:cNvPicPr>
          <p:nvPr/>
        </p:nvPicPr>
        <p:blipFill>
          <a:blip r:embed="rId3"/>
          <a:stretch>
            <a:fillRect/>
          </a:stretch>
        </p:blipFill>
        <p:spPr>
          <a:xfrm>
            <a:off x="304800" y="1600200"/>
            <a:ext cx="8815387" cy="4419599"/>
          </a:xfrm>
          <a:prstGeom prst="rect">
            <a:avLst/>
          </a:prstGeom>
        </p:spPr>
      </p:pic>
      <p:sp>
        <p:nvSpPr>
          <p:cNvPr id="5" name="TextBox 4"/>
          <p:cNvSpPr txBox="1"/>
          <p:nvPr/>
        </p:nvSpPr>
        <p:spPr>
          <a:xfrm rot="16200000">
            <a:off x="136178" y="3560004"/>
            <a:ext cx="3357265"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1991 – Somatic Mutations  in LB</a:t>
            </a:r>
            <a:endParaRPr kumimoji="0" lang="en-US"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6" name="TextBox 5"/>
          <p:cNvSpPr txBox="1"/>
          <p:nvPr/>
        </p:nvSpPr>
        <p:spPr>
          <a:xfrm rot="16200000">
            <a:off x="2975458" y="4263543"/>
            <a:ext cx="188602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1999 – Digital PCR</a:t>
            </a:r>
            <a:endParaRPr kumimoji="0" lang="en-US"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7" name="TextBox 6"/>
          <p:cNvSpPr txBox="1"/>
          <p:nvPr/>
        </p:nvSpPr>
        <p:spPr>
          <a:xfrm rot="16200000">
            <a:off x="4156556" y="4263543"/>
            <a:ext cx="165742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2003 – Beaming</a:t>
            </a:r>
            <a:endParaRPr kumimoji="0" lang="en-US"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12" name="TextBox 11"/>
          <p:cNvSpPr txBox="1"/>
          <p:nvPr/>
        </p:nvSpPr>
        <p:spPr>
          <a:xfrm rot="16200000">
            <a:off x="5955233" y="3844443"/>
            <a:ext cx="2114621"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2011 – Safe-</a:t>
            </a:r>
            <a:r>
              <a:rPr kumimoji="0" lang="en-US" sz="1800" b="0" i="0" u="none" strike="noStrike" kern="1200" cap="none" spc="0" normalizeH="0" baseline="0" noProof="0" dirty="0" err="1" smtClean="0">
                <a:ln>
                  <a:noFill/>
                </a:ln>
                <a:solidFill>
                  <a:prstClr val="black"/>
                </a:solidFill>
                <a:effectLst/>
                <a:uLnTx/>
                <a:uFillTx/>
                <a:latin typeface="Arial Narrow" panose="020B0606020202030204" pitchFamily="34" charset="0"/>
                <a:ea typeface="+mn-ea"/>
                <a:cs typeface="+mn-cs"/>
              </a:rPr>
              <a:t>SeqS</a:t>
            </a:r>
            <a:endParaRPr kumimoji="0" lang="en-US"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22" name="TextBox 21"/>
          <p:cNvSpPr txBox="1"/>
          <p:nvPr/>
        </p:nvSpPr>
        <p:spPr>
          <a:xfrm rot="16200000">
            <a:off x="-839360" y="3396733"/>
            <a:ext cx="2214264"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Number of Publications</a:t>
            </a:r>
            <a:endParaRPr kumimoji="0" lang="en-US"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23" name="TextBox 22"/>
          <p:cNvSpPr txBox="1"/>
          <p:nvPr/>
        </p:nvSpPr>
        <p:spPr>
          <a:xfrm>
            <a:off x="4208934" y="5943600"/>
            <a:ext cx="72613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Year</a:t>
            </a:r>
            <a:endParaRPr kumimoji="0" lang="en-US"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9594867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Clinical Application of Liquid Biopsies</a:t>
            </a:r>
            <a:endParaRPr lang="en-US" dirty="0"/>
          </a:p>
        </p:txBody>
      </p:sp>
      <p:sp>
        <p:nvSpPr>
          <p:cNvPr id="3" name="Content Placeholder 2"/>
          <p:cNvSpPr>
            <a:spLocks noGrp="1"/>
          </p:cNvSpPr>
          <p:nvPr>
            <p:ph idx="1"/>
          </p:nvPr>
        </p:nvSpPr>
        <p:spPr/>
        <p:txBody>
          <a:bodyPr/>
          <a:lstStyle/>
          <a:p>
            <a:r>
              <a:rPr lang="en-US" dirty="0" smtClean="0"/>
              <a:t>Diagnostic</a:t>
            </a:r>
          </a:p>
          <a:p>
            <a:endParaRPr lang="en-US" dirty="0"/>
          </a:p>
          <a:p>
            <a:r>
              <a:rPr lang="en-US" dirty="0" smtClean="0"/>
              <a:t>Patient Management</a:t>
            </a:r>
          </a:p>
          <a:p>
            <a:pPr lvl="1"/>
            <a:r>
              <a:rPr lang="en-US" dirty="0" smtClean="0"/>
              <a:t>Prognosis</a:t>
            </a:r>
          </a:p>
          <a:p>
            <a:pPr lvl="1"/>
            <a:r>
              <a:rPr lang="en-US" dirty="0" smtClean="0"/>
              <a:t>Detection of Minimal Residual Disease</a:t>
            </a:r>
          </a:p>
          <a:p>
            <a:pPr lvl="1"/>
            <a:r>
              <a:rPr lang="en-US" dirty="0" smtClean="0"/>
              <a:t>Detection of Resistance Mutations</a:t>
            </a:r>
          </a:p>
          <a:p>
            <a:pPr lvl="1"/>
            <a:r>
              <a:rPr lang="en-US" dirty="0" smtClean="0"/>
              <a:t>Therapy Selection</a:t>
            </a:r>
          </a:p>
          <a:p>
            <a:endParaRPr lang="en-US" dirty="0"/>
          </a:p>
          <a:p>
            <a:r>
              <a:rPr lang="en-US" dirty="0" smtClean="0"/>
              <a:t>Screening (Early Detection)</a:t>
            </a:r>
            <a:endParaRPr lang="en-US" dirty="0"/>
          </a:p>
        </p:txBody>
      </p:sp>
    </p:spTree>
    <p:extLst>
      <p:ext uri="{BB962C8B-B14F-4D97-AF65-F5344CB8AC3E}">
        <p14:creationId xmlns:p14="http://schemas.microsoft.com/office/powerpoint/2010/main" val="32936444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52400" y="155448"/>
            <a:ext cx="8763000" cy="1252728"/>
          </a:xfrm>
        </p:spPr>
        <p:txBody>
          <a:bodyPr>
            <a:noAutofit/>
          </a:bodyPr>
          <a:lstStyle/>
          <a:p>
            <a:r>
              <a:rPr lang="en-US" sz="4100" dirty="0" smtClean="0"/>
              <a:t>Minimal Residue Disease</a:t>
            </a:r>
            <a:r>
              <a:rPr lang="en-US" sz="4100" dirty="0"/>
              <a:t/>
            </a:r>
            <a:br>
              <a:rPr lang="en-US" sz="4100" dirty="0"/>
            </a:br>
            <a:r>
              <a:rPr lang="en-US" sz="4100" dirty="0" smtClean="0"/>
              <a:t>Recurrence in </a:t>
            </a:r>
            <a:r>
              <a:rPr lang="en-US" sz="4100" dirty="0"/>
              <a:t>Stage II Colon Cancer</a:t>
            </a:r>
            <a:endParaRPr lang="en-US" sz="4100" dirty="0" smtClean="0"/>
          </a:p>
        </p:txBody>
      </p:sp>
      <p:pic>
        <p:nvPicPr>
          <p:cNvPr id="19" name="Picture 2"/>
          <p:cNvPicPr>
            <a:picLocks noGrp="1" noChangeAspect="1" noChangeArrowheads="1"/>
          </p:cNvPicPr>
          <p:nvPr>
            <p:ph idx="1"/>
          </p:nvPr>
        </p:nvPicPr>
        <p:blipFill rotWithShape="1">
          <a:blip r:embed="rId3" cstate="print"/>
          <a:srcRect l="1" t="27549" r="38108"/>
          <a:stretch/>
        </p:blipFill>
        <p:spPr bwMode="auto">
          <a:xfrm>
            <a:off x="3048000" y="1490849"/>
            <a:ext cx="4724400" cy="4141541"/>
          </a:xfrm>
          <a:prstGeom prst="rect">
            <a:avLst/>
          </a:prstGeom>
          <a:noFill/>
          <a:ln w="9525">
            <a:noFill/>
            <a:miter lim="800000"/>
            <a:headEnd/>
            <a:tailEnd/>
          </a:ln>
        </p:spPr>
      </p:pic>
      <p:sp>
        <p:nvSpPr>
          <p:cNvPr id="13" name="Rectangle 12"/>
          <p:cNvSpPr/>
          <p:nvPr/>
        </p:nvSpPr>
        <p:spPr>
          <a:xfrm>
            <a:off x="0" y="1524000"/>
            <a:ext cx="2133600" cy="449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pic>
        <p:nvPicPr>
          <p:cNvPr id="14" name="Picture 2" descr="http://www.wehi.edu.au/images/uploads/1806941cffabfd4b89d07f439ec57a0f.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776" r="20153"/>
          <a:stretch/>
        </p:blipFill>
        <p:spPr bwMode="auto">
          <a:xfrm>
            <a:off x="0" y="3886199"/>
            <a:ext cx="1981200" cy="209076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700" y="1600200"/>
            <a:ext cx="1952500" cy="1921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228600" y="3505200"/>
            <a:ext cx="1432905"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Jeanne Tie</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7" name="TextBox 16"/>
          <p:cNvSpPr txBox="1"/>
          <p:nvPr/>
        </p:nvSpPr>
        <p:spPr>
          <a:xfrm>
            <a:off x="228600" y="5943600"/>
            <a:ext cx="148715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Peter Gibbs</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81800" y="6163899"/>
            <a:ext cx="2362200" cy="694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2938883" y="5632390"/>
            <a:ext cx="5781134" cy="40011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1" u="sng" strike="noStrike" kern="1200" cap="none" spc="0" normalizeH="0" baseline="0" noProof="0" dirty="0" smtClean="0">
                <a:ln>
                  <a:noFill/>
                </a:ln>
                <a:solidFill>
                  <a:prstClr val="black"/>
                </a:solidFill>
                <a:effectLst/>
                <a:uLnTx/>
                <a:uFillTx/>
                <a:latin typeface="Arial" pitchFamily="34" charset="0"/>
                <a:ea typeface="+mn-ea"/>
                <a:cs typeface="+mn-cs"/>
              </a:rPr>
              <a:t>Tie et al., </a:t>
            </a:r>
            <a:r>
              <a:rPr kumimoji="0" lang="en-US" sz="2000" b="1" i="1" u="sng" strike="noStrike" kern="1200" cap="none" spc="0" normalizeH="0" baseline="0" noProof="0" dirty="0" err="1" smtClean="0">
                <a:ln>
                  <a:noFill/>
                </a:ln>
                <a:solidFill>
                  <a:prstClr val="black"/>
                </a:solidFill>
                <a:effectLst/>
                <a:uLnTx/>
                <a:uFillTx/>
                <a:latin typeface="Arial" pitchFamily="34" charset="0"/>
                <a:ea typeface="+mn-ea"/>
                <a:cs typeface="+mn-cs"/>
              </a:rPr>
              <a:t>Sci</a:t>
            </a:r>
            <a:r>
              <a:rPr kumimoji="0" lang="en-US" sz="2000" b="1" i="1" u="sng" strike="noStrike" kern="1200" cap="none" spc="0" normalizeH="0" baseline="0" noProof="0" dirty="0" smtClean="0">
                <a:ln>
                  <a:noFill/>
                </a:ln>
                <a:solidFill>
                  <a:prstClr val="black"/>
                </a:solidFill>
                <a:effectLst/>
                <a:uLnTx/>
                <a:uFillTx/>
                <a:latin typeface="Arial" pitchFamily="34" charset="0"/>
                <a:ea typeface="+mn-ea"/>
                <a:cs typeface="+mn-cs"/>
              </a:rPr>
              <a:t> </a:t>
            </a:r>
            <a:r>
              <a:rPr kumimoji="0" lang="en-US" sz="2000" b="1" i="1" u="sng" strike="noStrike" kern="1200" cap="none" spc="0" normalizeH="0" baseline="0" noProof="0" dirty="0" err="1" smtClean="0">
                <a:ln>
                  <a:noFill/>
                </a:ln>
                <a:solidFill>
                  <a:prstClr val="black"/>
                </a:solidFill>
                <a:effectLst/>
                <a:uLnTx/>
                <a:uFillTx/>
                <a:latin typeface="Arial" pitchFamily="34" charset="0"/>
                <a:ea typeface="+mn-ea"/>
                <a:cs typeface="+mn-cs"/>
              </a:rPr>
              <a:t>Transl</a:t>
            </a:r>
            <a:r>
              <a:rPr kumimoji="0" lang="en-US" sz="2000" b="1" i="1" u="sng" strike="noStrike" kern="1200" cap="none" spc="0" normalizeH="0" baseline="0" noProof="0" dirty="0" smtClean="0">
                <a:ln>
                  <a:noFill/>
                </a:ln>
                <a:solidFill>
                  <a:prstClr val="black"/>
                </a:solidFill>
                <a:effectLst/>
                <a:uLnTx/>
                <a:uFillTx/>
                <a:latin typeface="Arial" pitchFamily="34" charset="0"/>
                <a:ea typeface="+mn-ea"/>
                <a:cs typeface="+mn-cs"/>
              </a:rPr>
              <a:t> Med. 8(346):346ra92 2016.</a:t>
            </a:r>
            <a:endParaRPr kumimoji="0" lang="en-US" sz="2000" b="1" i="1" u="sng"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3" name="Oval 2"/>
          <p:cNvSpPr/>
          <p:nvPr/>
        </p:nvSpPr>
        <p:spPr>
          <a:xfrm>
            <a:off x="3276600" y="3874532"/>
            <a:ext cx="847966" cy="7620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20" name="Rectangle 19"/>
          <p:cNvSpPr/>
          <p:nvPr/>
        </p:nvSpPr>
        <p:spPr>
          <a:xfrm>
            <a:off x="6261996" y="2667000"/>
            <a:ext cx="1510403" cy="296539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7" name="Right Arrow 6"/>
          <p:cNvSpPr/>
          <p:nvPr/>
        </p:nvSpPr>
        <p:spPr>
          <a:xfrm>
            <a:off x="5092102" y="4179332"/>
            <a:ext cx="1143000" cy="4572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39874424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0"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l="1269" t="8002" b="8772"/>
          <a:stretch>
            <a:fillRect/>
          </a:stretch>
        </p:blipFill>
        <p:spPr bwMode="auto">
          <a:xfrm>
            <a:off x="1524000" y="1752600"/>
            <a:ext cx="5928100" cy="4267200"/>
          </a:xfrm>
          <a:prstGeom prst="rect">
            <a:avLst/>
          </a:prstGeom>
          <a:noFill/>
          <a:ln w="9525">
            <a:noFill/>
            <a:miter lim="800000"/>
            <a:headEnd/>
            <a:tailEnd/>
          </a:ln>
        </p:spPr>
      </p:pic>
      <p:sp>
        <p:nvSpPr>
          <p:cNvPr id="2" name="Title 1"/>
          <p:cNvSpPr>
            <a:spLocks noGrp="1"/>
          </p:cNvSpPr>
          <p:nvPr>
            <p:ph type="title"/>
          </p:nvPr>
        </p:nvSpPr>
        <p:spPr>
          <a:xfrm>
            <a:off x="228600" y="228600"/>
            <a:ext cx="8574087" cy="1111488"/>
          </a:xfrm>
        </p:spPr>
        <p:txBody>
          <a:bodyPr>
            <a:noAutofit/>
          </a:bodyPr>
          <a:lstStyle/>
          <a:p>
            <a:pPr algn="ctr"/>
            <a:r>
              <a:rPr lang="en-US" sz="4400" dirty="0" smtClean="0">
                <a:solidFill>
                  <a:schemeClr val="accent1"/>
                </a:solidFill>
                <a:latin typeface="Calibri" panose="020F0502020204030204" pitchFamily="34" charset="0"/>
                <a:cs typeface="Calibri" panose="020F0502020204030204" pitchFamily="34" charset="0"/>
              </a:rPr>
              <a:t>Standard of Care Criteria</a:t>
            </a:r>
            <a:br>
              <a:rPr lang="en-US" sz="4400" dirty="0" smtClean="0">
                <a:solidFill>
                  <a:schemeClr val="accent1"/>
                </a:solidFill>
                <a:latin typeface="Calibri" panose="020F0502020204030204" pitchFamily="34" charset="0"/>
                <a:cs typeface="Calibri" panose="020F0502020204030204" pitchFamily="34" charset="0"/>
              </a:rPr>
            </a:br>
            <a:r>
              <a:rPr lang="en-US" sz="3600" dirty="0" smtClean="0">
                <a:solidFill>
                  <a:schemeClr val="accent1"/>
                </a:solidFill>
                <a:latin typeface="Calibri" panose="020F0502020204030204" pitchFamily="34" charset="0"/>
                <a:cs typeface="Calibri" panose="020F0502020204030204" pitchFamily="34" charset="0"/>
              </a:rPr>
              <a:t>(Time-to-Recurrence, Stage II CRC)</a:t>
            </a:r>
            <a:endParaRPr lang="en-US" sz="4400" b="1" dirty="0">
              <a:solidFill>
                <a:schemeClr val="accent1"/>
              </a:solidFill>
            </a:endParaRPr>
          </a:p>
        </p:txBody>
      </p:sp>
      <p:sp>
        <p:nvSpPr>
          <p:cNvPr id="3" name="TextBox 2"/>
          <p:cNvSpPr txBox="1"/>
          <p:nvPr/>
        </p:nvSpPr>
        <p:spPr>
          <a:xfrm rot="16200000">
            <a:off x="-340668" y="3541068"/>
            <a:ext cx="3124201" cy="461665"/>
          </a:xfrm>
          <a:prstGeom prst="rect">
            <a:avLst/>
          </a:prstGeom>
          <a:solidFill>
            <a:schemeClr val="bg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Recurrence</a:t>
            </a:r>
            <a:r>
              <a:rPr kumimoji="0" lang="en-US" sz="2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 Free (%)</a:t>
            </a:r>
            <a:endPar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TextBox 7"/>
          <p:cNvSpPr txBox="1"/>
          <p:nvPr/>
        </p:nvSpPr>
        <p:spPr>
          <a:xfrm>
            <a:off x="2819400" y="6008363"/>
            <a:ext cx="3429000" cy="738664"/>
          </a:xfrm>
          <a:prstGeom prst="rect">
            <a:avLst/>
          </a:prstGeom>
          <a:solidFill>
            <a:schemeClr val="bg1"/>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Months since surgery</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b="1" dirty="0" smtClean="0">
                <a:solidFill>
                  <a:prstClr val="black"/>
                </a:solidFill>
                <a:latin typeface="Arial" panose="020B0604020202020204" pitchFamily="34" charset="0"/>
              </a:rPr>
              <a:t>(All no-chemo patients)</a:t>
            </a: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Rectangle 5"/>
          <p:cNvSpPr/>
          <p:nvPr/>
        </p:nvSpPr>
        <p:spPr>
          <a:xfrm>
            <a:off x="2133600" y="4648200"/>
            <a:ext cx="2988530" cy="5715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7" name="Rectangle 6"/>
          <p:cNvSpPr/>
          <p:nvPr/>
        </p:nvSpPr>
        <p:spPr>
          <a:xfrm>
            <a:off x="968542" y="2418229"/>
            <a:ext cx="533400" cy="293594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2910190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574087" cy="1111488"/>
          </a:xfrm>
        </p:spPr>
        <p:txBody>
          <a:bodyPr>
            <a:noAutofit/>
          </a:bodyPr>
          <a:lstStyle/>
          <a:p>
            <a:pPr algn="ctr"/>
            <a:r>
              <a:rPr lang="en-US" sz="4400" b="1" dirty="0">
                <a:solidFill>
                  <a:schemeClr val="accent1"/>
                </a:solidFill>
                <a:latin typeface="Calibri" panose="020F0502020204030204" pitchFamily="34" charset="0"/>
                <a:cs typeface="Calibri" panose="020F0502020204030204" pitchFamily="34" charset="0"/>
              </a:rPr>
              <a:t>Post-op </a:t>
            </a:r>
            <a:r>
              <a:rPr lang="en-US" sz="4400" b="1" dirty="0" err="1" smtClean="0">
                <a:solidFill>
                  <a:schemeClr val="accent1"/>
                </a:solidFill>
                <a:latin typeface="Calibri" panose="020F0502020204030204" pitchFamily="34" charset="0"/>
                <a:cs typeface="Calibri" panose="020F0502020204030204" pitchFamily="34" charset="0"/>
              </a:rPr>
              <a:t>ctDNA</a:t>
            </a:r>
            <a:r>
              <a:rPr lang="en-US" sz="4400" b="1" dirty="0" smtClean="0">
                <a:solidFill>
                  <a:schemeClr val="accent1"/>
                </a:solidFill>
                <a:latin typeface="Calibri" panose="020F0502020204030204" pitchFamily="34" charset="0"/>
                <a:cs typeface="Calibri" panose="020F0502020204030204" pitchFamily="34" charset="0"/>
              </a:rPr>
              <a:t/>
            </a:r>
            <a:br>
              <a:rPr lang="en-US" sz="4400" b="1" dirty="0" smtClean="0">
                <a:solidFill>
                  <a:schemeClr val="accent1"/>
                </a:solidFill>
                <a:latin typeface="Calibri" panose="020F0502020204030204" pitchFamily="34" charset="0"/>
                <a:cs typeface="Calibri" panose="020F0502020204030204" pitchFamily="34" charset="0"/>
              </a:rPr>
            </a:br>
            <a:r>
              <a:rPr lang="en-US" sz="3600" dirty="0">
                <a:solidFill>
                  <a:schemeClr val="accent1"/>
                </a:solidFill>
                <a:latin typeface="Calibri" panose="020F0502020204030204" pitchFamily="34" charset="0"/>
                <a:cs typeface="Calibri" panose="020F0502020204030204" pitchFamily="34" charset="0"/>
              </a:rPr>
              <a:t>(Time-to-Recurrence, Stage II CRC)</a:t>
            </a:r>
            <a:endParaRPr lang="en-US" sz="3600" b="1" dirty="0">
              <a:solidFill>
                <a:schemeClr val="accent1"/>
              </a:solidFill>
            </a:endParaRPr>
          </a:p>
        </p:txBody>
      </p:sp>
      <p:sp>
        <p:nvSpPr>
          <p:cNvPr id="3" name="TextBox 2"/>
          <p:cNvSpPr txBox="1"/>
          <p:nvPr/>
        </p:nvSpPr>
        <p:spPr>
          <a:xfrm rot="16200000">
            <a:off x="-726133" y="3693468"/>
            <a:ext cx="3124201" cy="461665"/>
          </a:xfrm>
          <a:prstGeom prst="rect">
            <a:avLst/>
          </a:prstGeom>
          <a:solidFill>
            <a:schemeClr val="bg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Recurrence</a:t>
            </a:r>
            <a:r>
              <a:rPr kumimoji="0" lang="en-US" sz="2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 Free (%)</a:t>
            </a:r>
            <a:endPar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2050" name="Picture 2"/>
          <p:cNvPicPr>
            <a:picLocks noChangeAspect="1" noChangeArrowheads="1"/>
          </p:cNvPicPr>
          <p:nvPr/>
        </p:nvPicPr>
        <p:blipFill rotWithShape="1">
          <a:blip r:embed="rId2" cstate="print"/>
          <a:srcRect t="10459"/>
          <a:stretch/>
        </p:blipFill>
        <p:spPr bwMode="auto">
          <a:xfrm>
            <a:off x="1143000" y="2057400"/>
            <a:ext cx="5943600" cy="4127022"/>
          </a:xfrm>
          <a:prstGeom prst="rect">
            <a:avLst/>
          </a:prstGeom>
          <a:noFill/>
          <a:ln w="9525">
            <a:noFill/>
            <a:miter lim="800000"/>
            <a:headEnd/>
            <a:tailEnd/>
          </a:ln>
        </p:spPr>
      </p:pic>
      <p:sp>
        <p:nvSpPr>
          <p:cNvPr id="8" name="TextBox 7"/>
          <p:cNvSpPr txBox="1"/>
          <p:nvPr/>
        </p:nvSpPr>
        <p:spPr>
          <a:xfrm>
            <a:off x="2286000" y="6119526"/>
            <a:ext cx="4006324" cy="738664"/>
          </a:xfrm>
          <a:prstGeom prst="rect">
            <a:avLst/>
          </a:prstGeom>
          <a:solidFill>
            <a:schemeClr val="bg1"/>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Months since surgery</a:t>
            </a:r>
          </a:p>
          <a:p>
            <a:pPr algn="ctr"/>
            <a:r>
              <a:rPr lang="en-US" b="1" dirty="0">
                <a:solidFill>
                  <a:prstClr val="black"/>
                </a:solidFill>
                <a:latin typeface="Arial" panose="020B0604020202020204" pitchFamily="34" charset="0"/>
              </a:rPr>
              <a:t>(All no-chemo patients</a:t>
            </a:r>
            <a:r>
              <a:rPr lang="en-US" b="1" dirty="0" smtClean="0">
                <a:solidFill>
                  <a:prstClr val="black"/>
                </a:solidFill>
                <a:latin typeface="Arial" panose="020B0604020202020204" pitchFamily="34" charset="0"/>
              </a:rPr>
              <a:t>)</a:t>
            </a:r>
            <a:endParaRPr lang="en-US" sz="1600" b="1" dirty="0">
              <a:solidFill>
                <a:prstClr val="black"/>
              </a:solidFill>
              <a:latin typeface="Arial" panose="020B0604020202020204" pitchFamily="34" charset="0"/>
            </a:endParaRPr>
          </a:p>
        </p:txBody>
      </p:sp>
      <p:sp>
        <p:nvSpPr>
          <p:cNvPr id="7" name="Rectangle 6"/>
          <p:cNvSpPr/>
          <p:nvPr/>
        </p:nvSpPr>
        <p:spPr>
          <a:xfrm>
            <a:off x="2895600" y="3352801"/>
            <a:ext cx="2988530" cy="5715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9" name="Right Arrow 8"/>
          <p:cNvSpPr/>
          <p:nvPr/>
        </p:nvSpPr>
        <p:spPr>
          <a:xfrm rot="10800000">
            <a:off x="6292324" y="2549209"/>
            <a:ext cx="1143000" cy="457200"/>
          </a:xfrm>
          <a:prstGeom prst="rightArrow">
            <a:avLst/>
          </a:prstGeom>
          <a:solidFill>
            <a:srgbClr val="1048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1" name="Right Arrow 10"/>
          <p:cNvSpPr/>
          <p:nvPr/>
        </p:nvSpPr>
        <p:spPr>
          <a:xfrm rot="9509082">
            <a:off x="3725435" y="5216859"/>
            <a:ext cx="1143000" cy="4572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0" name="Rectangle 9"/>
          <p:cNvSpPr/>
          <p:nvPr/>
        </p:nvSpPr>
        <p:spPr>
          <a:xfrm>
            <a:off x="496887" y="2135752"/>
            <a:ext cx="8305800"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3600" b="0" i="0" u="none" strike="noStrike" kern="1200" cap="none" spc="0" normalizeH="0" baseline="0" noProof="0" dirty="0" err="1" smtClean="0">
                <a:ln>
                  <a:noFill/>
                </a:ln>
                <a:solidFill>
                  <a:prstClr val="black"/>
                </a:solidFill>
                <a:effectLst/>
                <a:uLnTx/>
                <a:uFillTx/>
                <a:latin typeface="Corbel"/>
                <a:ea typeface="+mn-ea"/>
                <a:cs typeface="+mn-cs"/>
              </a:rPr>
              <a:t>ctDNA</a:t>
            </a:r>
            <a:r>
              <a:rPr kumimoji="0" lang="en-US" sz="3600" b="0" i="0" u="none" strike="noStrike" kern="1200" cap="none" spc="0" normalizeH="0" baseline="0" noProof="0" dirty="0" smtClean="0">
                <a:ln>
                  <a:noFill/>
                </a:ln>
                <a:solidFill>
                  <a:prstClr val="black"/>
                </a:solidFill>
                <a:effectLst/>
                <a:uLnTx/>
                <a:uFillTx/>
                <a:latin typeface="Corbel"/>
                <a:ea typeface="+mn-ea"/>
                <a:cs typeface="+mn-cs"/>
              </a:rPr>
              <a:t> </a:t>
            </a:r>
            <a:r>
              <a:rPr kumimoji="0" lang="en-US" sz="3600" b="0" i="0" u="sng" strike="noStrike" kern="1200" cap="none" spc="0" normalizeH="0" baseline="0" noProof="0" dirty="0" smtClean="0">
                <a:ln>
                  <a:noFill/>
                </a:ln>
                <a:solidFill>
                  <a:prstClr val="black"/>
                </a:solidFill>
                <a:effectLst/>
                <a:uLnTx/>
                <a:uFillTx/>
                <a:latin typeface="Corbel"/>
                <a:ea typeface="+mn-ea"/>
                <a:cs typeface="+mn-cs"/>
              </a:rPr>
              <a:t>Detects</a:t>
            </a:r>
            <a:r>
              <a:rPr kumimoji="0" lang="en-US" sz="3600" b="0" i="0" u="none" strike="noStrike" kern="1200" cap="none" spc="0" normalizeH="0" baseline="0" noProof="0" dirty="0" smtClean="0">
                <a:ln>
                  <a:noFill/>
                </a:ln>
                <a:solidFill>
                  <a:prstClr val="black"/>
                </a:solidFill>
                <a:effectLst/>
                <a:uLnTx/>
                <a:uFillTx/>
                <a:latin typeface="Corbel"/>
                <a:ea typeface="+mn-ea"/>
                <a:cs typeface="+mn-cs"/>
              </a:rPr>
              <a:t> Recurrence </a:t>
            </a:r>
            <a:r>
              <a:rPr kumimoji="0" lang="en-US" sz="3600" b="0" i="0" u="sng" strike="noStrike" kern="1200" cap="none" spc="0" normalizeH="0" baseline="0" noProof="0" dirty="0" smtClean="0">
                <a:ln>
                  <a:noFill/>
                </a:ln>
                <a:solidFill>
                  <a:prstClr val="black"/>
                </a:solidFill>
                <a:effectLst/>
                <a:uLnTx/>
                <a:uFillTx/>
                <a:latin typeface="Corbel"/>
                <a:ea typeface="+mn-ea"/>
                <a:cs typeface="+mn-cs"/>
              </a:rPr>
              <a:t>Earlier </a:t>
            </a:r>
            <a:r>
              <a:rPr kumimoji="0" lang="en-US" sz="3600" b="0" i="0" u="none" strike="noStrike" kern="1200" cap="none" spc="0" normalizeH="0" baseline="0" noProof="0" dirty="0" smtClean="0">
                <a:ln>
                  <a:noFill/>
                </a:ln>
                <a:solidFill>
                  <a:prstClr val="black"/>
                </a:solidFill>
                <a:effectLst/>
                <a:uLnTx/>
                <a:uFillTx/>
                <a:latin typeface="Corbel"/>
                <a:ea typeface="+mn-ea"/>
                <a:cs typeface="+mn-cs"/>
              </a:rPr>
              <a:t>in Stage II Colon Cancer</a:t>
            </a: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3600" b="0" i="0" u="none" strike="noStrike" kern="1200" cap="none" spc="0" normalizeH="0" baseline="0" noProof="0" dirty="0" smtClean="0">
              <a:ln>
                <a:noFill/>
              </a:ln>
              <a:solidFill>
                <a:prstClr val="black"/>
              </a:solidFill>
              <a:effectLst/>
              <a:uLnTx/>
              <a:uFillTx/>
              <a:latin typeface="Corbel"/>
              <a:ea typeface="+mn-ea"/>
              <a:cs typeface="+mn-cs"/>
            </a:endParaRP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3600" b="0" i="0" u="none" strike="noStrike" kern="1200" cap="none" spc="0" normalizeH="0" baseline="0" noProof="0" dirty="0" err="1" smtClean="0">
                <a:ln>
                  <a:noFill/>
                </a:ln>
                <a:solidFill>
                  <a:prstClr val="black"/>
                </a:solidFill>
                <a:effectLst/>
                <a:uLnTx/>
                <a:uFillTx/>
                <a:latin typeface="Corbel"/>
                <a:ea typeface="+mn-ea"/>
                <a:cs typeface="+mn-cs"/>
              </a:rPr>
              <a:t>ctDNA</a:t>
            </a:r>
            <a:r>
              <a:rPr kumimoji="0" lang="en-US" sz="3600" b="0" i="0" u="none" strike="noStrike" kern="1200" cap="none" spc="0" normalizeH="0" baseline="0" noProof="0" dirty="0" smtClean="0">
                <a:ln>
                  <a:noFill/>
                </a:ln>
                <a:solidFill>
                  <a:prstClr val="black"/>
                </a:solidFill>
                <a:effectLst/>
                <a:uLnTx/>
                <a:uFillTx/>
                <a:latin typeface="Corbel"/>
                <a:ea typeface="+mn-ea"/>
                <a:cs typeface="+mn-cs"/>
              </a:rPr>
              <a:t> recurrence was a median of 167 days earlier than radiologic recurrence (IQR 81 to 179)</a:t>
            </a: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3600" b="0" i="0" u="none" strike="noStrike" kern="1200" cap="none" spc="0" normalizeH="0" baseline="0" noProof="0" dirty="0">
              <a:ln>
                <a:noFill/>
              </a:ln>
              <a:solidFill>
                <a:prstClr val="black"/>
              </a:solidFill>
              <a:effectLst/>
              <a:uLnTx/>
              <a:uFillTx/>
              <a:latin typeface="Corbel"/>
              <a:ea typeface="+mn-ea"/>
              <a:cs typeface="+mn-cs"/>
            </a:endParaRPr>
          </a:p>
        </p:txBody>
      </p:sp>
    </p:spTree>
    <p:extLst>
      <p:ext uri="{BB962C8B-B14F-4D97-AF65-F5344CB8AC3E}">
        <p14:creationId xmlns:p14="http://schemas.microsoft.com/office/powerpoint/2010/main" val="4159990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Performance</a:t>
            </a:r>
            <a:endParaRPr lang="en-US" dirty="0"/>
          </a:p>
        </p:txBody>
      </p:sp>
      <p:sp>
        <p:nvSpPr>
          <p:cNvPr id="4" name="Isosceles Triangle 3"/>
          <p:cNvSpPr/>
          <p:nvPr/>
        </p:nvSpPr>
        <p:spPr>
          <a:xfrm>
            <a:off x="1637297" y="1769645"/>
            <a:ext cx="6096000" cy="1143000"/>
          </a:xfrm>
          <a:prstGeom prst="triangle">
            <a:avLst>
              <a:gd name="adj" fmla="val 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p:nvSpPr>
        <p:spPr>
          <a:xfrm flipH="1">
            <a:off x="1637297" y="3051783"/>
            <a:ext cx="6096000" cy="1143000"/>
          </a:xfrm>
          <a:prstGeom prst="triangle">
            <a:avLst>
              <a:gd name="adj"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732797" y="3733118"/>
            <a:ext cx="1905000" cy="461665"/>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Sensitivity</a:t>
            </a:r>
            <a:endParaRPr lang="en-US" sz="2400" b="1" dirty="0">
              <a:latin typeface="Arial" panose="020B0604020202020204" pitchFamily="34" charset="0"/>
              <a:cs typeface="Arial" panose="020B0604020202020204" pitchFamily="34" charset="0"/>
            </a:endParaRPr>
          </a:p>
        </p:txBody>
      </p:sp>
      <p:sp>
        <p:nvSpPr>
          <p:cNvPr id="7" name="TextBox 6"/>
          <p:cNvSpPr txBox="1"/>
          <p:nvPr/>
        </p:nvSpPr>
        <p:spPr>
          <a:xfrm>
            <a:off x="3732797" y="2474702"/>
            <a:ext cx="1905000" cy="461665"/>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Specificity</a:t>
            </a:r>
            <a:endParaRPr lang="en-US" sz="2400" b="1" dirty="0">
              <a:latin typeface="Arial" panose="020B0604020202020204" pitchFamily="34" charset="0"/>
              <a:cs typeface="Arial" panose="020B0604020202020204" pitchFamily="34" charset="0"/>
            </a:endParaRPr>
          </a:p>
        </p:txBody>
      </p:sp>
      <p:sp>
        <p:nvSpPr>
          <p:cNvPr id="8" name="TextBox 7"/>
          <p:cNvSpPr txBox="1"/>
          <p:nvPr/>
        </p:nvSpPr>
        <p:spPr>
          <a:xfrm rot="16200000">
            <a:off x="72599" y="2654558"/>
            <a:ext cx="1905000" cy="830997"/>
          </a:xfrm>
          <a:prstGeom prst="rect">
            <a:avLst/>
          </a:prstGeom>
          <a:noFill/>
        </p:spPr>
        <p:txBody>
          <a:bodyPr wrap="square" rtlCol="0">
            <a:spAutoFit/>
          </a:bodyPr>
          <a:lstStyle/>
          <a:p>
            <a:pPr algn="ctr"/>
            <a:r>
              <a:rPr lang="en-US" sz="2400" b="1" dirty="0" smtClean="0">
                <a:latin typeface="Arial" panose="020B0604020202020204" pitchFamily="34" charset="0"/>
                <a:cs typeface="Arial" panose="020B0604020202020204" pitchFamily="34" charset="0"/>
              </a:rPr>
              <a:t>Relative Importance</a:t>
            </a:r>
            <a:endParaRPr lang="en-US" sz="2400" b="1" dirty="0">
              <a:latin typeface="Arial" panose="020B0604020202020204" pitchFamily="34" charset="0"/>
              <a:cs typeface="Arial" panose="020B0604020202020204" pitchFamily="34" charset="0"/>
            </a:endParaRPr>
          </a:p>
        </p:txBody>
      </p:sp>
      <p:sp>
        <p:nvSpPr>
          <p:cNvPr id="9" name="Rectangle 8"/>
          <p:cNvSpPr/>
          <p:nvPr/>
        </p:nvSpPr>
        <p:spPr>
          <a:xfrm>
            <a:off x="1440598" y="1680411"/>
            <a:ext cx="6484202" cy="2667000"/>
          </a:xfrm>
          <a:prstGeom prst="rect">
            <a:avLst/>
          </a:prstGeom>
          <a:no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019800" y="4573293"/>
            <a:ext cx="1905000" cy="461665"/>
          </a:xfrm>
          <a:prstGeom prst="rect">
            <a:avLst/>
          </a:prstGeom>
          <a:solidFill>
            <a:srgbClr val="FF0000"/>
          </a:solidFill>
          <a:ln>
            <a:solidFill>
              <a:schemeClr val="tx1"/>
            </a:solidFill>
          </a:ln>
        </p:spPr>
        <p:txBody>
          <a:bodyPr wrap="square" rtlCol="0">
            <a:spAutoFit/>
          </a:bodyPr>
          <a:lstStyle/>
          <a:p>
            <a:pPr algn="ctr"/>
            <a:r>
              <a:rPr lang="en-US" sz="2400" b="1" dirty="0" smtClean="0">
                <a:latin typeface="Arial" panose="020B0604020202020204" pitchFamily="34" charset="0"/>
                <a:cs typeface="Arial" panose="020B0604020202020204" pitchFamily="34" charset="0"/>
              </a:rPr>
              <a:t>Diagnostic</a:t>
            </a:r>
            <a:endParaRPr lang="en-US" sz="2400" b="1" dirty="0">
              <a:latin typeface="Arial" panose="020B0604020202020204" pitchFamily="34" charset="0"/>
              <a:cs typeface="Arial" panose="020B0604020202020204" pitchFamily="34" charset="0"/>
            </a:endParaRPr>
          </a:p>
        </p:txBody>
      </p:sp>
      <p:sp>
        <p:nvSpPr>
          <p:cNvPr id="11" name="TextBox 10"/>
          <p:cNvSpPr txBox="1"/>
          <p:nvPr/>
        </p:nvSpPr>
        <p:spPr>
          <a:xfrm>
            <a:off x="3730199" y="4573293"/>
            <a:ext cx="2133600" cy="830997"/>
          </a:xfrm>
          <a:prstGeom prst="rect">
            <a:avLst/>
          </a:prstGeom>
          <a:solidFill>
            <a:srgbClr val="FFFF00"/>
          </a:solidFill>
          <a:ln>
            <a:solidFill>
              <a:schemeClr val="tx1"/>
            </a:solidFill>
          </a:ln>
        </p:spPr>
        <p:txBody>
          <a:bodyPr wrap="square" rtlCol="0">
            <a:spAutoFit/>
          </a:bodyPr>
          <a:lstStyle/>
          <a:p>
            <a:pPr algn="ctr"/>
            <a:r>
              <a:rPr lang="en-US" sz="2400" b="1" dirty="0" smtClean="0">
                <a:latin typeface="Arial" panose="020B0604020202020204" pitchFamily="34" charset="0"/>
                <a:cs typeface="Arial" panose="020B0604020202020204" pitchFamily="34" charset="0"/>
              </a:rPr>
              <a:t>Patient</a:t>
            </a:r>
          </a:p>
          <a:p>
            <a:pPr algn="ctr"/>
            <a:r>
              <a:rPr lang="en-US" sz="2400" b="1" dirty="0" smtClean="0">
                <a:latin typeface="Arial" panose="020B0604020202020204" pitchFamily="34" charset="0"/>
                <a:cs typeface="Arial" panose="020B0604020202020204" pitchFamily="34" charset="0"/>
              </a:rPr>
              <a:t>Management</a:t>
            </a:r>
            <a:endParaRPr lang="en-US" sz="2400" b="1" dirty="0">
              <a:latin typeface="Arial" panose="020B0604020202020204" pitchFamily="34" charset="0"/>
              <a:cs typeface="Arial" panose="020B0604020202020204" pitchFamily="34" charset="0"/>
            </a:endParaRPr>
          </a:p>
        </p:txBody>
      </p:sp>
      <p:sp>
        <p:nvSpPr>
          <p:cNvPr id="12" name="TextBox 11"/>
          <p:cNvSpPr txBox="1"/>
          <p:nvPr/>
        </p:nvSpPr>
        <p:spPr>
          <a:xfrm>
            <a:off x="1440598" y="4573293"/>
            <a:ext cx="2133600" cy="461665"/>
          </a:xfrm>
          <a:prstGeom prst="rect">
            <a:avLst/>
          </a:prstGeom>
          <a:solidFill>
            <a:srgbClr val="92D050"/>
          </a:solidFill>
          <a:ln>
            <a:solidFill>
              <a:schemeClr val="tx1"/>
            </a:solidFill>
          </a:ln>
        </p:spPr>
        <p:txBody>
          <a:bodyPr wrap="square" rtlCol="0">
            <a:spAutoFit/>
          </a:bodyPr>
          <a:lstStyle/>
          <a:p>
            <a:pPr algn="ctr"/>
            <a:r>
              <a:rPr lang="en-US" sz="2400" b="1" dirty="0" smtClean="0">
                <a:latin typeface="Arial" panose="020B0604020202020204" pitchFamily="34" charset="0"/>
                <a:cs typeface="Arial" panose="020B0604020202020204" pitchFamily="34" charset="0"/>
              </a:rPr>
              <a:t>Screening</a:t>
            </a:r>
            <a:endParaRPr lang="en-US" sz="2400" b="1" dirty="0">
              <a:latin typeface="Arial" panose="020B0604020202020204" pitchFamily="34" charset="0"/>
              <a:cs typeface="Arial" panose="020B0604020202020204" pitchFamily="34" charset="0"/>
            </a:endParaRPr>
          </a:p>
        </p:txBody>
      </p:sp>
      <p:sp>
        <p:nvSpPr>
          <p:cNvPr id="13" name="Rectangle 12"/>
          <p:cNvSpPr/>
          <p:nvPr/>
        </p:nvSpPr>
        <p:spPr>
          <a:xfrm>
            <a:off x="5943600" y="1528011"/>
            <a:ext cx="2057400" cy="40386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702718" y="1524000"/>
            <a:ext cx="2270141" cy="40386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403316" y="1528011"/>
            <a:ext cx="2270141" cy="52578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p:cNvGrpSpPr/>
          <p:nvPr/>
        </p:nvGrpSpPr>
        <p:grpSpPr>
          <a:xfrm>
            <a:off x="1440598" y="5097743"/>
            <a:ext cx="2139934" cy="1594621"/>
            <a:chOff x="1440598" y="5097743"/>
            <a:chExt cx="2139934" cy="1594621"/>
          </a:xfrm>
        </p:grpSpPr>
        <p:sp>
          <p:nvSpPr>
            <p:cNvPr id="16" name="TextBox 15"/>
            <p:cNvSpPr txBox="1"/>
            <p:nvPr/>
          </p:nvSpPr>
          <p:spPr>
            <a:xfrm>
              <a:off x="1455178" y="5404290"/>
              <a:ext cx="997802" cy="584775"/>
            </a:xfrm>
            <a:prstGeom prst="rect">
              <a:avLst/>
            </a:prstGeom>
            <a:solidFill>
              <a:srgbClr val="92D050"/>
            </a:solidFill>
            <a:ln>
              <a:solidFill>
                <a:schemeClr val="tx1"/>
              </a:solidFill>
            </a:ln>
          </p:spPr>
          <p:txBody>
            <a:bodyPr wrap="square" rtlCol="0">
              <a:spAutoFit/>
            </a:bodyPr>
            <a:lstStyle/>
            <a:p>
              <a:pPr algn="ctr"/>
              <a:r>
                <a:rPr lang="en-US" sz="1600" b="1" dirty="0" smtClean="0">
                  <a:latin typeface="Arial" panose="020B0604020202020204" pitchFamily="34" charset="0"/>
                  <a:cs typeface="Arial" panose="020B0604020202020204" pitchFamily="34" charset="0"/>
                </a:rPr>
                <a:t>Average</a:t>
              </a:r>
            </a:p>
            <a:p>
              <a:pPr algn="ctr"/>
              <a:r>
                <a:rPr lang="en-US" sz="1600" b="1" dirty="0" smtClean="0">
                  <a:latin typeface="Arial" panose="020B0604020202020204" pitchFamily="34" charset="0"/>
                  <a:cs typeface="Arial" panose="020B0604020202020204" pitchFamily="34" charset="0"/>
                </a:rPr>
                <a:t>Risk</a:t>
              </a:r>
              <a:endParaRPr lang="en-US" sz="1600" b="1" dirty="0">
                <a:latin typeface="Arial" panose="020B0604020202020204" pitchFamily="34" charset="0"/>
                <a:cs typeface="Arial" panose="020B0604020202020204" pitchFamily="34" charset="0"/>
              </a:endParaRPr>
            </a:p>
          </p:txBody>
        </p:sp>
        <p:sp>
          <p:nvSpPr>
            <p:cNvPr id="17" name="TextBox 16"/>
            <p:cNvSpPr txBox="1"/>
            <p:nvPr/>
          </p:nvSpPr>
          <p:spPr>
            <a:xfrm>
              <a:off x="2582730" y="5404290"/>
              <a:ext cx="997802" cy="584775"/>
            </a:xfrm>
            <a:prstGeom prst="rect">
              <a:avLst/>
            </a:prstGeom>
            <a:solidFill>
              <a:srgbClr val="92D050"/>
            </a:solidFill>
            <a:ln>
              <a:solidFill>
                <a:schemeClr val="tx1"/>
              </a:solidFill>
            </a:ln>
          </p:spPr>
          <p:txBody>
            <a:bodyPr wrap="square" rtlCol="0">
              <a:spAutoFit/>
            </a:bodyPr>
            <a:lstStyle/>
            <a:p>
              <a:pPr algn="ctr"/>
              <a:r>
                <a:rPr lang="en-US" sz="1600" b="1" dirty="0" smtClean="0">
                  <a:latin typeface="Arial" panose="020B0604020202020204" pitchFamily="34" charset="0"/>
                  <a:cs typeface="Arial" panose="020B0604020202020204" pitchFamily="34" charset="0"/>
                </a:rPr>
                <a:t>High</a:t>
              </a:r>
            </a:p>
            <a:p>
              <a:pPr algn="ctr"/>
              <a:r>
                <a:rPr lang="en-US" sz="1600" b="1" dirty="0" smtClean="0">
                  <a:latin typeface="Arial" panose="020B0604020202020204" pitchFamily="34" charset="0"/>
                  <a:cs typeface="Arial" panose="020B0604020202020204" pitchFamily="34" charset="0"/>
                </a:rPr>
                <a:t>Risk</a:t>
              </a:r>
              <a:endParaRPr lang="en-US" sz="1600" b="1" dirty="0">
                <a:latin typeface="Arial" panose="020B0604020202020204" pitchFamily="34" charset="0"/>
                <a:cs typeface="Arial" panose="020B0604020202020204" pitchFamily="34" charset="0"/>
              </a:endParaRPr>
            </a:p>
          </p:txBody>
        </p:sp>
        <p:cxnSp>
          <p:nvCxnSpPr>
            <p:cNvPr id="19" name="Straight Arrow Connector 18"/>
            <p:cNvCxnSpPr/>
            <p:nvPr/>
          </p:nvCxnSpPr>
          <p:spPr>
            <a:xfrm>
              <a:off x="1954079" y="5097743"/>
              <a:ext cx="0" cy="30654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070552" y="5097743"/>
              <a:ext cx="0" cy="30654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062566" y="5989065"/>
              <a:ext cx="0" cy="30654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1944582" y="5979255"/>
              <a:ext cx="0" cy="30654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440598" y="6292254"/>
              <a:ext cx="2133600" cy="400110"/>
            </a:xfrm>
            <a:prstGeom prst="rect">
              <a:avLst/>
            </a:prstGeom>
            <a:solidFill>
              <a:srgbClr val="92D050"/>
            </a:solidFill>
            <a:ln>
              <a:solidFill>
                <a:schemeClr val="tx1"/>
              </a:solidFill>
            </a:ln>
          </p:spPr>
          <p:txBody>
            <a:bodyPr wrap="square" rtlCol="0">
              <a:spAutoFit/>
            </a:bodyPr>
            <a:lstStyle/>
            <a:p>
              <a:pPr algn="ctr"/>
              <a:r>
                <a:rPr lang="en-US" sz="2000" b="1" dirty="0" smtClean="0">
                  <a:latin typeface="Arial" panose="020B0604020202020204" pitchFamily="34" charset="0"/>
                  <a:cs typeface="Arial" panose="020B0604020202020204" pitchFamily="34" charset="0"/>
                </a:rPr>
                <a:t>PPV and NNTS </a:t>
              </a:r>
              <a:endParaRPr lang="en-US" sz="2000" b="1" dirty="0">
                <a:latin typeface="Arial" panose="020B0604020202020204" pitchFamily="34" charset="0"/>
                <a:cs typeface="Arial" panose="020B0604020202020204" pitchFamily="34" charset="0"/>
              </a:endParaRPr>
            </a:p>
          </p:txBody>
        </p:sp>
      </p:grpSp>
      <p:sp>
        <p:nvSpPr>
          <p:cNvPr id="3" name="Rectangle 2"/>
          <p:cNvSpPr/>
          <p:nvPr/>
        </p:nvSpPr>
        <p:spPr>
          <a:xfrm>
            <a:off x="457200" y="2117556"/>
            <a:ext cx="997978" cy="2039355"/>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209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4"/>
                                        </p:tgtEl>
                                        <p:attrNameLst>
                                          <p:attrName>style.visibility</p:attrName>
                                        </p:attrNameLst>
                                      </p:cBhvr>
                                      <p:to>
                                        <p:strVal val="hidden"/>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3" grpId="0" animBg="1"/>
      <p:bldP spid="3"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Performance Optimization</a:t>
            </a:r>
            <a:endParaRPr lang="en-US" dirty="0"/>
          </a:p>
        </p:txBody>
      </p:sp>
      <p:sp>
        <p:nvSpPr>
          <p:cNvPr id="3" name="Content Placeholder 2"/>
          <p:cNvSpPr>
            <a:spLocks noGrp="1"/>
          </p:cNvSpPr>
          <p:nvPr>
            <p:ph idx="1"/>
          </p:nvPr>
        </p:nvSpPr>
        <p:spPr>
          <a:xfrm>
            <a:off x="437606" y="1981200"/>
            <a:ext cx="8229600" cy="4625975"/>
          </a:xfrm>
        </p:spPr>
        <p:txBody>
          <a:bodyPr/>
          <a:lstStyle/>
          <a:p>
            <a:r>
              <a:rPr lang="en-US" dirty="0" smtClean="0"/>
              <a:t>Single </a:t>
            </a:r>
            <a:r>
              <a:rPr lang="en-US" dirty="0" err="1" smtClean="0"/>
              <a:t>analyte</a:t>
            </a:r>
            <a:r>
              <a:rPr lang="en-US" dirty="0" smtClean="0"/>
              <a:t> and single sample approaches</a:t>
            </a:r>
          </a:p>
          <a:p>
            <a:endParaRPr lang="en-US" dirty="0"/>
          </a:p>
          <a:p>
            <a:r>
              <a:rPr lang="en-US" dirty="0" smtClean="0"/>
              <a:t>Multi-</a:t>
            </a:r>
            <a:r>
              <a:rPr lang="en-US" dirty="0" err="1" smtClean="0"/>
              <a:t>analyte</a:t>
            </a:r>
            <a:endParaRPr lang="en-US" dirty="0" smtClean="0"/>
          </a:p>
          <a:p>
            <a:endParaRPr lang="en-US" dirty="0"/>
          </a:p>
          <a:p>
            <a:r>
              <a:rPr lang="en-US" dirty="0" smtClean="0"/>
              <a:t>Multi-sample</a:t>
            </a:r>
            <a:endParaRPr lang="en-US" dirty="0"/>
          </a:p>
        </p:txBody>
      </p:sp>
    </p:spTree>
    <p:extLst>
      <p:ext uri="{BB962C8B-B14F-4D97-AF65-F5344CB8AC3E}">
        <p14:creationId xmlns:p14="http://schemas.microsoft.com/office/powerpoint/2010/main" val="535052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a:t>
            </a:r>
            <a:r>
              <a:rPr lang="en-US" dirty="0" err="1" smtClean="0"/>
              <a:t>Analyte</a:t>
            </a:r>
            <a:endParaRPr lang="en-US" dirty="0"/>
          </a:p>
        </p:txBody>
      </p:sp>
      <p:sp>
        <p:nvSpPr>
          <p:cNvPr id="3" name="Content Placeholder 2"/>
          <p:cNvSpPr>
            <a:spLocks noGrp="1"/>
          </p:cNvSpPr>
          <p:nvPr>
            <p:ph idx="1"/>
          </p:nvPr>
        </p:nvSpPr>
        <p:spPr>
          <a:xfrm>
            <a:off x="457200" y="1600200"/>
            <a:ext cx="8229600" cy="4625975"/>
          </a:xfrm>
        </p:spPr>
        <p:txBody>
          <a:bodyPr/>
          <a:lstStyle/>
          <a:p>
            <a:r>
              <a:rPr lang="en-US" dirty="0" smtClean="0"/>
              <a:t>Circulating Tumor Cells (CTCs)</a:t>
            </a:r>
          </a:p>
          <a:p>
            <a:r>
              <a:rPr lang="en-US" dirty="0" smtClean="0"/>
              <a:t>Mutations</a:t>
            </a:r>
          </a:p>
          <a:p>
            <a:r>
              <a:rPr lang="en-US" dirty="0" smtClean="0"/>
              <a:t>Aneuploidy</a:t>
            </a:r>
          </a:p>
          <a:p>
            <a:r>
              <a:rPr lang="en-US" dirty="0" smtClean="0"/>
              <a:t>Translocations</a:t>
            </a:r>
          </a:p>
          <a:p>
            <a:r>
              <a:rPr lang="en-US" dirty="0" smtClean="0"/>
              <a:t>Methylation changes</a:t>
            </a:r>
          </a:p>
          <a:p>
            <a:r>
              <a:rPr lang="en-US" dirty="0" smtClean="0"/>
              <a:t>Protein Biomarkers</a:t>
            </a:r>
          </a:p>
          <a:p>
            <a:r>
              <a:rPr lang="en-US" dirty="0" smtClean="0"/>
              <a:t>Size differences</a:t>
            </a:r>
          </a:p>
          <a:p>
            <a:r>
              <a:rPr lang="en-US" dirty="0" err="1" smtClean="0"/>
              <a:t>cfDNA</a:t>
            </a:r>
            <a:r>
              <a:rPr lang="en-US" dirty="0" smtClean="0"/>
              <a:t> Levels</a:t>
            </a:r>
          </a:p>
          <a:p>
            <a:r>
              <a:rPr lang="en-US" dirty="0" smtClean="0"/>
              <a:t>Exosomes</a:t>
            </a:r>
          </a:p>
          <a:p>
            <a:r>
              <a:rPr lang="en-US" dirty="0" smtClean="0"/>
              <a:t>RNAs and MicroRNAs</a:t>
            </a:r>
            <a:endParaRPr lang="en-US" dirty="0"/>
          </a:p>
        </p:txBody>
      </p:sp>
      <p:sp>
        <p:nvSpPr>
          <p:cNvPr id="5" name="Rectangle 4"/>
          <p:cNvSpPr/>
          <p:nvPr/>
        </p:nvSpPr>
        <p:spPr>
          <a:xfrm>
            <a:off x="453188" y="1676400"/>
            <a:ext cx="5566611" cy="1981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195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Combining </a:t>
            </a:r>
            <a:r>
              <a:rPr lang="en-US" dirty="0" err="1" smtClean="0"/>
              <a:t>ctDNA</a:t>
            </a:r>
            <a:r>
              <a:rPr lang="en-US" dirty="0" smtClean="0"/>
              <a:t> and Protein Markers for a Cancer Blood Test</a:t>
            </a:r>
            <a:endParaRPr lang="en-US" dirty="0"/>
          </a:p>
        </p:txBody>
      </p:sp>
      <p:sp>
        <p:nvSpPr>
          <p:cNvPr id="3" name="Content Placeholder 2"/>
          <p:cNvSpPr>
            <a:spLocks noGrp="1"/>
          </p:cNvSpPr>
          <p:nvPr>
            <p:ph idx="1"/>
          </p:nvPr>
        </p:nvSpPr>
        <p:spPr>
          <a:xfrm>
            <a:off x="19050" y="1524000"/>
            <a:ext cx="8991600" cy="2819400"/>
          </a:xfrm>
        </p:spPr>
        <p:txBody>
          <a:bodyPr/>
          <a:lstStyle/>
          <a:p>
            <a:r>
              <a:rPr lang="en-US" sz="2800" dirty="0"/>
              <a:t>Sensitivity </a:t>
            </a:r>
            <a:r>
              <a:rPr lang="en-US" sz="2800" dirty="0" smtClean="0"/>
              <a:t>or specificity for a single tumor </a:t>
            </a:r>
            <a:r>
              <a:rPr lang="en-US" sz="2800" dirty="0"/>
              <a:t>type is not required</a:t>
            </a:r>
            <a:r>
              <a:rPr lang="en-US" sz="2800" dirty="0" smtClean="0"/>
              <a:t>.</a:t>
            </a:r>
          </a:p>
          <a:p>
            <a:endParaRPr lang="en-US" sz="2800" dirty="0" smtClean="0"/>
          </a:p>
          <a:p>
            <a:r>
              <a:rPr lang="en-US" sz="2800" dirty="0"/>
              <a:t>Sensitivity of a single marker is less demanding</a:t>
            </a:r>
            <a:r>
              <a:rPr lang="en-US" sz="2800" dirty="0" smtClean="0"/>
              <a:t>.</a:t>
            </a:r>
          </a:p>
          <a:p>
            <a:endParaRPr lang="en-US" sz="2800" dirty="0" smtClean="0"/>
          </a:p>
          <a:p>
            <a:r>
              <a:rPr lang="en-US" sz="2800" dirty="0" smtClean="0"/>
              <a:t>Allows using thresholds with near-perfect specificity.</a:t>
            </a:r>
          </a:p>
          <a:p>
            <a:endParaRPr lang="en-US" sz="2800" dirty="0"/>
          </a:p>
          <a:p>
            <a:endParaRPr lang="en-US" sz="2800" dirty="0" smtClean="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459224"/>
            <a:ext cx="7105650" cy="2084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87136" y="6508724"/>
            <a:ext cx="8243479" cy="400110"/>
          </a:xfrm>
          <a:prstGeom prst="rect">
            <a:avLst/>
          </a:prstGeom>
        </p:spPr>
        <p:txBody>
          <a:bodyPr wrap="square">
            <a:spAutoFit/>
          </a:bodyPr>
          <a:lstStyle/>
          <a:p>
            <a:r>
              <a:rPr lang="pl-PL" sz="2000" dirty="0">
                <a:latin typeface="Arial" panose="020B0604020202020204" pitchFamily="34" charset="0"/>
                <a:cs typeface="Arial" panose="020B0604020202020204" pitchFamily="34" charset="0"/>
              </a:rPr>
              <a:t>Proc Natl Acad Sci U S A. 2017 Sep 19;114(38):10202-10207.</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68224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535BE6-4A93-4E9B-B245-23F313859585}"/>
              </a:ext>
            </a:extLst>
          </p:cNvPr>
          <p:cNvSpPr>
            <a:spLocks noGrp="1"/>
          </p:cNvSpPr>
          <p:nvPr>
            <p:ph type="title"/>
          </p:nvPr>
        </p:nvSpPr>
        <p:spPr/>
        <p:txBody>
          <a:bodyPr/>
          <a:lstStyle/>
          <a:p>
            <a:r>
              <a:rPr lang="en-US" b="1" dirty="0" err="1"/>
              <a:t>CancerSEEK</a:t>
            </a:r>
            <a:r>
              <a:rPr lang="en-US" dirty="0"/>
              <a:t> </a:t>
            </a:r>
            <a:r>
              <a:rPr lang="en-US" dirty="0" smtClean="0"/>
              <a:t>Blood Test</a:t>
            </a:r>
            <a:endParaRPr lang="en-US" dirty="0"/>
          </a:p>
        </p:txBody>
      </p:sp>
      <p:pic>
        <p:nvPicPr>
          <p:cNvPr id="5" name="Content Placeholder 4">
            <a:extLst>
              <a:ext uri="{FF2B5EF4-FFF2-40B4-BE49-F238E27FC236}">
                <a16:creationId xmlns:a16="http://schemas.microsoft.com/office/drawing/2014/main" xmlns="" id="{59482FFD-7335-43B3-91FE-0D9EEDB8F59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5943" y="1524000"/>
            <a:ext cx="7427127" cy="4917390"/>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7895" y="1525948"/>
            <a:ext cx="1656105" cy="1656105"/>
          </a:xfrm>
          <a:prstGeom prst="rect">
            <a:avLst/>
          </a:prstGeom>
        </p:spPr>
      </p:pic>
      <p:sp>
        <p:nvSpPr>
          <p:cNvPr id="6" name="TextBox 5"/>
          <p:cNvSpPr txBox="1"/>
          <p:nvPr/>
        </p:nvSpPr>
        <p:spPr>
          <a:xfrm>
            <a:off x="7616096" y="3199430"/>
            <a:ext cx="1437830" cy="400110"/>
          </a:xfrm>
          <a:prstGeom prst="rect">
            <a:avLst/>
          </a:prstGeom>
          <a:noFill/>
        </p:spPr>
        <p:txBody>
          <a:bodyPr wrap="none" rtlCol="0">
            <a:spAutoFit/>
          </a:bodyPr>
          <a:lstStyle/>
          <a:p>
            <a:r>
              <a:rPr lang="en-US" sz="2000" b="1" dirty="0" smtClean="0">
                <a:latin typeface="+mn-lt"/>
              </a:rPr>
              <a:t>Josh Cohen</a:t>
            </a:r>
            <a:endParaRPr lang="en-US" sz="2000" b="1" dirty="0">
              <a:latin typeface="+mn-lt"/>
            </a:endParaRPr>
          </a:p>
        </p:txBody>
      </p:sp>
      <p:sp>
        <p:nvSpPr>
          <p:cNvPr id="7" name="TextBox 6"/>
          <p:cNvSpPr txBox="1"/>
          <p:nvPr/>
        </p:nvSpPr>
        <p:spPr>
          <a:xfrm>
            <a:off x="18245" y="6441390"/>
            <a:ext cx="6050054" cy="461665"/>
          </a:xfrm>
          <a:prstGeom prst="rect">
            <a:avLst/>
          </a:prstGeom>
          <a:noFill/>
        </p:spPr>
        <p:txBody>
          <a:bodyPr wrap="none" rtlCol="0">
            <a:spAutoFit/>
          </a:bodyPr>
          <a:lstStyle/>
          <a:p>
            <a:r>
              <a:rPr lang="en-US" sz="2400" dirty="0">
                <a:latin typeface="+mn-lt"/>
              </a:rPr>
              <a:t> </a:t>
            </a:r>
            <a:r>
              <a:rPr lang="en-US" sz="2400" dirty="0" smtClean="0">
                <a:latin typeface="Arial" panose="020B0604020202020204" pitchFamily="34" charset="0"/>
                <a:cs typeface="Arial" panose="020B0604020202020204" pitchFamily="34" charset="0"/>
              </a:rPr>
              <a:t>Cohen </a:t>
            </a:r>
            <a:r>
              <a:rPr lang="en-US" sz="2400" i="1" dirty="0" smtClean="0">
                <a:latin typeface="Arial" panose="020B0604020202020204" pitchFamily="34" charset="0"/>
                <a:cs typeface="Arial" panose="020B0604020202020204" pitchFamily="34" charset="0"/>
              </a:rPr>
              <a:t>et al</a:t>
            </a:r>
            <a:r>
              <a:rPr lang="en-US" sz="2400" dirty="0" smtClean="0">
                <a:latin typeface="Arial" panose="020B0604020202020204" pitchFamily="34" charset="0"/>
                <a:cs typeface="Arial" panose="020B0604020202020204" pitchFamily="34" charset="0"/>
              </a:rPr>
              <a:t>., </a:t>
            </a:r>
            <a:r>
              <a:rPr lang="en-US" sz="2400" i="1" dirty="0" smtClean="0">
                <a:latin typeface="Arial" panose="020B0604020202020204" pitchFamily="34" charset="0"/>
                <a:cs typeface="Arial" panose="020B0604020202020204" pitchFamily="34" charset="0"/>
              </a:rPr>
              <a:t>Science</a:t>
            </a:r>
            <a:r>
              <a:rPr lang="en-US" sz="2400" dirty="0" smtClean="0">
                <a:latin typeface="Arial" panose="020B0604020202020204" pitchFamily="34" charset="0"/>
                <a:cs typeface="Arial" panose="020B0604020202020204" pitchFamily="34" charset="0"/>
              </a:rPr>
              <a:t> </a:t>
            </a:r>
            <a:r>
              <a:rPr lang="en-US" sz="2400" b="1" u="sng" dirty="0" smtClean="0">
                <a:latin typeface="Arial" panose="020B0604020202020204" pitchFamily="34" charset="0"/>
                <a:cs typeface="Arial" panose="020B0604020202020204" pitchFamily="34" charset="0"/>
              </a:rPr>
              <a:t>359</a:t>
            </a:r>
            <a:r>
              <a:rPr lang="en-US" sz="2400" dirty="0" smtClean="0">
                <a:latin typeface="Arial" panose="020B0604020202020204" pitchFamily="34" charset="0"/>
                <a:cs typeface="Arial" panose="020B0604020202020204" pitchFamily="34" charset="0"/>
              </a:rPr>
              <a:t>, 926-930 (2018)</a:t>
            </a:r>
            <a:endParaRPr lang="en-US" sz="2400" dirty="0">
              <a:latin typeface="Arial" panose="020B0604020202020204" pitchFamily="34" charset="0"/>
              <a:cs typeface="Arial" panose="020B0604020202020204" pitchFamily="34" charset="0"/>
            </a:endParaRPr>
          </a:p>
        </p:txBody>
      </p:sp>
      <p:pic>
        <p:nvPicPr>
          <p:cNvPr id="8" name="Picture 2" descr="R:\Lab Photos\Lab Members - BV's file\Professional Headshots\12_Popadopoulos_Nick\_FWD4903F300.jpg"/>
          <p:cNvPicPr>
            <a:picLocks noChangeAspect="1" noChangeArrowheads="1"/>
          </p:cNvPicPr>
          <p:nvPr/>
        </p:nvPicPr>
        <p:blipFill>
          <a:blip r:embed="rId5" cstate="print"/>
          <a:srcRect/>
          <a:stretch>
            <a:fillRect/>
          </a:stretch>
        </p:blipFill>
        <p:spPr bwMode="auto">
          <a:xfrm>
            <a:off x="7498736" y="3580188"/>
            <a:ext cx="1656105" cy="2318548"/>
          </a:xfrm>
          <a:prstGeom prst="rect">
            <a:avLst/>
          </a:prstGeom>
          <a:noFill/>
        </p:spPr>
      </p:pic>
      <p:sp>
        <p:nvSpPr>
          <p:cNvPr id="12" name="TextBox 11"/>
          <p:cNvSpPr txBox="1"/>
          <p:nvPr/>
        </p:nvSpPr>
        <p:spPr>
          <a:xfrm>
            <a:off x="7372560" y="5816120"/>
            <a:ext cx="1826141" cy="707886"/>
          </a:xfrm>
          <a:prstGeom prst="rect">
            <a:avLst/>
          </a:prstGeom>
          <a:noFill/>
        </p:spPr>
        <p:txBody>
          <a:bodyPr wrap="none" rtlCol="0">
            <a:spAutoFit/>
          </a:bodyPr>
          <a:lstStyle/>
          <a:p>
            <a:pPr algn="ctr"/>
            <a:r>
              <a:rPr lang="en-US" sz="2000" dirty="0">
                <a:latin typeface="Arial" pitchFamily="34" charset="0"/>
              </a:rPr>
              <a:t>Nick</a:t>
            </a:r>
          </a:p>
          <a:p>
            <a:pPr algn="ctr"/>
            <a:r>
              <a:rPr lang="en-US" sz="2000" dirty="0" smtClean="0">
                <a:latin typeface="Arial" pitchFamily="34" charset="0"/>
              </a:rPr>
              <a:t>Papadopoulos</a:t>
            </a:r>
            <a:endParaRPr lang="en-US" sz="2000" b="1" dirty="0">
              <a:latin typeface="+mn-lt"/>
            </a:endParaRPr>
          </a:p>
        </p:txBody>
      </p:sp>
      <p:sp>
        <p:nvSpPr>
          <p:cNvPr id="9" name="Content Placeholder 5">
            <a:extLst>
              <a:ext uri="{FF2B5EF4-FFF2-40B4-BE49-F238E27FC236}">
                <a16:creationId xmlns:a16="http://schemas.microsoft.com/office/drawing/2014/main" xmlns="" id="{C032E07A-87F6-49B3-AD84-1BA0DB26DA8E}"/>
              </a:ext>
            </a:extLst>
          </p:cNvPr>
          <p:cNvSpPr txBox="1">
            <a:spLocks/>
          </p:cNvSpPr>
          <p:nvPr/>
        </p:nvSpPr>
        <p:spPr>
          <a:xfrm>
            <a:off x="2057400" y="1905000"/>
            <a:ext cx="2590800" cy="4191000"/>
          </a:xfrm>
          <a:prstGeom prst="rect">
            <a:avLst/>
          </a:prstGeom>
          <a:solidFill>
            <a:schemeClr val="tx2">
              <a:lumMod val="20000"/>
              <a:lumOff val="80000"/>
            </a:schemeClr>
          </a:solidFill>
        </p:spPr>
        <p:txBody>
          <a:bodyPr>
            <a:noAutofit/>
          </a:bodyPr>
          <a:lst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pitchFamily="34"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pitchFamily="34"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400" b="1" u="sng" dirty="0" smtClean="0">
                <a:latin typeface="Arial" panose="020B0604020202020204" pitchFamily="34" charset="0"/>
                <a:cs typeface="Arial" panose="020B0604020202020204" pitchFamily="34" charset="0"/>
              </a:rPr>
              <a:t>1,005 Cancer Patients</a:t>
            </a:r>
          </a:p>
          <a:p>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No Distant Metastases</a:t>
            </a:r>
          </a:p>
          <a:p>
            <a:pPr lvl="1"/>
            <a:r>
              <a:rPr lang="en-US" sz="1800" dirty="0" smtClean="0">
                <a:latin typeface="Arial" panose="020B0604020202020204" pitchFamily="34" charset="0"/>
                <a:cs typeface="Arial" panose="020B0604020202020204" pitchFamily="34" charset="0"/>
              </a:rPr>
              <a:t>20% Stage I</a:t>
            </a:r>
          </a:p>
          <a:p>
            <a:pPr lvl="1"/>
            <a:r>
              <a:rPr lang="en-US" sz="1800" dirty="0" smtClean="0">
                <a:latin typeface="Arial" panose="020B0604020202020204" pitchFamily="34" charset="0"/>
                <a:cs typeface="Arial" panose="020B0604020202020204" pitchFamily="34" charset="0"/>
              </a:rPr>
              <a:t>49% Stage II</a:t>
            </a:r>
          </a:p>
          <a:p>
            <a:pPr lvl="1"/>
            <a:r>
              <a:rPr lang="en-US" sz="1800" dirty="0" smtClean="0">
                <a:latin typeface="Arial" panose="020B0604020202020204" pitchFamily="34" charset="0"/>
                <a:cs typeface="Arial" panose="020B0604020202020204" pitchFamily="34" charset="0"/>
              </a:rPr>
              <a:t>31% Stage III</a:t>
            </a:r>
          </a:p>
          <a:p>
            <a:pPr lvl="1"/>
            <a:endParaRPr lang="en-US" sz="18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Median Age 64 years</a:t>
            </a:r>
            <a:endParaRPr lang="en-US" sz="2400" dirty="0">
              <a:latin typeface="Arial" panose="020B0604020202020204" pitchFamily="34" charset="0"/>
              <a:cs typeface="Arial" panose="020B0604020202020204" pitchFamily="34" charset="0"/>
            </a:endParaRPr>
          </a:p>
        </p:txBody>
      </p:sp>
      <p:sp>
        <p:nvSpPr>
          <p:cNvPr id="13" name="Content Placeholder 5">
            <a:extLst>
              <a:ext uri="{FF2B5EF4-FFF2-40B4-BE49-F238E27FC236}">
                <a16:creationId xmlns:a16="http://schemas.microsoft.com/office/drawing/2014/main" xmlns="" id="{C032E07A-87F6-49B3-AD84-1BA0DB26DA8E}"/>
              </a:ext>
            </a:extLst>
          </p:cNvPr>
          <p:cNvSpPr txBox="1">
            <a:spLocks/>
          </p:cNvSpPr>
          <p:nvPr/>
        </p:nvSpPr>
        <p:spPr bwMode="auto">
          <a:xfrm>
            <a:off x="5029200" y="1670802"/>
            <a:ext cx="3124200" cy="4623786"/>
          </a:xfrm>
          <a:prstGeom prst="rect">
            <a:avLst/>
          </a:prstGeom>
          <a:solidFill>
            <a:schemeClr val="tx2">
              <a:lumMod val="20000"/>
              <a:lumOff val="80000"/>
            </a:schemeClr>
          </a:solidFill>
          <a:ln w="9525">
            <a:noFill/>
            <a:miter lim="800000"/>
            <a:headEnd/>
            <a:tailEnd/>
          </a:ln>
        </p:spPr>
        <p:txBody>
          <a:bodyPr vert="horz" wrap="square" lIns="54864" tIns="91440" rIns="91440" bIns="45720" numCol="1" anchor="t" anchorCtr="0" compatLnSpc="1">
            <a:prstTxWarp prst="textNoShape">
              <a:avLst/>
            </a:prstTxWarp>
            <a:normAutofit lnSpcReduction="10000"/>
          </a:bodyPr>
          <a:lstStyle>
            <a:lvl1pPr marL="438150" indent="-319088" algn="l" rtl="0" eaLnBrk="0" fontAlgn="base" hangingPunct="0">
              <a:spcBef>
                <a:spcPct val="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4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pitchFamily="34" charset="0"/>
              <a:buChar char="▪"/>
              <a:defRPr sz="20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pitchFamily="34" charset="0"/>
              <a:buChar char="▪"/>
              <a:defRPr sz="18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18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18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9062" indent="0">
              <a:buNone/>
            </a:pPr>
            <a:r>
              <a:rPr lang="en-US" b="1" u="sng" dirty="0" smtClean="0">
                <a:latin typeface="Arial" panose="020B0604020202020204" pitchFamily="34" charset="0"/>
                <a:cs typeface="Arial" panose="020B0604020202020204" pitchFamily="34" charset="0"/>
              </a:rPr>
              <a:t>Tumor Detection</a:t>
            </a:r>
          </a:p>
          <a:p>
            <a:pPr marL="119062" indent="0">
              <a:buNone/>
            </a:pPr>
            <a:endParaRPr lang="en-US" b="1" u="sng" dirty="0" smtClean="0">
              <a:latin typeface="Arial" panose="020B0604020202020204" pitchFamily="34" charset="0"/>
              <a:cs typeface="Arial" panose="020B0604020202020204" pitchFamily="34" charset="0"/>
            </a:endParaRPr>
          </a:p>
          <a:p>
            <a:r>
              <a:rPr lang="en-US" sz="2400" dirty="0" err="1" smtClean="0">
                <a:latin typeface="Arial" panose="020B0604020202020204" pitchFamily="34" charset="0"/>
                <a:cs typeface="Arial" panose="020B0604020202020204" pitchFamily="34" charset="0"/>
              </a:rPr>
              <a:t>ctDNA</a:t>
            </a:r>
            <a:endParaRPr lang="en-US" sz="2400" dirty="0" smtClean="0">
              <a:latin typeface="Arial" panose="020B0604020202020204" pitchFamily="34" charset="0"/>
              <a:cs typeface="Arial" panose="020B0604020202020204" pitchFamily="34" charset="0"/>
            </a:endParaRPr>
          </a:p>
          <a:p>
            <a:pPr marL="119062" indent="0">
              <a:buNone/>
            </a:pPr>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8 Protein Markers</a:t>
            </a:r>
          </a:p>
          <a:p>
            <a:pPr lvl="1"/>
            <a:r>
              <a:rPr lang="en-US" sz="2000" dirty="0" smtClean="0">
                <a:latin typeface="Arial" panose="020B0604020202020204" pitchFamily="34" charset="0"/>
                <a:cs typeface="Arial" panose="020B0604020202020204" pitchFamily="34" charset="0"/>
              </a:rPr>
              <a:t>CA-125</a:t>
            </a:r>
          </a:p>
          <a:p>
            <a:pPr lvl="1"/>
            <a:r>
              <a:rPr lang="en-US" sz="2000" dirty="0" smtClean="0">
                <a:latin typeface="Arial" panose="020B0604020202020204" pitchFamily="34" charset="0"/>
                <a:cs typeface="Arial" panose="020B0604020202020204" pitchFamily="34" charset="0"/>
              </a:rPr>
              <a:t>CEA</a:t>
            </a:r>
          </a:p>
          <a:p>
            <a:pPr lvl="1"/>
            <a:r>
              <a:rPr lang="en-US" sz="2000" dirty="0" smtClean="0">
                <a:latin typeface="Arial" panose="020B0604020202020204" pitchFamily="34" charset="0"/>
                <a:cs typeface="Arial" panose="020B0604020202020204" pitchFamily="34" charset="0"/>
              </a:rPr>
              <a:t>CA19-9</a:t>
            </a:r>
          </a:p>
          <a:p>
            <a:pPr lvl="1"/>
            <a:r>
              <a:rPr lang="en-US" sz="2000" dirty="0" smtClean="0">
                <a:latin typeface="Arial" panose="020B0604020202020204" pitchFamily="34" charset="0"/>
                <a:cs typeface="Arial" panose="020B0604020202020204" pitchFamily="34" charset="0"/>
              </a:rPr>
              <a:t>PRL</a:t>
            </a:r>
          </a:p>
          <a:p>
            <a:pPr lvl="1"/>
            <a:r>
              <a:rPr lang="en-US" sz="2000" dirty="0" smtClean="0">
                <a:latin typeface="Arial" panose="020B0604020202020204" pitchFamily="34" charset="0"/>
                <a:cs typeface="Arial" panose="020B0604020202020204" pitchFamily="34" charset="0"/>
              </a:rPr>
              <a:t>HGF</a:t>
            </a:r>
          </a:p>
          <a:p>
            <a:pPr lvl="1"/>
            <a:r>
              <a:rPr lang="en-US" sz="2000" dirty="0" smtClean="0">
                <a:latin typeface="Arial" panose="020B0604020202020204" pitchFamily="34" charset="0"/>
                <a:cs typeface="Arial" panose="020B0604020202020204" pitchFamily="34" charset="0"/>
              </a:rPr>
              <a:t>OPN</a:t>
            </a:r>
          </a:p>
          <a:p>
            <a:pPr lvl="1"/>
            <a:r>
              <a:rPr lang="en-US" sz="2000" dirty="0" smtClean="0">
                <a:latin typeface="Arial" panose="020B0604020202020204" pitchFamily="34" charset="0"/>
                <a:cs typeface="Arial" panose="020B0604020202020204" pitchFamily="34" charset="0"/>
              </a:rPr>
              <a:t>MPO</a:t>
            </a:r>
          </a:p>
          <a:p>
            <a:pPr lvl="1"/>
            <a:r>
              <a:rPr lang="en-US" sz="2000" dirty="0" smtClean="0">
                <a:latin typeface="Arial" panose="020B0604020202020204" pitchFamily="34" charset="0"/>
                <a:cs typeface="Arial" panose="020B0604020202020204" pitchFamily="34" charset="0"/>
              </a:rPr>
              <a:t>TIMP-1</a:t>
            </a:r>
            <a:endParaRPr lang="en-US" sz="2000" dirty="0">
              <a:latin typeface="Arial" panose="020B0604020202020204" pitchFamily="34" charset="0"/>
              <a:cs typeface="Arial" panose="020B0604020202020204" pitchFamily="34" charset="0"/>
            </a:endParaRPr>
          </a:p>
        </p:txBody>
      </p:sp>
      <p:sp>
        <p:nvSpPr>
          <p:cNvPr id="14" name="Content Placeholder 5">
            <a:extLst>
              <a:ext uri="{FF2B5EF4-FFF2-40B4-BE49-F238E27FC236}">
                <a16:creationId xmlns:a16="http://schemas.microsoft.com/office/drawing/2014/main" xmlns="" id="{C032E07A-87F6-49B3-AD84-1BA0DB26DA8E}"/>
              </a:ext>
            </a:extLst>
          </p:cNvPr>
          <p:cNvSpPr txBox="1">
            <a:spLocks/>
          </p:cNvSpPr>
          <p:nvPr/>
        </p:nvSpPr>
        <p:spPr bwMode="auto">
          <a:xfrm>
            <a:off x="52362" y="3136407"/>
            <a:ext cx="1928838" cy="1587993"/>
          </a:xfrm>
          <a:prstGeom prst="rect">
            <a:avLst/>
          </a:prstGeom>
          <a:solidFill>
            <a:schemeClr val="tx2">
              <a:lumMod val="20000"/>
              <a:lumOff val="80000"/>
            </a:schemeClr>
          </a:solidFill>
          <a:ln w="9525">
            <a:noFill/>
            <a:miter lim="800000"/>
            <a:headEnd/>
            <a:tailEnd/>
          </a:ln>
        </p:spPr>
        <p:txBody>
          <a:bodyPr vert="horz" wrap="square" lIns="54864" tIns="91440" rIns="91440" bIns="45720" numCol="1" anchor="t" anchorCtr="0" compatLnSpc="1">
            <a:prstTxWarp prst="textNoShape">
              <a:avLst/>
            </a:prstTxWarp>
            <a:normAutofit/>
          </a:bodyPr>
          <a:lstStyle>
            <a:lvl1pPr marL="438150" indent="-319088" algn="l" rtl="0" eaLnBrk="0" fontAlgn="base" hangingPunct="0">
              <a:spcBef>
                <a:spcPct val="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4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pitchFamily="34" charset="0"/>
              <a:buChar char="▪"/>
              <a:defRPr sz="20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pitchFamily="34" charset="0"/>
              <a:buChar char="▪"/>
              <a:defRPr sz="18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18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18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9062" indent="0" algn="ctr">
              <a:buNone/>
            </a:pPr>
            <a:r>
              <a:rPr lang="en-US" b="1" u="sng" dirty="0" smtClean="0">
                <a:latin typeface="Arial" panose="020B0604020202020204" pitchFamily="34" charset="0"/>
                <a:cs typeface="Arial" panose="020B0604020202020204" pitchFamily="34" charset="0"/>
              </a:rPr>
              <a:t>812 Healthy </a:t>
            </a:r>
            <a:r>
              <a:rPr lang="en-US" b="1" u="sng" dirty="0" err="1" smtClean="0">
                <a:latin typeface="Arial" panose="020B0604020202020204" pitchFamily="34" charset="0"/>
                <a:cs typeface="Arial" panose="020B0604020202020204" pitchFamily="34" charset="0"/>
              </a:rPr>
              <a:t>Contols</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568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D9DEFC-5A38-4592-A091-03BED9A296E3}"/>
              </a:ext>
            </a:extLst>
          </p:cNvPr>
          <p:cNvSpPr>
            <a:spLocks noGrp="1"/>
          </p:cNvSpPr>
          <p:nvPr>
            <p:ph type="title"/>
          </p:nvPr>
        </p:nvSpPr>
        <p:spPr/>
        <p:txBody>
          <a:bodyPr/>
          <a:lstStyle/>
          <a:p>
            <a:r>
              <a:rPr lang="en-US" dirty="0" err="1"/>
              <a:t>CancerSEEK</a:t>
            </a:r>
            <a:r>
              <a:rPr lang="en-US" dirty="0"/>
              <a:t> </a:t>
            </a:r>
            <a:r>
              <a:rPr lang="en-US" dirty="0" smtClean="0"/>
              <a:t>Sensitivity (Blood)</a:t>
            </a:r>
            <a:endParaRPr lang="en-US" dirty="0"/>
          </a:p>
        </p:txBody>
      </p:sp>
      <p:pic>
        <p:nvPicPr>
          <p:cNvPr id="4" name="Content Placeholder 3">
            <a:extLst>
              <a:ext uri="{FF2B5EF4-FFF2-40B4-BE49-F238E27FC236}">
                <a16:creationId xmlns:a16="http://schemas.microsoft.com/office/drawing/2014/main" xmlns="" id="{C818CA05-7C1E-44D8-9C03-DFC534661372}"/>
              </a:ext>
            </a:extLst>
          </p:cNvPr>
          <p:cNvPicPr>
            <a:picLocks noGrp="1" noChangeAspect="1"/>
          </p:cNvPicPr>
          <p:nvPr>
            <p:ph idx="1"/>
          </p:nvPr>
        </p:nvPicPr>
        <p:blipFill>
          <a:blip r:embed="rId3"/>
          <a:stretch>
            <a:fillRect/>
          </a:stretch>
        </p:blipFill>
        <p:spPr>
          <a:xfrm>
            <a:off x="628650" y="2021009"/>
            <a:ext cx="7886700" cy="3960569"/>
          </a:xfrm>
          <a:prstGeom prst="rect">
            <a:avLst/>
          </a:prstGeom>
        </p:spPr>
      </p:pic>
      <p:sp>
        <p:nvSpPr>
          <p:cNvPr id="7" name="TextBox 6"/>
          <p:cNvSpPr txBox="1"/>
          <p:nvPr/>
        </p:nvSpPr>
        <p:spPr>
          <a:xfrm>
            <a:off x="1676400" y="5796912"/>
            <a:ext cx="762000" cy="338554"/>
          </a:xfrm>
          <a:prstGeom prst="rect">
            <a:avLst/>
          </a:prstGeom>
          <a:solidFill>
            <a:schemeClr val="bg1"/>
          </a:solidFill>
          <a:ln>
            <a:noFill/>
          </a:ln>
        </p:spPr>
        <p:txBody>
          <a:bodyPr wrap="square" rtlCol="0">
            <a:spAutoFit/>
          </a:bodyPr>
          <a:lstStyle/>
          <a:p>
            <a:pPr algn="ctr"/>
            <a:r>
              <a:rPr lang="en-US" sz="1600" dirty="0" smtClean="0">
                <a:latin typeface="+mn-lt"/>
              </a:rPr>
              <a:t>Ovary</a:t>
            </a:r>
            <a:endParaRPr lang="en-US" sz="1600" dirty="0">
              <a:latin typeface="+mn-lt"/>
            </a:endParaRPr>
          </a:p>
        </p:txBody>
      </p:sp>
      <p:sp>
        <p:nvSpPr>
          <p:cNvPr id="8" name="TextBox 7"/>
          <p:cNvSpPr txBox="1"/>
          <p:nvPr/>
        </p:nvSpPr>
        <p:spPr>
          <a:xfrm>
            <a:off x="2530978" y="5796912"/>
            <a:ext cx="762000" cy="338554"/>
          </a:xfrm>
          <a:prstGeom prst="rect">
            <a:avLst/>
          </a:prstGeom>
          <a:solidFill>
            <a:schemeClr val="bg1"/>
          </a:solidFill>
          <a:ln>
            <a:noFill/>
          </a:ln>
        </p:spPr>
        <p:txBody>
          <a:bodyPr wrap="square" rtlCol="0">
            <a:spAutoFit/>
          </a:bodyPr>
          <a:lstStyle/>
          <a:p>
            <a:pPr algn="ctr"/>
            <a:r>
              <a:rPr lang="en-US" sz="1600" dirty="0" smtClean="0">
                <a:latin typeface="+mn-lt"/>
              </a:rPr>
              <a:t>Liver</a:t>
            </a:r>
            <a:endParaRPr lang="en-US" sz="1600" dirty="0">
              <a:latin typeface="+mn-lt"/>
            </a:endParaRPr>
          </a:p>
        </p:txBody>
      </p:sp>
      <p:sp>
        <p:nvSpPr>
          <p:cNvPr id="12" name="TextBox 11"/>
          <p:cNvSpPr txBox="1"/>
          <p:nvPr/>
        </p:nvSpPr>
        <p:spPr>
          <a:xfrm>
            <a:off x="5933401" y="5796912"/>
            <a:ext cx="713255" cy="338554"/>
          </a:xfrm>
          <a:prstGeom prst="rect">
            <a:avLst/>
          </a:prstGeom>
          <a:solidFill>
            <a:schemeClr val="bg1"/>
          </a:solidFill>
          <a:ln>
            <a:noFill/>
          </a:ln>
        </p:spPr>
        <p:txBody>
          <a:bodyPr wrap="square" rtlCol="0">
            <a:spAutoFit/>
          </a:bodyPr>
          <a:lstStyle/>
          <a:p>
            <a:pPr algn="ctr"/>
            <a:r>
              <a:rPr lang="en-US" sz="1600" dirty="0" smtClean="0">
                <a:latin typeface="+mn-lt"/>
              </a:rPr>
              <a:t>Colon</a:t>
            </a:r>
            <a:endParaRPr lang="en-US" sz="1600" dirty="0">
              <a:latin typeface="+mn-lt"/>
            </a:endParaRPr>
          </a:p>
        </p:txBody>
      </p:sp>
      <p:sp>
        <p:nvSpPr>
          <p:cNvPr id="13" name="TextBox 12"/>
          <p:cNvSpPr txBox="1"/>
          <p:nvPr/>
        </p:nvSpPr>
        <p:spPr>
          <a:xfrm>
            <a:off x="6751212" y="5796912"/>
            <a:ext cx="713255" cy="338554"/>
          </a:xfrm>
          <a:prstGeom prst="rect">
            <a:avLst/>
          </a:prstGeom>
          <a:solidFill>
            <a:schemeClr val="bg1"/>
          </a:solidFill>
          <a:ln>
            <a:noFill/>
          </a:ln>
        </p:spPr>
        <p:txBody>
          <a:bodyPr wrap="square" rtlCol="0">
            <a:spAutoFit/>
          </a:bodyPr>
          <a:lstStyle/>
          <a:p>
            <a:pPr algn="ctr"/>
            <a:r>
              <a:rPr lang="en-US" sz="1600" dirty="0" smtClean="0">
                <a:latin typeface="+mn-lt"/>
              </a:rPr>
              <a:t>Lung</a:t>
            </a:r>
            <a:endParaRPr lang="en-US" sz="1600" dirty="0">
              <a:latin typeface="+mn-lt"/>
            </a:endParaRPr>
          </a:p>
        </p:txBody>
      </p:sp>
      <p:sp>
        <p:nvSpPr>
          <p:cNvPr id="14" name="TextBox 13"/>
          <p:cNvSpPr txBox="1"/>
          <p:nvPr/>
        </p:nvSpPr>
        <p:spPr>
          <a:xfrm>
            <a:off x="7575844" y="5796912"/>
            <a:ext cx="775496" cy="338554"/>
          </a:xfrm>
          <a:prstGeom prst="rect">
            <a:avLst/>
          </a:prstGeom>
          <a:solidFill>
            <a:schemeClr val="bg1"/>
          </a:solidFill>
          <a:ln>
            <a:noFill/>
          </a:ln>
        </p:spPr>
        <p:txBody>
          <a:bodyPr wrap="square" rtlCol="0">
            <a:spAutoFit/>
          </a:bodyPr>
          <a:lstStyle/>
          <a:p>
            <a:pPr algn="ctr"/>
            <a:r>
              <a:rPr lang="en-US" sz="1600" dirty="0" smtClean="0">
                <a:latin typeface="+mn-lt"/>
              </a:rPr>
              <a:t>Breast</a:t>
            </a:r>
          </a:p>
        </p:txBody>
      </p:sp>
      <p:sp>
        <p:nvSpPr>
          <p:cNvPr id="10" name="TextBox 9"/>
          <p:cNvSpPr txBox="1"/>
          <p:nvPr/>
        </p:nvSpPr>
        <p:spPr>
          <a:xfrm>
            <a:off x="4091366" y="5796912"/>
            <a:ext cx="1014033" cy="338554"/>
          </a:xfrm>
          <a:prstGeom prst="rect">
            <a:avLst/>
          </a:prstGeom>
          <a:solidFill>
            <a:schemeClr val="bg1"/>
          </a:solidFill>
          <a:ln>
            <a:noFill/>
          </a:ln>
        </p:spPr>
        <p:txBody>
          <a:bodyPr wrap="square" rtlCol="0">
            <a:spAutoFit/>
          </a:bodyPr>
          <a:lstStyle/>
          <a:p>
            <a:pPr algn="ctr"/>
            <a:r>
              <a:rPr lang="en-US" sz="1600" dirty="0" smtClean="0">
                <a:latin typeface="+mn-lt"/>
              </a:rPr>
              <a:t>Pancreas</a:t>
            </a:r>
            <a:endParaRPr lang="en-US" sz="1600" dirty="0">
              <a:latin typeface="+mn-lt"/>
            </a:endParaRPr>
          </a:p>
        </p:txBody>
      </p:sp>
      <p:sp>
        <p:nvSpPr>
          <p:cNvPr id="9" name="TextBox 8"/>
          <p:cNvSpPr txBox="1"/>
          <p:nvPr/>
        </p:nvSpPr>
        <p:spPr>
          <a:xfrm>
            <a:off x="3217656" y="5796912"/>
            <a:ext cx="977573" cy="338554"/>
          </a:xfrm>
          <a:prstGeom prst="rect">
            <a:avLst/>
          </a:prstGeom>
          <a:solidFill>
            <a:schemeClr val="bg1"/>
          </a:solidFill>
          <a:ln>
            <a:noFill/>
          </a:ln>
        </p:spPr>
        <p:txBody>
          <a:bodyPr wrap="square" rtlCol="0">
            <a:spAutoFit/>
          </a:bodyPr>
          <a:lstStyle/>
          <a:p>
            <a:pPr algn="ctr"/>
            <a:r>
              <a:rPr lang="en-US" sz="1600" dirty="0" smtClean="0">
                <a:latin typeface="+mn-lt"/>
              </a:rPr>
              <a:t>Stomach</a:t>
            </a:r>
            <a:endParaRPr lang="en-US" sz="1600" dirty="0">
              <a:latin typeface="+mn-lt"/>
            </a:endParaRPr>
          </a:p>
        </p:txBody>
      </p:sp>
      <p:sp>
        <p:nvSpPr>
          <p:cNvPr id="11" name="TextBox 10"/>
          <p:cNvSpPr txBox="1"/>
          <p:nvPr/>
        </p:nvSpPr>
        <p:spPr>
          <a:xfrm>
            <a:off x="5106689" y="5796912"/>
            <a:ext cx="684511" cy="338554"/>
          </a:xfrm>
          <a:prstGeom prst="rect">
            <a:avLst/>
          </a:prstGeom>
          <a:solidFill>
            <a:schemeClr val="bg1"/>
          </a:solidFill>
          <a:ln>
            <a:noFill/>
          </a:ln>
        </p:spPr>
        <p:txBody>
          <a:bodyPr wrap="square" rtlCol="0">
            <a:spAutoFit/>
          </a:bodyPr>
          <a:lstStyle/>
          <a:p>
            <a:pPr algn="ctr"/>
            <a:r>
              <a:rPr lang="en-US" sz="1600" dirty="0" err="1" smtClean="0">
                <a:latin typeface="+mn-lt"/>
              </a:rPr>
              <a:t>Eso</a:t>
            </a:r>
            <a:endParaRPr lang="en-US" sz="1600" dirty="0">
              <a:latin typeface="+mn-lt"/>
            </a:endParaRPr>
          </a:p>
        </p:txBody>
      </p:sp>
      <p:sp>
        <p:nvSpPr>
          <p:cNvPr id="16" name="TextBox 15"/>
          <p:cNvSpPr txBox="1"/>
          <p:nvPr/>
        </p:nvSpPr>
        <p:spPr>
          <a:xfrm>
            <a:off x="1600200" y="3581400"/>
            <a:ext cx="6858000" cy="1015663"/>
          </a:xfrm>
          <a:prstGeom prst="rect">
            <a:avLst/>
          </a:prstGeom>
          <a:solidFill>
            <a:schemeClr val="accent1"/>
          </a:solidFill>
        </p:spPr>
        <p:txBody>
          <a:bodyPr wrap="square" rtlCol="0">
            <a:spAutoFit/>
          </a:bodyPr>
          <a:lstStyle/>
          <a:p>
            <a:pPr marL="285750" indent="-285750">
              <a:buFont typeface="Arial" panose="020B0604020202020204" pitchFamily="34" charset="0"/>
              <a:buChar char="•"/>
            </a:pPr>
            <a:r>
              <a:rPr lang="en-US" sz="2000" dirty="0" smtClean="0">
                <a:latin typeface="Arial" panose="020B0604020202020204" pitchFamily="34" charset="0"/>
                <a:cs typeface="Arial" panose="020B0604020202020204" pitchFamily="34" charset="0"/>
              </a:rPr>
              <a:t>70% Median Sensitivity (p &lt; 10</a:t>
            </a:r>
            <a:r>
              <a:rPr lang="en-US" sz="2000" baseline="30000" dirty="0" smtClean="0">
                <a:latin typeface="Arial" panose="020B0604020202020204" pitchFamily="34" charset="0"/>
                <a:cs typeface="Arial" panose="020B0604020202020204" pitchFamily="34" charset="0"/>
              </a:rPr>
              <a:t>-96</a:t>
            </a:r>
            <a:r>
              <a:rPr lang="en-US" sz="2000" dirty="0" smtClean="0">
                <a:latin typeface="Arial" panose="020B0604020202020204" pitchFamily="34" charset="0"/>
                <a:cs typeface="Arial" panose="020B0604020202020204" pitchFamily="34" charset="0"/>
              </a:rPr>
              <a:t> one-sided binominal)</a:t>
            </a:r>
          </a:p>
          <a:p>
            <a:pPr marL="285750" indent="-285750">
              <a:buFont typeface="Arial" panose="020B0604020202020204" pitchFamily="34" charset="0"/>
              <a:buChar char="•"/>
            </a:pPr>
            <a:r>
              <a:rPr lang="en-US" sz="2000" dirty="0" smtClean="0">
                <a:latin typeface="Arial" panose="020B0604020202020204" pitchFamily="34" charset="0"/>
                <a:cs typeface="Arial" panose="020B0604020202020204" pitchFamily="34" charset="0"/>
              </a:rPr>
              <a:t>&gt;99% Specificity (7 of 812 Healthy Controls) </a:t>
            </a:r>
          </a:p>
          <a:p>
            <a:pPr marL="285750" indent="-285750">
              <a:buFont typeface="Arial" panose="020B0604020202020204" pitchFamily="34" charset="0"/>
              <a:buChar char="•"/>
            </a:pPr>
            <a:r>
              <a:rPr lang="en-US" sz="2000" dirty="0" smtClean="0">
                <a:latin typeface="Arial" panose="020B0604020202020204" pitchFamily="34" charset="0"/>
                <a:cs typeface="Arial" panose="020B0604020202020204" pitchFamily="34" charset="0"/>
              </a:rPr>
              <a:t>Range (33% to 98%)</a:t>
            </a:r>
            <a:endParaRPr lang="en-US" sz="2000" dirty="0">
              <a:latin typeface="Arial" panose="020B0604020202020204" pitchFamily="34" charset="0"/>
              <a:cs typeface="Arial" panose="020B0604020202020204" pitchFamily="34" charset="0"/>
            </a:endParaRPr>
          </a:p>
        </p:txBody>
      </p:sp>
      <p:grpSp>
        <p:nvGrpSpPr>
          <p:cNvPr id="15" name="Group 14"/>
          <p:cNvGrpSpPr/>
          <p:nvPr/>
        </p:nvGrpSpPr>
        <p:grpSpPr>
          <a:xfrm>
            <a:off x="1600200" y="1523354"/>
            <a:ext cx="4263903" cy="4725046"/>
            <a:chOff x="1600200" y="1523354"/>
            <a:chExt cx="4263903" cy="4725046"/>
          </a:xfrm>
        </p:grpSpPr>
        <p:sp>
          <p:nvSpPr>
            <p:cNvPr id="3" name="TextBox 2"/>
            <p:cNvSpPr txBox="1"/>
            <p:nvPr/>
          </p:nvSpPr>
          <p:spPr>
            <a:xfrm>
              <a:off x="2590800" y="1523354"/>
              <a:ext cx="2057399" cy="461665"/>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69% to 98% </a:t>
              </a:r>
              <a:endParaRPr lang="en-US" sz="2400" b="1" dirty="0">
                <a:latin typeface="Arial" panose="020B0604020202020204" pitchFamily="34" charset="0"/>
                <a:cs typeface="Arial" panose="020B0604020202020204" pitchFamily="34" charset="0"/>
              </a:endParaRPr>
            </a:p>
          </p:txBody>
        </p:sp>
        <p:sp>
          <p:nvSpPr>
            <p:cNvPr id="6" name="Rectangle 5"/>
            <p:cNvSpPr/>
            <p:nvPr/>
          </p:nvSpPr>
          <p:spPr>
            <a:xfrm>
              <a:off x="1600200" y="1981200"/>
              <a:ext cx="4263903" cy="42672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p:cNvSpPr/>
          <p:nvPr/>
        </p:nvSpPr>
        <p:spPr>
          <a:xfrm>
            <a:off x="533399" y="2819399"/>
            <a:ext cx="609601" cy="228600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600200" y="5796912"/>
            <a:ext cx="6858000" cy="451488"/>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5179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9"/>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20"/>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19" grpId="1" animBg="1"/>
      <p:bldP spid="20" grpId="0" animBg="1"/>
      <p:bldP spid="20"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8190965-E76A-403D-9434-EF570B1A635A}"/>
              </a:ext>
            </a:extLst>
          </p:cNvPr>
          <p:cNvSpPr>
            <a:spLocks noGrp="1"/>
          </p:cNvSpPr>
          <p:nvPr>
            <p:ph type="title"/>
          </p:nvPr>
        </p:nvSpPr>
        <p:spPr/>
        <p:txBody>
          <a:bodyPr>
            <a:normAutofit/>
          </a:bodyPr>
          <a:lstStyle/>
          <a:p>
            <a:r>
              <a:rPr lang="en-US" sz="3600" dirty="0"/>
              <a:t>Ongoing </a:t>
            </a:r>
            <a:r>
              <a:rPr lang="en-US" sz="3600" dirty="0" smtClean="0"/>
              <a:t>Prospective Study:</a:t>
            </a:r>
            <a:br>
              <a:rPr lang="en-US" sz="3600" dirty="0" smtClean="0"/>
            </a:br>
            <a:r>
              <a:rPr lang="en-US" sz="3600" dirty="0" smtClean="0"/>
              <a:t>Evaluating Clinical Applicability</a:t>
            </a:r>
            <a:endParaRPr lang="en-US" sz="3600" dirty="0"/>
          </a:p>
        </p:txBody>
      </p:sp>
      <p:sp>
        <p:nvSpPr>
          <p:cNvPr id="2" name="Content Placeholder 1"/>
          <p:cNvSpPr>
            <a:spLocks noGrp="1"/>
          </p:cNvSpPr>
          <p:nvPr>
            <p:ph idx="1"/>
          </p:nvPr>
        </p:nvSpPr>
        <p:spPr>
          <a:xfrm>
            <a:off x="228600" y="1524000"/>
            <a:ext cx="8610600" cy="4625975"/>
          </a:xfrm>
        </p:spPr>
        <p:txBody>
          <a:bodyPr/>
          <a:lstStyle/>
          <a:p>
            <a:r>
              <a:rPr lang="en-US" sz="2400" dirty="0" smtClean="0">
                <a:latin typeface="Arial" panose="020B0604020202020204" pitchFamily="34" charset="0"/>
                <a:cs typeface="Arial" panose="020B0604020202020204" pitchFamily="34" charset="0"/>
              </a:rPr>
              <a:t>Partnered </a:t>
            </a:r>
            <a:r>
              <a:rPr lang="en-US" sz="2400" dirty="0">
                <a:latin typeface="Arial" panose="020B0604020202020204" pitchFamily="34" charset="0"/>
                <a:cs typeface="Arial" panose="020B0604020202020204" pitchFamily="34" charset="0"/>
              </a:rPr>
              <a:t>with the </a:t>
            </a:r>
            <a:r>
              <a:rPr lang="en-US" sz="2400" dirty="0" err="1">
                <a:latin typeface="Arial" panose="020B0604020202020204" pitchFamily="34" charset="0"/>
                <a:cs typeface="Arial" panose="020B0604020202020204" pitchFamily="34" charset="0"/>
              </a:rPr>
              <a:t>Geisinger</a:t>
            </a:r>
            <a:r>
              <a:rPr lang="en-US" sz="2400" dirty="0">
                <a:latin typeface="Arial" panose="020B0604020202020204" pitchFamily="34" charset="0"/>
                <a:cs typeface="Arial" panose="020B0604020202020204" pitchFamily="34" charset="0"/>
              </a:rPr>
              <a:t> Health System</a:t>
            </a:r>
          </a:p>
          <a:p>
            <a:r>
              <a:rPr lang="en-US" sz="2400" dirty="0">
                <a:latin typeface="Arial" panose="020B0604020202020204" pitchFamily="34" charset="0"/>
                <a:cs typeface="Arial" panose="020B0604020202020204" pitchFamily="34" charset="0"/>
              </a:rPr>
              <a:t>Average risk </a:t>
            </a:r>
            <a:r>
              <a:rPr lang="en-US" sz="2400" dirty="0" smtClean="0">
                <a:latin typeface="Arial" panose="020B0604020202020204" pitchFamily="34" charset="0"/>
                <a:cs typeface="Arial" panose="020B0604020202020204" pitchFamily="34" charset="0"/>
              </a:rPr>
              <a:t>population</a:t>
            </a:r>
          </a:p>
          <a:p>
            <a:pPr lvl="1"/>
            <a:r>
              <a:rPr lang="en-US" sz="2000" dirty="0" smtClean="0">
                <a:latin typeface="Arial" panose="020B0604020202020204" pitchFamily="34" charset="0"/>
                <a:cs typeface="Arial" panose="020B0604020202020204" pitchFamily="34" charset="0"/>
              </a:rPr>
              <a:t>10,000 Volunteers</a:t>
            </a:r>
            <a:endParaRPr lang="en-US" sz="2000" dirty="0">
              <a:latin typeface="Arial" panose="020B0604020202020204" pitchFamily="34" charset="0"/>
              <a:cs typeface="Arial" panose="020B0604020202020204" pitchFamily="34" charset="0"/>
            </a:endParaRPr>
          </a:p>
          <a:p>
            <a:pPr lvl="1"/>
            <a:r>
              <a:rPr lang="en-US" sz="2000" dirty="0">
                <a:latin typeface="Arial" panose="020B0604020202020204" pitchFamily="34" charset="0"/>
                <a:cs typeface="Arial" panose="020B0604020202020204" pitchFamily="34" charset="0"/>
              </a:rPr>
              <a:t>Female</a:t>
            </a:r>
          </a:p>
          <a:p>
            <a:pPr lvl="1"/>
            <a:r>
              <a:rPr lang="en-US" sz="2000" dirty="0">
                <a:latin typeface="Arial" panose="020B0604020202020204" pitchFamily="34" charset="0"/>
                <a:cs typeface="Arial" panose="020B0604020202020204" pitchFamily="34" charset="0"/>
              </a:rPr>
              <a:t>65-75 years old</a:t>
            </a:r>
          </a:p>
          <a:p>
            <a:pPr lvl="1"/>
            <a:r>
              <a:rPr lang="en-US" sz="2000" dirty="0">
                <a:latin typeface="Arial" panose="020B0604020202020204" pitchFamily="34" charset="0"/>
                <a:cs typeface="Arial" panose="020B0604020202020204" pitchFamily="34" charset="0"/>
              </a:rPr>
              <a:t>No history of cancer</a:t>
            </a:r>
          </a:p>
          <a:p>
            <a:r>
              <a:rPr lang="en-US" sz="2400" dirty="0">
                <a:latin typeface="Arial" panose="020B0604020202020204" pitchFamily="34" charset="0"/>
                <a:cs typeface="Arial" panose="020B0604020202020204" pitchFamily="34" charset="0"/>
              </a:rPr>
              <a:t>One and Five-year follow-up</a:t>
            </a:r>
          </a:p>
          <a:p>
            <a:r>
              <a:rPr lang="en-US" sz="2400" dirty="0">
                <a:latin typeface="Arial" panose="020B0604020202020204" pitchFamily="34" charset="0"/>
                <a:cs typeface="Arial" panose="020B0604020202020204" pitchFamily="34" charset="0"/>
              </a:rPr>
              <a:t>Subjects who test positive return for a confirmatory test; double-positive subjects undergo diagnostic work-up</a:t>
            </a:r>
          </a:p>
          <a:p>
            <a:r>
              <a:rPr lang="en-US" sz="2400" dirty="0">
                <a:latin typeface="Arial" panose="020B0604020202020204" pitchFamily="34" charset="0"/>
                <a:cs typeface="Arial" panose="020B0604020202020204" pitchFamily="34" charset="0"/>
              </a:rPr>
              <a:t>A Tumor Board evaluates the results of every positive case and provides recommendations on follow-up</a:t>
            </a:r>
          </a:p>
          <a:p>
            <a:r>
              <a:rPr lang="en-US" sz="2400" dirty="0">
                <a:latin typeface="Arial" panose="020B0604020202020204" pitchFamily="34" charset="0"/>
                <a:cs typeface="Arial" panose="020B0604020202020204" pitchFamily="34" charset="0"/>
              </a:rPr>
              <a:t>Enrollment completed</a:t>
            </a: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78290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8190965-E76A-403D-9434-EF570B1A635A}"/>
              </a:ext>
            </a:extLst>
          </p:cNvPr>
          <p:cNvSpPr>
            <a:spLocks noGrp="1"/>
          </p:cNvSpPr>
          <p:nvPr>
            <p:ph type="title"/>
          </p:nvPr>
        </p:nvSpPr>
        <p:spPr/>
        <p:txBody>
          <a:bodyPr>
            <a:normAutofit/>
          </a:bodyPr>
          <a:lstStyle/>
          <a:p>
            <a:r>
              <a:rPr lang="en-US" sz="3600" dirty="0"/>
              <a:t>Ongoing prospective study: establishing clinical applicability</a:t>
            </a:r>
          </a:p>
        </p:txBody>
      </p:sp>
      <p:sp>
        <p:nvSpPr>
          <p:cNvPr id="2" name="Content Placeholder 1"/>
          <p:cNvSpPr>
            <a:spLocks noGrp="1"/>
          </p:cNvSpPr>
          <p:nvPr>
            <p:ph idx="1"/>
          </p:nvPr>
        </p:nvSpPr>
        <p:spPr>
          <a:xfrm>
            <a:off x="455023" y="1676400"/>
            <a:ext cx="8229600" cy="4625975"/>
          </a:xfrm>
        </p:spPr>
        <p:txBody>
          <a:bodyPr/>
          <a:lstStyle/>
          <a:p>
            <a:pPr>
              <a:spcBef>
                <a:spcPts val="900"/>
              </a:spcBef>
              <a:spcAft>
                <a:spcPts val="300"/>
              </a:spcAft>
              <a:buFont typeface="Arial" panose="020B0604020202020204" pitchFamily="34" charset="0"/>
              <a:buChar char="•"/>
            </a:pPr>
            <a:r>
              <a:rPr lang="en-US" altLang="en-US" sz="2400" dirty="0">
                <a:ea typeface="msgothic"/>
                <a:cs typeface="msgothic"/>
              </a:rPr>
              <a:t>The current prospective study is threshold-based; any single mutation or protein above threshold yields a positive </a:t>
            </a:r>
            <a:r>
              <a:rPr lang="en-US" altLang="en-US" sz="2400" dirty="0" smtClean="0">
                <a:ea typeface="msgothic"/>
                <a:cs typeface="msgothic"/>
              </a:rPr>
              <a:t>result.</a:t>
            </a:r>
            <a:endParaRPr lang="en-US" altLang="en-US" sz="2400" dirty="0">
              <a:ea typeface="msgothic"/>
              <a:cs typeface="msgothic"/>
            </a:endParaRPr>
          </a:p>
          <a:p>
            <a:pPr>
              <a:spcBef>
                <a:spcPts val="900"/>
              </a:spcBef>
              <a:spcAft>
                <a:spcPts val="300"/>
              </a:spcAft>
              <a:buFont typeface="Arial" panose="020B0604020202020204" pitchFamily="34" charset="0"/>
              <a:buChar char="•"/>
            </a:pPr>
            <a:r>
              <a:rPr lang="en-US" altLang="en-US" sz="2400" dirty="0">
                <a:ea typeface="msgothic"/>
                <a:cs typeface="msgothic"/>
              </a:rPr>
              <a:t>Each </a:t>
            </a:r>
            <a:r>
              <a:rPr lang="en-US" altLang="en-US" sz="2400" dirty="0" err="1">
                <a:ea typeface="msgothic"/>
                <a:cs typeface="msgothic"/>
              </a:rPr>
              <a:t>analyte</a:t>
            </a:r>
            <a:r>
              <a:rPr lang="en-US" altLang="en-US" sz="2400" dirty="0">
                <a:ea typeface="msgothic"/>
                <a:cs typeface="msgothic"/>
              </a:rPr>
              <a:t> (mutations and nine proteins) has its own threshold established in a retrospective study to give </a:t>
            </a:r>
            <a:r>
              <a:rPr lang="en-US" altLang="en-US" sz="2400" dirty="0" smtClean="0">
                <a:ea typeface="msgothic"/>
                <a:cs typeface="msgothic"/>
              </a:rPr>
              <a:t>overall 99</a:t>
            </a:r>
            <a:r>
              <a:rPr lang="en-US" altLang="en-US" sz="2400" dirty="0">
                <a:ea typeface="msgothic"/>
                <a:cs typeface="msgothic"/>
              </a:rPr>
              <a:t>% </a:t>
            </a:r>
            <a:r>
              <a:rPr lang="en-US" altLang="en-US" sz="2400" dirty="0" smtClean="0">
                <a:ea typeface="msgothic"/>
                <a:cs typeface="msgothic"/>
              </a:rPr>
              <a:t>specificity.</a:t>
            </a:r>
            <a:endParaRPr lang="en-US" altLang="en-US" sz="2400" dirty="0">
              <a:ea typeface="msgothic"/>
              <a:cs typeface="msgothic"/>
            </a:endParaRPr>
          </a:p>
          <a:p>
            <a:pPr>
              <a:spcBef>
                <a:spcPts val="900"/>
              </a:spcBef>
              <a:spcAft>
                <a:spcPts val="300"/>
              </a:spcAft>
              <a:buFont typeface="Arial" panose="020B0604020202020204" pitchFamily="34" charset="0"/>
              <a:buChar char="•"/>
            </a:pPr>
            <a:endParaRPr lang="en-US" altLang="en-US" sz="2400" dirty="0">
              <a:ea typeface="msgothic"/>
              <a:cs typeface="msgothic"/>
            </a:endParaRPr>
          </a:p>
          <a:p>
            <a:pPr>
              <a:buFont typeface="Arial" panose="020B0604020202020204" pitchFamily="34" charset="0"/>
              <a:buChar char="•"/>
            </a:pPr>
            <a:r>
              <a:rPr lang="en-US" altLang="en-US" sz="2400" b="1" dirty="0"/>
              <a:t>Based on data collected to date:</a:t>
            </a:r>
          </a:p>
          <a:p>
            <a:pPr lvl="1">
              <a:buFont typeface="Arial" panose="020B0604020202020204" pitchFamily="34" charset="0"/>
              <a:buChar char="•"/>
            </a:pPr>
            <a:r>
              <a:rPr lang="en-US" altLang="en-US" sz="2400" dirty="0"/>
              <a:t>The </a:t>
            </a:r>
            <a:r>
              <a:rPr lang="en-US" altLang="en-US" sz="2400" b="1" dirty="0"/>
              <a:t>specificity</a:t>
            </a:r>
            <a:r>
              <a:rPr lang="en-US" altLang="en-US" sz="2400" dirty="0"/>
              <a:t> is as </a:t>
            </a:r>
            <a:r>
              <a:rPr lang="en-US" altLang="en-US" sz="2400" dirty="0" smtClean="0"/>
              <a:t>expected.</a:t>
            </a:r>
            <a:endParaRPr lang="en-US" altLang="en-US" sz="2400" dirty="0"/>
          </a:p>
          <a:p>
            <a:pPr lvl="1">
              <a:buFont typeface="Arial" panose="020B0604020202020204" pitchFamily="34" charset="0"/>
              <a:buChar char="•"/>
            </a:pPr>
            <a:r>
              <a:rPr lang="en-US" altLang="en-US" sz="2400" b="1" dirty="0"/>
              <a:t>Other tumor-types </a:t>
            </a:r>
            <a:r>
              <a:rPr lang="en-US" altLang="en-US" sz="2400" dirty="0"/>
              <a:t>in addition to the eight evaluated in a retrospective study have been detected, supporting the </a:t>
            </a:r>
            <a:r>
              <a:rPr lang="en-US" altLang="en-US" sz="2400" b="1" dirty="0"/>
              <a:t>cancer agnostic approach </a:t>
            </a:r>
            <a:r>
              <a:rPr lang="en-US" altLang="en-US" sz="2400" dirty="0"/>
              <a:t>of the </a:t>
            </a:r>
            <a:r>
              <a:rPr lang="en-US" altLang="en-US" sz="2400" dirty="0" smtClean="0"/>
              <a:t>test.</a:t>
            </a:r>
            <a:endParaRPr lang="en-US" altLang="en-US" sz="2400" b="1" dirty="0"/>
          </a:p>
          <a:p>
            <a:endParaRPr lang="en-US" sz="2400" dirty="0"/>
          </a:p>
        </p:txBody>
      </p:sp>
    </p:spTree>
    <p:extLst>
      <p:ext uri="{BB962C8B-B14F-4D97-AF65-F5344CB8AC3E}">
        <p14:creationId xmlns:p14="http://schemas.microsoft.com/office/powerpoint/2010/main" val="4658184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Picture 68"/>
          <p:cNvPicPr>
            <a:picLocks noChangeAspect="1" noChangeArrowheads="1"/>
          </p:cNvPicPr>
          <p:nvPr/>
        </p:nvPicPr>
        <p:blipFill>
          <a:blip r:embed="rId2" cstate="print"/>
          <a:srcRect l="37760" t="21412" r="23196" b="63342"/>
          <a:stretch>
            <a:fillRect/>
          </a:stretch>
        </p:blipFill>
        <p:spPr bwMode="auto">
          <a:xfrm>
            <a:off x="18944" y="5088677"/>
            <a:ext cx="6387297" cy="1558804"/>
          </a:xfrm>
          <a:prstGeom prst="rect">
            <a:avLst/>
          </a:prstGeom>
          <a:noFill/>
          <a:ln w="9525">
            <a:noFill/>
            <a:miter lim="800000"/>
            <a:headEnd/>
            <a:tailEnd/>
          </a:ln>
          <a:effectLst/>
        </p:spPr>
      </p:pic>
      <p:grpSp>
        <p:nvGrpSpPr>
          <p:cNvPr id="3" name="Group 2"/>
          <p:cNvGrpSpPr/>
          <p:nvPr/>
        </p:nvGrpSpPr>
        <p:grpSpPr>
          <a:xfrm>
            <a:off x="2667000" y="3430032"/>
            <a:ext cx="6096000" cy="2565005"/>
            <a:chOff x="2895600" y="3425853"/>
            <a:chExt cx="5298729" cy="2179872"/>
          </a:xfrm>
        </p:grpSpPr>
        <p:pic>
          <p:nvPicPr>
            <p:cNvPr id="25602" name="Picture 2" descr="http://upload.wikimedia.org/wikipedia/commons/b/b2/Karyotype.png"/>
            <p:cNvPicPr>
              <a:picLocks noChangeAspect="1" noChangeArrowheads="1"/>
            </p:cNvPicPr>
            <p:nvPr/>
          </p:nvPicPr>
          <p:blipFill>
            <a:blip r:embed="rId3" cstate="print"/>
            <a:srcRect/>
            <a:stretch>
              <a:fillRect/>
            </a:stretch>
          </p:blipFill>
          <p:spPr bwMode="auto">
            <a:xfrm>
              <a:off x="2895600" y="3449844"/>
              <a:ext cx="1169113" cy="1117055"/>
            </a:xfrm>
            <a:prstGeom prst="rect">
              <a:avLst/>
            </a:prstGeom>
            <a:noFill/>
          </p:spPr>
        </p:pic>
        <p:cxnSp>
          <p:nvCxnSpPr>
            <p:cNvPr id="38" name="Straight Arrow Connector 37"/>
            <p:cNvCxnSpPr/>
            <p:nvPr/>
          </p:nvCxnSpPr>
          <p:spPr>
            <a:xfrm flipV="1">
              <a:off x="4239613" y="4013671"/>
              <a:ext cx="567615" cy="1667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4170549" y="3425853"/>
              <a:ext cx="608531" cy="4882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err="1">
                  <a:solidFill>
                    <a:schemeClr val="tx1"/>
                  </a:solidFill>
                  <a:latin typeface="Arial" panose="020B0604020202020204" pitchFamily="34" charset="0"/>
                  <a:cs typeface="Arial" panose="020B0604020202020204" pitchFamily="34" charset="0"/>
                </a:rPr>
                <a:t>SIMPLE:Add</a:t>
              </a:r>
              <a:r>
                <a:rPr lang="en-US" sz="900" dirty="0">
                  <a:solidFill>
                    <a:schemeClr val="tx1"/>
                  </a:solidFill>
                  <a:latin typeface="Arial" panose="020B0604020202020204" pitchFamily="34" charset="0"/>
                  <a:cs typeface="Arial" panose="020B0604020202020204" pitchFamily="34" charset="0"/>
                </a:rPr>
                <a:t> primers</a:t>
              </a:r>
            </a:p>
          </p:txBody>
        </p:sp>
        <p:sp>
          <p:nvSpPr>
            <p:cNvPr id="40" name="TextBox 39"/>
            <p:cNvSpPr txBox="1"/>
            <p:nvPr/>
          </p:nvSpPr>
          <p:spPr>
            <a:xfrm>
              <a:off x="6354096" y="3943686"/>
              <a:ext cx="689988" cy="215791"/>
            </a:xfrm>
            <a:prstGeom prst="rect">
              <a:avLst/>
            </a:prstGeom>
            <a:noFill/>
          </p:spPr>
          <p:txBody>
            <a:bodyPr wrap="none" rtlCol="0">
              <a:spAutoFit/>
            </a:bodyPr>
            <a:lstStyle/>
            <a:p>
              <a:r>
                <a:rPr lang="en-US" sz="1050" dirty="0">
                  <a:latin typeface="Arial" panose="020B0604020202020204" pitchFamily="34" charset="0"/>
                  <a:cs typeface="Arial" panose="020B0604020202020204" pitchFamily="34" charset="0"/>
                </a:rPr>
                <a:t>Sequence</a:t>
              </a:r>
            </a:p>
          </p:txBody>
        </p:sp>
        <p:sp>
          <p:nvSpPr>
            <p:cNvPr id="41" name="TextBox 40"/>
            <p:cNvSpPr txBox="1"/>
            <p:nvPr/>
          </p:nvSpPr>
          <p:spPr>
            <a:xfrm>
              <a:off x="7491809" y="3910568"/>
              <a:ext cx="585487" cy="353111"/>
            </a:xfrm>
            <a:prstGeom prst="rect">
              <a:avLst/>
            </a:prstGeom>
            <a:noFill/>
          </p:spPr>
          <p:txBody>
            <a:bodyPr wrap="none" rtlCol="0">
              <a:spAutoFit/>
            </a:bodyPr>
            <a:lstStyle/>
            <a:p>
              <a:r>
                <a:rPr lang="en-US" sz="1050" i="1" dirty="0">
                  <a:latin typeface="Arial" panose="020B0604020202020204" pitchFamily="34" charset="0"/>
                  <a:cs typeface="Arial" panose="020B0604020202020204" pitchFamily="34" charset="0"/>
                </a:rPr>
                <a:t>In </a:t>
              </a:r>
              <a:r>
                <a:rPr lang="en-US" sz="1050" i="1" dirty="0" err="1">
                  <a:latin typeface="Arial" panose="020B0604020202020204" pitchFamily="34" charset="0"/>
                  <a:cs typeface="Arial" panose="020B0604020202020204" pitchFamily="34" charset="0"/>
                </a:rPr>
                <a:t>silico</a:t>
              </a:r>
              <a:r>
                <a:rPr lang="en-US" sz="1050" i="1" dirty="0">
                  <a:latin typeface="Arial" panose="020B0604020202020204" pitchFamily="34" charset="0"/>
                  <a:cs typeface="Arial" panose="020B0604020202020204" pitchFamily="34" charset="0"/>
                </a:rPr>
                <a:t> </a:t>
              </a:r>
            </a:p>
            <a:p>
              <a:r>
                <a:rPr lang="en-US" sz="1050" dirty="0">
                  <a:latin typeface="Arial" panose="020B0604020202020204" pitchFamily="34" charset="0"/>
                  <a:cs typeface="Arial" panose="020B0604020202020204" pitchFamily="34" charset="0"/>
                </a:rPr>
                <a:t>analysis</a:t>
              </a:r>
            </a:p>
          </p:txBody>
        </p:sp>
        <p:cxnSp>
          <p:nvCxnSpPr>
            <p:cNvPr id="43" name="Straight Arrow Connector 42"/>
            <p:cNvCxnSpPr/>
            <p:nvPr/>
          </p:nvCxnSpPr>
          <p:spPr>
            <a:xfrm flipV="1">
              <a:off x="6019512" y="4054354"/>
              <a:ext cx="308354" cy="7485"/>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7066333" y="4042526"/>
              <a:ext cx="319366" cy="1656"/>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60" name="Group 59"/>
            <p:cNvGrpSpPr/>
            <p:nvPr/>
          </p:nvGrpSpPr>
          <p:grpSpPr>
            <a:xfrm>
              <a:off x="4824167" y="3445335"/>
              <a:ext cx="1096839" cy="1270166"/>
              <a:chOff x="5584796" y="1240626"/>
              <a:chExt cx="4570247" cy="4614531"/>
            </a:xfrm>
          </p:grpSpPr>
          <p:pic>
            <p:nvPicPr>
              <p:cNvPr id="4" name="Picture 2" descr="http://upload.wikimedia.org/wikipedia/commons/b/b2/Karyotype.png"/>
              <p:cNvPicPr>
                <a:picLocks noChangeAspect="1" noChangeArrowheads="1"/>
              </p:cNvPicPr>
              <p:nvPr/>
            </p:nvPicPr>
            <p:blipFill>
              <a:blip r:embed="rId3" cstate="print"/>
              <a:srcRect/>
              <a:stretch>
                <a:fillRect/>
              </a:stretch>
            </p:blipFill>
            <p:spPr bwMode="auto">
              <a:xfrm>
                <a:off x="5592173" y="1454851"/>
                <a:ext cx="4512468" cy="4311539"/>
              </a:xfrm>
              <a:prstGeom prst="rect">
                <a:avLst/>
              </a:prstGeom>
              <a:noFill/>
            </p:spPr>
          </p:pic>
          <p:cxnSp>
            <p:nvCxnSpPr>
              <p:cNvPr id="15" name="Straight Connector 14"/>
              <p:cNvCxnSpPr/>
              <p:nvPr/>
            </p:nvCxnSpPr>
            <p:spPr>
              <a:xfrm rot="5400000">
                <a:off x="6001277" y="1846521"/>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6507652" y="2009554"/>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7516416" y="4075814"/>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6001277" y="1729563"/>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7524391" y="4167964"/>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8557078" y="2587257"/>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9529958" y="4026196"/>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9521983" y="3859619"/>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9992474" y="4054550"/>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10009511" y="3919871"/>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10024372" y="2434856"/>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5973367" y="3937591"/>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7556290" y="5185145"/>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7560277" y="2083982"/>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6918336" y="5192233"/>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6300318" y="4940597"/>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6998079" y="3700132"/>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7552301" y="5032746"/>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5584796" y="1240626"/>
                <a:ext cx="4570247" cy="46145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atin typeface="Arial" panose="020B0604020202020204" pitchFamily="34" charset="0"/>
                  <a:cs typeface="Arial" panose="020B0604020202020204" pitchFamily="34" charset="0"/>
                </a:endParaRPr>
              </a:p>
            </p:txBody>
          </p:sp>
          <p:cxnSp>
            <p:nvCxnSpPr>
              <p:cNvPr id="36" name="Straight Connector 35"/>
              <p:cNvCxnSpPr/>
              <p:nvPr/>
            </p:nvCxnSpPr>
            <p:spPr>
              <a:xfrm rot="5400000">
                <a:off x="8011556" y="2802003"/>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6523058" y="2691167"/>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9016876" y="2421004"/>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9523433" y="2040004"/>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6998441" y="2497203"/>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5985328" y="2379441"/>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5993121" y="2926696"/>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7520585" y="2739659"/>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5400000">
                <a:off x="6499678" y="4069695"/>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5400000">
                <a:off x="6499678" y="3612495"/>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5993122" y="4263659"/>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8019349" y="3910368"/>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8518113" y="4159750"/>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5400000">
                <a:off x="8962324" y="3993495"/>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8198593" y="5171132"/>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6951684" y="4963315"/>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5977535" y="3667914"/>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6515264" y="2517986"/>
                <a:ext cx="956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70" name="Picture 2" descr="Unfortunately we are unable to provide accessible alternative text for this. If you require assistance to access this image, or to obtain a text description, please contact npg@nature.com"/>
            <p:cNvPicPr>
              <a:picLocks noChangeAspect="1" noChangeArrowheads="1"/>
            </p:cNvPicPr>
            <p:nvPr/>
          </p:nvPicPr>
          <p:blipFill>
            <a:blip r:embed="rId4" cstate="print"/>
            <a:srcRect t="79999" r="25797"/>
            <a:stretch>
              <a:fillRect/>
            </a:stretch>
          </p:blipFill>
          <p:spPr bwMode="auto">
            <a:xfrm>
              <a:off x="6126031" y="4646211"/>
              <a:ext cx="2068298" cy="668702"/>
            </a:xfrm>
            <a:prstGeom prst="rect">
              <a:avLst/>
            </a:prstGeom>
            <a:noFill/>
          </p:spPr>
        </p:pic>
        <p:sp>
          <p:nvSpPr>
            <p:cNvPr id="71" name="Rectangle 70"/>
            <p:cNvSpPr/>
            <p:nvPr/>
          </p:nvSpPr>
          <p:spPr>
            <a:xfrm>
              <a:off x="6557903" y="5389934"/>
              <a:ext cx="1140042" cy="215791"/>
            </a:xfrm>
            <a:prstGeom prst="rect">
              <a:avLst/>
            </a:prstGeom>
          </p:spPr>
          <p:txBody>
            <a:bodyPr wrap="none">
              <a:spAutoFit/>
            </a:bodyPr>
            <a:lstStyle/>
            <a:p>
              <a:r>
                <a:rPr lang="en-US" sz="1050" dirty="0">
                  <a:latin typeface="Arial" panose="020B0604020202020204" pitchFamily="34" charset="0"/>
                  <a:cs typeface="Arial" panose="020B0604020202020204" pitchFamily="34" charset="0"/>
                </a:rPr>
                <a:t>Digital </a:t>
              </a:r>
              <a:r>
                <a:rPr lang="en-US" sz="1050" dirty="0" err="1">
                  <a:latin typeface="Arial" panose="020B0604020202020204" pitchFamily="34" charset="0"/>
                  <a:cs typeface="Arial" panose="020B0604020202020204" pitchFamily="34" charset="0"/>
                </a:rPr>
                <a:t>Karyotyping</a:t>
              </a:r>
              <a:endParaRPr lang="en-US" sz="1050" dirty="0">
                <a:latin typeface="Arial" panose="020B0604020202020204" pitchFamily="34" charset="0"/>
                <a:cs typeface="Arial" panose="020B0604020202020204" pitchFamily="34" charset="0"/>
              </a:endParaRPr>
            </a:p>
          </p:txBody>
        </p:sp>
      </p:grpSp>
      <p:sp>
        <p:nvSpPr>
          <p:cNvPr id="2" name="Title 1"/>
          <p:cNvSpPr>
            <a:spLocks noGrp="1"/>
          </p:cNvSpPr>
          <p:nvPr>
            <p:ph type="title"/>
          </p:nvPr>
        </p:nvSpPr>
        <p:spPr/>
        <p:txBody>
          <a:bodyPr>
            <a:normAutofit fontScale="90000"/>
          </a:bodyPr>
          <a:lstStyle/>
          <a:p>
            <a:r>
              <a:rPr lang="en-US" dirty="0" smtClean="0"/>
              <a:t>Multi-</a:t>
            </a:r>
            <a:r>
              <a:rPr lang="en-US" dirty="0" err="1" smtClean="0"/>
              <a:t>Analyte</a:t>
            </a:r>
            <a:r>
              <a:rPr lang="en-US" dirty="0" smtClean="0"/>
              <a:t>: Aneuploidy</a:t>
            </a:r>
            <a:br>
              <a:rPr lang="en-US" dirty="0" smtClean="0"/>
            </a:br>
            <a:r>
              <a:rPr lang="en-US" dirty="0" smtClean="0"/>
              <a:t>(FAST-</a:t>
            </a:r>
            <a:r>
              <a:rPr lang="en-US" dirty="0" err="1" smtClean="0"/>
              <a:t>SeqS</a:t>
            </a:r>
            <a:r>
              <a:rPr lang="en-US" dirty="0" smtClean="0"/>
              <a:t>)</a:t>
            </a:r>
            <a:endParaRPr lang="en-US" dirty="0"/>
          </a:p>
        </p:txBody>
      </p:sp>
      <p:sp>
        <p:nvSpPr>
          <p:cNvPr id="61" name="Content Placeholder 2"/>
          <p:cNvSpPr>
            <a:spLocks noGrp="1"/>
          </p:cNvSpPr>
          <p:nvPr>
            <p:ph idx="4294967295"/>
          </p:nvPr>
        </p:nvSpPr>
        <p:spPr>
          <a:xfrm>
            <a:off x="76200" y="1752600"/>
            <a:ext cx="8991600" cy="1600071"/>
          </a:xfrm>
        </p:spPr>
        <p:txBody>
          <a:bodyPr>
            <a:noAutofit/>
          </a:bodyPr>
          <a:lstStyle/>
          <a:p>
            <a:r>
              <a:rPr lang="en-US" sz="2000" dirty="0" smtClean="0">
                <a:latin typeface="Arial" panose="020B0604020202020204" pitchFamily="34" charset="0"/>
                <a:cs typeface="Arial" panose="020B0604020202020204" pitchFamily="34" charset="0"/>
              </a:rPr>
              <a:t>Amplicon </a:t>
            </a:r>
            <a:r>
              <a:rPr lang="en-US" sz="2000" dirty="0">
                <a:latin typeface="Arial" panose="020B0604020202020204" pitchFamily="34" charset="0"/>
                <a:cs typeface="Arial" panose="020B0604020202020204" pitchFamily="34" charset="0"/>
              </a:rPr>
              <a:t>Sequencing using a </a:t>
            </a:r>
            <a:r>
              <a:rPr lang="en-US" sz="2000" b="1" u="sng" dirty="0">
                <a:latin typeface="Arial" panose="020B0604020202020204" pitchFamily="34" charset="0"/>
                <a:cs typeface="Arial" panose="020B0604020202020204" pitchFamily="34" charset="0"/>
              </a:rPr>
              <a:t>single primer pair </a:t>
            </a:r>
            <a:r>
              <a:rPr lang="en-US" sz="2000" dirty="0">
                <a:latin typeface="Arial" panose="020B0604020202020204" pitchFamily="34" charset="0"/>
                <a:cs typeface="Arial" panose="020B0604020202020204" pitchFamily="34" charset="0"/>
              </a:rPr>
              <a:t>targeting </a:t>
            </a:r>
            <a:r>
              <a:rPr lang="en-US" sz="2000" dirty="0" smtClean="0">
                <a:latin typeface="Arial" panose="020B0604020202020204" pitchFamily="34" charset="0"/>
                <a:cs typeface="Arial" panose="020B0604020202020204" pitchFamily="34" charset="0"/>
              </a:rPr>
              <a:t>Repetitive Elements</a:t>
            </a:r>
          </a:p>
          <a:p>
            <a:r>
              <a:rPr lang="en-US" sz="2000" dirty="0" smtClean="0">
                <a:latin typeface="Arial" panose="020B0604020202020204" pitchFamily="34" charset="0"/>
                <a:cs typeface="Arial" panose="020B0604020202020204" pitchFamily="34" charset="0"/>
              </a:rPr>
              <a:t>Amplicon size ~145 </a:t>
            </a:r>
            <a:r>
              <a:rPr lang="en-US" sz="2000" dirty="0" err="1" smtClean="0">
                <a:latin typeface="Arial" panose="020B0604020202020204" pitchFamily="34" charset="0"/>
                <a:cs typeface="Arial" panose="020B0604020202020204" pitchFamily="34" charset="0"/>
              </a:rPr>
              <a:t>bp</a:t>
            </a: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~38,000 uniquely aligned amplicons</a:t>
            </a:r>
          </a:p>
          <a:p>
            <a:r>
              <a:rPr lang="en-US" sz="2000" dirty="0">
                <a:latin typeface="Arial" panose="020B0604020202020204" pitchFamily="34" charset="0"/>
                <a:cs typeface="Arial" panose="020B0604020202020204" pitchFamily="34" charset="0"/>
              </a:rPr>
              <a:t>~1,500 heterozygous SNPs per sample</a:t>
            </a:r>
          </a:p>
        </p:txBody>
      </p:sp>
      <p:sp>
        <p:nvSpPr>
          <p:cNvPr id="62" name="TextBox 61"/>
          <p:cNvSpPr txBox="1"/>
          <p:nvPr/>
        </p:nvSpPr>
        <p:spPr>
          <a:xfrm>
            <a:off x="12032" y="1403350"/>
            <a:ext cx="7531838" cy="400110"/>
          </a:xfrm>
          <a:prstGeom prst="rect">
            <a:avLst/>
          </a:prstGeom>
          <a:noFill/>
        </p:spPr>
        <p:txBody>
          <a:bodyPr wrap="square" rtlCol="0">
            <a:spAutoFit/>
          </a:bodyPr>
          <a:lstStyle/>
          <a:p>
            <a:r>
              <a:rPr lang="en-US" sz="2000" u="sng" dirty="0" smtClean="0">
                <a:latin typeface="Arial" panose="020B0604020202020204" pitchFamily="34" charset="0"/>
                <a:cs typeface="Arial" panose="020B0604020202020204" pitchFamily="34" charset="0"/>
              </a:rPr>
              <a:t>F</a:t>
            </a:r>
            <a:r>
              <a:rPr lang="en-US" sz="2000" dirty="0" smtClean="0">
                <a:latin typeface="Arial" panose="020B0604020202020204" pitchFamily="34" charset="0"/>
                <a:cs typeface="Arial" panose="020B0604020202020204" pitchFamily="34" charset="0"/>
              </a:rPr>
              <a:t>ast </a:t>
            </a:r>
            <a:r>
              <a:rPr lang="en-US" sz="2000" u="sng" dirty="0" smtClean="0">
                <a:latin typeface="Arial" panose="020B0604020202020204" pitchFamily="34" charset="0"/>
                <a:cs typeface="Arial" panose="020B0604020202020204" pitchFamily="34" charset="0"/>
              </a:rPr>
              <a:t>A</a:t>
            </a:r>
            <a:r>
              <a:rPr lang="en-US" sz="2000" dirty="0" smtClean="0">
                <a:latin typeface="Arial" panose="020B0604020202020204" pitchFamily="34" charset="0"/>
                <a:cs typeface="Arial" panose="020B0604020202020204" pitchFamily="34" charset="0"/>
              </a:rPr>
              <a:t>neuploidy </a:t>
            </a:r>
            <a:r>
              <a:rPr lang="en-US" sz="2000" u="sng" dirty="0" smtClean="0">
                <a:latin typeface="Arial" panose="020B0604020202020204" pitchFamily="34" charset="0"/>
                <a:cs typeface="Arial" panose="020B0604020202020204" pitchFamily="34" charset="0"/>
              </a:rPr>
              <a:t>S</a:t>
            </a:r>
            <a:r>
              <a:rPr lang="en-US" sz="2000" dirty="0" smtClean="0">
                <a:latin typeface="Arial" panose="020B0604020202020204" pitchFamily="34" charset="0"/>
                <a:cs typeface="Arial" panose="020B0604020202020204" pitchFamily="34" charset="0"/>
              </a:rPr>
              <a:t>creening </a:t>
            </a:r>
            <a:r>
              <a:rPr lang="en-US" sz="2000" u="sng" dirty="0" smtClean="0">
                <a:latin typeface="Arial" panose="020B0604020202020204" pitchFamily="34" charset="0"/>
                <a:cs typeface="Arial" panose="020B0604020202020204" pitchFamily="34" charset="0"/>
              </a:rPr>
              <a:t>T</a:t>
            </a:r>
            <a:r>
              <a:rPr lang="en-US" sz="2000" dirty="0" smtClean="0">
                <a:latin typeface="Arial" panose="020B0604020202020204" pitchFamily="34" charset="0"/>
                <a:cs typeface="Arial" panose="020B0604020202020204" pitchFamily="34" charset="0"/>
              </a:rPr>
              <a:t>est-</a:t>
            </a:r>
            <a:r>
              <a:rPr lang="en-US" sz="2000" u="sng" dirty="0" smtClean="0">
                <a:latin typeface="Arial" panose="020B0604020202020204" pitchFamily="34" charset="0"/>
                <a:cs typeface="Arial" panose="020B0604020202020204" pitchFamily="34" charset="0"/>
              </a:rPr>
              <a:t>Seq</a:t>
            </a:r>
            <a:r>
              <a:rPr lang="en-US" sz="2000" dirty="0" smtClean="0">
                <a:latin typeface="Arial" panose="020B0604020202020204" pitchFamily="34" charset="0"/>
                <a:cs typeface="Arial" panose="020B0604020202020204" pitchFamily="34" charset="0"/>
              </a:rPr>
              <a:t>uencing </a:t>
            </a:r>
            <a:r>
              <a:rPr lang="en-US" sz="2000" u="sng" dirty="0" smtClean="0">
                <a:latin typeface="Arial" panose="020B0604020202020204" pitchFamily="34" charset="0"/>
                <a:cs typeface="Arial" panose="020B0604020202020204" pitchFamily="34" charset="0"/>
              </a:rPr>
              <a:t>S</a:t>
            </a:r>
            <a:r>
              <a:rPr lang="en-US" sz="2000" dirty="0" smtClean="0">
                <a:latin typeface="Arial" panose="020B0604020202020204" pitchFamily="34" charset="0"/>
                <a:cs typeface="Arial" panose="020B0604020202020204" pitchFamily="34" charset="0"/>
              </a:rPr>
              <a:t>ystem</a:t>
            </a:r>
            <a:endParaRPr lang="en-US" sz="2000" dirty="0">
              <a:latin typeface="Arial" panose="020B0604020202020204" pitchFamily="34" charset="0"/>
              <a:cs typeface="Arial" panose="020B0604020202020204" pitchFamily="34" charset="0"/>
            </a:endParaRPr>
          </a:p>
        </p:txBody>
      </p:sp>
      <p:sp>
        <p:nvSpPr>
          <p:cNvPr id="5" name="TextBox 4"/>
          <p:cNvSpPr txBox="1"/>
          <p:nvPr/>
        </p:nvSpPr>
        <p:spPr>
          <a:xfrm>
            <a:off x="838200" y="6488668"/>
            <a:ext cx="2057400" cy="369332"/>
          </a:xfrm>
          <a:prstGeom prst="rect">
            <a:avLst/>
          </a:prstGeom>
          <a:noFill/>
        </p:spPr>
        <p:txBody>
          <a:bodyPr wrap="square" rtlCol="0">
            <a:spAutoFit/>
          </a:bodyPr>
          <a:lstStyle/>
          <a:p>
            <a:r>
              <a:rPr lang="en-US" dirty="0" err="1" smtClean="0">
                <a:latin typeface="Arial" panose="020B0604020202020204" pitchFamily="34" charset="0"/>
                <a:cs typeface="Arial" panose="020B0604020202020204" pitchFamily="34" charset="0"/>
              </a:rPr>
              <a:t>PLoS</a:t>
            </a:r>
            <a:r>
              <a:rPr lang="en-US" dirty="0" smtClean="0">
                <a:latin typeface="Arial" panose="020B0604020202020204" pitchFamily="34" charset="0"/>
                <a:cs typeface="Arial" panose="020B0604020202020204" pitchFamily="34" charset="0"/>
              </a:rPr>
              <a:t> One  </a:t>
            </a:r>
            <a:r>
              <a:rPr lang="en-US" dirty="0">
                <a:latin typeface="Arial" panose="020B0604020202020204" pitchFamily="34" charset="0"/>
                <a:cs typeface="Arial" panose="020B0604020202020204" pitchFamily="34" charset="0"/>
              </a:rPr>
              <a:t>2012</a:t>
            </a:r>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98459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9422" y="1755770"/>
            <a:ext cx="7218783" cy="1522065"/>
          </a:xfrm>
          <a:prstGeom prst="rect">
            <a:avLst/>
          </a:prstGeom>
        </p:spPr>
      </p:pic>
      <p:sp>
        <p:nvSpPr>
          <p:cNvPr id="2" name="Title 1"/>
          <p:cNvSpPr>
            <a:spLocks noGrp="1"/>
          </p:cNvSpPr>
          <p:nvPr>
            <p:ph type="title"/>
          </p:nvPr>
        </p:nvSpPr>
        <p:spPr/>
        <p:txBody>
          <a:bodyPr>
            <a:normAutofit fontScale="90000"/>
          </a:bodyPr>
          <a:lstStyle/>
          <a:p>
            <a:r>
              <a:rPr lang="en-US" dirty="0"/>
              <a:t>Multi-</a:t>
            </a:r>
            <a:r>
              <a:rPr lang="en-US" dirty="0" err="1"/>
              <a:t>Analyte</a:t>
            </a:r>
            <a:r>
              <a:rPr lang="en-US" dirty="0"/>
              <a:t>: Aneuploidy</a:t>
            </a:r>
            <a:br>
              <a:rPr lang="en-US" dirty="0"/>
            </a:br>
            <a:r>
              <a:rPr lang="en-US" dirty="0" smtClean="0"/>
              <a:t>(Real-</a:t>
            </a:r>
            <a:r>
              <a:rPr lang="en-US" dirty="0" err="1" smtClean="0"/>
              <a:t>SeqS</a:t>
            </a:r>
            <a:r>
              <a:rPr lang="en-US" dirty="0"/>
              <a:t>)</a:t>
            </a:r>
          </a:p>
        </p:txBody>
      </p:sp>
      <p:sp>
        <p:nvSpPr>
          <p:cNvPr id="3" name="Content Placeholder 2"/>
          <p:cNvSpPr>
            <a:spLocks noGrp="1"/>
          </p:cNvSpPr>
          <p:nvPr>
            <p:ph idx="4294967295"/>
          </p:nvPr>
        </p:nvSpPr>
        <p:spPr>
          <a:xfrm>
            <a:off x="128337" y="3079136"/>
            <a:ext cx="8632005" cy="3778864"/>
          </a:xfrm>
        </p:spPr>
        <p:txBody>
          <a:bodyPr/>
          <a:lstStyle/>
          <a:p>
            <a:pPr marL="152591" indent="-152591"/>
            <a:r>
              <a:rPr lang="en-US" sz="2000" dirty="0"/>
              <a:t>Amplicon size ~</a:t>
            </a:r>
            <a:r>
              <a:rPr lang="en-US" sz="2000" dirty="0" smtClean="0"/>
              <a:t>43 </a:t>
            </a:r>
            <a:r>
              <a:rPr lang="en-US" sz="2000" dirty="0" err="1"/>
              <a:t>bp</a:t>
            </a:r>
            <a:r>
              <a:rPr lang="en-US" sz="2000" dirty="0"/>
              <a:t> (optimized for </a:t>
            </a:r>
            <a:r>
              <a:rPr lang="en-US" sz="2000" dirty="0" err="1"/>
              <a:t>cfDNA</a:t>
            </a:r>
            <a:r>
              <a:rPr lang="en-US" sz="2000" dirty="0"/>
              <a:t>)</a:t>
            </a:r>
          </a:p>
          <a:p>
            <a:pPr marL="152591" indent="-152591"/>
            <a:r>
              <a:rPr lang="en-US" sz="2000" dirty="0" smtClean="0"/>
              <a:t>Amplification </a:t>
            </a:r>
            <a:r>
              <a:rPr lang="en-US" sz="2000" dirty="0"/>
              <a:t>of ~350,000 genomic regions.</a:t>
            </a:r>
          </a:p>
          <a:p>
            <a:pPr marL="152591" indent="-152591"/>
            <a:r>
              <a:rPr lang="en-US" sz="2000" dirty="0"/>
              <a:t>Detects variation in all 39 chromosomal arms</a:t>
            </a:r>
            <a:r>
              <a:rPr lang="en-US" sz="2000" dirty="0" smtClean="0"/>
              <a:t>.</a:t>
            </a:r>
          </a:p>
          <a:p>
            <a:pPr marL="152591" indent="-152591"/>
            <a:r>
              <a:rPr lang="en-US" sz="2000" dirty="0"/>
              <a:t>Identified ~2,200 SNPs per sample</a:t>
            </a:r>
          </a:p>
          <a:p>
            <a:pPr marL="152591" indent="-152591"/>
            <a:r>
              <a:rPr lang="en-US" sz="2000" dirty="0" smtClean="0"/>
              <a:t>Requires </a:t>
            </a:r>
            <a:r>
              <a:rPr lang="en-US" sz="2000" dirty="0"/>
              <a:t>less input DNA than regular </a:t>
            </a:r>
            <a:r>
              <a:rPr lang="en-US" sz="2000" dirty="0" err="1"/>
              <a:t>ctDNA</a:t>
            </a:r>
            <a:r>
              <a:rPr lang="en-US" sz="2000" dirty="0"/>
              <a:t> applications</a:t>
            </a:r>
          </a:p>
          <a:p>
            <a:pPr marL="152591" indent="-152591"/>
            <a:r>
              <a:rPr lang="en-US" sz="2000" dirty="0" smtClean="0"/>
              <a:t>Multiple Readouts</a:t>
            </a:r>
          </a:p>
          <a:p>
            <a:pPr marL="444691" lvl="1" indent="-152591"/>
            <a:r>
              <a:rPr lang="en-US" sz="1600" dirty="0" smtClean="0"/>
              <a:t>Aneuploidy</a:t>
            </a:r>
          </a:p>
          <a:p>
            <a:pPr marL="444691" lvl="1" indent="-152591"/>
            <a:r>
              <a:rPr lang="en-US" sz="1600" dirty="0" smtClean="0"/>
              <a:t>Allelic Imbalances</a:t>
            </a:r>
            <a:endParaRPr lang="en-US" sz="1600" dirty="0"/>
          </a:p>
          <a:p>
            <a:pPr marL="444691" lvl="1" indent="-152591"/>
            <a:r>
              <a:rPr lang="en-US" sz="1600" dirty="0" smtClean="0"/>
              <a:t>Focal Amplification and Deletions</a:t>
            </a:r>
          </a:p>
          <a:p>
            <a:pPr marL="444691" lvl="1" indent="-152591"/>
            <a:r>
              <a:rPr lang="en-US" sz="1600" dirty="0" smtClean="0"/>
              <a:t>Microsatellite </a:t>
            </a:r>
            <a:r>
              <a:rPr lang="en-US" sz="1600" dirty="0"/>
              <a:t>instability</a:t>
            </a:r>
          </a:p>
          <a:p>
            <a:pPr marL="444691" lvl="1" indent="-152591"/>
            <a:r>
              <a:rPr lang="en-US" sz="1600" dirty="0" smtClean="0"/>
              <a:t>Sample identification</a:t>
            </a:r>
          </a:p>
          <a:p>
            <a:pPr marL="444691" lvl="1" indent="-152591"/>
            <a:r>
              <a:rPr lang="en-US" sz="1600" dirty="0" smtClean="0"/>
              <a:t>Sample QC</a:t>
            </a:r>
            <a:endParaRPr lang="en-US" sz="1600" dirty="0"/>
          </a:p>
          <a:p>
            <a:endParaRPr lang="en-US" dirty="0"/>
          </a:p>
        </p:txBody>
      </p:sp>
      <p:grpSp>
        <p:nvGrpSpPr>
          <p:cNvPr id="8" name="Group 7"/>
          <p:cNvGrpSpPr/>
          <p:nvPr/>
        </p:nvGrpSpPr>
        <p:grpSpPr>
          <a:xfrm>
            <a:off x="7308205" y="1795850"/>
            <a:ext cx="1764455" cy="2014150"/>
            <a:chOff x="3480440" y="3657600"/>
            <a:chExt cx="2183120" cy="2803516"/>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8066" t="47051"/>
            <a:stretch/>
          </p:blipFill>
          <p:spPr>
            <a:xfrm>
              <a:off x="3535279" y="3657600"/>
              <a:ext cx="2073442" cy="2803516"/>
            </a:xfrm>
            <a:prstGeom prst="rect">
              <a:avLst/>
            </a:prstGeom>
          </p:spPr>
        </p:pic>
        <p:sp>
          <p:nvSpPr>
            <p:cNvPr id="6" name="TextBox 5">
              <a:extLst>
                <a:ext uri="{FF2B5EF4-FFF2-40B4-BE49-F238E27FC236}">
                  <a16:creationId xmlns:a16="http://schemas.microsoft.com/office/drawing/2014/main" xmlns="" id="{B42E489C-CAA4-4FAB-A9F6-E2DD6E02BBF8}"/>
                </a:ext>
              </a:extLst>
            </p:cNvPr>
            <p:cNvSpPr txBox="1"/>
            <p:nvPr/>
          </p:nvSpPr>
          <p:spPr>
            <a:xfrm>
              <a:off x="3480440" y="3693625"/>
              <a:ext cx="2183120" cy="526430"/>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Chris Douville</a:t>
              </a:r>
            </a:p>
          </p:txBody>
        </p:sp>
      </p:grpSp>
      <p:sp>
        <p:nvSpPr>
          <p:cNvPr id="9" name="TextBox 8"/>
          <p:cNvSpPr txBox="1"/>
          <p:nvPr/>
        </p:nvSpPr>
        <p:spPr>
          <a:xfrm>
            <a:off x="12032" y="1403350"/>
            <a:ext cx="8065168" cy="400110"/>
          </a:xfrm>
          <a:prstGeom prst="rect">
            <a:avLst/>
          </a:prstGeom>
          <a:noFill/>
        </p:spPr>
        <p:txBody>
          <a:bodyPr wrap="square" rtlCol="0">
            <a:spAutoFit/>
          </a:bodyPr>
          <a:lstStyle/>
          <a:p>
            <a:r>
              <a:rPr lang="en-US" sz="2000" u="sng" dirty="0">
                <a:latin typeface="Arial" panose="020B0604020202020204" pitchFamily="34" charset="0"/>
                <a:cs typeface="Arial" panose="020B0604020202020204" pitchFamily="34" charset="0"/>
              </a:rPr>
              <a:t>R</a:t>
            </a:r>
            <a:r>
              <a:rPr lang="en-US" sz="2000" dirty="0">
                <a:latin typeface="Arial" panose="020B0604020202020204" pitchFamily="34" charset="0"/>
                <a:cs typeface="Arial" panose="020B0604020202020204" pitchFamily="34" charset="0"/>
              </a:rPr>
              <a:t>epetitive </a:t>
            </a:r>
            <a:r>
              <a:rPr lang="en-US" sz="2000" u="sng" dirty="0">
                <a:latin typeface="Arial" panose="020B0604020202020204" pitchFamily="34" charset="0"/>
                <a:cs typeface="Arial" panose="020B0604020202020204" pitchFamily="34" charset="0"/>
              </a:rPr>
              <a:t>E</a:t>
            </a:r>
            <a:r>
              <a:rPr lang="en-US" sz="2000" dirty="0">
                <a:latin typeface="Arial" panose="020B0604020202020204" pitchFamily="34" charset="0"/>
                <a:cs typeface="Arial" panose="020B0604020202020204" pitchFamily="34" charset="0"/>
              </a:rPr>
              <a:t>lement </a:t>
            </a:r>
            <a:r>
              <a:rPr lang="en-US" sz="2000" u="sng" dirty="0" err="1" smtClean="0">
                <a:latin typeface="Arial" panose="020B0604020202020204" pitchFamily="34" charset="0"/>
                <a:cs typeface="Arial" panose="020B0604020202020204" pitchFamily="34" charset="0"/>
              </a:rPr>
              <a:t>A</a:t>
            </a:r>
            <a:r>
              <a:rPr lang="en-US" sz="2000" dirty="0" err="1" smtClean="0">
                <a:latin typeface="Arial" panose="020B0604020202020204" pitchFamily="34" charset="0"/>
                <a:cs typeface="Arial" panose="020B0604020202020204" pitchFamily="34" charset="0"/>
              </a:rPr>
              <a:t>neup</a:t>
            </a:r>
            <a:r>
              <a:rPr lang="en-US" sz="2000" u="sng" dirty="0" err="1" smtClean="0">
                <a:latin typeface="Arial" panose="020B0604020202020204" pitchFamily="34" charset="0"/>
                <a:cs typeface="Arial" panose="020B0604020202020204" pitchFamily="34" charset="0"/>
              </a:rPr>
              <a:t>L</a:t>
            </a:r>
            <a:r>
              <a:rPr lang="en-US" sz="2000" dirty="0" err="1" smtClean="0">
                <a:latin typeface="Arial" panose="020B0604020202020204" pitchFamily="34" charset="0"/>
                <a:cs typeface="Arial" panose="020B0604020202020204" pitchFamily="34" charset="0"/>
              </a:rPr>
              <a:t>oidy</a:t>
            </a:r>
            <a:r>
              <a:rPr lang="en-US" sz="2000" dirty="0" smtClean="0">
                <a:latin typeface="Arial" panose="020B0604020202020204" pitchFamily="34" charset="0"/>
                <a:cs typeface="Arial" panose="020B0604020202020204" pitchFamily="34" charset="0"/>
              </a:rPr>
              <a:t>-</a:t>
            </a:r>
            <a:r>
              <a:rPr lang="en-US" sz="2000" u="sng" dirty="0" smtClean="0">
                <a:latin typeface="Arial" panose="020B0604020202020204" pitchFamily="34" charset="0"/>
                <a:cs typeface="Arial" panose="020B0604020202020204" pitchFamily="34" charset="0"/>
              </a:rPr>
              <a:t>Seq</a:t>
            </a:r>
            <a:r>
              <a:rPr lang="en-US" sz="2000" dirty="0" smtClean="0">
                <a:latin typeface="Arial" panose="020B0604020202020204" pitchFamily="34" charset="0"/>
                <a:cs typeface="Arial" panose="020B0604020202020204" pitchFamily="34" charset="0"/>
              </a:rPr>
              <a:t>uencing </a:t>
            </a:r>
            <a:r>
              <a:rPr lang="en-US" sz="2000" u="sng" dirty="0" smtClean="0">
                <a:latin typeface="Arial" panose="020B0604020202020204" pitchFamily="34" charset="0"/>
                <a:cs typeface="Arial" panose="020B0604020202020204" pitchFamily="34" charset="0"/>
              </a:rPr>
              <a:t>S</a:t>
            </a:r>
            <a:r>
              <a:rPr lang="en-US" sz="2000" dirty="0" smtClean="0">
                <a:latin typeface="Arial" panose="020B0604020202020204" pitchFamily="34" charset="0"/>
                <a:cs typeface="Arial" panose="020B0604020202020204" pitchFamily="34" charset="0"/>
              </a:rPr>
              <a:t>ystem, in press 2019</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428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Comparison</a:t>
            </a:r>
            <a:br>
              <a:rPr lang="en-US" dirty="0" smtClean="0"/>
            </a:br>
            <a:r>
              <a:rPr lang="en-US" dirty="0" smtClean="0"/>
              <a:t>(Synthetic Samples)</a:t>
            </a:r>
            <a:endParaRPr lang="en-US" dirty="0"/>
          </a:p>
        </p:txBody>
      </p:sp>
      <p:pic>
        <p:nvPicPr>
          <p:cNvPr id="4" name="Picture 3"/>
          <p:cNvPicPr>
            <a:picLocks noChangeAspect="1"/>
          </p:cNvPicPr>
          <p:nvPr/>
        </p:nvPicPr>
        <p:blipFill rotWithShape="1">
          <a:blip r:embed="rId3"/>
          <a:srcRect r="66300"/>
          <a:stretch/>
        </p:blipFill>
        <p:spPr>
          <a:xfrm>
            <a:off x="1981200" y="1600200"/>
            <a:ext cx="4343400" cy="5179517"/>
          </a:xfrm>
          <a:prstGeom prst="rect">
            <a:avLst/>
          </a:prstGeom>
        </p:spPr>
      </p:pic>
      <p:sp>
        <p:nvSpPr>
          <p:cNvPr id="3" name="Rounded Rectangle 2"/>
          <p:cNvSpPr/>
          <p:nvPr/>
        </p:nvSpPr>
        <p:spPr>
          <a:xfrm>
            <a:off x="2895600" y="6172200"/>
            <a:ext cx="3048000" cy="533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193764" y="1828800"/>
            <a:ext cx="2473236" cy="44005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2573382" y="2057400"/>
            <a:ext cx="1371600" cy="6858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38626" y="3276600"/>
            <a:ext cx="1676400" cy="1200329"/>
          </a:xfrm>
          <a:prstGeom prst="rect">
            <a:avLst/>
          </a:prstGeom>
          <a:solidFill>
            <a:schemeClr val="tx2">
              <a:lumMod val="20000"/>
              <a:lumOff val="80000"/>
            </a:schemeClr>
          </a:solidFill>
        </p:spPr>
        <p:txBody>
          <a:bodyPr wrap="square" rtlCol="0">
            <a:spAutoFit/>
          </a:bodyPr>
          <a:lstStyle/>
          <a:p>
            <a:pPr algn="ctr"/>
            <a:r>
              <a:rPr lang="en-US" dirty="0" smtClean="0">
                <a:latin typeface="Arial" panose="020B0604020202020204" pitchFamily="34" charset="0"/>
                <a:cs typeface="Arial" panose="020B0604020202020204" pitchFamily="34" charset="0"/>
              </a:rPr>
              <a:t>Sensitivity for Monosomies and </a:t>
            </a:r>
            <a:r>
              <a:rPr lang="en-US" dirty="0" err="1" smtClean="0">
                <a:latin typeface="Arial" panose="020B0604020202020204" pitchFamily="34" charset="0"/>
                <a:cs typeface="Arial" panose="020B0604020202020204" pitchFamily="34" charset="0"/>
              </a:rPr>
              <a:t>Trisomies</a:t>
            </a:r>
            <a:r>
              <a:rPr lang="en-US" dirty="0" smtClean="0">
                <a:latin typeface="Arial" panose="020B0604020202020204" pitchFamily="34" charset="0"/>
                <a:cs typeface="Arial" panose="020B0604020202020204" pitchFamily="34" charset="0"/>
              </a:rPr>
              <a:t> at 5%</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502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3"/>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P spid="6" grpId="1"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Comparison</a:t>
            </a:r>
            <a:br>
              <a:rPr lang="en-US" dirty="0" smtClean="0"/>
            </a:br>
            <a:r>
              <a:rPr lang="en-US" dirty="0" smtClean="0"/>
              <a:t>(Synthetic Samples)</a:t>
            </a:r>
            <a:endParaRPr lang="en-US" dirty="0"/>
          </a:p>
        </p:txBody>
      </p:sp>
      <p:pic>
        <p:nvPicPr>
          <p:cNvPr id="4" name="Picture 3"/>
          <p:cNvPicPr>
            <a:picLocks noChangeAspect="1"/>
          </p:cNvPicPr>
          <p:nvPr/>
        </p:nvPicPr>
        <p:blipFill rotWithShape="1">
          <a:blip r:embed="rId3"/>
          <a:srcRect l="34335" r="174" b="321"/>
          <a:stretch/>
        </p:blipFill>
        <p:spPr>
          <a:xfrm>
            <a:off x="647700" y="1828800"/>
            <a:ext cx="7848600" cy="4800600"/>
          </a:xfrm>
          <a:prstGeom prst="rect">
            <a:avLst/>
          </a:prstGeom>
        </p:spPr>
      </p:pic>
      <p:sp>
        <p:nvSpPr>
          <p:cNvPr id="5" name="Rounded Rectangle 4"/>
          <p:cNvSpPr/>
          <p:nvPr/>
        </p:nvSpPr>
        <p:spPr>
          <a:xfrm>
            <a:off x="541020" y="1828800"/>
            <a:ext cx="4107180" cy="4800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4602480" y="1752600"/>
            <a:ext cx="4000500" cy="4800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371600" y="1800545"/>
            <a:ext cx="2803358" cy="307777"/>
          </a:xfrm>
          <a:prstGeom prst="rect">
            <a:avLst/>
          </a:prstGeom>
          <a:noFill/>
        </p:spPr>
        <p:txBody>
          <a:bodyPr wrap="square" rtlCol="0">
            <a:spAutoFit/>
          </a:bodyPr>
          <a:lstStyle/>
          <a:p>
            <a:pPr algn="ctr"/>
            <a:r>
              <a:rPr lang="en-US" sz="1400" dirty="0" smtClean="0">
                <a:latin typeface="Arial" panose="020B0604020202020204" pitchFamily="34" charset="0"/>
                <a:cs typeface="Arial" panose="020B0604020202020204" pitchFamily="34" charset="0"/>
              </a:rPr>
              <a:t>(1.5 Mb Deletion on 22q at 5%)</a:t>
            </a:r>
            <a:endParaRPr lang="en-US" sz="1400" dirty="0">
              <a:latin typeface="Arial" panose="020B0604020202020204" pitchFamily="34" charset="0"/>
              <a:cs typeface="Arial" panose="020B0604020202020204" pitchFamily="34" charset="0"/>
            </a:endParaRPr>
          </a:p>
        </p:txBody>
      </p:sp>
      <p:sp>
        <p:nvSpPr>
          <p:cNvPr id="8" name="TextBox 7"/>
          <p:cNvSpPr txBox="1"/>
          <p:nvPr/>
        </p:nvSpPr>
        <p:spPr>
          <a:xfrm>
            <a:off x="5181600" y="1759922"/>
            <a:ext cx="3124200" cy="307777"/>
          </a:xfrm>
          <a:prstGeom prst="rect">
            <a:avLst/>
          </a:prstGeom>
          <a:noFill/>
        </p:spPr>
        <p:txBody>
          <a:bodyPr wrap="square" rtlCol="0">
            <a:spAutoFit/>
          </a:bodyPr>
          <a:lstStyle/>
          <a:p>
            <a:pPr algn="ctr"/>
            <a:r>
              <a:rPr lang="en-US" sz="1400" dirty="0" smtClean="0">
                <a:latin typeface="Arial" panose="020B0604020202020204" pitchFamily="34" charset="0"/>
                <a:cs typeface="Arial" panose="020B0604020202020204" pitchFamily="34" charset="0"/>
              </a:rPr>
              <a:t>(42 Kb Application 20 copies at 1% )</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176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on </a:t>
            </a:r>
            <a:r>
              <a:rPr lang="en-US" dirty="0" err="1" smtClean="0"/>
              <a:t>CancerSEEK</a:t>
            </a:r>
            <a:r>
              <a:rPr lang="en-US" dirty="0" smtClean="0"/>
              <a:t> Cohort</a:t>
            </a:r>
            <a:br>
              <a:rPr lang="en-US" dirty="0" smtClean="0"/>
            </a:br>
            <a:r>
              <a:rPr lang="en-US" dirty="0" smtClean="0"/>
              <a:t>(Aneuploidy versus Mutations)</a:t>
            </a:r>
            <a:endParaRPr lang="en-US" dirty="0"/>
          </a:p>
        </p:txBody>
      </p:sp>
      <p:pic>
        <p:nvPicPr>
          <p:cNvPr id="3" name="Picture 2"/>
          <p:cNvPicPr>
            <a:picLocks noChangeAspect="1"/>
          </p:cNvPicPr>
          <p:nvPr/>
        </p:nvPicPr>
        <p:blipFill>
          <a:blip r:embed="rId3"/>
          <a:stretch>
            <a:fillRect/>
          </a:stretch>
        </p:blipFill>
        <p:spPr>
          <a:xfrm>
            <a:off x="1066800" y="1435434"/>
            <a:ext cx="4797154" cy="5429250"/>
          </a:xfrm>
          <a:prstGeom prst="rect">
            <a:avLst/>
          </a:prstGeom>
        </p:spPr>
      </p:pic>
      <p:sp>
        <p:nvSpPr>
          <p:cNvPr id="4" name="Rounded Rectangle 3"/>
          <p:cNvSpPr/>
          <p:nvPr/>
        </p:nvSpPr>
        <p:spPr>
          <a:xfrm>
            <a:off x="990600" y="1524787"/>
            <a:ext cx="914400" cy="446468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1752600" y="5760235"/>
            <a:ext cx="4111354" cy="106743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4267200" y="1524787"/>
            <a:ext cx="1524000" cy="65468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831870" y="2807033"/>
            <a:ext cx="3203846" cy="954107"/>
          </a:xfrm>
          <a:prstGeom prst="rect">
            <a:avLst/>
          </a:prstGeom>
          <a:solidFill>
            <a:schemeClr val="bg2"/>
          </a:solidFill>
        </p:spPr>
        <p:txBody>
          <a:bodyPr wrap="square" rtlCol="0">
            <a:spAutoFit/>
          </a:bodyPr>
          <a:lstStyle/>
          <a:p>
            <a:r>
              <a:rPr lang="en-US" dirty="0" err="1" smtClean="0">
                <a:latin typeface="Arial" panose="020B0604020202020204" pitchFamily="34" charset="0"/>
                <a:cs typeface="Arial" panose="020B0604020202020204" pitchFamily="34" charset="0"/>
              </a:rPr>
              <a:t>Aneu</a:t>
            </a:r>
            <a:r>
              <a:rPr lang="en-US" dirty="0" smtClean="0">
                <a:latin typeface="Arial" panose="020B0604020202020204" pitchFamily="34" charset="0"/>
                <a:cs typeface="Arial" panose="020B0604020202020204" pitchFamily="34" charset="0"/>
              </a:rPr>
              <a:t>(+) &amp; </a:t>
            </a:r>
            <a:r>
              <a:rPr lang="en-US" dirty="0" err="1" smtClean="0">
                <a:latin typeface="Arial" panose="020B0604020202020204" pitchFamily="34" charset="0"/>
                <a:cs typeface="Arial" panose="020B0604020202020204" pitchFamily="34" charset="0"/>
              </a:rPr>
              <a:t>Mut</a:t>
            </a:r>
            <a:r>
              <a:rPr lang="en-US" dirty="0" smtClean="0">
                <a:latin typeface="Arial" panose="020B0604020202020204" pitchFamily="34" charset="0"/>
                <a:cs typeface="Arial" panose="020B0604020202020204" pitchFamily="34" charset="0"/>
              </a:rPr>
              <a:t>(-)	242 </a:t>
            </a:r>
          </a:p>
          <a:p>
            <a:r>
              <a:rPr lang="en-US" dirty="0" err="1" smtClean="0">
                <a:latin typeface="Arial" panose="020B0604020202020204" pitchFamily="34" charset="0"/>
                <a:cs typeface="Arial" panose="020B0604020202020204" pitchFamily="34" charset="0"/>
              </a:rPr>
              <a:t>Aneu</a:t>
            </a:r>
            <a:r>
              <a:rPr lang="en-US" dirty="0" smtClean="0">
                <a:latin typeface="Arial" panose="020B0604020202020204" pitchFamily="34" charset="0"/>
                <a:cs typeface="Arial" panose="020B0604020202020204" pitchFamily="34" charset="0"/>
              </a:rPr>
              <a:t>(-) &amp; </a:t>
            </a:r>
            <a:r>
              <a:rPr lang="en-US" dirty="0" err="1">
                <a:latin typeface="Arial" panose="020B0604020202020204" pitchFamily="34" charset="0"/>
                <a:cs typeface="Arial" panose="020B0604020202020204" pitchFamily="34" charset="0"/>
              </a:rPr>
              <a:t>Mut</a:t>
            </a:r>
            <a:r>
              <a:rPr lang="en-US" dirty="0" smtClean="0">
                <a:latin typeface="Arial" panose="020B0604020202020204" pitchFamily="34" charset="0"/>
                <a:cs typeface="Arial" panose="020B0604020202020204" pitchFamily="34" charset="0"/>
              </a:rPr>
              <a:t>(+) 	125</a:t>
            </a:r>
          </a:p>
          <a:p>
            <a:r>
              <a:rPr lang="en-US" dirty="0" err="1" smtClean="0">
                <a:latin typeface="Arial" panose="020B0604020202020204" pitchFamily="34" charset="0"/>
                <a:cs typeface="Arial" panose="020B0604020202020204" pitchFamily="34" charset="0"/>
              </a:rPr>
              <a:t>Aneu</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or </a:t>
            </a:r>
            <a:r>
              <a:rPr lang="en-US" dirty="0" err="1">
                <a:latin typeface="Arial" panose="020B0604020202020204" pitchFamily="34" charset="0"/>
                <a:cs typeface="Arial" panose="020B0604020202020204" pitchFamily="34" charset="0"/>
              </a:rPr>
              <a:t>Mut</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525  (61</a:t>
            </a:r>
            <a:r>
              <a:rPr lang="en-US" dirty="0" smtClean="0">
                <a:latin typeface="Arial" panose="020B0604020202020204" pitchFamily="34" charset="0"/>
                <a:cs typeface="Arial" panose="020B0604020202020204" pitchFamily="34" charset="0"/>
              </a:rPr>
              <a:t>%)</a:t>
            </a:r>
            <a:endParaRPr lang="en-US" sz="2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688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on </a:t>
            </a:r>
            <a:r>
              <a:rPr lang="en-US" dirty="0" err="1" smtClean="0"/>
              <a:t>CancerSEEK</a:t>
            </a:r>
            <a:r>
              <a:rPr lang="en-US" dirty="0" smtClean="0"/>
              <a:t> Cohort</a:t>
            </a:r>
            <a:br>
              <a:rPr lang="en-US" dirty="0" smtClean="0"/>
            </a:br>
            <a:r>
              <a:rPr lang="en-US" dirty="0" smtClean="0"/>
              <a:t>(Combinations of Markers)</a:t>
            </a:r>
            <a:endParaRPr lang="en-US" dirty="0"/>
          </a:p>
        </p:txBody>
      </p:sp>
      <p:pic>
        <p:nvPicPr>
          <p:cNvPr id="7" name="Picture 6"/>
          <p:cNvPicPr>
            <a:picLocks noChangeAspect="1"/>
          </p:cNvPicPr>
          <p:nvPr/>
        </p:nvPicPr>
        <p:blipFill rotWithShape="1">
          <a:blip r:embed="rId2"/>
          <a:srcRect l="50000"/>
          <a:stretch/>
        </p:blipFill>
        <p:spPr>
          <a:xfrm>
            <a:off x="1752600" y="1600200"/>
            <a:ext cx="5943600" cy="5021032"/>
          </a:xfrm>
          <a:prstGeom prst="rect">
            <a:avLst/>
          </a:prstGeom>
        </p:spPr>
      </p:pic>
      <p:sp>
        <p:nvSpPr>
          <p:cNvPr id="4" name="Rounded Rectangle 3"/>
          <p:cNvSpPr/>
          <p:nvPr/>
        </p:nvSpPr>
        <p:spPr>
          <a:xfrm>
            <a:off x="1600200" y="1547094"/>
            <a:ext cx="838200" cy="446468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1981200" y="5782543"/>
            <a:ext cx="3657600" cy="89179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5562600" y="3505200"/>
            <a:ext cx="2133600" cy="73088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7954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on </a:t>
            </a:r>
            <a:r>
              <a:rPr lang="en-US" dirty="0" err="1" smtClean="0"/>
              <a:t>CancerSEEK</a:t>
            </a:r>
            <a:r>
              <a:rPr lang="en-US" dirty="0" smtClean="0"/>
              <a:t> Cohort</a:t>
            </a:r>
            <a:br>
              <a:rPr lang="en-US" dirty="0" smtClean="0"/>
            </a:br>
            <a:r>
              <a:rPr lang="en-US" dirty="0" smtClean="0"/>
              <a:t>(Combinations of Markers)</a:t>
            </a:r>
            <a:endParaRPr lang="en-US" dirty="0"/>
          </a:p>
        </p:txBody>
      </p:sp>
      <p:sp>
        <p:nvSpPr>
          <p:cNvPr id="6" name="Content Placeholder 5"/>
          <p:cNvSpPr>
            <a:spLocks noGrp="1"/>
          </p:cNvSpPr>
          <p:nvPr>
            <p:ph sz="half" idx="2"/>
          </p:nvPr>
        </p:nvSpPr>
        <p:spPr>
          <a:xfrm>
            <a:off x="4572000" y="2743200"/>
            <a:ext cx="4495800" cy="1600200"/>
          </a:xfrm>
          <a:solidFill>
            <a:schemeClr val="tx2">
              <a:lumMod val="20000"/>
              <a:lumOff val="80000"/>
            </a:schemeClr>
          </a:solidFill>
        </p:spPr>
        <p:txBody>
          <a:bodyPr/>
          <a:lstStyle/>
          <a:p>
            <a:pPr marL="119062" indent="0">
              <a:buNone/>
            </a:pPr>
            <a:r>
              <a:rPr lang="en-US" sz="2400" b="1" u="sng" dirty="0" smtClean="0">
                <a:latin typeface="Arial" panose="020B0604020202020204" pitchFamily="34" charset="0"/>
                <a:cs typeface="Arial" panose="020B0604020202020204" pitchFamily="34" charset="0"/>
              </a:rPr>
              <a:t>Sensitivity at 99% Specificity</a:t>
            </a:r>
          </a:p>
          <a:p>
            <a:pPr marL="119062" indent="0">
              <a:buNone/>
            </a:pPr>
            <a:endParaRPr lang="en-US" sz="2400" dirty="0" smtClean="0">
              <a:latin typeface="Arial" panose="020B0604020202020204" pitchFamily="34" charset="0"/>
              <a:cs typeface="Arial" panose="020B0604020202020204" pitchFamily="34" charset="0"/>
            </a:endParaRPr>
          </a:p>
          <a:p>
            <a:r>
              <a:rPr lang="en-US" sz="2400" dirty="0" err="1" smtClean="0">
                <a:latin typeface="Arial" panose="020B0604020202020204" pitchFamily="34" charset="0"/>
                <a:cs typeface="Arial" panose="020B0604020202020204" pitchFamily="34" charset="0"/>
              </a:rPr>
              <a:t>Aneu+Mut+Prot</a:t>
            </a:r>
            <a:r>
              <a:rPr lang="en-US" sz="2400" dirty="0" smtClean="0">
                <a:latin typeface="Arial" panose="020B0604020202020204" pitchFamily="34" charset="0"/>
                <a:cs typeface="Arial" panose="020B0604020202020204" pitchFamily="34" charset="0"/>
              </a:rPr>
              <a:t> : </a:t>
            </a:r>
            <a:r>
              <a:rPr lang="en-US" sz="2400" b="1" u="sng" dirty="0" smtClean="0">
                <a:latin typeface="Arial" panose="020B0604020202020204" pitchFamily="34" charset="0"/>
                <a:cs typeface="Arial" panose="020B0604020202020204" pitchFamily="34" charset="0"/>
              </a:rPr>
              <a:t>73%  </a:t>
            </a:r>
          </a:p>
          <a:p>
            <a:pPr marL="119062" indent="0">
              <a:buNone/>
            </a:pPr>
            <a:endParaRPr lang="en-US" sz="2400" dirty="0" smtClean="0">
              <a:latin typeface="Arial" panose="020B0604020202020204" pitchFamily="34" charset="0"/>
              <a:cs typeface="Arial" panose="020B0604020202020204" pitchFamily="34" charset="0"/>
            </a:endParaRPr>
          </a:p>
          <a:p>
            <a:endParaRPr lang="en-US" sz="2400" dirty="0" smtClean="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271220" y="1600200"/>
            <a:ext cx="4300780" cy="5143500"/>
          </a:xfrm>
          <a:prstGeom prst="rect">
            <a:avLst/>
          </a:prstGeom>
        </p:spPr>
      </p:pic>
      <p:sp>
        <p:nvSpPr>
          <p:cNvPr id="5" name="Rounded Rectangle 4"/>
          <p:cNvSpPr/>
          <p:nvPr/>
        </p:nvSpPr>
        <p:spPr>
          <a:xfrm>
            <a:off x="2895600" y="4876800"/>
            <a:ext cx="1524000" cy="1371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9881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5" grpId="0" animBg="1"/>
      <p:bldP spid="5"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Multi-Sample</a:t>
            </a:r>
            <a:endParaRPr lang="en-US" dirty="0"/>
          </a:p>
        </p:txBody>
      </p:sp>
      <p:sp>
        <p:nvSpPr>
          <p:cNvPr id="3" name="Content Placeholder 2"/>
          <p:cNvSpPr>
            <a:spLocks noGrp="1"/>
          </p:cNvSpPr>
          <p:nvPr>
            <p:ph idx="1"/>
          </p:nvPr>
        </p:nvSpPr>
        <p:spPr/>
        <p:txBody>
          <a:bodyPr/>
          <a:lstStyle/>
          <a:p>
            <a:r>
              <a:rPr lang="en-US" dirty="0" smtClean="0"/>
              <a:t>PSA</a:t>
            </a:r>
          </a:p>
          <a:p>
            <a:pPr marL="119062" indent="0">
              <a:buNone/>
            </a:pPr>
            <a:endParaRPr lang="en-US" dirty="0" smtClean="0"/>
          </a:p>
          <a:p>
            <a:r>
              <a:rPr lang="en-US" dirty="0" smtClean="0"/>
              <a:t>Head &amp; Neck</a:t>
            </a:r>
          </a:p>
          <a:p>
            <a:pPr lvl="1"/>
            <a:r>
              <a:rPr lang="en-US" dirty="0" smtClean="0"/>
              <a:t>Saliva and Blood</a:t>
            </a:r>
          </a:p>
          <a:p>
            <a:pPr lvl="1"/>
            <a:r>
              <a:rPr lang="en-US" dirty="0" smtClean="0"/>
              <a:t>Wang et al., Science Translational Medicine 2015</a:t>
            </a:r>
          </a:p>
          <a:p>
            <a:pPr lvl="1"/>
            <a:endParaRPr lang="en-US" dirty="0" smtClean="0"/>
          </a:p>
          <a:p>
            <a:r>
              <a:rPr lang="en-US" dirty="0" smtClean="0"/>
              <a:t>Ovarian and Endometrial Cancer</a:t>
            </a:r>
          </a:p>
          <a:p>
            <a:pPr lvl="1"/>
            <a:r>
              <a:rPr lang="en-US" dirty="0" smtClean="0"/>
              <a:t>Pap Smear and Blood</a:t>
            </a:r>
          </a:p>
        </p:txBody>
      </p:sp>
    </p:spTree>
    <p:extLst>
      <p:ext uri="{BB962C8B-B14F-4D97-AF65-F5344CB8AC3E}">
        <p14:creationId xmlns:p14="http://schemas.microsoft.com/office/powerpoint/2010/main" val="28909936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D4728E53-F989-4825-8EFA-7172415E2007}"/>
              </a:ext>
            </a:extLst>
          </p:cNvPr>
          <p:cNvSpPr txBox="1">
            <a:spLocks/>
          </p:cNvSpPr>
          <p:nvPr/>
        </p:nvSpPr>
        <p:spPr>
          <a:xfrm>
            <a:off x="1235047" y="1001086"/>
            <a:ext cx="6654404" cy="994172"/>
          </a:xfrm>
          <a:prstGeom prst="rect">
            <a:avLst/>
          </a:prstGeom>
        </p:spPr>
        <p:txBody>
          <a:bodyPr vert="horz" lIns="68580" tIns="34290" rIns="68580" bIns="34290" rtlCol="0" anchor="b">
            <a:normAutofit/>
          </a:bodyPr>
          <a:lstStyle>
            <a:lvl1pPr algn="ctr" defTabSz="771571" rtl="0" eaLnBrk="1" latinLnBrk="0" hangingPunct="1">
              <a:lnSpc>
                <a:spcPct val="90000"/>
              </a:lnSpc>
              <a:spcBef>
                <a:spcPct val="0"/>
              </a:spcBef>
              <a:buNone/>
              <a:defRPr sz="5063" kern="1200">
                <a:solidFill>
                  <a:schemeClr val="tx1"/>
                </a:solidFill>
                <a:latin typeface="+mj-lt"/>
                <a:ea typeface="+mj-ea"/>
                <a:cs typeface="+mj-cs"/>
              </a:defRPr>
            </a:lvl1pPr>
          </a:lstStyle>
          <a:p>
            <a:endParaRPr lang="en-US" sz="4501" b="1" dirty="0">
              <a:solidFill>
                <a:srgbClr val="000000"/>
              </a:solidFill>
            </a:endParaRPr>
          </a:p>
        </p:txBody>
      </p:sp>
      <p:pic>
        <p:nvPicPr>
          <p:cNvPr id="2" name="Picture 1">
            <a:extLst>
              <a:ext uri="{FF2B5EF4-FFF2-40B4-BE49-F238E27FC236}">
                <a16:creationId xmlns:a16="http://schemas.microsoft.com/office/drawing/2014/main" xmlns="" id="{84B4D526-D849-4AE7-9F5A-50DE4EA9EA76}"/>
              </a:ext>
            </a:extLst>
          </p:cNvPr>
          <p:cNvPicPr>
            <a:picLocks noChangeAspect="1"/>
          </p:cNvPicPr>
          <p:nvPr/>
        </p:nvPicPr>
        <p:blipFill>
          <a:blip r:embed="rId3"/>
          <a:stretch>
            <a:fillRect/>
          </a:stretch>
        </p:blipFill>
        <p:spPr>
          <a:xfrm>
            <a:off x="1493537" y="1813444"/>
            <a:ext cx="6395914" cy="2783718"/>
          </a:xfrm>
          <a:prstGeom prst="rect">
            <a:avLst/>
          </a:prstGeom>
        </p:spPr>
      </p:pic>
      <p:pic>
        <p:nvPicPr>
          <p:cNvPr id="5" name="Picture 2" descr="R:\Lab Photos\Lab Members - BV's file\Yuxuan Wang.JPG">
            <a:extLst>
              <a:ext uri="{FF2B5EF4-FFF2-40B4-BE49-F238E27FC236}">
                <a16:creationId xmlns:a16="http://schemas.microsoft.com/office/drawing/2014/main" xmlns="" id="{32BEAB32-ADB4-4507-A505-C6DC6D30A367}"/>
              </a:ext>
            </a:extLst>
          </p:cNvPr>
          <p:cNvPicPr>
            <a:picLocks noChangeAspect="1" noChangeArrowheads="1"/>
          </p:cNvPicPr>
          <p:nvPr/>
        </p:nvPicPr>
        <p:blipFill>
          <a:blip r:embed="rId4" cstate="print"/>
          <a:srcRect/>
          <a:stretch>
            <a:fillRect/>
          </a:stretch>
        </p:blipFill>
        <p:spPr bwMode="auto">
          <a:xfrm>
            <a:off x="228352" y="2025153"/>
            <a:ext cx="1131040" cy="1340129"/>
          </a:xfrm>
          <a:prstGeom prst="rect">
            <a:avLst/>
          </a:prstGeom>
          <a:noFill/>
        </p:spPr>
      </p:pic>
      <p:sp>
        <p:nvSpPr>
          <p:cNvPr id="6" name="Rectangle 17">
            <a:extLst>
              <a:ext uri="{FF2B5EF4-FFF2-40B4-BE49-F238E27FC236}">
                <a16:creationId xmlns:a16="http://schemas.microsoft.com/office/drawing/2014/main" xmlns="" id="{FAF71137-47BC-476B-8795-F14E57F48B76}"/>
              </a:ext>
            </a:extLst>
          </p:cNvPr>
          <p:cNvSpPr>
            <a:spLocks noChangeArrowheads="1"/>
          </p:cNvSpPr>
          <p:nvPr/>
        </p:nvSpPr>
        <p:spPr bwMode="auto">
          <a:xfrm>
            <a:off x="218552" y="3353910"/>
            <a:ext cx="1140840" cy="522348"/>
          </a:xfrm>
          <a:prstGeom prst="rect">
            <a:avLst/>
          </a:prstGeom>
          <a:solidFill>
            <a:schemeClr val="bg2"/>
          </a:solidFill>
          <a:ln w="9525" algn="ctr">
            <a:noFill/>
            <a:miter lim="800000"/>
            <a:headEnd/>
            <a:tailEnd/>
          </a:ln>
          <a:effectLst/>
        </p:spPr>
        <p:txBody>
          <a:bodyPr/>
          <a:lstStyle/>
          <a:p>
            <a:pPr algn="ctr"/>
            <a:r>
              <a:rPr lang="en-US" sz="1400" dirty="0" err="1">
                <a:latin typeface="Arial" panose="020B0604020202020204" pitchFamily="34" charset="0"/>
                <a:cs typeface="Arial" panose="020B0604020202020204" pitchFamily="34" charset="0"/>
              </a:rPr>
              <a:t>Yuxuan</a:t>
            </a:r>
            <a:endParaRPr lang="en-US" sz="1400" dirty="0">
              <a:latin typeface="Arial" panose="020B0604020202020204" pitchFamily="34" charset="0"/>
              <a:cs typeface="Arial" panose="020B0604020202020204" pitchFamily="34" charset="0"/>
            </a:endParaRPr>
          </a:p>
          <a:p>
            <a:pPr algn="ctr"/>
            <a:r>
              <a:rPr lang="en-US" sz="1400" dirty="0">
                <a:latin typeface="Arial" panose="020B0604020202020204" pitchFamily="34" charset="0"/>
                <a:cs typeface="Arial" panose="020B0604020202020204" pitchFamily="34" charset="0"/>
              </a:rPr>
              <a:t> Wang</a:t>
            </a:r>
          </a:p>
        </p:txBody>
      </p:sp>
      <p:sp>
        <p:nvSpPr>
          <p:cNvPr id="7" name="Rectangle 17">
            <a:extLst>
              <a:ext uri="{FF2B5EF4-FFF2-40B4-BE49-F238E27FC236}">
                <a16:creationId xmlns:a16="http://schemas.microsoft.com/office/drawing/2014/main" xmlns="" id="{02616413-C13A-4AB0-9694-67BD571AA19D}"/>
              </a:ext>
            </a:extLst>
          </p:cNvPr>
          <p:cNvSpPr>
            <a:spLocks noChangeArrowheads="1"/>
          </p:cNvSpPr>
          <p:nvPr/>
        </p:nvSpPr>
        <p:spPr bwMode="auto">
          <a:xfrm>
            <a:off x="4452674" y="6216915"/>
            <a:ext cx="924990" cy="568325"/>
          </a:xfrm>
          <a:prstGeom prst="rect">
            <a:avLst/>
          </a:prstGeom>
          <a:solidFill>
            <a:schemeClr val="bg2"/>
          </a:solidFill>
          <a:ln w="9525" algn="ctr">
            <a:noFill/>
            <a:miter lim="800000"/>
            <a:headEnd/>
            <a:tailEnd/>
          </a:ln>
          <a:effectLst/>
        </p:spPr>
        <p:txBody>
          <a:bodyPr/>
          <a:lstStyle/>
          <a:p>
            <a:pPr algn="ctr"/>
            <a:r>
              <a:rPr lang="en-US" sz="1400" dirty="0">
                <a:latin typeface="Arial" panose="020B0604020202020204" pitchFamily="34" charset="0"/>
                <a:cs typeface="Arial" panose="020B0604020202020204" pitchFamily="34" charset="0"/>
              </a:rPr>
              <a:t>Amanda</a:t>
            </a:r>
          </a:p>
          <a:p>
            <a:pPr algn="ctr"/>
            <a:r>
              <a:rPr lang="en-US" sz="1400" dirty="0">
                <a:latin typeface="Arial" panose="020B0604020202020204" pitchFamily="34" charset="0"/>
                <a:cs typeface="Arial" panose="020B0604020202020204" pitchFamily="34" charset="0"/>
              </a:rPr>
              <a:t>Fader</a:t>
            </a:r>
          </a:p>
        </p:txBody>
      </p:sp>
      <p:pic>
        <p:nvPicPr>
          <p:cNvPr id="8" name="Picture 7"/>
          <p:cNvPicPr>
            <a:picLocks noChangeAspect="1"/>
          </p:cNvPicPr>
          <p:nvPr/>
        </p:nvPicPr>
        <p:blipFill>
          <a:blip r:embed="rId5"/>
          <a:stretch>
            <a:fillRect/>
          </a:stretch>
        </p:blipFill>
        <p:spPr>
          <a:xfrm>
            <a:off x="4445053" y="5106169"/>
            <a:ext cx="932610" cy="1110747"/>
          </a:xfrm>
          <a:prstGeom prst="rect">
            <a:avLst/>
          </a:prstGeom>
        </p:spPr>
      </p:pic>
      <p:cxnSp>
        <p:nvCxnSpPr>
          <p:cNvPr id="10" name="Straight Connector 9">
            <a:extLst>
              <a:ext uri="{FF2B5EF4-FFF2-40B4-BE49-F238E27FC236}">
                <a16:creationId xmlns:a16="http://schemas.microsoft.com/office/drawing/2014/main" xmlns="" id="{34AF01D5-EB65-4649-9F09-A8FC08646D84}"/>
              </a:ext>
            </a:extLst>
          </p:cNvPr>
          <p:cNvCxnSpPr>
            <a:cxnSpLocks/>
          </p:cNvCxnSpPr>
          <p:nvPr/>
        </p:nvCxnSpPr>
        <p:spPr>
          <a:xfrm>
            <a:off x="2209701" y="3049562"/>
            <a:ext cx="857356" cy="1680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E200D980-D27D-4CB1-B1D3-E5E0647D9DF9}"/>
              </a:ext>
            </a:extLst>
          </p:cNvPr>
          <p:cNvCxnSpPr/>
          <p:nvPr/>
        </p:nvCxnSpPr>
        <p:spPr>
          <a:xfrm>
            <a:off x="6452087" y="2788027"/>
            <a:ext cx="136172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xmlns="" id="{FF0EBB23-5A7E-49C4-971C-FE53E5141FF1}"/>
              </a:ext>
            </a:extLst>
          </p:cNvPr>
          <p:cNvSpPr txBox="1"/>
          <p:nvPr/>
        </p:nvSpPr>
        <p:spPr>
          <a:xfrm>
            <a:off x="1695509" y="4562539"/>
            <a:ext cx="4555078" cy="338554"/>
          </a:xfrm>
          <a:prstGeom prst="rect">
            <a:avLst/>
          </a:prstGeom>
          <a:solidFill>
            <a:schemeClr val="bg2"/>
          </a:solidFill>
        </p:spPr>
        <p:txBody>
          <a:bodyPr wrap="square" rtlCol="0">
            <a:spAutoFit/>
          </a:bodyPr>
          <a:lstStyle/>
          <a:p>
            <a:r>
              <a:rPr lang="en-US" sz="1600" dirty="0" smtClean="0">
                <a:latin typeface="Arial" panose="020B0604020202020204" pitchFamily="34" charset="0"/>
                <a:cs typeface="Arial" panose="020B0604020202020204" pitchFamily="34" charset="0"/>
              </a:rPr>
              <a:t>Science Translational Medicine, 2018</a:t>
            </a:r>
            <a:endParaRPr lang="en-US" sz="1600"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xmlns="" id="{6B28C672-FD98-4516-A43F-C4F45B125E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9746" y="5106169"/>
            <a:ext cx="924681" cy="1155852"/>
          </a:xfrm>
          <a:prstGeom prst="rect">
            <a:avLst/>
          </a:prstGeom>
        </p:spPr>
      </p:pic>
      <p:sp>
        <p:nvSpPr>
          <p:cNvPr id="14" name="TextBox 13">
            <a:extLst>
              <a:ext uri="{FF2B5EF4-FFF2-40B4-BE49-F238E27FC236}">
                <a16:creationId xmlns:a16="http://schemas.microsoft.com/office/drawing/2014/main" xmlns="" id="{80721CB4-5F55-4CE1-9A3A-155F259BA897}"/>
              </a:ext>
            </a:extLst>
          </p:cNvPr>
          <p:cNvSpPr txBox="1"/>
          <p:nvPr/>
        </p:nvSpPr>
        <p:spPr>
          <a:xfrm>
            <a:off x="5989746" y="6262021"/>
            <a:ext cx="924681" cy="523220"/>
          </a:xfrm>
          <a:prstGeom prst="rect">
            <a:avLst/>
          </a:prstGeom>
          <a:solidFill>
            <a:schemeClr val="bg2"/>
          </a:solidFill>
        </p:spPr>
        <p:txBody>
          <a:bodyPr wrap="square" rtlCol="0">
            <a:spAutoFit/>
          </a:bodyPr>
          <a:lstStyle/>
          <a:p>
            <a:pPr algn="ctr"/>
            <a:r>
              <a:rPr lang="en-US" sz="1400" dirty="0" err="1" smtClean="0">
                <a:latin typeface="Arial" panose="020B0604020202020204" pitchFamily="34" charset="0"/>
                <a:cs typeface="Arial" panose="020B0604020202020204" pitchFamily="34" charset="0"/>
              </a:rPr>
              <a:t>Ie</a:t>
            </a:r>
            <a:r>
              <a:rPr lang="en-US" sz="1400" dirty="0" smtClean="0">
                <a:latin typeface="Arial" panose="020B0604020202020204" pitchFamily="34" charset="0"/>
                <a:cs typeface="Arial" panose="020B0604020202020204" pitchFamily="34" charset="0"/>
              </a:rPr>
              <a:t>-Ming Shih</a:t>
            </a:r>
            <a:endParaRPr lang="en-US" sz="140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xmlns="" id="{DF9D6498-7A24-4240-95EC-C2C2BEC510E0}"/>
              </a:ext>
            </a:extLst>
          </p:cNvPr>
          <p:cNvSpPr txBox="1"/>
          <p:nvPr/>
        </p:nvSpPr>
        <p:spPr>
          <a:xfrm>
            <a:off x="7452126" y="3906154"/>
            <a:ext cx="1790875" cy="3139321"/>
          </a:xfrm>
          <a:prstGeom prst="rect">
            <a:avLst/>
          </a:prstGeom>
          <a:noFill/>
        </p:spPr>
        <p:txBody>
          <a:bodyPr wrap="none" rtlCol="0">
            <a:spAutoFit/>
          </a:bodyPr>
          <a:lstStyle/>
          <a:p>
            <a:pPr algn="ctr"/>
            <a:endParaRPr lang="en-US" dirty="0"/>
          </a:p>
          <a:p>
            <a:pPr algn="ctr"/>
            <a:r>
              <a:rPr lang="en-US" b="1" dirty="0"/>
              <a:t>Lucy Gilbert</a:t>
            </a:r>
          </a:p>
          <a:p>
            <a:pPr algn="ctr"/>
            <a:r>
              <a:rPr lang="en-US" dirty="0"/>
              <a:t>McGill</a:t>
            </a:r>
          </a:p>
          <a:p>
            <a:pPr algn="ctr"/>
            <a:endParaRPr lang="en-US" dirty="0"/>
          </a:p>
          <a:p>
            <a:pPr algn="ctr"/>
            <a:r>
              <a:rPr lang="nn-NO" b="1" dirty="0"/>
              <a:t>Karin Sundfelt</a:t>
            </a:r>
          </a:p>
          <a:p>
            <a:pPr algn="ctr"/>
            <a:r>
              <a:rPr lang="nn-NO" dirty="0"/>
              <a:t>Sweden</a:t>
            </a:r>
          </a:p>
          <a:p>
            <a:pPr algn="ctr"/>
            <a:endParaRPr lang="nn-NO" dirty="0"/>
          </a:p>
          <a:p>
            <a:pPr algn="ctr"/>
            <a:r>
              <a:rPr lang="nn-NO" b="1" dirty="0"/>
              <a:t>Susanne K. Kjær</a:t>
            </a:r>
            <a:endParaRPr lang="en-US" b="1" dirty="0"/>
          </a:p>
          <a:p>
            <a:pPr algn="ctr"/>
            <a:r>
              <a:rPr lang="en-US" dirty="0"/>
              <a:t>Denmark</a:t>
            </a:r>
          </a:p>
          <a:p>
            <a:pPr algn="ctr"/>
            <a:endParaRPr lang="en-US" dirty="0"/>
          </a:p>
          <a:p>
            <a:pPr algn="ctr"/>
            <a:endParaRPr lang="en-US" dirty="0"/>
          </a:p>
        </p:txBody>
      </p:sp>
      <p:sp>
        <p:nvSpPr>
          <p:cNvPr id="3" name="Title 2"/>
          <p:cNvSpPr>
            <a:spLocks noGrp="1"/>
          </p:cNvSpPr>
          <p:nvPr>
            <p:ph type="title"/>
          </p:nvPr>
        </p:nvSpPr>
        <p:spPr/>
        <p:txBody>
          <a:bodyPr>
            <a:normAutofit fontScale="90000"/>
          </a:bodyPr>
          <a:lstStyle/>
          <a:p>
            <a:r>
              <a:rPr lang="en-US" dirty="0" smtClean="0"/>
              <a:t>Early Detection of Ovarian and Endometrial Cancer (</a:t>
            </a:r>
            <a:r>
              <a:rPr lang="en-US" dirty="0" err="1" smtClean="0"/>
              <a:t>PapSEEK</a:t>
            </a:r>
            <a:r>
              <a:rPr lang="en-US" dirty="0" smtClean="0"/>
              <a:t>)</a:t>
            </a:r>
            <a:endParaRPr lang="en-US" dirty="0"/>
          </a:p>
        </p:txBody>
      </p:sp>
      <p:pic>
        <p:nvPicPr>
          <p:cNvPr id="16" name="Picture 2" descr="R:\Lab Photos\Lab Members - BV's file\Professional Headshots\12_Popadopoulos_Nick\_FWD4903F300.jpg"/>
          <p:cNvPicPr>
            <a:picLocks noChangeAspect="1" noChangeArrowheads="1"/>
          </p:cNvPicPr>
          <p:nvPr/>
        </p:nvPicPr>
        <p:blipFill>
          <a:blip r:embed="rId7" cstate="print"/>
          <a:srcRect/>
          <a:stretch>
            <a:fillRect/>
          </a:stretch>
        </p:blipFill>
        <p:spPr bwMode="auto">
          <a:xfrm>
            <a:off x="246089" y="4731816"/>
            <a:ext cx="1152184" cy="1684236"/>
          </a:xfrm>
          <a:prstGeom prst="rect">
            <a:avLst/>
          </a:prstGeom>
          <a:solidFill>
            <a:schemeClr val="bg2"/>
          </a:solidFill>
        </p:spPr>
      </p:pic>
      <p:sp>
        <p:nvSpPr>
          <p:cNvPr id="17" name="TextBox 16"/>
          <p:cNvSpPr txBox="1"/>
          <p:nvPr/>
        </p:nvSpPr>
        <p:spPr>
          <a:xfrm>
            <a:off x="246089" y="5954387"/>
            <a:ext cx="1166910" cy="461665"/>
          </a:xfrm>
          <a:prstGeom prst="rect">
            <a:avLst/>
          </a:prstGeom>
          <a:solidFill>
            <a:schemeClr val="bg2"/>
          </a:solidFill>
        </p:spPr>
        <p:txBody>
          <a:bodyPr wrap="square" rtlCol="0">
            <a:spAutoFit/>
          </a:bodyPr>
          <a:lstStyle/>
          <a:p>
            <a:pPr algn="ctr"/>
            <a:r>
              <a:rPr lang="en-US" sz="1200" dirty="0" smtClean="0">
                <a:latin typeface="Arial" pitchFamily="34" charset="0"/>
              </a:rPr>
              <a:t>Nick</a:t>
            </a:r>
          </a:p>
          <a:p>
            <a:pPr algn="ctr"/>
            <a:r>
              <a:rPr lang="en-US" sz="1200" dirty="0" smtClean="0">
                <a:latin typeface="Arial" pitchFamily="34" charset="0"/>
              </a:rPr>
              <a:t>Papadopoulos</a:t>
            </a:r>
            <a:endParaRPr lang="en-US" sz="1200" dirty="0">
              <a:latin typeface="Arial" pitchFamily="34" charset="0"/>
            </a:endParaRPr>
          </a:p>
        </p:txBody>
      </p:sp>
    </p:spTree>
    <p:extLst>
      <p:ext uri="{BB962C8B-B14F-4D97-AF65-F5344CB8AC3E}">
        <p14:creationId xmlns:p14="http://schemas.microsoft.com/office/powerpoint/2010/main" val="11954685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AF5F2E-E8B6-4F01-A56A-72E199ED62A4}"/>
              </a:ext>
            </a:extLst>
          </p:cNvPr>
          <p:cNvSpPr>
            <a:spLocks noGrp="1"/>
          </p:cNvSpPr>
          <p:nvPr>
            <p:ph type="title"/>
          </p:nvPr>
        </p:nvSpPr>
        <p:spPr/>
        <p:txBody>
          <a:bodyPr>
            <a:normAutofit/>
          </a:bodyPr>
          <a:lstStyle/>
          <a:p>
            <a:pPr algn="ctr"/>
            <a:r>
              <a:rPr lang="en-US" sz="4800" dirty="0" err="1"/>
              <a:t>PapSEEK</a:t>
            </a:r>
            <a:r>
              <a:rPr lang="en-US" sz="4800" dirty="0"/>
              <a:t> Test</a:t>
            </a:r>
          </a:p>
        </p:txBody>
      </p:sp>
      <p:sp>
        <p:nvSpPr>
          <p:cNvPr id="6" name="Content Placeholder 5"/>
          <p:cNvSpPr>
            <a:spLocks noGrp="1"/>
          </p:cNvSpPr>
          <p:nvPr>
            <p:ph idx="1"/>
          </p:nvPr>
        </p:nvSpPr>
        <p:spPr>
          <a:xfrm>
            <a:off x="609600" y="1828800"/>
            <a:ext cx="7848600" cy="3962400"/>
          </a:xfrm>
        </p:spPr>
        <p:txBody>
          <a:bodyPr/>
          <a:lstStyle/>
          <a:p>
            <a:r>
              <a:rPr lang="en-US" b="1" dirty="0">
                <a:latin typeface="Arial" panose="020B0604020202020204" pitchFamily="34" charset="0"/>
                <a:cs typeface="Arial" panose="020B0604020202020204" pitchFamily="34" charset="0"/>
              </a:rPr>
              <a:t>Somatic Mutations</a:t>
            </a:r>
          </a:p>
          <a:p>
            <a:pPr lvl="1"/>
            <a:r>
              <a:rPr lang="en-US" dirty="0">
                <a:latin typeface="Arial" panose="020B0604020202020204" pitchFamily="34" charset="0"/>
                <a:cs typeface="Arial" panose="020B0604020202020204" pitchFamily="34" charset="0"/>
              </a:rPr>
              <a:t>Covering 9,392 bp  in 18 genes commonly mutated in endometrial and ovarian cancers</a:t>
            </a:r>
          </a:p>
          <a:p>
            <a:pPr marL="342924" lvl="1" indent="0">
              <a:buNone/>
            </a:pPr>
            <a:endParaRPr lang="en-US" sz="105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Aneuploidy</a:t>
            </a:r>
          </a:p>
          <a:p>
            <a:pPr lvl="1"/>
            <a:r>
              <a:rPr lang="en-US" dirty="0">
                <a:latin typeface="Arial" panose="020B0604020202020204" pitchFamily="34" charset="0"/>
                <a:cs typeface="Arial" panose="020B0604020202020204" pitchFamily="34" charset="0"/>
              </a:rPr>
              <a:t>Single Primer Pair PCR of LINE repeats across the </a:t>
            </a:r>
            <a:r>
              <a:rPr lang="en-US" dirty="0" smtClean="0">
                <a:latin typeface="Arial" panose="020B0604020202020204" pitchFamily="34" charset="0"/>
                <a:cs typeface="Arial" panose="020B0604020202020204" pitchFamily="34" charset="0"/>
              </a:rPr>
              <a:t>genome (FAST-</a:t>
            </a:r>
            <a:r>
              <a:rPr lang="en-US" dirty="0" err="1" smtClean="0">
                <a:latin typeface="Arial" panose="020B0604020202020204" pitchFamily="34" charset="0"/>
                <a:cs typeface="Arial" panose="020B0604020202020204" pitchFamily="34" charset="0"/>
              </a:rPr>
              <a:t>SeqS</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marL="342924" lvl="1" indent="0">
              <a:buNone/>
            </a:pPr>
            <a:endParaRPr lang="en-US"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p:txBody>
      </p:sp>
      <p:pic>
        <p:nvPicPr>
          <p:cNvPr id="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5029200"/>
            <a:ext cx="22860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01909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66" r="35367"/>
          <a:stretch/>
        </p:blipFill>
        <p:spPr bwMode="auto">
          <a:xfrm>
            <a:off x="228600" y="1676562"/>
            <a:ext cx="4191000" cy="406891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 name="Picture 3" descr="C:\Users\yy0712\Desktop\Pap Paper\figure 2B (tao).jpg">
            <a:extLst>
              <a:ext uri="{FF2B5EF4-FFF2-40B4-BE49-F238E27FC236}">
                <a16:creationId xmlns:a16="http://schemas.microsoft.com/office/drawing/2014/main" xmlns="" id="{73149DBE-B575-4182-84FD-E5F051B869F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4496" t="3288" r="1974" b="69139"/>
          <a:stretch/>
        </p:blipFill>
        <p:spPr bwMode="auto">
          <a:xfrm>
            <a:off x="1447800" y="5856784"/>
            <a:ext cx="1582663" cy="82911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normAutofit fontScale="90000"/>
          </a:bodyPr>
          <a:lstStyle/>
          <a:p>
            <a:r>
              <a:rPr lang="en-US" dirty="0" err="1" smtClean="0"/>
              <a:t>PapSEEK</a:t>
            </a:r>
            <a:r>
              <a:rPr lang="en-US" dirty="0" smtClean="0"/>
              <a:t> Test Performance</a:t>
            </a:r>
            <a:br>
              <a:rPr lang="en-US" dirty="0" smtClean="0"/>
            </a:br>
            <a:r>
              <a:rPr lang="en-US" dirty="0" smtClean="0"/>
              <a:t>(Pap smear samples)</a:t>
            </a:r>
            <a:endParaRPr lang="en-US" dirty="0"/>
          </a:p>
        </p:txBody>
      </p:sp>
      <p:sp>
        <p:nvSpPr>
          <p:cNvPr id="5" name="Content Placeholder 4"/>
          <p:cNvSpPr>
            <a:spLocks noGrp="1"/>
          </p:cNvSpPr>
          <p:nvPr>
            <p:ph idx="1"/>
          </p:nvPr>
        </p:nvSpPr>
        <p:spPr>
          <a:xfrm>
            <a:off x="4419600" y="1565258"/>
            <a:ext cx="4724400" cy="4800600"/>
          </a:xfrm>
        </p:spPr>
        <p:txBody>
          <a:bodyPr/>
          <a:lstStyle/>
          <a:p>
            <a:r>
              <a:rPr lang="en-US" sz="2800" dirty="0" smtClean="0">
                <a:latin typeface="Arial" panose="020B0604020202020204" pitchFamily="34" charset="0"/>
                <a:cs typeface="Arial" panose="020B0604020202020204" pitchFamily="34" charset="0"/>
              </a:rPr>
              <a:t>714 Controls</a:t>
            </a:r>
          </a:p>
          <a:p>
            <a:pPr lvl="1"/>
            <a:r>
              <a:rPr lang="en-US" sz="2400" dirty="0" smtClean="0">
                <a:latin typeface="Arial" panose="020B0604020202020204" pitchFamily="34" charset="0"/>
                <a:cs typeface="Arial" panose="020B0604020202020204" pitchFamily="34" charset="0"/>
              </a:rPr>
              <a:t>1.4</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Positive</a:t>
            </a:r>
          </a:p>
          <a:p>
            <a:pPr lvl="1"/>
            <a:r>
              <a:rPr lang="en-US" sz="2400" dirty="0" smtClean="0">
                <a:latin typeface="Arial" panose="020B0604020202020204" pitchFamily="34" charset="0"/>
                <a:cs typeface="Arial" panose="020B0604020202020204" pitchFamily="34" charset="0"/>
              </a:rPr>
              <a:t>98.6 </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Specificity</a:t>
            </a:r>
          </a:p>
          <a:p>
            <a:pPr lvl="1"/>
            <a:endParaRPr lang="en-US" sz="24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382 </a:t>
            </a:r>
            <a:r>
              <a:rPr lang="en-US" sz="2800" dirty="0" smtClean="0">
                <a:latin typeface="Arial" panose="020B0604020202020204" pitchFamily="34" charset="0"/>
                <a:cs typeface="Arial" panose="020B0604020202020204" pitchFamily="34" charset="0"/>
              </a:rPr>
              <a:t>Endometrial Cancers</a:t>
            </a:r>
          </a:p>
          <a:p>
            <a:pPr lvl="1"/>
            <a:r>
              <a:rPr lang="en-US" sz="2400" dirty="0" smtClean="0">
                <a:latin typeface="Arial" panose="020B0604020202020204" pitchFamily="34" charset="0"/>
                <a:cs typeface="Arial" panose="020B0604020202020204" pitchFamily="34" charset="0"/>
              </a:rPr>
              <a:t>81</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Sensitivity</a:t>
            </a:r>
          </a:p>
          <a:p>
            <a:pPr lvl="1"/>
            <a:endParaRPr lang="en-US" sz="24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245 Ovarian </a:t>
            </a:r>
            <a:r>
              <a:rPr lang="en-US" sz="2800" dirty="0" smtClean="0">
                <a:latin typeface="Arial" panose="020B0604020202020204" pitchFamily="34" charset="0"/>
                <a:cs typeface="Arial" panose="020B0604020202020204" pitchFamily="34" charset="0"/>
              </a:rPr>
              <a:t>Cancers</a:t>
            </a:r>
          </a:p>
          <a:p>
            <a:pPr lvl="1"/>
            <a:r>
              <a:rPr lang="en-US" sz="2400" dirty="0" smtClean="0">
                <a:latin typeface="Arial" panose="020B0604020202020204" pitchFamily="34" charset="0"/>
                <a:cs typeface="Arial" panose="020B0604020202020204" pitchFamily="34" charset="0"/>
              </a:rPr>
              <a:t>33</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Sensitivity</a:t>
            </a:r>
          </a:p>
          <a:p>
            <a:pPr lvl="1"/>
            <a:r>
              <a:rPr lang="en-US" sz="2400" dirty="0" smtClean="0">
                <a:latin typeface="Arial" panose="020B0604020202020204" pitchFamily="34" charset="0"/>
                <a:cs typeface="Arial" panose="020B0604020202020204" pitchFamily="34" charset="0"/>
              </a:rPr>
              <a:t>(34% early Stage)</a:t>
            </a:r>
            <a:endParaRPr lang="en-US" sz="2400" dirty="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pic>
        <p:nvPicPr>
          <p:cNvPr id="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85165" y="155448"/>
            <a:ext cx="1728355" cy="1267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87361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err="1" smtClean="0"/>
              <a:t>PapSEEK</a:t>
            </a:r>
            <a:r>
              <a:rPr lang="en-US" sz="4800" dirty="0" smtClean="0"/>
              <a:t/>
            </a:r>
            <a:br>
              <a:rPr lang="en-US" sz="4800" dirty="0" smtClean="0"/>
            </a:br>
            <a:r>
              <a:rPr lang="en-US" sz="4800" dirty="0" smtClean="0"/>
              <a:t>(Multi-Sample)</a:t>
            </a:r>
            <a:endParaRPr lang="en-US" sz="4800" dirty="0"/>
          </a:p>
        </p:txBody>
      </p:sp>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4267200"/>
            <a:ext cx="2961164" cy="217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72953" y="3915920"/>
            <a:ext cx="2016349" cy="2665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757560" y="2403866"/>
            <a:ext cx="1728840" cy="10787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002060"/>
                </a:solidFill>
              </a:rPr>
              <a:t>PapSEEK</a:t>
            </a:r>
            <a:endParaRPr lang="en-US" sz="2800" b="1" dirty="0">
              <a:solidFill>
                <a:srgbClr val="002060"/>
              </a:solidFill>
            </a:endParaRPr>
          </a:p>
        </p:txBody>
      </p:sp>
      <p:sp>
        <p:nvSpPr>
          <p:cNvPr id="20" name="Right Arrow 19"/>
          <p:cNvSpPr/>
          <p:nvPr/>
        </p:nvSpPr>
        <p:spPr>
          <a:xfrm rot="13500000">
            <a:off x="5461587" y="3643501"/>
            <a:ext cx="514350" cy="14286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ight Arrow 21"/>
          <p:cNvSpPr/>
          <p:nvPr/>
        </p:nvSpPr>
        <p:spPr>
          <a:xfrm rot="18728701">
            <a:off x="3270935" y="3701830"/>
            <a:ext cx="514350" cy="14286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7479533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Pap </a:t>
            </a:r>
            <a:r>
              <a:rPr lang="en-US" b="1" dirty="0" smtClean="0"/>
              <a:t>SEEK Ovarian Cancer</a:t>
            </a:r>
            <a:br>
              <a:rPr lang="en-US" b="1" dirty="0" smtClean="0"/>
            </a:br>
            <a:endParaRPr lang="en-US" b="1" dirty="0"/>
          </a:p>
        </p:txBody>
      </p:sp>
      <p:pic>
        <p:nvPicPr>
          <p:cNvPr id="4" name="Content Placeholder 3"/>
          <p:cNvPicPr>
            <a:picLocks noGrp="1" noChangeAspect="1"/>
          </p:cNvPicPr>
          <p:nvPr>
            <p:ph idx="1"/>
          </p:nvPr>
        </p:nvPicPr>
        <p:blipFill>
          <a:blip r:embed="rId3"/>
          <a:stretch>
            <a:fillRect/>
          </a:stretch>
        </p:blipFill>
        <p:spPr>
          <a:xfrm>
            <a:off x="171450" y="1973179"/>
            <a:ext cx="8743950" cy="3886200"/>
          </a:xfrm>
          <a:prstGeom prst="rect">
            <a:avLst/>
          </a:prstGeom>
        </p:spPr>
      </p:pic>
      <p:sp>
        <p:nvSpPr>
          <p:cNvPr id="6" name="TextBox 5"/>
          <p:cNvSpPr txBox="1"/>
          <p:nvPr/>
        </p:nvSpPr>
        <p:spPr>
          <a:xfrm>
            <a:off x="860506" y="6278841"/>
            <a:ext cx="4397294" cy="323165"/>
          </a:xfrm>
          <a:prstGeom prst="rect">
            <a:avLst/>
          </a:prstGeom>
          <a:solidFill>
            <a:schemeClr val="bg2"/>
          </a:solidFill>
        </p:spPr>
        <p:txBody>
          <a:bodyPr wrap="none" rtlCol="0">
            <a:spAutoFit/>
          </a:bodyPr>
          <a:lstStyle/>
          <a:p>
            <a:r>
              <a:rPr lang="en-US" sz="1500" dirty="0">
                <a:latin typeface="Arial" panose="020B0604020202020204" pitchFamily="34" charset="0"/>
                <a:cs typeface="Arial" panose="020B0604020202020204" pitchFamily="34" charset="0"/>
              </a:rPr>
              <a:t>Wang et al., Science Translational Medicine 2018</a:t>
            </a:r>
          </a:p>
        </p:txBody>
      </p:sp>
      <p:sp>
        <p:nvSpPr>
          <p:cNvPr id="10" name="Rectangle 9"/>
          <p:cNvSpPr/>
          <p:nvPr/>
        </p:nvSpPr>
        <p:spPr>
          <a:xfrm>
            <a:off x="5596890" y="1977190"/>
            <a:ext cx="3436620" cy="12192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p:cNvSpPr/>
          <p:nvPr/>
        </p:nvSpPr>
        <p:spPr>
          <a:xfrm>
            <a:off x="0" y="1885488"/>
            <a:ext cx="1143000" cy="344851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TextBox 4"/>
          <p:cNvSpPr txBox="1"/>
          <p:nvPr/>
        </p:nvSpPr>
        <p:spPr>
          <a:xfrm>
            <a:off x="5253789" y="3608100"/>
            <a:ext cx="4114800" cy="1938992"/>
          </a:xfrm>
          <a:prstGeom prst="rect">
            <a:avLst/>
          </a:prstGeom>
          <a:noFill/>
        </p:spPr>
        <p:txBody>
          <a:bodyPr wrap="square" rtlCol="0">
            <a:spAutoFit/>
          </a:bodyPr>
          <a:lstStyle/>
          <a:p>
            <a:pPr marL="438150" indent="-319088">
              <a:buClr>
                <a:schemeClr val="accent1"/>
              </a:buClr>
              <a:buSzPct val="80000"/>
              <a:buFont typeface="Wingdings 2" pitchFamily="18" charset="2"/>
              <a:buChar char=""/>
            </a:pPr>
            <a:r>
              <a:rPr lang="en-US" sz="2000" dirty="0">
                <a:latin typeface="Arial" panose="020B0604020202020204" pitchFamily="34" charset="0"/>
                <a:cs typeface="Arial" panose="020B0604020202020204" pitchFamily="34" charset="0"/>
              </a:rPr>
              <a:t>83 Ovarian Cancer </a:t>
            </a:r>
            <a:r>
              <a:rPr lang="en-US" sz="2000" dirty="0" smtClean="0">
                <a:latin typeface="Arial" panose="020B0604020202020204" pitchFamily="34" charset="0"/>
                <a:cs typeface="Arial" panose="020B0604020202020204" pitchFamily="34" charset="0"/>
              </a:rPr>
              <a:t>Plasma</a:t>
            </a:r>
          </a:p>
          <a:p>
            <a:pPr marL="438150" indent="-319088">
              <a:buClr>
                <a:schemeClr val="accent1"/>
              </a:buClr>
              <a:buSzPct val="80000"/>
              <a:buFont typeface="Wingdings 2" pitchFamily="18" charset="2"/>
              <a:buChar char=""/>
            </a:pPr>
            <a:r>
              <a:rPr lang="en-US" sz="2000" dirty="0" smtClean="0">
                <a:latin typeface="Arial" panose="020B0604020202020204" pitchFamily="34" charset="0"/>
                <a:cs typeface="Arial" panose="020B0604020202020204" pitchFamily="34" charset="0"/>
              </a:rPr>
              <a:t>Combined Sensitivity at 99%</a:t>
            </a:r>
          </a:p>
          <a:p>
            <a:pPr marL="895350" lvl="1" indent="-319088">
              <a:buClr>
                <a:schemeClr val="accent1"/>
              </a:buClr>
              <a:buSzPct val="80000"/>
              <a:buFont typeface="Wingdings 2" pitchFamily="18" charset="2"/>
              <a:buChar char=""/>
            </a:pPr>
            <a:r>
              <a:rPr lang="en-US" sz="2000" dirty="0" smtClean="0">
                <a:latin typeface="Arial" panose="020B0604020202020204" pitchFamily="34" charset="0"/>
                <a:cs typeface="Arial" panose="020B0604020202020204" pitchFamily="34" charset="0"/>
              </a:rPr>
              <a:t>54% Early Stage</a:t>
            </a:r>
          </a:p>
          <a:p>
            <a:pPr marL="895350" lvl="1" indent="-319088">
              <a:buClr>
                <a:schemeClr val="accent1"/>
              </a:buClr>
              <a:buSzPct val="80000"/>
              <a:buFont typeface="Wingdings 2" pitchFamily="18" charset="2"/>
              <a:buChar char=""/>
            </a:pPr>
            <a:r>
              <a:rPr lang="en-US" sz="2000" dirty="0" smtClean="0">
                <a:latin typeface="Arial" panose="020B0604020202020204" pitchFamily="34" charset="0"/>
                <a:cs typeface="Arial" panose="020B0604020202020204" pitchFamily="34" charset="0"/>
              </a:rPr>
              <a:t>75% Late Stage</a:t>
            </a:r>
          </a:p>
          <a:p>
            <a:pPr marL="895350" lvl="1" indent="-319088">
              <a:buClr>
                <a:schemeClr val="accent1"/>
              </a:buClr>
              <a:buSzPct val="80000"/>
              <a:buFont typeface="Wingdings 2" pitchFamily="18" charset="2"/>
              <a:buChar char=""/>
            </a:pPr>
            <a:r>
              <a:rPr lang="en-US" sz="2000" dirty="0">
                <a:latin typeface="Arial" panose="020B0604020202020204" pitchFamily="34" charset="0"/>
                <a:cs typeface="Arial" panose="020B0604020202020204" pitchFamily="34" charset="0"/>
              </a:rPr>
              <a:t>63% Overall</a:t>
            </a:r>
          </a:p>
          <a:p>
            <a:pPr marL="576262" lvl="1">
              <a:buClr>
                <a:schemeClr val="accent1"/>
              </a:buClr>
              <a:buSzPct val="80000"/>
            </a:pPr>
            <a:endParaRPr lang="en-US" sz="2000" dirty="0">
              <a:latin typeface="Arial" panose="020B0604020202020204" pitchFamily="34" charset="0"/>
              <a:cs typeface="Arial" panose="020B0604020202020204" pitchFamily="34" charset="0"/>
            </a:endParaRPr>
          </a:p>
        </p:txBody>
      </p:sp>
      <p:sp>
        <p:nvSpPr>
          <p:cNvPr id="9" name="Rectangle 8"/>
          <p:cNvSpPr/>
          <p:nvPr/>
        </p:nvSpPr>
        <p:spPr>
          <a:xfrm>
            <a:off x="914400" y="5059641"/>
            <a:ext cx="4343400" cy="88742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58399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P spid="7" grpId="1" animBg="1"/>
      <p:bldP spid="5" grpId="0"/>
      <p:bldP spid="9" grpId="0" animBg="1"/>
      <p:bldP spid="9"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B0EC2A-8872-4509-ABCD-A442269B1256}"/>
              </a:ext>
            </a:extLst>
          </p:cNvPr>
          <p:cNvSpPr>
            <a:spLocks noGrp="1"/>
          </p:cNvSpPr>
          <p:nvPr>
            <p:ph type="title"/>
          </p:nvPr>
        </p:nvSpPr>
        <p:spPr/>
        <p:txBody>
          <a:bodyPr>
            <a:normAutofit fontScale="90000"/>
          </a:bodyPr>
          <a:lstStyle/>
          <a:p>
            <a:pPr algn="ctr"/>
            <a:r>
              <a:rPr lang="en-US" sz="4501" dirty="0" smtClean="0"/>
              <a:t>High Grade Serous Carcinoma</a:t>
            </a:r>
            <a:br>
              <a:rPr lang="en-US" sz="4501" dirty="0" smtClean="0"/>
            </a:br>
            <a:r>
              <a:rPr lang="en-US" sz="2700" dirty="0" smtClean="0"/>
              <a:t>(Most </a:t>
            </a:r>
            <a:r>
              <a:rPr lang="en-US" sz="2700" dirty="0"/>
              <a:t>common and most aggressive type of ovarian </a:t>
            </a:r>
            <a:r>
              <a:rPr lang="en-US" sz="2700" dirty="0" smtClean="0"/>
              <a:t>cancer)</a:t>
            </a:r>
            <a:endParaRPr lang="en-US" sz="4501" dirty="0"/>
          </a:p>
        </p:txBody>
      </p:sp>
      <p:sp>
        <p:nvSpPr>
          <p:cNvPr id="3" name="Content Placeholder 2">
            <a:extLst>
              <a:ext uri="{FF2B5EF4-FFF2-40B4-BE49-F238E27FC236}">
                <a16:creationId xmlns:a16="http://schemas.microsoft.com/office/drawing/2014/main" xmlns="" id="{7B486E2F-37B1-4665-BD76-0B78D7CDE0B5}"/>
              </a:ext>
            </a:extLst>
          </p:cNvPr>
          <p:cNvSpPr>
            <a:spLocks noGrp="1"/>
          </p:cNvSpPr>
          <p:nvPr>
            <p:ph idx="1"/>
          </p:nvPr>
        </p:nvSpPr>
        <p:spPr>
          <a:xfrm>
            <a:off x="685800" y="4215233"/>
            <a:ext cx="8267700" cy="1767992"/>
          </a:xfrm>
        </p:spPr>
        <p:txBody>
          <a:bodyPr>
            <a:noAutofit/>
          </a:bodyPr>
          <a:lstStyle/>
          <a:p>
            <a:pPr marL="0" indent="0">
              <a:lnSpc>
                <a:spcPct val="120000"/>
              </a:lnSpc>
            </a:pPr>
            <a:r>
              <a:rPr lang="en-US" sz="2400" dirty="0" smtClean="0">
                <a:latin typeface="Arial" panose="020B0604020202020204" pitchFamily="34" charset="0"/>
                <a:cs typeface="Arial" panose="020B0604020202020204" pitchFamily="34" charset="0"/>
              </a:rPr>
              <a:t>Plasma </a:t>
            </a:r>
            <a:r>
              <a:rPr lang="en-US" sz="2400" dirty="0">
                <a:latin typeface="Arial" panose="020B0604020202020204" pitchFamily="34" charset="0"/>
                <a:cs typeface="Arial" panose="020B0604020202020204" pitchFamily="34" charset="0"/>
              </a:rPr>
              <a:t>and </a:t>
            </a:r>
            <a:r>
              <a:rPr lang="en-US" sz="2400" dirty="0" smtClean="0">
                <a:latin typeface="Arial" panose="020B0604020202020204" pitchFamily="34" charset="0"/>
                <a:cs typeface="Arial" panose="020B0604020202020204" pitchFamily="34" charset="0"/>
              </a:rPr>
              <a:t>Pap </a:t>
            </a:r>
            <a:r>
              <a:rPr lang="en-US" sz="2400" dirty="0">
                <a:latin typeface="Arial" panose="020B0604020202020204" pitchFamily="34" charset="0"/>
                <a:cs typeface="Arial" panose="020B0604020202020204" pitchFamily="34" charset="0"/>
              </a:rPr>
              <a:t>brush </a:t>
            </a:r>
            <a:r>
              <a:rPr lang="en-US" sz="2400" dirty="0" smtClean="0">
                <a:latin typeface="Arial" panose="020B0604020202020204" pitchFamily="34" charset="0"/>
                <a:cs typeface="Arial" panose="020B0604020202020204" pitchFamily="34" charset="0"/>
              </a:rPr>
              <a:t>combinations: </a:t>
            </a:r>
          </a:p>
          <a:p>
            <a:pPr marL="292100" lvl="1" indent="0">
              <a:lnSpc>
                <a:spcPct val="120000"/>
              </a:lnSpc>
            </a:pPr>
            <a:r>
              <a:rPr lang="en-US" sz="2400" dirty="0" smtClean="0">
                <a:latin typeface="Arial" panose="020B0604020202020204" pitchFamily="34" charset="0"/>
                <a:cs typeface="Arial" panose="020B0604020202020204" pitchFamily="34" charset="0"/>
              </a:rPr>
              <a:t>Sensitivity 70%</a:t>
            </a:r>
            <a:endParaRPr lang="en-US" sz="2400" dirty="0">
              <a:latin typeface="Arial" panose="020B0604020202020204" pitchFamily="34" charset="0"/>
              <a:cs typeface="Arial" panose="020B0604020202020204" pitchFamily="34" charset="0"/>
            </a:endParaRPr>
          </a:p>
          <a:p>
            <a:pPr marL="292100" lvl="1" indent="0">
              <a:lnSpc>
                <a:spcPct val="120000"/>
              </a:lnSpc>
            </a:pPr>
            <a:r>
              <a:rPr lang="en-US" sz="2400" dirty="0">
                <a:latin typeface="Arial" panose="020B0604020202020204" pitchFamily="34" charset="0"/>
                <a:cs typeface="Arial" panose="020B0604020202020204" pitchFamily="34" charset="0"/>
              </a:rPr>
              <a:t>Specificity 99.44</a:t>
            </a:r>
            <a:r>
              <a:rPr lang="en-US" sz="2400" dirty="0" smtClean="0">
                <a:latin typeface="Arial" panose="020B0604020202020204" pitchFamily="34" charset="0"/>
                <a:cs typeface="Arial" panose="020B0604020202020204" pitchFamily="34" charset="0"/>
              </a:rPr>
              <a:t>% </a:t>
            </a:r>
          </a:p>
          <a:p>
            <a:pPr marL="0" indent="0">
              <a:lnSpc>
                <a:spcPct val="120000"/>
              </a:lnSpc>
            </a:pPr>
            <a:endParaRPr lang="en-US" sz="2400" dirty="0">
              <a:latin typeface="Arial" panose="020B0604020202020204" pitchFamily="34" charset="0"/>
              <a:cs typeface="Arial" panose="020B0604020202020204" pitchFamily="34" charset="0"/>
            </a:endParaRPr>
          </a:p>
          <a:p>
            <a:pPr marL="0" indent="0">
              <a:lnSpc>
                <a:spcPct val="120000"/>
              </a:lnSpc>
              <a:buNone/>
            </a:pPr>
            <a:endParaRPr lang="en-US" sz="24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xmlns="" id="{4097B213-E322-4B13-82C6-1F18EBC89B0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85800" y="2286000"/>
            <a:ext cx="7620000" cy="2057400"/>
          </a:xfrm>
          <a:prstGeom prst="rect">
            <a:avLst/>
          </a:prstGeom>
          <a:noFill/>
          <a:ln>
            <a:noFill/>
          </a:ln>
        </p:spPr>
      </p:pic>
      <p:grpSp>
        <p:nvGrpSpPr>
          <p:cNvPr id="11" name="Group 10"/>
          <p:cNvGrpSpPr/>
          <p:nvPr/>
        </p:nvGrpSpPr>
        <p:grpSpPr>
          <a:xfrm>
            <a:off x="1524000" y="2154381"/>
            <a:ext cx="2678273" cy="537445"/>
            <a:chOff x="1524000" y="2916381"/>
            <a:chExt cx="2678273" cy="537445"/>
          </a:xfrm>
        </p:grpSpPr>
        <p:sp>
          <p:nvSpPr>
            <p:cNvPr id="6" name="Arrow: Right 6">
              <a:extLst>
                <a:ext uri="{FF2B5EF4-FFF2-40B4-BE49-F238E27FC236}">
                  <a16:creationId xmlns:a16="http://schemas.microsoft.com/office/drawing/2014/main" xmlns="" id="{326A2339-036E-4AC6-A40E-3747CF798167}"/>
                </a:ext>
              </a:extLst>
            </p:cNvPr>
            <p:cNvSpPr/>
            <p:nvPr/>
          </p:nvSpPr>
          <p:spPr>
            <a:xfrm rot="5400000">
              <a:off x="1425743" y="3014639"/>
              <a:ext cx="522243" cy="32572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xmlns="" id="{326A2339-036E-4AC6-A40E-3747CF798167}"/>
                </a:ext>
              </a:extLst>
            </p:cNvPr>
            <p:cNvSpPr/>
            <p:nvPr/>
          </p:nvSpPr>
          <p:spPr>
            <a:xfrm rot="5400000">
              <a:off x="1751472" y="3014639"/>
              <a:ext cx="522243" cy="32572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6">
              <a:extLst>
                <a:ext uri="{FF2B5EF4-FFF2-40B4-BE49-F238E27FC236}">
                  <a16:creationId xmlns:a16="http://schemas.microsoft.com/office/drawing/2014/main" xmlns="" id="{326A2339-036E-4AC6-A40E-3747CF798167}"/>
                </a:ext>
              </a:extLst>
            </p:cNvPr>
            <p:cNvSpPr/>
            <p:nvPr/>
          </p:nvSpPr>
          <p:spPr>
            <a:xfrm rot="5400000">
              <a:off x="2602015" y="3014638"/>
              <a:ext cx="522243" cy="32572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6">
              <a:extLst>
                <a:ext uri="{FF2B5EF4-FFF2-40B4-BE49-F238E27FC236}">
                  <a16:creationId xmlns:a16="http://schemas.microsoft.com/office/drawing/2014/main" xmlns="" id="{326A2339-036E-4AC6-A40E-3747CF798167}"/>
                </a:ext>
              </a:extLst>
            </p:cNvPr>
            <p:cNvSpPr/>
            <p:nvPr/>
          </p:nvSpPr>
          <p:spPr>
            <a:xfrm rot="5400000">
              <a:off x="3778287" y="3029840"/>
              <a:ext cx="522243" cy="32572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6">
              <a:extLst>
                <a:ext uri="{FF2B5EF4-FFF2-40B4-BE49-F238E27FC236}">
                  <a16:creationId xmlns:a16="http://schemas.microsoft.com/office/drawing/2014/main" xmlns="" id="{326A2339-036E-4AC6-A40E-3747CF798167}"/>
                </a:ext>
              </a:extLst>
            </p:cNvPr>
            <p:cNvSpPr/>
            <p:nvPr/>
          </p:nvSpPr>
          <p:spPr>
            <a:xfrm rot="5400000">
              <a:off x="3483038" y="3022184"/>
              <a:ext cx="522243" cy="32572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4928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107" y="131637"/>
            <a:ext cx="7886700" cy="1178278"/>
          </a:xfrm>
        </p:spPr>
        <p:txBody>
          <a:bodyPr>
            <a:normAutofit fontScale="90000"/>
          </a:bodyPr>
          <a:lstStyle/>
          <a:p>
            <a:pPr algn="ctr"/>
            <a:r>
              <a:rPr lang="en-US" sz="4800" dirty="0"/>
              <a:t>Challenges to Early Detection</a:t>
            </a:r>
          </a:p>
        </p:txBody>
      </p:sp>
      <p:sp>
        <p:nvSpPr>
          <p:cNvPr id="3" name="Content Placeholder 2"/>
          <p:cNvSpPr>
            <a:spLocks noGrp="1"/>
          </p:cNvSpPr>
          <p:nvPr>
            <p:ph idx="1"/>
          </p:nvPr>
        </p:nvSpPr>
        <p:spPr>
          <a:xfrm>
            <a:off x="70756" y="1447800"/>
            <a:ext cx="8997043" cy="6324600"/>
          </a:xfrm>
        </p:spPr>
        <p:txBody>
          <a:bodyPr>
            <a:noAutofit/>
          </a:bodyPr>
          <a:lstStyle/>
          <a:p>
            <a:r>
              <a:rPr lang="en-US" sz="2200" dirty="0"/>
              <a:t>Social – Society and individuals tend to give priority to reactive rather than proactive solutions.</a:t>
            </a:r>
          </a:p>
          <a:p>
            <a:endParaRPr lang="en-US" sz="2200" dirty="0"/>
          </a:p>
          <a:p>
            <a:r>
              <a:rPr lang="en-US" sz="2200" dirty="0"/>
              <a:t>Psychological – </a:t>
            </a:r>
            <a:r>
              <a:rPr lang="en-US" sz="2200" dirty="0" smtClean="0"/>
              <a:t>Appropriate communication </a:t>
            </a:r>
            <a:r>
              <a:rPr lang="en-US" sz="2200" dirty="0"/>
              <a:t>of </a:t>
            </a:r>
            <a:r>
              <a:rPr lang="en-US" sz="2200" dirty="0" smtClean="0"/>
              <a:t>results </a:t>
            </a:r>
            <a:r>
              <a:rPr lang="en-US" sz="2200" dirty="0"/>
              <a:t>is important:</a:t>
            </a:r>
          </a:p>
          <a:p>
            <a:pPr lvl="1"/>
            <a:r>
              <a:rPr lang="en-US" sz="1800" dirty="0" smtClean="0"/>
              <a:t>Not 100</a:t>
            </a:r>
            <a:r>
              <a:rPr lang="en-US" sz="1800" dirty="0"/>
              <a:t>% specific </a:t>
            </a:r>
            <a:r>
              <a:rPr lang="en-US" sz="1800" dirty="0" smtClean="0">
                <a:sym typeface="Wingdings" panose="05000000000000000000" pitchFamily="2" charset="2"/>
              </a:rPr>
              <a:t></a:t>
            </a:r>
            <a:r>
              <a:rPr lang="en-US" sz="1800" dirty="0" smtClean="0"/>
              <a:t> </a:t>
            </a:r>
            <a:r>
              <a:rPr lang="en-US" sz="1800" dirty="0"/>
              <a:t>Anxiety or even depression upon </a:t>
            </a:r>
            <a:r>
              <a:rPr lang="en-US" sz="1800" dirty="0" smtClean="0"/>
              <a:t>receipt of </a:t>
            </a:r>
            <a:r>
              <a:rPr lang="en-US" sz="1800" dirty="0"/>
              <a:t>test results. </a:t>
            </a:r>
          </a:p>
          <a:p>
            <a:pPr lvl="1"/>
            <a:r>
              <a:rPr lang="en-US" sz="1800" dirty="0" smtClean="0"/>
              <a:t>Not 100</a:t>
            </a:r>
            <a:r>
              <a:rPr lang="en-US" sz="1800" dirty="0"/>
              <a:t>% sensitive </a:t>
            </a:r>
            <a:r>
              <a:rPr lang="en-US" sz="1800" dirty="0">
                <a:sym typeface="Wingdings" panose="05000000000000000000" pitchFamily="2" charset="2"/>
              </a:rPr>
              <a:t></a:t>
            </a:r>
            <a:r>
              <a:rPr lang="en-US" sz="1800" dirty="0" smtClean="0"/>
              <a:t> </a:t>
            </a:r>
            <a:r>
              <a:rPr lang="en-US" sz="1800" dirty="0"/>
              <a:t>Individuals should not made believe that they are at zero risk.</a:t>
            </a:r>
          </a:p>
          <a:p>
            <a:pPr lvl="1"/>
            <a:endParaRPr lang="en-US" sz="2200" dirty="0"/>
          </a:p>
          <a:p>
            <a:r>
              <a:rPr lang="en-US" sz="2200" dirty="0"/>
              <a:t>Overdiagnosis – </a:t>
            </a:r>
            <a:r>
              <a:rPr lang="en-US" sz="2200" dirty="0" smtClean="0"/>
              <a:t>Unnecessary clinical follow-up. </a:t>
            </a:r>
          </a:p>
          <a:p>
            <a:r>
              <a:rPr lang="en-US" sz="2200" dirty="0" err="1" smtClean="0"/>
              <a:t>Underdiagnosis</a:t>
            </a:r>
            <a:r>
              <a:rPr lang="en-US" sz="2200" dirty="0" smtClean="0"/>
              <a:t> </a:t>
            </a:r>
            <a:r>
              <a:rPr lang="en-US" sz="2200" dirty="0"/>
              <a:t>– </a:t>
            </a:r>
            <a:r>
              <a:rPr lang="en-US" sz="2200" dirty="0" smtClean="0"/>
              <a:t>All </a:t>
            </a:r>
            <a:r>
              <a:rPr lang="en-US" sz="2200" dirty="0"/>
              <a:t>the individuals that present with advanced disease</a:t>
            </a:r>
          </a:p>
          <a:p>
            <a:endParaRPr lang="en-US" sz="2200" dirty="0"/>
          </a:p>
          <a:p>
            <a:r>
              <a:rPr lang="en-US" sz="2200" dirty="0"/>
              <a:t>Economical – Needs to be cost effective to administer across the population.</a:t>
            </a:r>
          </a:p>
          <a:p>
            <a:endParaRPr lang="en-US" sz="2200" dirty="0"/>
          </a:p>
          <a:p>
            <a:r>
              <a:rPr lang="en-US" sz="2200" dirty="0"/>
              <a:t>Practical – Needs to be readily deliverable across the population.</a:t>
            </a:r>
          </a:p>
          <a:p>
            <a:endParaRPr lang="en-US" sz="2200" dirty="0"/>
          </a:p>
          <a:p>
            <a:pPr marL="0" indent="0">
              <a:buNone/>
            </a:pPr>
            <a:endParaRPr lang="en-US" sz="2200" dirty="0"/>
          </a:p>
          <a:p>
            <a:endParaRPr lang="en-US" sz="2200" dirty="0"/>
          </a:p>
          <a:p>
            <a:pPr marL="0" indent="0">
              <a:buNone/>
            </a:pPr>
            <a:endParaRPr lang="en-US" sz="2200" dirty="0"/>
          </a:p>
        </p:txBody>
      </p:sp>
    </p:spTree>
    <p:extLst>
      <p:ext uri="{BB962C8B-B14F-4D97-AF65-F5344CB8AC3E}">
        <p14:creationId xmlns:p14="http://schemas.microsoft.com/office/powerpoint/2010/main" val="398507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Picture 1"/>
          <p:cNvPicPr>
            <a:picLocks noChangeAspect="1" noChangeArrowheads="1"/>
          </p:cNvPicPr>
          <p:nvPr/>
        </p:nvPicPr>
        <p:blipFill>
          <a:blip r:embed="rId3" cstate="print"/>
          <a:srcRect/>
          <a:stretch>
            <a:fillRect/>
          </a:stretch>
        </p:blipFill>
        <p:spPr bwMode="auto">
          <a:xfrm>
            <a:off x="1948491" y="1426168"/>
            <a:ext cx="7126929" cy="3201583"/>
          </a:xfrm>
          <a:prstGeom prst="rect">
            <a:avLst/>
          </a:prstGeom>
          <a:noFill/>
          <a:ln w="9525">
            <a:noFill/>
            <a:miter lim="800000"/>
            <a:headEnd/>
            <a:tailEnd/>
          </a:ln>
        </p:spPr>
      </p:pic>
      <p:sp>
        <p:nvSpPr>
          <p:cNvPr id="262146" name="Rectangle 2"/>
          <p:cNvSpPr>
            <a:spLocks noGrp="1" noRot="1" noChangeArrowheads="1"/>
          </p:cNvSpPr>
          <p:nvPr>
            <p:ph type="title"/>
          </p:nvPr>
        </p:nvSpPr>
        <p:spPr>
          <a:xfrm>
            <a:off x="1143000" y="155448"/>
            <a:ext cx="8229600" cy="1252728"/>
          </a:xfrm>
        </p:spPr>
        <p:txBody>
          <a:bodyPr>
            <a:noAutofit/>
          </a:bodyPr>
          <a:lstStyle/>
          <a:p>
            <a:pPr eaLnBrk="1" fontAlgn="auto" hangingPunct="1">
              <a:spcAft>
                <a:spcPts val="0"/>
              </a:spcAft>
              <a:defRPr/>
            </a:pPr>
            <a:r>
              <a:rPr lang="en-US" sz="4800" dirty="0" smtClean="0">
                <a:solidFill>
                  <a:srgbClr val="FFC000"/>
                </a:solidFill>
              </a:rPr>
              <a:t>Acknowledgements</a:t>
            </a:r>
          </a:p>
        </p:txBody>
      </p:sp>
      <p:pic>
        <p:nvPicPr>
          <p:cNvPr id="8" name="Picture 99" descr="Description: Macintosh HD:Users:rmercado:Desktop:MSMC Doctors RGB Vrtl.png"/>
          <p:cNvPicPr>
            <a:picLocks noChangeArrowheads="1"/>
          </p:cNvPicPr>
          <p:nvPr/>
        </p:nvPicPr>
        <p:blipFill>
          <a:blip r:embed="rId4" cstate="print"/>
          <a:srcRect/>
          <a:stretch>
            <a:fillRect/>
          </a:stretch>
        </p:blipFill>
        <p:spPr bwMode="auto">
          <a:xfrm>
            <a:off x="7124700" y="3322274"/>
            <a:ext cx="1905000" cy="1295400"/>
          </a:xfrm>
          <a:prstGeom prst="rect">
            <a:avLst/>
          </a:prstGeom>
          <a:solidFill>
            <a:schemeClr val="bg1"/>
          </a:solidFill>
          <a:ln w="9525">
            <a:noFill/>
            <a:miter lim="800000"/>
            <a:headEnd/>
            <a:tailEnd/>
          </a:ln>
        </p:spPr>
      </p:pic>
      <p:pic>
        <p:nvPicPr>
          <p:cNvPr id="5" name="Picture 2" descr="R:\Lab Photos\Lab Members - BV's file\Professional Headshots\12_Popadopoulos_Nick\_FWD4903F300.jpg"/>
          <p:cNvPicPr>
            <a:picLocks noChangeAspect="1" noChangeArrowheads="1"/>
          </p:cNvPicPr>
          <p:nvPr/>
        </p:nvPicPr>
        <p:blipFill>
          <a:blip r:embed="rId5" cstate="print"/>
          <a:srcRect/>
          <a:stretch>
            <a:fillRect/>
          </a:stretch>
        </p:blipFill>
        <p:spPr bwMode="auto">
          <a:xfrm>
            <a:off x="6591300" y="4706703"/>
            <a:ext cx="1143000" cy="1600200"/>
          </a:xfrm>
          <a:prstGeom prst="rect">
            <a:avLst/>
          </a:prstGeom>
          <a:noFill/>
        </p:spPr>
      </p:pic>
      <p:sp>
        <p:nvSpPr>
          <p:cNvPr id="6" name="TextBox 5"/>
          <p:cNvSpPr txBox="1"/>
          <p:nvPr/>
        </p:nvSpPr>
        <p:spPr>
          <a:xfrm>
            <a:off x="6362700" y="6306903"/>
            <a:ext cx="1524000" cy="584775"/>
          </a:xfrm>
          <a:prstGeom prst="rect">
            <a:avLst/>
          </a:prstGeom>
          <a:solidFill>
            <a:schemeClr val="accent1"/>
          </a:solidFill>
        </p:spPr>
        <p:txBody>
          <a:bodyPr wrap="square" rtlCol="0">
            <a:spAutoFit/>
          </a:bodyPr>
          <a:lstStyle/>
          <a:p>
            <a:pPr algn="ctr"/>
            <a:r>
              <a:rPr lang="en-US" sz="1600" dirty="0" smtClean="0">
                <a:latin typeface="Arial" pitchFamily="34" charset="0"/>
              </a:rPr>
              <a:t>Nick</a:t>
            </a:r>
          </a:p>
          <a:p>
            <a:pPr algn="ctr"/>
            <a:r>
              <a:rPr lang="en-US" sz="1600" dirty="0" smtClean="0">
                <a:latin typeface="Arial" pitchFamily="34" charset="0"/>
              </a:rPr>
              <a:t>Papadopoulos</a:t>
            </a:r>
            <a:endParaRPr lang="en-US" sz="1600" dirty="0">
              <a:latin typeface="Arial" pitchFamily="34" charset="0"/>
            </a:endParaRPr>
          </a:p>
        </p:txBody>
      </p:sp>
      <p:pic>
        <p:nvPicPr>
          <p:cNvPr id="7" name="Picture 6" descr="R:\Lab Photos\Lab Members - BV's file\Professional Headshots\23_Zhou_Shibin\_FWD4977F300.jpg"/>
          <p:cNvPicPr>
            <a:picLocks noChangeAspect="1" noChangeArrowheads="1"/>
          </p:cNvPicPr>
          <p:nvPr/>
        </p:nvPicPr>
        <p:blipFill>
          <a:blip r:embed="rId6" cstate="print"/>
          <a:srcRect/>
          <a:stretch>
            <a:fillRect/>
          </a:stretch>
        </p:blipFill>
        <p:spPr bwMode="auto">
          <a:xfrm>
            <a:off x="7962900" y="4706703"/>
            <a:ext cx="1143000" cy="1600200"/>
          </a:xfrm>
          <a:prstGeom prst="rect">
            <a:avLst/>
          </a:prstGeom>
          <a:noFill/>
        </p:spPr>
      </p:pic>
      <p:sp>
        <p:nvSpPr>
          <p:cNvPr id="9" name="TextBox 8"/>
          <p:cNvSpPr txBox="1"/>
          <p:nvPr/>
        </p:nvSpPr>
        <p:spPr>
          <a:xfrm>
            <a:off x="7962900" y="6306903"/>
            <a:ext cx="1143000" cy="584775"/>
          </a:xfrm>
          <a:prstGeom prst="rect">
            <a:avLst/>
          </a:prstGeom>
          <a:solidFill>
            <a:schemeClr val="accent1"/>
          </a:solidFill>
        </p:spPr>
        <p:txBody>
          <a:bodyPr wrap="square" rtlCol="0">
            <a:spAutoFit/>
          </a:bodyPr>
          <a:lstStyle/>
          <a:p>
            <a:pPr algn="ctr"/>
            <a:r>
              <a:rPr lang="en-US" sz="1600" dirty="0" err="1" smtClean="0">
                <a:latin typeface="Arial" pitchFamily="34" charset="0"/>
              </a:rPr>
              <a:t>Shibin</a:t>
            </a:r>
            <a:endParaRPr lang="en-US" sz="1600" dirty="0" smtClean="0">
              <a:latin typeface="Arial" pitchFamily="34" charset="0"/>
            </a:endParaRPr>
          </a:p>
          <a:p>
            <a:pPr algn="ctr"/>
            <a:r>
              <a:rPr lang="en-US" sz="1600" dirty="0" smtClean="0">
                <a:latin typeface="Arial" pitchFamily="34" charset="0"/>
              </a:rPr>
              <a:t>Zhou</a:t>
            </a:r>
            <a:endParaRPr lang="en-US" sz="1600" dirty="0">
              <a:latin typeface="Arial" pitchFamily="34" charset="0"/>
            </a:endParaRPr>
          </a:p>
        </p:txBody>
      </p:sp>
      <p:pic>
        <p:nvPicPr>
          <p:cNvPr id="2050" name="Picture 2" descr="R:\Lab Photos\Lab Members - BV's file\Professional Headshots\29_Vogelstein_Bert\_FWD5029F300.jpg"/>
          <p:cNvPicPr>
            <a:picLocks noChangeAspect="1" noChangeArrowheads="1"/>
          </p:cNvPicPr>
          <p:nvPr/>
        </p:nvPicPr>
        <p:blipFill>
          <a:blip r:embed="rId7" cstate="print"/>
          <a:srcRect/>
          <a:stretch>
            <a:fillRect/>
          </a:stretch>
        </p:blipFill>
        <p:spPr bwMode="auto">
          <a:xfrm>
            <a:off x="5205282" y="4706703"/>
            <a:ext cx="1143000" cy="1600200"/>
          </a:xfrm>
          <a:prstGeom prst="rect">
            <a:avLst/>
          </a:prstGeom>
          <a:noFill/>
        </p:spPr>
      </p:pic>
      <p:sp>
        <p:nvSpPr>
          <p:cNvPr id="12" name="TextBox 11"/>
          <p:cNvSpPr txBox="1"/>
          <p:nvPr/>
        </p:nvSpPr>
        <p:spPr>
          <a:xfrm>
            <a:off x="5205282" y="6306903"/>
            <a:ext cx="1143000" cy="584775"/>
          </a:xfrm>
          <a:prstGeom prst="rect">
            <a:avLst/>
          </a:prstGeom>
          <a:solidFill>
            <a:schemeClr val="accent1"/>
          </a:solidFill>
        </p:spPr>
        <p:txBody>
          <a:bodyPr wrap="square" rtlCol="0">
            <a:spAutoFit/>
          </a:bodyPr>
          <a:lstStyle/>
          <a:p>
            <a:pPr algn="ctr"/>
            <a:r>
              <a:rPr lang="en-US" sz="1600" dirty="0" smtClean="0">
                <a:latin typeface="Arial" pitchFamily="34" charset="0"/>
              </a:rPr>
              <a:t>Bert</a:t>
            </a:r>
          </a:p>
          <a:p>
            <a:pPr algn="ctr"/>
            <a:r>
              <a:rPr lang="en-US" sz="1600" dirty="0" smtClean="0">
                <a:latin typeface="Arial" pitchFamily="34" charset="0"/>
              </a:rPr>
              <a:t>Vogelstein</a:t>
            </a:r>
            <a:endParaRPr lang="en-US" sz="1600" dirty="0">
              <a:latin typeface="Arial" pitchFamily="34" charset="0"/>
            </a:endParaRPr>
          </a:p>
        </p:txBody>
      </p:sp>
      <p:sp>
        <p:nvSpPr>
          <p:cNvPr id="2" name="TextBox 1"/>
          <p:cNvSpPr txBox="1"/>
          <p:nvPr/>
        </p:nvSpPr>
        <p:spPr>
          <a:xfrm>
            <a:off x="72120" y="4801255"/>
            <a:ext cx="2418386" cy="1908215"/>
          </a:xfrm>
          <a:prstGeom prst="rect">
            <a:avLst/>
          </a:prstGeom>
          <a:noFill/>
          <a:ln>
            <a:solidFill>
              <a:schemeClr val="tx1"/>
            </a:solidFill>
          </a:ln>
        </p:spPr>
        <p:txBody>
          <a:bodyPr wrap="square" rtlCol="0">
            <a:spAutoFit/>
          </a:bodyPr>
          <a:lstStyle/>
          <a:p>
            <a:r>
              <a:rPr lang="en-US" sz="2800" b="1" dirty="0" smtClean="0">
                <a:solidFill>
                  <a:srgbClr val="002060"/>
                </a:solidFill>
                <a:latin typeface="Arial" panose="020B0604020202020204" pitchFamily="34" charset="0"/>
                <a:cs typeface="Arial" panose="020B0604020202020204" pitchFamily="34" charset="0"/>
              </a:rPr>
              <a:t>EDRN</a:t>
            </a:r>
          </a:p>
          <a:p>
            <a:r>
              <a:rPr lang="en-US" dirty="0" smtClean="0">
                <a:latin typeface="Calibri" panose="020F0502020204030204" pitchFamily="34" charset="0"/>
                <a:ea typeface="Calibri" panose="020F0502020204030204" pitchFamily="34" charset="0"/>
              </a:rPr>
              <a:t>Schoen &amp; Kinzler</a:t>
            </a:r>
            <a:endParaRPr lang="en-US" dirty="0">
              <a:latin typeface="Calibri" panose="020F0502020204030204" pitchFamily="34" charset="0"/>
              <a:ea typeface="Calibri" panose="020F0502020204030204" pitchFamily="34" charset="0"/>
            </a:endParaRPr>
          </a:p>
          <a:p>
            <a:r>
              <a:rPr lang="en-US" dirty="0" smtClean="0">
                <a:latin typeface="Calibri" panose="020F0502020204030204" pitchFamily="34" charset="0"/>
                <a:ea typeface="Calibri" panose="020F0502020204030204" pitchFamily="34" charset="0"/>
              </a:rPr>
              <a:t>“</a:t>
            </a:r>
            <a:r>
              <a:rPr lang="en-US" dirty="0" err="1" smtClean="0">
                <a:latin typeface="Calibri" panose="020F0502020204030204" pitchFamily="34" charset="0"/>
                <a:ea typeface="Calibri" panose="020F0502020204030204" pitchFamily="34" charset="0"/>
              </a:rPr>
              <a:t>ctDNA</a:t>
            </a:r>
            <a:r>
              <a:rPr lang="en-US" dirty="0" smtClean="0">
                <a:latin typeface="Calibri" panose="020F0502020204030204" pitchFamily="34" charset="0"/>
                <a:ea typeface="Calibri" panose="020F0502020204030204" pitchFamily="34" charset="0"/>
              </a:rPr>
              <a:t> </a:t>
            </a:r>
            <a:r>
              <a:rPr lang="en-US" dirty="0">
                <a:latin typeface="Calibri" panose="020F0502020204030204" pitchFamily="34" charset="0"/>
                <a:ea typeface="Calibri" panose="020F0502020204030204" pitchFamily="34" charset="0"/>
              </a:rPr>
              <a:t>for the Early Detection and Monitoring of Colorectal </a:t>
            </a:r>
            <a:r>
              <a:rPr lang="en-US" dirty="0" smtClean="0">
                <a:latin typeface="Calibri" panose="020F0502020204030204" pitchFamily="34" charset="0"/>
                <a:ea typeface="Calibri" panose="020F0502020204030204" pitchFamily="34" charset="0"/>
              </a:rPr>
              <a:t>Cancer”</a:t>
            </a:r>
            <a:endParaRPr lang="en-US" dirty="0">
              <a:latin typeface="Calibri" panose="020F0502020204030204" pitchFamily="34" charset="0"/>
              <a:ea typeface="Calibri" panose="020F0502020204030204" pitchFamily="34" charset="0"/>
            </a:endParaRPr>
          </a:p>
        </p:txBody>
      </p:sp>
      <p:sp>
        <p:nvSpPr>
          <p:cNvPr id="17" name="Rectangle 16"/>
          <p:cNvSpPr/>
          <p:nvPr/>
        </p:nvSpPr>
        <p:spPr>
          <a:xfrm>
            <a:off x="2590800" y="4800600"/>
            <a:ext cx="2538282" cy="1908215"/>
          </a:xfrm>
          <a:prstGeom prst="rect">
            <a:avLst/>
          </a:prstGeom>
          <a:ln>
            <a:solidFill>
              <a:schemeClr val="tx1"/>
            </a:solidFill>
          </a:ln>
        </p:spPr>
        <p:txBody>
          <a:bodyPr wrap="square">
            <a:spAutoFit/>
          </a:bodyPr>
          <a:lstStyle/>
          <a:p>
            <a:r>
              <a:rPr lang="en-US" sz="2800" b="1" dirty="0" smtClean="0">
                <a:solidFill>
                  <a:srgbClr val="002060"/>
                </a:solidFill>
                <a:latin typeface="Arial" panose="020B0604020202020204" pitchFamily="34" charset="0"/>
                <a:cs typeface="Arial" panose="020B0604020202020204" pitchFamily="34" charset="0"/>
              </a:rPr>
              <a:t>NLBC</a:t>
            </a:r>
            <a:endParaRPr lang="en-US" sz="2800" b="1" dirty="0">
              <a:solidFill>
                <a:srgbClr val="002060"/>
              </a:solidFill>
              <a:latin typeface="Arial" panose="020B0604020202020204" pitchFamily="34" charset="0"/>
              <a:cs typeface="Arial" panose="020B0604020202020204" pitchFamily="34" charset="0"/>
            </a:endParaRPr>
          </a:p>
          <a:p>
            <a:r>
              <a:rPr lang="en-US" dirty="0">
                <a:latin typeface="Calibri" panose="020F0502020204030204" pitchFamily="34" charset="0"/>
                <a:ea typeface="Calibri" panose="020F0502020204030204" pitchFamily="34" charset="0"/>
              </a:rPr>
              <a:t>Papadopoulos &amp; Bettegowda</a:t>
            </a:r>
          </a:p>
          <a:p>
            <a:r>
              <a:rPr lang="en-US" dirty="0" smtClean="0">
                <a:latin typeface="Calibri" panose="020F0502020204030204" pitchFamily="34" charset="0"/>
                <a:ea typeface="Calibri" panose="020F0502020204030204" pitchFamily="34" charset="0"/>
              </a:rPr>
              <a:t>“Earlier </a:t>
            </a:r>
            <a:r>
              <a:rPr lang="en-US" dirty="0">
                <a:latin typeface="Calibri" panose="020F0502020204030204" pitchFamily="34" charset="0"/>
                <a:ea typeface="Calibri" panose="020F0502020204030204" pitchFamily="34" charset="0"/>
              </a:rPr>
              <a:t>Detection of Cancers Using Non-Plasma Liquid </a:t>
            </a:r>
            <a:r>
              <a:rPr lang="en-US" dirty="0" smtClean="0">
                <a:latin typeface="Calibri" panose="020F0502020204030204" pitchFamily="34" charset="0"/>
                <a:ea typeface="Calibri" panose="020F0502020204030204" pitchFamily="34" charset="0"/>
              </a:rPr>
              <a:t>Biopsies”</a:t>
            </a:r>
            <a:endParaRPr lang="en-US" dirty="0">
              <a:latin typeface="Calibri" panose="020F0502020204030204" pitchFamily="34" charset="0"/>
              <a:ea typeface="Calibri" panose="020F0502020204030204" pitchFamily="34" charset="0"/>
            </a:endParaRPr>
          </a:p>
        </p:txBody>
      </p:sp>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734" y="2449728"/>
            <a:ext cx="1524000" cy="1905000"/>
          </a:xfrm>
          <a:prstGeom prst="rect">
            <a:avLst/>
          </a:prstGeom>
        </p:spPr>
      </p:pic>
      <p:sp>
        <p:nvSpPr>
          <p:cNvPr id="19" name="TextBox 18"/>
          <p:cNvSpPr txBox="1"/>
          <p:nvPr/>
        </p:nvSpPr>
        <p:spPr>
          <a:xfrm>
            <a:off x="72120" y="4337669"/>
            <a:ext cx="1517613" cy="338554"/>
          </a:xfrm>
          <a:prstGeom prst="rect">
            <a:avLst/>
          </a:prstGeom>
          <a:solidFill>
            <a:schemeClr val="accent1"/>
          </a:solidFill>
        </p:spPr>
        <p:txBody>
          <a:bodyPr wrap="square" rtlCol="0">
            <a:spAutoFit/>
          </a:bodyPr>
          <a:lstStyle/>
          <a:p>
            <a:pPr algn="ctr"/>
            <a:r>
              <a:rPr lang="en-US" sz="1600" dirty="0">
                <a:latin typeface="Arial" pitchFamily="34" charset="0"/>
              </a:rPr>
              <a:t>Rocky Schoen</a:t>
            </a:r>
          </a:p>
        </p:txBody>
      </p:sp>
    </p:spTree>
    <p:extLst>
      <p:ext uri="{BB962C8B-B14F-4D97-AF65-F5344CB8AC3E}">
        <p14:creationId xmlns:p14="http://schemas.microsoft.com/office/powerpoint/2010/main" val="3664671201"/>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pPr algn="ctr"/>
            <a:r>
              <a:rPr lang="en-US" dirty="0" smtClean="0"/>
              <a:t>COI Disclosure</a:t>
            </a:r>
            <a:br>
              <a:rPr lang="en-US" dirty="0" smtClean="0"/>
            </a:br>
            <a:r>
              <a:rPr lang="en-US" dirty="0" smtClean="0"/>
              <a:t>Kenneth Kinzler</a:t>
            </a:r>
            <a:endParaRPr lang="en-US" dirty="0"/>
          </a:p>
        </p:txBody>
      </p:sp>
      <p:sp>
        <p:nvSpPr>
          <p:cNvPr id="7" name="Content Placeholder 6"/>
          <p:cNvSpPr>
            <a:spLocks noGrp="1"/>
          </p:cNvSpPr>
          <p:nvPr>
            <p:ph idx="1"/>
          </p:nvPr>
        </p:nvSpPr>
        <p:spPr/>
        <p:txBody>
          <a:bodyPr/>
          <a:lstStyle/>
          <a:p>
            <a:r>
              <a:rPr lang="en-US" sz="2400" dirty="0" smtClean="0">
                <a:solidFill>
                  <a:srgbClr val="00B0F0"/>
                </a:solidFill>
              </a:rPr>
              <a:t>Advisory Role</a:t>
            </a:r>
            <a:r>
              <a:rPr lang="en-US" sz="2400" dirty="0">
                <a:solidFill>
                  <a:srgbClr val="00B0F0"/>
                </a:solidFill>
              </a:rPr>
              <a:t>: </a:t>
            </a:r>
            <a:r>
              <a:rPr lang="en-US" sz="2400" b="1" u="sng" dirty="0" err="1"/>
              <a:t>Sysmex</a:t>
            </a:r>
            <a:r>
              <a:rPr lang="en-US" sz="2400" dirty="0"/>
              <a:t>, </a:t>
            </a:r>
            <a:r>
              <a:rPr lang="en-US" sz="2400" dirty="0" smtClean="0"/>
              <a:t>Eisai-</a:t>
            </a:r>
            <a:r>
              <a:rPr lang="en-US" sz="2400" dirty="0" err="1" smtClean="0"/>
              <a:t>Morphotek</a:t>
            </a:r>
            <a:endParaRPr lang="en-US" sz="2400" dirty="0" smtClean="0"/>
          </a:p>
          <a:p>
            <a:r>
              <a:rPr lang="en-US" sz="2400" dirty="0" smtClean="0">
                <a:solidFill>
                  <a:srgbClr val="00B0F0"/>
                </a:solidFill>
              </a:rPr>
              <a:t>Stockholder/Advisory Role: </a:t>
            </a:r>
            <a:r>
              <a:rPr lang="en-US" sz="2400" dirty="0" err="1"/>
              <a:t>PGDx</a:t>
            </a:r>
            <a:r>
              <a:rPr lang="en-US" sz="2400" dirty="0"/>
              <a:t>, </a:t>
            </a:r>
            <a:r>
              <a:rPr lang="en-US" sz="2400" dirty="0" smtClean="0"/>
              <a:t>Thrive, </a:t>
            </a:r>
            <a:r>
              <a:rPr lang="en-US" sz="2400" dirty="0" err="1"/>
              <a:t>NeoPhore</a:t>
            </a:r>
            <a:r>
              <a:rPr lang="en-US" sz="2400" dirty="0"/>
              <a:t>, </a:t>
            </a:r>
            <a:r>
              <a:rPr lang="en-US" sz="2400" dirty="0" smtClean="0"/>
              <a:t>CAGE, </a:t>
            </a:r>
            <a:r>
              <a:rPr lang="en-US" sz="2400" dirty="0" err="1" smtClean="0"/>
              <a:t>Phoremost</a:t>
            </a:r>
            <a:endParaRPr lang="en-US" sz="2400" dirty="0" smtClean="0"/>
          </a:p>
          <a:p>
            <a:r>
              <a:rPr lang="en-US" sz="2400" dirty="0" smtClean="0">
                <a:solidFill>
                  <a:srgbClr val="00B0F0"/>
                </a:solidFill>
              </a:rPr>
              <a:t>Patents and Royalties</a:t>
            </a:r>
            <a:r>
              <a:rPr lang="en-US" sz="2400" dirty="0">
                <a:solidFill>
                  <a:srgbClr val="00B0F0"/>
                </a:solidFill>
              </a:rPr>
              <a:t>: </a:t>
            </a:r>
            <a:r>
              <a:rPr lang="en-US" sz="2400" dirty="0" err="1"/>
              <a:t>Sysmex</a:t>
            </a:r>
            <a:r>
              <a:rPr lang="en-US" sz="2400" dirty="0"/>
              <a:t>, </a:t>
            </a:r>
            <a:r>
              <a:rPr lang="en-US" sz="2400" dirty="0" err="1"/>
              <a:t>PGDx</a:t>
            </a:r>
            <a:r>
              <a:rPr lang="en-US" sz="2400" dirty="0"/>
              <a:t>, </a:t>
            </a:r>
            <a:r>
              <a:rPr lang="en-US" sz="2400" dirty="0" smtClean="0"/>
              <a:t>Thrive </a:t>
            </a:r>
            <a:r>
              <a:rPr lang="en-US" sz="2400" dirty="0"/>
              <a:t>and other companies have licensed technologies from Johns Hopkins University, on which KWK is an inventor.   These licenses and relationships are associated royalty payments to KWK.  The terms of these arrangements are being managed by Johns Hopkins University in accordance with its conflict of interest policies. </a:t>
            </a:r>
            <a:endParaRPr lang="en-US" sz="2400" dirty="0" smtClean="0"/>
          </a:p>
          <a:p>
            <a:pPr marL="119062" indent="0">
              <a:buNone/>
            </a:pPr>
            <a:endParaRPr lang="en-US" sz="2400" dirty="0" smtClean="0"/>
          </a:p>
          <a:p>
            <a:endParaRPr lang="en-US" sz="2400" dirty="0"/>
          </a:p>
        </p:txBody>
      </p:sp>
    </p:spTree>
    <p:extLst>
      <p:ext uri="{BB962C8B-B14F-4D97-AF65-F5344CB8AC3E}">
        <p14:creationId xmlns:p14="http://schemas.microsoft.com/office/powerpoint/2010/main" val="19652244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 Thank you</a:t>
            </a:r>
            <a:endParaRPr lang="en-US" dirty="0"/>
          </a:p>
        </p:txBody>
      </p:sp>
      <p:sp>
        <p:nvSpPr>
          <p:cNvPr id="5" name="Text Placeholder 4"/>
          <p:cNvSpPr>
            <a:spLocks noGrp="1"/>
          </p:cNvSpPr>
          <p:nvPr>
            <p:ph type="body" idx="1"/>
          </p:nvPr>
        </p:nvSpPr>
        <p:spPr/>
        <p:txBody>
          <a:bodyPr/>
          <a:lstStyle/>
          <a:p>
            <a:endParaRPr lang="en-US"/>
          </a:p>
        </p:txBody>
      </p:sp>
      <p:pic>
        <p:nvPicPr>
          <p:cNvPr id="4" name="Picture 4" descr="JHU Blue Dome icon"/>
          <p:cNvPicPr>
            <a:picLocks noChangeAspect="1" noChangeArrowheads="1"/>
          </p:cNvPicPr>
          <p:nvPr/>
        </p:nvPicPr>
        <p:blipFill>
          <a:blip r:embed="rId3" cstate="print"/>
          <a:srcRect/>
          <a:stretch>
            <a:fillRect/>
          </a:stretch>
        </p:blipFill>
        <p:spPr bwMode="auto">
          <a:xfrm>
            <a:off x="8523288" y="6019800"/>
            <a:ext cx="620712" cy="838200"/>
          </a:xfrm>
          <a:prstGeom prst="rect">
            <a:avLst/>
          </a:prstGeom>
          <a:noFill/>
          <a:ln w="9525">
            <a:noFill/>
            <a:miter lim="800000"/>
            <a:headEnd/>
            <a:tailEnd/>
          </a:ln>
        </p:spPr>
      </p:pic>
      <p:pic>
        <p:nvPicPr>
          <p:cNvPr id="6" name="Picture 99" descr="Description: Macintosh HD:Users:rmercado:Desktop:MSMC Doctors RGB Vrtl.png"/>
          <p:cNvPicPr>
            <a:picLocks noChangeArrowheads="1"/>
          </p:cNvPicPr>
          <p:nvPr/>
        </p:nvPicPr>
        <p:blipFill>
          <a:blip r:embed="rId4" cstate="print"/>
          <a:srcRect/>
          <a:stretch>
            <a:fillRect/>
          </a:stretch>
        </p:blipFill>
        <p:spPr bwMode="auto">
          <a:xfrm>
            <a:off x="119062" y="6019800"/>
            <a:ext cx="1252538" cy="762000"/>
          </a:xfrm>
          <a:prstGeom prst="rect">
            <a:avLst/>
          </a:prstGeom>
          <a:solidFill>
            <a:schemeClr val="tx1"/>
          </a:solidFill>
          <a:ln w="9525">
            <a:noFill/>
            <a:miter lim="800000"/>
            <a:headEnd/>
            <a:tailEnd/>
          </a:ln>
        </p:spPr>
      </p:pic>
    </p:spTree>
    <p:extLst>
      <p:ext uri="{BB962C8B-B14F-4D97-AF65-F5344CB8AC3E}">
        <p14:creationId xmlns:p14="http://schemas.microsoft.com/office/powerpoint/2010/main" val="819283216"/>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Apex</Template>
  <TotalTime>8657</TotalTime>
  <Words>1833</Words>
  <Application>Microsoft Office PowerPoint</Application>
  <PresentationFormat>On-screen Show (4:3)</PresentationFormat>
  <Paragraphs>324</Paragraphs>
  <Slides>33</Slides>
  <Notes>24</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Module</vt:lpstr>
      <vt:lpstr>Liquid Biopsies: Beyond Blood</vt:lpstr>
      <vt:lpstr>Liquid Biopsy</vt:lpstr>
      <vt:lpstr>The Liquid Biopsies Explosion</vt:lpstr>
      <vt:lpstr>Clinical Application of Liquid Biopsies</vt:lpstr>
      <vt:lpstr>Minimal Residue Disease Recurrence in Stage II Colon Cancer</vt:lpstr>
      <vt:lpstr>Standard of Care Criteria (Time-to-Recurrence, Stage II CRC)</vt:lpstr>
      <vt:lpstr>Post-op ctDNA (Time-to-Recurrence, Stage II CRC)</vt:lpstr>
      <vt:lpstr>Test Performance</vt:lpstr>
      <vt:lpstr>Test Performance Optimization</vt:lpstr>
      <vt:lpstr>Multi-Analyte</vt:lpstr>
      <vt:lpstr>Combining ctDNA and Protein Markers for a Cancer Blood Test</vt:lpstr>
      <vt:lpstr>CancerSEEK Blood Test</vt:lpstr>
      <vt:lpstr>CancerSEEK Sensitivity (Blood)</vt:lpstr>
      <vt:lpstr>Ongoing Prospective Study: Evaluating Clinical Applicability</vt:lpstr>
      <vt:lpstr>Ongoing prospective study: establishing clinical applicability</vt:lpstr>
      <vt:lpstr>Multi-Analyte: Aneuploidy (FAST-SeqS)</vt:lpstr>
      <vt:lpstr>Multi-Analyte: Aneuploidy (Real-SeqS)</vt:lpstr>
      <vt:lpstr>Performance Comparison (Synthetic Samples)</vt:lpstr>
      <vt:lpstr>Performance Comparison (Synthetic Samples)</vt:lpstr>
      <vt:lpstr>Performance on CancerSEEK Cohort (Aneuploidy versus Mutations)</vt:lpstr>
      <vt:lpstr>Performance on CancerSEEK Cohort (Combinations of Markers)</vt:lpstr>
      <vt:lpstr>Performance on CancerSEEK Cohort (Combinations of Markers)</vt:lpstr>
      <vt:lpstr>Multi-Sample</vt:lpstr>
      <vt:lpstr>Early Detection of Ovarian and Endometrial Cancer (PapSEEK)</vt:lpstr>
      <vt:lpstr>PapSEEK Test</vt:lpstr>
      <vt:lpstr>PapSEEK Test Performance (Pap smear samples)</vt:lpstr>
      <vt:lpstr>PapSEEK (Multi-Sample)</vt:lpstr>
      <vt:lpstr>Pap SEEK Ovarian Cancer </vt:lpstr>
      <vt:lpstr>High Grade Serous Carcinoma (Most common and most aggressive type of ovarian cancer)</vt:lpstr>
      <vt:lpstr>Challenges to Early Detection</vt:lpstr>
      <vt:lpstr>Acknowledgements</vt:lpstr>
      <vt:lpstr>COI Disclosure Kenneth Kinzler</vt:lpstr>
      <vt:lpstr>END – Thank you</vt:lpstr>
    </vt:vector>
  </TitlesOfParts>
  <Company>Johns Hopkins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and Managing Colon Cancer: The Promise of Genetics</dc:title>
  <dc:creator>Kenneth Kinzler</dc:creator>
  <cp:lastModifiedBy>kkinzle1</cp:lastModifiedBy>
  <cp:revision>682</cp:revision>
  <dcterms:created xsi:type="dcterms:W3CDTF">2005-11-15T17:58:03Z</dcterms:created>
  <dcterms:modified xsi:type="dcterms:W3CDTF">2019-09-11T18:41:20Z</dcterms:modified>
</cp:coreProperties>
</file>