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428" r:id="rId2"/>
    <p:sldId id="457" r:id="rId3"/>
    <p:sldId id="651" r:id="rId4"/>
    <p:sldId id="656" r:id="rId5"/>
    <p:sldId id="659" r:id="rId6"/>
    <p:sldId id="655" r:id="rId7"/>
    <p:sldId id="626" r:id="rId8"/>
    <p:sldId id="646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944"/>
    <a:srgbClr val="AD589A"/>
    <a:srgbClr val="2B2E50"/>
    <a:srgbClr val="F4A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9"/>
    <p:restoredTop sz="89117" autoAdjust="0"/>
  </p:normalViewPr>
  <p:slideViewPr>
    <p:cSldViewPr snapToGrid="0" snapToObjects="1">
      <p:cViewPr>
        <p:scale>
          <a:sx n="153" d="100"/>
          <a:sy n="153" d="100"/>
        </p:scale>
        <p:origin x="1568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A9DB5-D905-4143-A396-71BF12A3C963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8CF57-0194-3145-BC36-C1D042745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0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=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8CF57-0194-3145-BC36-C1D0427459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8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=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8CF57-0194-3145-BC36-C1D0427459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1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9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 userDrawn="1"/>
        </p:nvSpPr>
        <p:spPr>
          <a:xfrm>
            <a:off x="317507" y="145391"/>
            <a:ext cx="8534240" cy="576251"/>
          </a:xfrm>
          <a:prstGeom prst="round2SameRect">
            <a:avLst>
              <a:gd name="adj1" fmla="val 31693"/>
              <a:gd name="adj2" fmla="val 0"/>
            </a:avLst>
          </a:prstGeom>
          <a:solidFill>
            <a:srgbClr val="F4A11F"/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5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8" name="Round Same Side Corner Rectangle 7"/>
          <p:cNvSpPr/>
          <p:nvPr userDrawn="1"/>
        </p:nvSpPr>
        <p:spPr>
          <a:xfrm rot="10800000">
            <a:off x="317505" y="721640"/>
            <a:ext cx="8534239" cy="4286552"/>
          </a:xfrm>
          <a:prstGeom prst="round2SameRect">
            <a:avLst>
              <a:gd name="adj1" fmla="val 5406"/>
              <a:gd name="adj2" fmla="val 0"/>
            </a:avLst>
          </a:prstGeom>
          <a:solidFill>
            <a:schemeClr val="tx1"/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112"/>
            <a:ext cx="8229600" cy="544529"/>
          </a:xfrm>
          <a:prstGeom prst="rect">
            <a:avLst/>
          </a:prstGeom>
        </p:spPr>
        <p:txBody>
          <a:bodyPr/>
          <a:lstStyle>
            <a:lvl1pPr>
              <a:defRPr sz="2625" b="1">
                <a:solidFill>
                  <a:srgbClr val="000000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/>
                <a:cs typeface="Myriad Pro"/>
              </a:defRPr>
            </a:lvl1pPr>
            <a:lvl2pPr>
              <a:defRPr>
                <a:latin typeface="Myriad Pro"/>
                <a:cs typeface="Myriad Pro"/>
              </a:defRPr>
            </a:lvl2pPr>
            <a:lvl3pPr>
              <a:defRPr>
                <a:latin typeface="Myriad Pro"/>
                <a:cs typeface="Myriad Pro"/>
              </a:defRPr>
            </a:lvl3pPr>
            <a:lvl4pPr>
              <a:defRPr>
                <a:latin typeface="Myriad Pro"/>
                <a:cs typeface="Myriad Pro"/>
              </a:defRPr>
            </a:lvl4pPr>
            <a:lvl5pPr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1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9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9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2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9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9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7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5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5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9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6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634E-2E1E-F84A-ACF3-91268CA5141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72442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5D69417-C07B-8145-B074-704B2B935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2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853" y="483221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Background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3453" y="4832211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470" y="793807"/>
            <a:ext cx="8306572" cy="3800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7724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rgbClr val="000000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000000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000000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1112365"/>
            <a:ext cx="5829300" cy="1102519"/>
          </a:xfrm>
        </p:spPr>
        <p:txBody>
          <a:bodyPr/>
          <a:lstStyle/>
          <a:p>
            <a:r>
              <a:rPr lang="en-US" sz="2700" dirty="0">
                <a:latin typeface="Helvetica" pitchFamily="2" charset="0"/>
                <a:ea typeface="Myriad Pro" charset="0"/>
                <a:cs typeface="Myriad Pro" charset="0"/>
              </a:rPr>
              <a:t>Retrospective analysis of the performance of </a:t>
            </a:r>
            <a:r>
              <a:rPr lang="en-US" sz="2700" dirty="0" err="1">
                <a:latin typeface="Helvetica" pitchFamily="2" charset="0"/>
                <a:ea typeface="Myriad Pro" charset="0"/>
                <a:cs typeface="Myriad Pro" charset="0"/>
              </a:rPr>
              <a:t>MiPS</a:t>
            </a:r>
            <a:r>
              <a:rPr lang="en-US" sz="2700" dirty="0">
                <a:latin typeface="Helvetica" pitchFamily="2" charset="0"/>
                <a:ea typeface="Myriad Pro" charset="0"/>
                <a:cs typeface="Myriad Pro" charset="0"/>
              </a:rPr>
              <a:t> in patients having had multi-parametric MRI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1700" y="2766316"/>
            <a:ext cx="4800600" cy="167212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Helvetica" pitchFamily="2" charset="0"/>
                <a:ea typeface="Myriad Pro" charset="0"/>
                <a:cs typeface="Myriad Pro" charset="0"/>
              </a:rPr>
              <a:t>Yashar Niknafs</a:t>
            </a:r>
          </a:p>
          <a:p>
            <a:endParaRPr lang="en-US" dirty="0">
              <a:latin typeface="Helvetica" pitchFamily="2" charset="0"/>
              <a:ea typeface="Myriad Pro" charset="0"/>
              <a:cs typeface="Myriad Pro" charset="0"/>
            </a:endParaRPr>
          </a:p>
          <a:p>
            <a:r>
              <a:rPr lang="en-US" dirty="0">
                <a:latin typeface="Helvetica" pitchFamily="2" charset="0"/>
                <a:ea typeface="Myriad Pro" charset="0"/>
                <a:cs typeface="Myriad Pro" charset="0"/>
              </a:rPr>
              <a:t>UofM EDRN BDL</a:t>
            </a:r>
          </a:p>
          <a:p>
            <a:r>
              <a:rPr lang="en-US" dirty="0">
                <a:latin typeface="Helvetica" pitchFamily="2" charset="0"/>
                <a:ea typeface="Myriad Pro" charset="0"/>
                <a:cs typeface="Myriad Pro" charset="0"/>
              </a:rPr>
              <a:t>University of Michigan</a:t>
            </a:r>
          </a:p>
          <a:p>
            <a:endParaRPr lang="en-US" dirty="0">
              <a:latin typeface="Helvetica" pitchFamily="2" charset="0"/>
              <a:ea typeface="Myriad Pro" charset="0"/>
              <a:cs typeface="Myriad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0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7112"/>
            <a:ext cx="6172200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: Prostate cancer diagnostic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F0A4D3-195C-1C4C-AD42-318814B95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79" y="1594434"/>
            <a:ext cx="4346081" cy="2616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CBBB1C-1D96-7B43-89FB-4BFE14FED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853" y="1296529"/>
            <a:ext cx="3459570" cy="298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8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7112"/>
            <a:ext cx="6357806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 Performance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C1A042-0CC4-794C-A0C7-957AF12F1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400" y="968750"/>
            <a:ext cx="2817306" cy="3838967"/>
          </a:xfrm>
          <a:prstGeom prst="rect">
            <a:avLst/>
          </a:prstGeom>
          <a:ln w="12700"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314E4FC-C104-6444-A50E-DED30D965858}"/>
              </a:ext>
            </a:extLst>
          </p:cNvPr>
          <p:cNvSpPr/>
          <p:nvPr/>
        </p:nvSpPr>
        <p:spPr>
          <a:xfrm>
            <a:off x="1059490" y="1463754"/>
            <a:ext cx="351251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Validation Cohort:</a:t>
            </a:r>
          </a:p>
          <a:p>
            <a:pPr algn="ctr"/>
            <a:endParaRPr lang="en-US" sz="25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1,244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Samples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Tomlins et al, </a:t>
            </a:r>
            <a:r>
              <a:rPr lang="en-US" i="1" dirty="0">
                <a:solidFill>
                  <a:schemeClr val="bg1"/>
                </a:solidFill>
                <a:latin typeface="Helvetica" pitchFamily="2" charset="0"/>
              </a:rPr>
              <a:t>Euro. Urol</a:t>
            </a:r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. 2016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E2F134-23A8-F44D-9E17-6A693CD8218E}"/>
              </a:ext>
            </a:extLst>
          </p:cNvPr>
          <p:cNvCxnSpPr>
            <a:cxnSpLocks/>
          </p:cNvCxnSpPr>
          <p:nvPr/>
        </p:nvCxnSpPr>
        <p:spPr>
          <a:xfrm>
            <a:off x="5338557" y="2704106"/>
            <a:ext cx="219240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44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7112"/>
            <a:ext cx="6357806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 Risk Stratifies PIRADS2/3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BA1A9-6438-6B4A-8D66-79931E28D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933" y="971968"/>
            <a:ext cx="3956662" cy="3792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2BD9663-10C3-5F46-992C-F5C6D2BD8D15}"/>
              </a:ext>
            </a:extLst>
          </p:cNvPr>
          <p:cNvSpPr/>
          <p:nvPr/>
        </p:nvSpPr>
        <p:spPr>
          <a:xfrm>
            <a:off x="494224" y="1140589"/>
            <a:ext cx="3512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Total: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743</a:t>
            </a:r>
          </a:p>
          <a:p>
            <a:pPr algn="ctr"/>
            <a:endParaRPr lang="en-US" sz="15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PIRADS 2/3: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263</a:t>
            </a:r>
          </a:p>
          <a:p>
            <a:pPr algn="ctr"/>
            <a:endParaRPr lang="en-US" sz="15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PIRADS 4/5: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475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965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7112"/>
            <a:ext cx="6357806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 Risk Stratifies PIRADS2/3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BA1A9-6438-6B4A-8D66-79931E28D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933" y="971968"/>
            <a:ext cx="3956662" cy="3792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2BD9663-10C3-5F46-992C-F5C6D2BD8D15}"/>
              </a:ext>
            </a:extLst>
          </p:cNvPr>
          <p:cNvSpPr/>
          <p:nvPr/>
        </p:nvSpPr>
        <p:spPr>
          <a:xfrm>
            <a:off x="494224" y="1140589"/>
            <a:ext cx="3512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Total: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Helvetica" pitchFamily="2" charset="0"/>
              </a:rPr>
              <a:t>743</a:t>
            </a:r>
          </a:p>
          <a:p>
            <a:pPr algn="ctr"/>
            <a:endParaRPr lang="en-US" sz="15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PIRADS 2/3: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263</a:t>
            </a:r>
          </a:p>
          <a:p>
            <a:pPr algn="ctr"/>
            <a:endParaRPr lang="en-US" sz="1500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PIRADS 4/5: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Helvetica" pitchFamily="2" charset="0"/>
              </a:rPr>
              <a:t>475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8A6275-86C6-A648-BEA8-08ADBD9C05FC}"/>
              </a:ext>
            </a:extLst>
          </p:cNvPr>
          <p:cNvSpPr/>
          <p:nvPr/>
        </p:nvSpPr>
        <p:spPr>
          <a:xfrm>
            <a:off x="4413879" y="2009198"/>
            <a:ext cx="535099" cy="18970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7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7112"/>
            <a:ext cx="6357806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 Risk Stratifies PIRADS2/3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0954B-E2C4-9E40-B4CA-3FFF69A6F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556" y="905069"/>
            <a:ext cx="6578888" cy="384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3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638" y="177112"/>
            <a:ext cx="7234724" cy="544529"/>
          </a:xfrm>
        </p:spPr>
        <p:txBody>
          <a:bodyPr/>
          <a:lstStyle/>
          <a:p>
            <a:r>
              <a:rPr lang="en-US" dirty="0" err="1">
                <a:latin typeface="Helvetica" pitchFamily="2" charset="0"/>
              </a:rPr>
              <a:t>MiPS</a:t>
            </a:r>
            <a:r>
              <a:rPr lang="en-US" dirty="0">
                <a:latin typeface="Helvetica" pitchFamily="2" charset="0"/>
              </a:rPr>
              <a:t> is available to order (and reimbursed)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38F8F0-6E80-9C43-A25C-7F93E7AD2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98" y="1918650"/>
            <a:ext cx="6930082" cy="2854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1DC4E3-2D18-354F-9EFB-FCD27E71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637" y="854672"/>
            <a:ext cx="3303527" cy="165176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B8151A-5B20-B043-821A-117D664141F4}"/>
              </a:ext>
            </a:extLst>
          </p:cNvPr>
          <p:cNvSpPr/>
          <p:nvPr/>
        </p:nvSpPr>
        <p:spPr>
          <a:xfrm>
            <a:off x="445525" y="1549318"/>
            <a:ext cx="31952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Example clinical report:</a:t>
            </a:r>
          </a:p>
        </p:txBody>
      </p:sp>
    </p:spTree>
    <p:extLst>
      <p:ext uri="{BB962C8B-B14F-4D97-AF65-F5344CB8AC3E}">
        <p14:creationId xmlns:p14="http://schemas.microsoft.com/office/powerpoint/2010/main" val="465865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901411"/>
            <a:ext cx="5829300" cy="2700770"/>
          </a:xfrm>
        </p:spPr>
        <p:txBody>
          <a:bodyPr/>
          <a:lstStyle/>
          <a:p>
            <a: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  <a:t>Thanks</a:t>
            </a:r>
            <a:b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</a:br>
            <a:b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</a:br>
            <a: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  <a:t>Poster #8</a:t>
            </a:r>
            <a:b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</a:br>
            <a:r>
              <a:rPr lang="en-US" sz="5000" dirty="0">
                <a:latin typeface="Helvetica" pitchFamily="2" charset="0"/>
                <a:ea typeface="Myriad Pro" charset="0"/>
                <a:cs typeface="Myriad Pro" charset="0"/>
              </a:rPr>
              <a:t>Poster # 50</a:t>
            </a:r>
          </a:p>
        </p:txBody>
      </p:sp>
    </p:spTree>
    <p:extLst>
      <p:ext uri="{BB962C8B-B14F-4D97-AF65-F5344CB8AC3E}">
        <p14:creationId xmlns:p14="http://schemas.microsoft.com/office/powerpoint/2010/main" val="3309387954"/>
      </p:ext>
    </p:extLst>
  </p:cSld>
  <p:clrMapOvr>
    <a:masterClrMapping/>
  </p:clrMapOvr>
</p:sld>
</file>

<file path=ppt/theme/theme1.xml><?xml version="1.0" encoding="utf-8"?>
<a:theme xmlns:a="http://schemas.openxmlformats.org/drawingml/2006/main" name="blo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25447</TotalTime>
  <Words>96</Words>
  <Application>Microsoft Macintosh PowerPoint</Application>
  <PresentationFormat>On-screen Show (16:9)</PresentationFormat>
  <Paragraphs>39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</vt:lpstr>
      <vt:lpstr>Myriad Pro</vt:lpstr>
      <vt:lpstr>block</vt:lpstr>
      <vt:lpstr>Retrospective analysis of the performance of MiPS in patients having had multi-parametric MRI</vt:lpstr>
      <vt:lpstr>MiPS: Prostate cancer diagnostic</vt:lpstr>
      <vt:lpstr>MiPS Performance</vt:lpstr>
      <vt:lpstr>MiPS Risk Stratifies PIRADS2/3</vt:lpstr>
      <vt:lpstr>MiPS Risk Stratifies PIRADS2/3</vt:lpstr>
      <vt:lpstr>MiPS Risk Stratifies PIRADS2/3</vt:lpstr>
      <vt:lpstr>MiPS is available to order (and reimbursed)</vt:lpstr>
      <vt:lpstr>Thanks  Poster #8 Poster # 50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Yashar Niknafs</dc:creator>
  <cp:lastModifiedBy>Niknafs, Yashar</cp:lastModifiedBy>
  <cp:revision>374</cp:revision>
  <dcterms:created xsi:type="dcterms:W3CDTF">2015-09-17T19:11:35Z</dcterms:created>
  <dcterms:modified xsi:type="dcterms:W3CDTF">2019-09-10T12:00:33Z</dcterms:modified>
</cp:coreProperties>
</file>