
<file path=[Content_Types].xml><?xml version="1.0" encoding="utf-8"?>
<Types xmlns="http://schemas.openxmlformats.org/package/2006/content-types">
  <Default Extension="emf" ContentType="image/x-emf"/>
  <Default Extension="gif" ContentType="image/gif"/>
  <Default Extension="glb" ContentType="model/gltf.binary"/>
  <Default Extension="jpeg" ContentType="image/jpeg"/>
  <Default Extension="mp4" ContentType="video/mp4"/>
  <Default Extension="pdf" ContentType="application/pdf"/>
  <Default Extension="png" ContentType="image/png"/>
  <Default Extension="rels" ContentType="application/vnd.openxmlformats-package.relationships+xml"/>
  <Default Extension="tiff" ContentType="image/tiff"/>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3" r:id="rId3"/>
    <p:sldMasterId id="2147483685" r:id="rId4"/>
  </p:sldMasterIdLst>
  <p:notesMasterIdLst>
    <p:notesMasterId r:id="rId33"/>
  </p:notesMasterIdLst>
  <p:sldIdLst>
    <p:sldId id="256" r:id="rId5"/>
    <p:sldId id="435" r:id="rId6"/>
    <p:sldId id="384" r:id="rId7"/>
    <p:sldId id="382" r:id="rId8"/>
    <p:sldId id="270" r:id="rId9"/>
    <p:sldId id="289" r:id="rId10"/>
    <p:sldId id="288" r:id="rId11"/>
    <p:sldId id="392" r:id="rId12"/>
    <p:sldId id="393" r:id="rId13"/>
    <p:sldId id="388" r:id="rId14"/>
    <p:sldId id="417" r:id="rId15"/>
    <p:sldId id="445" r:id="rId16"/>
    <p:sldId id="386" r:id="rId17"/>
    <p:sldId id="436" r:id="rId18"/>
    <p:sldId id="446" r:id="rId19"/>
    <p:sldId id="404" r:id="rId20"/>
    <p:sldId id="406" r:id="rId21"/>
    <p:sldId id="442" r:id="rId22"/>
    <p:sldId id="443" r:id="rId23"/>
    <p:sldId id="444" r:id="rId24"/>
    <p:sldId id="257" r:id="rId25"/>
    <p:sldId id="261" r:id="rId26"/>
    <p:sldId id="451" r:id="rId27"/>
    <p:sldId id="264" r:id="rId28"/>
    <p:sldId id="265" r:id="rId29"/>
    <p:sldId id="453" r:id="rId30"/>
    <p:sldId id="323" r:id="rId31"/>
    <p:sldId id="43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49" autoAdjust="0"/>
    <p:restoredTop sz="94660"/>
  </p:normalViewPr>
  <p:slideViewPr>
    <p:cSldViewPr snapToGrid="0">
      <p:cViewPr varScale="1">
        <p:scale>
          <a:sx n="72" d="100"/>
          <a:sy n="72" d="100"/>
        </p:scale>
        <p:origin x="516" y="66"/>
      </p:cViewPr>
      <p:guideLst/>
    </p:cSldViewPr>
  </p:slideViewPr>
  <p:notesTextViewPr>
    <p:cViewPr>
      <p:scale>
        <a:sx n="1" d="1"/>
        <a:sy n="1" d="1"/>
      </p:scale>
      <p:origin x="0" y="0"/>
    </p:cViewPr>
  </p:notesTextViewPr>
  <p:sorterViewPr>
    <p:cViewPr varScale="1">
      <p:scale>
        <a:sx n="1" d="1"/>
        <a:sy n="1" d="1"/>
      </p:scale>
      <p:origin x="0" y="-82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Sales</c:v>
                </c:pt>
              </c:strCache>
            </c:strRef>
          </c:tx>
          <c:spPr>
            <a:ln w="19050">
              <a:solidFill>
                <a:schemeClr val="tx1"/>
              </a:solidFill>
            </a:ln>
          </c:spPr>
          <c:dPt>
            <c:idx val="0"/>
            <c:bubble3D val="0"/>
            <c:explosion val="5"/>
            <c:extLst>
              <c:ext xmlns:c16="http://schemas.microsoft.com/office/drawing/2014/chart" uri="{C3380CC4-5D6E-409C-BE32-E72D297353CC}">
                <c16:uniqueId val="{00000000-0625-4E91-8F47-4623D2082AC6}"/>
              </c:ext>
            </c:extLst>
          </c:dPt>
          <c:dLbls>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dLblPos val="outEnd"/>
            <c:showLegendKey val="0"/>
            <c:showVal val="0"/>
            <c:showCatName val="0"/>
            <c:showSerName val="0"/>
            <c:showPercent val="1"/>
            <c:showBubbleSize val="0"/>
            <c:showLeaderLines val="1"/>
            <c:extLst>
              <c:ext xmlns:c15="http://schemas.microsoft.com/office/drawing/2012/chart" uri="{CE6537A1-D6FC-4f65-9D91-7224C49458BB}"/>
            </c:extLst>
          </c:dLbls>
          <c:cat>
            <c:strRef>
              <c:f>Sheet1!$A$2:$A$7</c:f>
              <c:strCache>
                <c:ptCount val="6"/>
                <c:pt idx="0">
                  <c:v>NOD</c:v>
                </c:pt>
                <c:pt idx="1">
                  <c:v>LSDM</c:v>
                </c:pt>
                <c:pt idx="2">
                  <c:v>Advanced pre-DM</c:v>
                </c:pt>
                <c:pt idx="3">
                  <c:v>IFG</c:v>
                </c:pt>
                <c:pt idx="4">
                  <c:v>NFG</c:v>
                </c:pt>
                <c:pt idx="5">
                  <c:v>Unknown</c:v>
                </c:pt>
              </c:strCache>
            </c:strRef>
          </c:cat>
          <c:val>
            <c:numRef>
              <c:f>Sheet1!$B$2:$B$7</c:f>
              <c:numCache>
                <c:formatCode>General</c:formatCode>
                <c:ptCount val="6"/>
                <c:pt idx="0">
                  <c:v>22</c:v>
                </c:pt>
                <c:pt idx="1">
                  <c:v>20</c:v>
                </c:pt>
                <c:pt idx="2">
                  <c:v>13</c:v>
                </c:pt>
                <c:pt idx="3">
                  <c:v>21</c:v>
                </c:pt>
                <c:pt idx="4">
                  <c:v>9</c:v>
                </c:pt>
                <c:pt idx="5">
                  <c:v>15</c:v>
                </c:pt>
              </c:numCache>
            </c:numRef>
          </c:val>
          <c:extLst>
            <c:ext xmlns:c16="http://schemas.microsoft.com/office/drawing/2014/chart" uri="{C3380CC4-5D6E-409C-BE32-E72D297353CC}">
              <c16:uniqueId val="{00000001-0625-4E91-8F47-4623D2082AC6}"/>
            </c:ext>
          </c:extLst>
        </c:ser>
        <c:dLbls>
          <c:showLegendKey val="0"/>
          <c:showVal val="0"/>
          <c:showCatName val="0"/>
          <c:showSerName val="0"/>
          <c:showPercent val="1"/>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manualLayout>
          <c:xMode val="edge"/>
          <c:yMode val="edge"/>
          <c:x val="0.46714872217695624"/>
          <c:y val="0"/>
        </c:manualLayout>
      </c:layout>
      <c:overlay val="0"/>
      <c:txPr>
        <a:bodyPr rot="0" vert="horz"/>
        <a:lstStyle/>
        <a:p>
          <a:pPr>
            <a:defRPr sz="2400" b="0"/>
          </a:pPr>
          <a:endParaRPr lang="en-US"/>
        </a:p>
      </c:txPr>
    </c:title>
    <c:autoTitleDeleted val="0"/>
    <c:plotArea>
      <c:layout/>
      <c:pieChart>
        <c:varyColors val="1"/>
        <c:ser>
          <c:idx val="0"/>
          <c:order val="0"/>
          <c:tx>
            <c:strRef>
              <c:f>Sheet1!$B$1</c:f>
              <c:strCache>
                <c:ptCount val="1"/>
                <c:pt idx="0">
                  <c:v>PC</c:v>
                </c:pt>
              </c:strCache>
            </c:strRef>
          </c:tx>
          <c:spPr>
            <a:ln>
              <a:solidFill>
                <a:schemeClr val="tx1"/>
              </a:solidFill>
            </a:ln>
          </c:spPr>
          <c:dPt>
            <c:idx val="0"/>
            <c:bubble3D val="0"/>
            <c:extLst>
              <c:ext xmlns:c16="http://schemas.microsoft.com/office/drawing/2014/chart" uri="{C3380CC4-5D6E-409C-BE32-E72D297353CC}">
                <c16:uniqueId val="{00000001-4F20-46D0-872B-3DC894132F7B}"/>
              </c:ext>
            </c:extLst>
          </c:dPt>
          <c:dPt>
            <c:idx val="1"/>
            <c:bubble3D val="0"/>
            <c:extLst>
              <c:ext xmlns:c16="http://schemas.microsoft.com/office/drawing/2014/chart" uri="{C3380CC4-5D6E-409C-BE32-E72D297353CC}">
                <c16:uniqueId val="{00000003-4F20-46D0-872B-3DC894132F7B}"/>
              </c:ext>
            </c:extLst>
          </c:dPt>
          <c:dPt>
            <c:idx val="2"/>
            <c:bubble3D val="0"/>
            <c:extLst>
              <c:ext xmlns:c16="http://schemas.microsoft.com/office/drawing/2014/chart" uri="{C3380CC4-5D6E-409C-BE32-E72D297353CC}">
                <c16:uniqueId val="{00000005-4F20-46D0-872B-3DC894132F7B}"/>
              </c:ext>
            </c:extLst>
          </c:dPt>
          <c:dPt>
            <c:idx val="3"/>
            <c:bubble3D val="0"/>
            <c:extLst>
              <c:ext xmlns:c16="http://schemas.microsoft.com/office/drawing/2014/chart" uri="{C3380CC4-5D6E-409C-BE32-E72D297353CC}">
                <c16:uniqueId val="{00000007-4F20-46D0-872B-3DC894132F7B}"/>
              </c:ext>
            </c:extLst>
          </c:dPt>
          <c:cat>
            <c:numRef>
              <c:f>Sheet1!$A$2:$A$5</c:f>
              <c:numCache>
                <c:formatCode>General</c:formatCode>
                <c:ptCount val="4"/>
              </c:numCache>
            </c:numRef>
          </c:cat>
          <c:val>
            <c:numRef>
              <c:f>Sheet1!$B$2:$B$5</c:f>
              <c:numCache>
                <c:formatCode>General</c:formatCode>
                <c:ptCount val="4"/>
                <c:pt idx="0">
                  <c:v>1</c:v>
                </c:pt>
                <c:pt idx="1">
                  <c:v>99</c:v>
                </c:pt>
              </c:numCache>
            </c:numRef>
          </c:val>
          <c:extLst>
            <c:ext xmlns:c16="http://schemas.microsoft.com/office/drawing/2014/chart" uri="{C3380CC4-5D6E-409C-BE32-E72D297353CC}">
              <c16:uniqueId val="{00000000-E41B-42E1-AC64-EED16389F3B5}"/>
            </c:ext>
          </c:extLst>
        </c:ser>
        <c:ser>
          <c:idx val="1"/>
          <c:order val="1"/>
          <c:tx>
            <c:strRef>
              <c:f>Sheet1!$C$1</c:f>
              <c:strCache>
                <c:ptCount val="1"/>
                <c:pt idx="0">
                  <c:v>Column1</c:v>
                </c:pt>
              </c:strCache>
            </c:strRef>
          </c:tx>
          <c:dPt>
            <c:idx val="0"/>
            <c:bubble3D val="0"/>
            <c:extLst>
              <c:ext xmlns:c16="http://schemas.microsoft.com/office/drawing/2014/chart" uri="{C3380CC4-5D6E-409C-BE32-E72D297353CC}">
                <c16:uniqueId val="{00000009-4F20-46D0-872B-3DC894132F7B}"/>
              </c:ext>
            </c:extLst>
          </c:dPt>
          <c:dPt>
            <c:idx val="1"/>
            <c:bubble3D val="0"/>
            <c:extLst>
              <c:ext xmlns:c16="http://schemas.microsoft.com/office/drawing/2014/chart" uri="{C3380CC4-5D6E-409C-BE32-E72D297353CC}">
                <c16:uniqueId val="{0000000B-4F20-46D0-872B-3DC894132F7B}"/>
              </c:ext>
            </c:extLst>
          </c:dPt>
          <c:dPt>
            <c:idx val="2"/>
            <c:bubble3D val="0"/>
            <c:extLst>
              <c:ext xmlns:c16="http://schemas.microsoft.com/office/drawing/2014/chart" uri="{C3380CC4-5D6E-409C-BE32-E72D297353CC}">
                <c16:uniqueId val="{0000000D-4F20-46D0-872B-3DC894132F7B}"/>
              </c:ext>
            </c:extLst>
          </c:dPt>
          <c:dPt>
            <c:idx val="3"/>
            <c:bubble3D val="0"/>
            <c:extLst>
              <c:ext xmlns:c16="http://schemas.microsoft.com/office/drawing/2014/chart" uri="{C3380CC4-5D6E-409C-BE32-E72D297353CC}">
                <c16:uniqueId val="{0000000F-4F20-46D0-872B-3DC894132F7B}"/>
              </c:ext>
            </c:extLst>
          </c:dPt>
          <c:cat>
            <c:numRef>
              <c:f>Sheet1!$A$2:$A$5</c:f>
              <c:numCache>
                <c:formatCode>General</c:formatCode>
                <c:ptCount val="4"/>
              </c:numCache>
            </c:numRef>
          </c:cat>
          <c:val>
            <c:numRef>
              <c:f>Sheet1!$C$2:$C$5</c:f>
              <c:numCache>
                <c:formatCode>General</c:formatCode>
                <c:ptCount val="4"/>
              </c:numCache>
            </c:numRef>
          </c:val>
          <c:extLst>
            <c:ext xmlns:c16="http://schemas.microsoft.com/office/drawing/2014/chart" uri="{C3380CC4-5D6E-409C-BE32-E72D297353CC}">
              <c16:uniqueId val="{00000001-E41B-42E1-AC64-EED16389F3B5}"/>
            </c:ext>
          </c:extLst>
        </c:ser>
        <c:dLbls>
          <c:showLegendKey val="0"/>
          <c:showVal val="0"/>
          <c:showCatName val="0"/>
          <c:showSerName val="0"/>
          <c:showPercent val="0"/>
          <c:showBubbleSize val="0"/>
          <c:showLeaderLines val="1"/>
        </c:dLbls>
        <c:firstSliceAng val="0"/>
      </c:pieChart>
    </c:plotArea>
    <c:plotVisOnly val="1"/>
    <c:dispBlanksAs val="gap"/>
    <c:extLst>
      <c:ext xmlns:c16r3="http://schemas.microsoft.com/office/drawing/2017/03/chart" uri="{56B9EC1D-385E-4148-901F-78D8002777C0}">
        <c16r3:dataDisplayOptions16>
          <c16r3:dispNaAsBlank val="1"/>
        </c16r3:dataDisplayOptions16>
      </c:ext>
    </c:extLst>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PC</c:v>
                </c:pt>
              </c:strCache>
            </c:strRef>
          </c:tx>
          <c:spPr>
            <a:ln>
              <a:solidFill>
                <a:schemeClr val="tx1"/>
              </a:solidFill>
            </a:ln>
          </c:spPr>
          <c:dPt>
            <c:idx val="0"/>
            <c:bubble3D val="0"/>
            <c:spPr>
              <a:solidFill>
                <a:schemeClr val="accent1"/>
              </a:solidFill>
              <a:ln w="19050">
                <a:solidFill>
                  <a:schemeClr val="tx1"/>
                </a:solidFill>
              </a:ln>
              <a:effectLst/>
            </c:spPr>
            <c:extLst>
              <c:ext xmlns:c16="http://schemas.microsoft.com/office/drawing/2014/chart" uri="{C3380CC4-5D6E-409C-BE32-E72D297353CC}">
                <c16:uniqueId val="{00000001-39E1-4805-9352-AF4695ACB4CD}"/>
              </c:ext>
            </c:extLst>
          </c:dPt>
          <c:dPt>
            <c:idx val="1"/>
            <c:bubble3D val="0"/>
            <c:spPr>
              <a:solidFill>
                <a:schemeClr val="tx2">
                  <a:lumMod val="60000"/>
                  <a:lumOff val="40000"/>
                </a:schemeClr>
              </a:solidFill>
              <a:ln w="19050">
                <a:solidFill>
                  <a:schemeClr val="tx1"/>
                </a:solidFill>
              </a:ln>
              <a:effectLst/>
            </c:spPr>
            <c:extLst>
              <c:ext xmlns:c16="http://schemas.microsoft.com/office/drawing/2014/chart" uri="{C3380CC4-5D6E-409C-BE32-E72D297353CC}">
                <c16:uniqueId val="{00000002-4C98-4E1B-AB77-6A387117D1C5}"/>
              </c:ext>
            </c:extLst>
          </c:dPt>
          <c:dPt>
            <c:idx val="2"/>
            <c:bubble3D val="0"/>
            <c:spPr>
              <a:solidFill>
                <a:schemeClr val="accent3"/>
              </a:solidFill>
              <a:ln w="19050">
                <a:solidFill>
                  <a:schemeClr val="tx1"/>
                </a:solidFill>
              </a:ln>
              <a:effectLst/>
            </c:spPr>
            <c:extLst>
              <c:ext xmlns:c16="http://schemas.microsoft.com/office/drawing/2014/chart" uri="{C3380CC4-5D6E-409C-BE32-E72D297353CC}">
                <c16:uniqueId val="{00000005-39E1-4805-9352-AF4695ACB4CD}"/>
              </c:ext>
            </c:extLst>
          </c:dPt>
          <c:dPt>
            <c:idx val="3"/>
            <c:bubble3D val="0"/>
            <c:spPr>
              <a:solidFill>
                <a:schemeClr val="accent4"/>
              </a:solidFill>
              <a:ln w="19050">
                <a:solidFill>
                  <a:schemeClr val="tx1"/>
                </a:solidFill>
              </a:ln>
              <a:effectLst/>
            </c:spPr>
            <c:extLst>
              <c:ext xmlns:c16="http://schemas.microsoft.com/office/drawing/2014/chart" uri="{C3380CC4-5D6E-409C-BE32-E72D297353CC}">
                <c16:uniqueId val="{00000007-39E1-4805-9352-AF4695ACB4CD}"/>
              </c:ext>
            </c:extLst>
          </c:dPt>
          <c:cat>
            <c:numRef>
              <c:f>Sheet1!$A$2:$A$5</c:f>
              <c:numCache>
                <c:formatCode>General</c:formatCode>
                <c:ptCount val="4"/>
              </c:numCache>
            </c:numRef>
          </c:cat>
          <c:val>
            <c:numRef>
              <c:f>Sheet1!$B$2:$B$5</c:f>
              <c:numCache>
                <c:formatCode>General</c:formatCode>
                <c:ptCount val="4"/>
                <c:pt idx="0">
                  <c:v>0.01</c:v>
                </c:pt>
                <c:pt idx="1">
                  <c:v>99.9</c:v>
                </c:pt>
              </c:numCache>
            </c:numRef>
          </c:val>
          <c:extLst>
            <c:ext xmlns:c16="http://schemas.microsoft.com/office/drawing/2014/chart" uri="{C3380CC4-5D6E-409C-BE32-E72D297353CC}">
              <c16:uniqueId val="{00000000-4C98-4E1B-AB77-6A387117D1C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0.44315</cdr:x>
      <cdr:y>0.75417</cdr:y>
    </cdr:from>
    <cdr:to>
      <cdr:x>0.60348</cdr:x>
      <cdr:y>0.85131</cdr:y>
    </cdr:to>
    <cdr:sp macro="" textlink="">
      <cdr:nvSpPr>
        <cdr:cNvPr id="2" name="TextBox 2"/>
        <cdr:cNvSpPr txBox="1"/>
      </cdr:nvSpPr>
      <cdr:spPr>
        <a:xfrm xmlns:a="http://schemas.openxmlformats.org/drawingml/2006/main">
          <a:off x="3143194" y="3418572"/>
          <a:ext cx="1137185" cy="44032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dirty="0">
              <a:solidFill>
                <a:schemeClr val="bg1"/>
              </a:solidFill>
              <a:latin typeface="Arial" panose="020B0604020202020204" pitchFamily="34" charset="0"/>
              <a:cs typeface="Arial" panose="020B0604020202020204" pitchFamily="34" charset="0"/>
            </a:rPr>
            <a:t>Advanced pre-DM</a:t>
          </a:r>
        </a:p>
      </cdr:txBody>
    </cdr:sp>
  </cdr:relSizeAnchor>
  <cdr:relSizeAnchor xmlns:cdr="http://schemas.openxmlformats.org/drawingml/2006/chartDrawing">
    <cdr:from>
      <cdr:x>0.22339</cdr:x>
      <cdr:y>0.56616</cdr:y>
    </cdr:from>
    <cdr:to>
      <cdr:x>0.51035</cdr:x>
      <cdr:y>0.69517</cdr:y>
    </cdr:to>
    <cdr:sp macro="" textlink="">
      <cdr:nvSpPr>
        <cdr:cNvPr id="3" name="TextBox 2"/>
        <cdr:cNvSpPr txBox="1"/>
      </cdr:nvSpPr>
      <cdr:spPr>
        <a:xfrm xmlns:a="http://schemas.openxmlformats.org/drawingml/2006/main">
          <a:off x="1584479" y="2566344"/>
          <a:ext cx="2035343" cy="58477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dirty="0">
              <a:solidFill>
                <a:schemeClr val="bg1"/>
              </a:solidFill>
              <a:latin typeface="Arial" panose="020B0604020202020204" pitchFamily="34" charset="0"/>
              <a:cs typeface="Arial" panose="020B0604020202020204" pitchFamily="34" charset="0"/>
            </a:rPr>
            <a:t>Impaired fasting glucose</a:t>
          </a:r>
        </a:p>
      </cdr:txBody>
    </cdr:sp>
  </cdr:relSizeAnchor>
  <cdr:relSizeAnchor xmlns:cdr="http://schemas.openxmlformats.org/drawingml/2006/chartDrawing">
    <cdr:from>
      <cdr:x>0.21326</cdr:x>
      <cdr:y>0.34987</cdr:y>
    </cdr:from>
    <cdr:to>
      <cdr:x>0.49152</cdr:x>
      <cdr:y>0.4653</cdr:y>
    </cdr:to>
    <cdr:sp macro="" textlink="">
      <cdr:nvSpPr>
        <cdr:cNvPr id="4" name="TextBox 2"/>
        <cdr:cNvSpPr txBox="1"/>
      </cdr:nvSpPr>
      <cdr:spPr>
        <a:xfrm xmlns:a="http://schemas.openxmlformats.org/drawingml/2006/main" rot="2173912">
          <a:off x="1512612" y="1585920"/>
          <a:ext cx="1973636" cy="52322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dirty="0">
              <a:solidFill>
                <a:schemeClr val="bg1"/>
              </a:solidFill>
              <a:latin typeface="Arial" panose="020B0604020202020204" pitchFamily="34" charset="0"/>
              <a:cs typeface="Arial" panose="020B0604020202020204" pitchFamily="34" charset="0"/>
            </a:rPr>
            <a:t>Normal fasting glucose</a:t>
          </a:r>
        </a:p>
      </cdr:txBody>
    </cdr:sp>
  </cdr:relSizeAnchor>
  <cdr:relSizeAnchor xmlns:cdr="http://schemas.openxmlformats.org/drawingml/2006/chartDrawing">
    <cdr:from>
      <cdr:x>0.3489</cdr:x>
      <cdr:y>0.24669</cdr:y>
    </cdr:from>
    <cdr:to>
      <cdr:x>0.53552</cdr:x>
      <cdr:y>0.32476</cdr:y>
    </cdr:to>
    <cdr:sp macro="" textlink="">
      <cdr:nvSpPr>
        <cdr:cNvPr id="5" name="TextBox 2"/>
        <cdr:cNvSpPr txBox="1"/>
      </cdr:nvSpPr>
      <cdr:spPr>
        <a:xfrm xmlns:a="http://schemas.openxmlformats.org/drawingml/2006/main">
          <a:off x="2474673" y="1118211"/>
          <a:ext cx="1323674" cy="35390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600" dirty="0">
              <a:solidFill>
                <a:schemeClr val="bg1"/>
              </a:solidFill>
              <a:latin typeface="Arial" panose="020B0604020202020204" pitchFamily="34" charset="0"/>
              <a:cs typeface="Arial" panose="020B0604020202020204" pitchFamily="34" charset="0"/>
            </a:rPr>
            <a:t>Unknown </a:t>
          </a:r>
        </a:p>
      </cdr:txBody>
    </cdr:sp>
  </cdr:relSizeAnchor>
  <cdr:relSizeAnchor xmlns:cdr="http://schemas.openxmlformats.org/drawingml/2006/chartDrawing">
    <cdr:from>
      <cdr:x>0.57481</cdr:x>
      <cdr:y>0.49665</cdr:y>
    </cdr:from>
    <cdr:to>
      <cdr:x>0.73514</cdr:x>
      <cdr:y>0.67998</cdr:y>
    </cdr:to>
    <cdr:sp macro="" textlink="">
      <cdr:nvSpPr>
        <cdr:cNvPr id="6" name="TextBox 2"/>
        <cdr:cNvSpPr txBox="1"/>
      </cdr:nvSpPr>
      <cdr:spPr>
        <a:xfrm xmlns:a="http://schemas.openxmlformats.org/drawingml/2006/main">
          <a:off x="4077022" y="2251266"/>
          <a:ext cx="1137185" cy="83099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dirty="0">
              <a:solidFill>
                <a:schemeClr val="bg1"/>
              </a:solidFill>
              <a:latin typeface="Arial" panose="020B0604020202020204" pitchFamily="34" charset="0"/>
              <a:cs typeface="Arial" panose="020B0604020202020204" pitchFamily="34" charset="0"/>
            </a:rPr>
            <a:t>Long-standing DM</a:t>
          </a:r>
        </a:p>
      </cdr:txBody>
    </cdr:sp>
  </cdr:relSizeAnchor>
  <cdr:relSizeAnchor xmlns:cdr="http://schemas.openxmlformats.org/drawingml/2006/chartDrawing">
    <cdr:from>
      <cdr:x>0.52042</cdr:x>
      <cdr:y>0.22122</cdr:y>
    </cdr:from>
    <cdr:to>
      <cdr:x>0.69338</cdr:x>
      <cdr:y>0.35023</cdr:y>
    </cdr:to>
    <cdr:sp macro="" textlink="">
      <cdr:nvSpPr>
        <cdr:cNvPr id="7" name="TextBox 2"/>
        <cdr:cNvSpPr txBox="1"/>
      </cdr:nvSpPr>
      <cdr:spPr>
        <a:xfrm xmlns:a="http://schemas.openxmlformats.org/drawingml/2006/main">
          <a:off x="3691255" y="1002777"/>
          <a:ext cx="1226734" cy="58477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dirty="0">
              <a:solidFill>
                <a:schemeClr val="bg1"/>
              </a:solidFill>
              <a:latin typeface="Arial" panose="020B0604020202020204" pitchFamily="34" charset="0"/>
              <a:cs typeface="Arial" panose="020B0604020202020204" pitchFamily="34" charset="0"/>
            </a:rPr>
            <a:t>New-onset </a:t>
          </a:r>
        </a:p>
        <a:p xmlns:a="http://schemas.openxmlformats.org/drawingml/2006/main">
          <a:pPr algn="ctr"/>
          <a:r>
            <a:rPr lang="en-US" sz="1600" dirty="0">
              <a:solidFill>
                <a:schemeClr val="bg1"/>
              </a:solidFill>
              <a:latin typeface="Arial" panose="020B0604020202020204" pitchFamily="34" charset="0"/>
              <a:cs typeface="Arial" panose="020B0604020202020204" pitchFamily="34" charset="0"/>
            </a:rPr>
            <a:t>DM</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D95257-F4F7-ED48-B478-ECF33F238920}" type="datetimeFigureOut">
              <a:rPr lang="en-US" smtClean="0"/>
              <a:t>9/11/2019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D3FBBE-8E1C-A345-AEC7-4BD97BBBE818}" type="slidenum">
              <a:rPr lang="en-US" smtClean="0"/>
              <a:t>‹#›</a:t>
            </a:fld>
            <a:endParaRPr lang="en-US"/>
          </a:p>
        </p:txBody>
      </p:sp>
    </p:spTree>
    <p:extLst>
      <p:ext uri="{BB962C8B-B14F-4D97-AF65-F5344CB8AC3E}">
        <p14:creationId xmlns:p14="http://schemas.microsoft.com/office/powerpoint/2010/main" val="2342462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F05A9E-DE82-40BA-9860-11CE6CCCB3A6}" type="slidenum">
              <a:rPr kumimoji="0" lang="en-GB"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21507" name="Rectangle 2"/>
          <p:cNvSpPr>
            <a:spLocks noGrp="1" noRot="1" noChangeAspect="1" noChangeArrowheads="1" noTextEdit="1"/>
          </p:cNvSpPr>
          <p:nvPr>
            <p:ph type="sldImg"/>
          </p:nvPr>
        </p:nvSpPr>
        <p:spPr>
          <a:xfrm>
            <a:off x="1143000" y="685800"/>
            <a:ext cx="4572000" cy="3429000"/>
          </a:xfrm>
          <a:ln/>
        </p:spPr>
      </p:sp>
      <p:sp>
        <p:nvSpPr>
          <p:cNvPr id="21508" name="Rectangle 3"/>
          <p:cNvSpPr>
            <a:spLocks noGrp="1" noChangeArrowheads="1"/>
          </p:cNvSpPr>
          <p:nvPr>
            <p:ph type="body" idx="1"/>
          </p:nvPr>
        </p:nvSpPr>
        <p:spPr>
          <a:noFill/>
          <a:ln/>
        </p:spPr>
        <p:txBody>
          <a:bodyPr/>
          <a:lstStyle/>
          <a:p>
            <a:pPr eaLnBrk="1" hangingPunct="1"/>
            <a:endParaRPr lang="en-US">
              <a:latin typeface="Arial" charset="0"/>
            </a:endParaRPr>
          </a:p>
        </p:txBody>
      </p:sp>
    </p:spTree>
    <p:extLst>
      <p:ext uri="{BB962C8B-B14F-4D97-AF65-F5344CB8AC3E}">
        <p14:creationId xmlns:p14="http://schemas.microsoft.com/office/powerpoint/2010/main" val="2445114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c="http://schemas.openxmlformats.org/markup-compatibility/2006" xmlns:mv="urn:schemas-microsoft-com:mac:vml" xmlns:ma14="http://schemas.microsoft.com/office/mac/drawingml/2011/main" xmlns="" val="1"/>
            </a:ext>
          </a:extLst>
        </p:spPr>
        <p:txBody>
          <a:bodyPr/>
          <a:lstStyle/>
          <a:p>
            <a:r>
              <a:rPr lang="en-US" dirty="0">
                <a:ea typeface="ＭＳ Ｐゴシック" charset="0"/>
                <a:cs typeface="ＭＳ Ｐゴシック" charset="0"/>
              </a:rPr>
              <a:t>This is additional validation we did in the meantime (since Radon</a:t>
            </a:r>
            <a:r>
              <a:rPr lang="en-US" baseline="0" dirty="0">
                <a:ea typeface="ＭＳ Ｐゴシック" charset="0"/>
                <a:cs typeface="ＭＳ Ｐゴシック" charset="0"/>
              </a:rPr>
              <a:t> et al was published) that again proved the validity of our data</a:t>
            </a:r>
            <a:endParaRPr lang="en-US" dirty="0">
              <a:ea typeface="ＭＳ Ｐゴシック" charset="0"/>
              <a:cs typeface="ＭＳ Ｐゴシック" charset="0"/>
            </a:endParaRPr>
          </a:p>
        </p:txBody>
      </p:sp>
    </p:spTree>
    <p:extLst>
      <p:ext uri="{BB962C8B-B14F-4D97-AF65-F5344CB8AC3E}">
        <p14:creationId xmlns:p14="http://schemas.microsoft.com/office/powerpoint/2010/main" val="4259228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xmlns:mv="urn:schemas-microsoft-com:mac:vml" xmlns:mc="http://schemas.openxmlformats.org/markup-compatibility/2006" val="1"/>
            </a:ext>
          </a:extLst>
        </p:spPr>
        <p:txBody>
          <a:bodyPr/>
          <a:lstStyle/>
          <a:p>
            <a:r>
              <a:rPr lang="en-US" dirty="0">
                <a:ea typeface="ＭＳ Ｐゴシック" charset="0"/>
                <a:cs typeface="ＭＳ Ｐゴシック" charset="0"/>
              </a:rPr>
              <a:t>Oleg (Stephen Duffy’s statistician) has done the</a:t>
            </a:r>
            <a:r>
              <a:rPr lang="en-US" baseline="0" dirty="0">
                <a:ea typeface="ＭＳ Ｐゴシック" charset="0"/>
                <a:cs typeface="ＭＳ Ｐゴシック" charset="0"/>
              </a:rPr>
              <a:t> stats: the table contains both SN and SP at optimal cut off and SN data at fixed SP of 0.90  (</a:t>
            </a:r>
            <a:r>
              <a:rPr lang="en-US" baseline="0" dirty="0" err="1">
                <a:ea typeface="ＭＳ Ｐゴシック" charset="0"/>
                <a:cs typeface="ＭＳ Ｐゴシック" charset="0"/>
              </a:rPr>
              <a:t>p</a:t>
            </a:r>
            <a:r>
              <a:rPr lang="en-US" baseline="0" dirty="0">
                <a:ea typeface="ＭＳ Ｐゴシック" charset="0"/>
                <a:cs typeface="ＭＳ Ｐゴシック" charset="0"/>
              </a:rPr>
              <a:t> value in the brackets show that the panel is significantly better than each of the biomarkers)</a:t>
            </a:r>
            <a:endParaRPr lang="en-US" dirty="0">
              <a:ea typeface="ＭＳ Ｐゴシック" charset="0"/>
              <a:cs typeface="ＭＳ Ｐゴシック" charset="0"/>
            </a:endParaRPr>
          </a:p>
        </p:txBody>
      </p:sp>
    </p:spTree>
    <p:extLst>
      <p:ext uri="{BB962C8B-B14F-4D97-AF65-F5344CB8AC3E}">
        <p14:creationId xmlns:p14="http://schemas.microsoft.com/office/powerpoint/2010/main" val="30648598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p:cNvPicPr>
            <a:picLocks noChangeAspect="1"/>
          </p:cNvPicPr>
          <p:nvPr userDrawn="1"/>
        </p:nvPicPr>
        <p:blipFill>
          <a:blip r:embed="rId2"/>
          <a:stretch>
            <a:fillRect/>
          </a:stretch>
        </p:blipFill>
        <p:spPr>
          <a:xfrm>
            <a:off x="291384" y="5923857"/>
            <a:ext cx="2542190" cy="847397"/>
          </a:xfrm>
          <a:prstGeom prst="rect">
            <a:avLst/>
          </a:prstGeom>
        </p:spPr>
      </p:pic>
      <p:pic>
        <p:nvPicPr>
          <p:cNvPr id="9" name="Picture 8"/>
          <p:cNvPicPr>
            <a:picLocks noChangeAspect="1"/>
          </p:cNvPicPr>
          <p:nvPr userDrawn="1"/>
        </p:nvPicPr>
        <p:blipFill>
          <a:blip r:embed="rId3"/>
          <a:stretch>
            <a:fillRect/>
          </a:stretch>
        </p:blipFill>
        <p:spPr>
          <a:xfrm>
            <a:off x="10844326" y="5923857"/>
            <a:ext cx="1056289" cy="641671"/>
          </a:xfrm>
          <a:prstGeom prst="rect">
            <a:avLst/>
          </a:prstGeom>
        </p:spPr>
      </p:pic>
      <p:sp>
        <p:nvSpPr>
          <p:cNvPr id="10" name="Rectangle 9"/>
          <p:cNvSpPr/>
          <p:nvPr userDrawn="1"/>
        </p:nvSpPr>
        <p:spPr>
          <a:xfrm>
            <a:off x="3175" y="6643076"/>
            <a:ext cx="12188825" cy="214923"/>
          </a:xfrm>
          <a:prstGeom prst="rect">
            <a:avLst/>
          </a:prstGeom>
          <a:solidFill>
            <a:srgbClr val="C0504D"/>
          </a:solidFill>
          <a:ln w="15875" cap="flat" cmpd="sng" algn="ctr">
            <a:noFill/>
            <a:prstDash val="solid"/>
          </a:ln>
          <a:effectLst/>
        </p:spPr>
      </p:sp>
      <p:sp>
        <p:nvSpPr>
          <p:cNvPr id="11" name="Rectangle 10"/>
          <p:cNvSpPr/>
          <p:nvPr userDrawn="1"/>
        </p:nvSpPr>
        <p:spPr>
          <a:xfrm>
            <a:off x="3175" y="6593417"/>
            <a:ext cx="12188825" cy="64008"/>
          </a:xfrm>
          <a:prstGeom prst="rect">
            <a:avLst/>
          </a:prstGeom>
          <a:solidFill>
            <a:srgbClr val="4F81BD"/>
          </a:solidFill>
          <a:ln w="15875" cap="flat" cmpd="sng" algn="ctr">
            <a:noFill/>
            <a:prstDash val="solid"/>
          </a:ln>
          <a:effectLst/>
        </p:spPr>
      </p:sp>
    </p:spTree>
    <p:extLst>
      <p:ext uri="{BB962C8B-B14F-4D97-AF65-F5344CB8AC3E}">
        <p14:creationId xmlns:p14="http://schemas.microsoft.com/office/powerpoint/2010/main" val="1670497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9E7DC-1C94-44EF-B15C-F910EF21E341}" type="slidenum">
              <a:rPr lang="en-US" smtClean="0"/>
              <a:t>‹#›</a:t>
            </a:fld>
            <a:endParaRPr lang="en-US"/>
          </a:p>
        </p:txBody>
      </p:sp>
    </p:spTree>
    <p:extLst>
      <p:ext uri="{BB962C8B-B14F-4D97-AF65-F5344CB8AC3E}">
        <p14:creationId xmlns:p14="http://schemas.microsoft.com/office/powerpoint/2010/main" val="1592717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9E7DC-1C94-44EF-B15C-F910EF21E341}" type="slidenum">
              <a:rPr lang="en-US" smtClean="0"/>
              <a:t>‹#›</a:t>
            </a:fld>
            <a:endParaRPr lang="en-US"/>
          </a:p>
        </p:txBody>
      </p:sp>
    </p:spTree>
    <p:extLst>
      <p:ext uri="{BB962C8B-B14F-4D97-AF65-F5344CB8AC3E}">
        <p14:creationId xmlns:p14="http://schemas.microsoft.com/office/powerpoint/2010/main" val="1653879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9E7DC-1C94-44EF-B15C-F910EF21E341}" type="slidenum">
              <a:rPr lang="en-US" smtClean="0"/>
              <a:t>‹#›</a:t>
            </a:fld>
            <a:endParaRPr lang="en-US"/>
          </a:p>
        </p:txBody>
      </p:sp>
    </p:spTree>
    <p:extLst>
      <p:ext uri="{BB962C8B-B14F-4D97-AF65-F5344CB8AC3E}">
        <p14:creationId xmlns:p14="http://schemas.microsoft.com/office/powerpoint/2010/main" val="369196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29E7DC-1C94-44EF-B15C-F910EF21E341}" type="slidenum">
              <a:rPr lang="en-US" smtClean="0"/>
              <a:t>‹#›</a:t>
            </a:fld>
            <a:endParaRPr lang="en-US"/>
          </a:p>
        </p:txBody>
      </p:sp>
    </p:spTree>
    <p:extLst>
      <p:ext uri="{BB962C8B-B14F-4D97-AF65-F5344CB8AC3E}">
        <p14:creationId xmlns:p14="http://schemas.microsoft.com/office/powerpoint/2010/main" val="4239745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29E7DC-1C94-44EF-B15C-F910EF21E341}" type="slidenum">
              <a:rPr lang="en-US" smtClean="0"/>
              <a:t>‹#›</a:t>
            </a:fld>
            <a:endParaRPr lang="en-US"/>
          </a:p>
        </p:txBody>
      </p:sp>
    </p:spTree>
    <p:extLst>
      <p:ext uri="{BB962C8B-B14F-4D97-AF65-F5344CB8AC3E}">
        <p14:creationId xmlns:p14="http://schemas.microsoft.com/office/powerpoint/2010/main" val="3802400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29E7DC-1C94-44EF-B15C-F910EF21E341}" type="slidenum">
              <a:rPr lang="en-US" smtClean="0"/>
              <a:t>‹#›</a:t>
            </a:fld>
            <a:endParaRPr lang="en-US"/>
          </a:p>
        </p:txBody>
      </p:sp>
    </p:spTree>
    <p:extLst>
      <p:ext uri="{BB962C8B-B14F-4D97-AF65-F5344CB8AC3E}">
        <p14:creationId xmlns:p14="http://schemas.microsoft.com/office/powerpoint/2010/main" val="3760961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9E7DC-1C94-44EF-B15C-F910EF21E341}" type="slidenum">
              <a:rPr lang="en-US" smtClean="0"/>
              <a:t>‹#›</a:t>
            </a:fld>
            <a:endParaRPr lang="en-US"/>
          </a:p>
        </p:txBody>
      </p:sp>
    </p:spTree>
    <p:extLst>
      <p:ext uri="{BB962C8B-B14F-4D97-AF65-F5344CB8AC3E}">
        <p14:creationId xmlns:p14="http://schemas.microsoft.com/office/powerpoint/2010/main" val="4156852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9E7DC-1C94-44EF-B15C-F910EF21E341}" type="slidenum">
              <a:rPr lang="en-US" smtClean="0"/>
              <a:t>‹#›</a:t>
            </a:fld>
            <a:endParaRPr lang="en-US"/>
          </a:p>
        </p:txBody>
      </p:sp>
    </p:spTree>
    <p:extLst>
      <p:ext uri="{BB962C8B-B14F-4D97-AF65-F5344CB8AC3E}">
        <p14:creationId xmlns:p14="http://schemas.microsoft.com/office/powerpoint/2010/main" val="689869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9E7DC-1C94-44EF-B15C-F910EF21E341}" type="slidenum">
              <a:rPr lang="en-US" smtClean="0"/>
              <a:t>‹#›</a:t>
            </a:fld>
            <a:endParaRPr lang="en-US"/>
          </a:p>
        </p:txBody>
      </p:sp>
    </p:spTree>
    <p:extLst>
      <p:ext uri="{BB962C8B-B14F-4D97-AF65-F5344CB8AC3E}">
        <p14:creationId xmlns:p14="http://schemas.microsoft.com/office/powerpoint/2010/main" val="3072188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9E7DC-1C94-44EF-B15C-F910EF21E341}" type="slidenum">
              <a:rPr lang="en-US" smtClean="0"/>
              <a:t>‹#›</a:t>
            </a:fld>
            <a:endParaRPr lang="en-US"/>
          </a:p>
        </p:txBody>
      </p:sp>
    </p:spTree>
    <p:extLst>
      <p:ext uri="{BB962C8B-B14F-4D97-AF65-F5344CB8AC3E}">
        <p14:creationId xmlns:p14="http://schemas.microsoft.com/office/powerpoint/2010/main" val="2325184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dy Regul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6A7DFC8-CC87-1C45-AE2C-C06DE0F5DDBD}" type="slidenum">
              <a:rPr lang="en-US" smtClean="0"/>
              <a:pPr/>
              <a:t>‹#›</a:t>
            </a:fld>
            <a:endParaRPr lang="en-US" dirty="0"/>
          </a:p>
        </p:txBody>
      </p:sp>
      <p:sp>
        <p:nvSpPr>
          <p:cNvPr id="5" name="Text Placeholder 4"/>
          <p:cNvSpPr>
            <a:spLocks noGrp="1"/>
          </p:cNvSpPr>
          <p:nvPr>
            <p:ph type="body" sz="quarter" idx="11" hasCustomPrompt="1"/>
          </p:nvPr>
        </p:nvSpPr>
        <p:spPr>
          <a:xfrm>
            <a:off x="1219200" y="1600200"/>
            <a:ext cx="9753600" cy="4343400"/>
          </a:xfrm>
        </p:spPr>
        <p:txBody>
          <a:bodyPr/>
          <a:lstStyle>
            <a:lvl1pPr marL="0" indent="0">
              <a:buFontTx/>
              <a:buNone/>
              <a:defRPr/>
            </a:lvl1pPr>
            <a:lvl2pPr marL="114300" indent="-114300">
              <a:buFont typeface="Arial"/>
              <a:buChar char="•"/>
              <a:defRPr sz="1400"/>
            </a:lvl2pPr>
          </a:lstStyle>
          <a:p>
            <a:pPr lvl="0"/>
            <a:r>
              <a:rPr lang="en-US" dirty="0"/>
              <a:t>Click to edit Master text styles (Lucida Sans Regular, 14 pt.)</a:t>
            </a:r>
          </a:p>
          <a:p>
            <a:pPr lvl="1"/>
            <a:r>
              <a:rPr lang="en-US" dirty="0"/>
              <a:t>Second level</a:t>
            </a:r>
          </a:p>
        </p:txBody>
      </p:sp>
      <p:sp>
        <p:nvSpPr>
          <p:cNvPr id="6" name="Title 5"/>
          <p:cNvSpPr>
            <a:spLocks noGrp="1"/>
          </p:cNvSpPr>
          <p:nvPr>
            <p:ph type="title" hasCustomPrompt="1"/>
          </p:nvPr>
        </p:nvSpPr>
        <p:spPr/>
        <p:txBody>
          <a:bodyPr/>
          <a:lstStyle/>
          <a:p>
            <a:r>
              <a:rPr lang="en-US" dirty="0"/>
              <a:t>Click to edit Master title style (Lucida Sans Regular, 20 pt.)</a:t>
            </a:r>
          </a:p>
        </p:txBody>
      </p:sp>
    </p:spTree>
    <p:extLst>
      <p:ext uri="{BB962C8B-B14F-4D97-AF65-F5344CB8AC3E}">
        <p14:creationId xmlns:p14="http://schemas.microsoft.com/office/powerpoint/2010/main" val="1199962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ody Bulle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6A7DFC8-CC87-1C45-AE2C-C06DE0F5DDBD}" type="slidenum">
              <a:rPr lang="en-US" smtClean="0"/>
              <a:pPr/>
              <a:t>‹#›</a:t>
            </a:fld>
            <a:endParaRPr lang="en-US" dirty="0"/>
          </a:p>
        </p:txBody>
      </p:sp>
      <p:sp>
        <p:nvSpPr>
          <p:cNvPr id="5" name="Text Placeholder 4"/>
          <p:cNvSpPr>
            <a:spLocks noGrp="1"/>
          </p:cNvSpPr>
          <p:nvPr>
            <p:ph type="body" sz="quarter" idx="14" hasCustomPrompt="1"/>
          </p:nvPr>
        </p:nvSpPr>
        <p:spPr>
          <a:xfrm>
            <a:off x="1219200" y="1600201"/>
            <a:ext cx="9753600" cy="4343399"/>
          </a:xfrm>
        </p:spPr>
        <p:txBody>
          <a:bodyPr/>
          <a:lstStyle>
            <a:lvl1pPr>
              <a:defRPr baseline="0"/>
            </a:lvl1pPr>
          </a:lstStyle>
          <a:p>
            <a:pPr lvl="0"/>
            <a:r>
              <a:rPr lang="en-US" dirty="0"/>
              <a:t>Click to edit text styles (Lucida Sans Regular, 14 pt.)</a:t>
            </a:r>
          </a:p>
        </p:txBody>
      </p:sp>
      <p:sp>
        <p:nvSpPr>
          <p:cNvPr id="7" name="Title 6"/>
          <p:cNvSpPr>
            <a:spLocks noGrp="1"/>
          </p:cNvSpPr>
          <p:nvPr>
            <p:ph type="title" hasCustomPrompt="1"/>
          </p:nvPr>
        </p:nvSpPr>
        <p:spPr/>
        <p:txBody>
          <a:bodyPr/>
          <a:lstStyle/>
          <a:p>
            <a:r>
              <a:rPr lang="en-US" dirty="0"/>
              <a:t>Click to edit Master title style (Lucida Sans Regular, 20 pt.)</a:t>
            </a:r>
          </a:p>
        </p:txBody>
      </p:sp>
    </p:spTree>
    <p:extLst>
      <p:ext uri="{BB962C8B-B14F-4D97-AF65-F5344CB8AC3E}">
        <p14:creationId xmlns:p14="http://schemas.microsoft.com/office/powerpoint/2010/main" val="162752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ody Bullet (2 Column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6A7DFC8-CC87-1C45-AE2C-C06DE0F5DDBD}" type="slidenum">
              <a:rPr lang="en-US" smtClean="0"/>
              <a:pPr/>
              <a:t>‹#›</a:t>
            </a:fld>
            <a:endParaRPr lang="en-US" dirty="0"/>
          </a:p>
        </p:txBody>
      </p:sp>
      <p:sp>
        <p:nvSpPr>
          <p:cNvPr id="5" name="Text Placeholder 4"/>
          <p:cNvSpPr>
            <a:spLocks noGrp="1"/>
          </p:cNvSpPr>
          <p:nvPr>
            <p:ph type="body" sz="quarter" idx="14" hasCustomPrompt="1"/>
          </p:nvPr>
        </p:nvSpPr>
        <p:spPr>
          <a:xfrm>
            <a:off x="1219200" y="1600201"/>
            <a:ext cx="9753600" cy="4343399"/>
          </a:xfrm>
        </p:spPr>
        <p:txBody>
          <a:bodyPr numCol="2" spcCol="457200"/>
          <a:lstStyle>
            <a:lvl1pPr>
              <a:defRPr baseline="0"/>
            </a:lvl1pPr>
          </a:lstStyle>
          <a:p>
            <a:pPr lvl="0"/>
            <a:r>
              <a:rPr lang="en-US" dirty="0"/>
              <a:t>Click to edit text styles (Lucida Sans Regular, 14 pt.)</a:t>
            </a:r>
          </a:p>
        </p:txBody>
      </p:sp>
      <p:sp>
        <p:nvSpPr>
          <p:cNvPr id="7" name="Title 6"/>
          <p:cNvSpPr>
            <a:spLocks noGrp="1"/>
          </p:cNvSpPr>
          <p:nvPr>
            <p:ph type="title" hasCustomPrompt="1"/>
          </p:nvPr>
        </p:nvSpPr>
        <p:spPr/>
        <p:txBody>
          <a:bodyPr/>
          <a:lstStyle/>
          <a:p>
            <a:r>
              <a:rPr lang="en-US" dirty="0"/>
              <a:t>Click to edit Master title style (Lucida Sans Regular, 20 pt.)</a:t>
            </a:r>
          </a:p>
        </p:txBody>
      </p:sp>
    </p:spTree>
    <p:extLst>
      <p:ext uri="{BB962C8B-B14F-4D97-AF65-F5344CB8AC3E}">
        <p14:creationId xmlns:p14="http://schemas.microsoft.com/office/powerpoint/2010/main" val="4021027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 (Lucida Sans Regular, 20 pt.)</a:t>
            </a:r>
          </a:p>
        </p:txBody>
      </p:sp>
      <p:sp>
        <p:nvSpPr>
          <p:cNvPr id="3" name="Slide Number Placeholder 2"/>
          <p:cNvSpPr>
            <a:spLocks noGrp="1"/>
          </p:cNvSpPr>
          <p:nvPr>
            <p:ph type="sldNum" sz="quarter" idx="10"/>
          </p:nvPr>
        </p:nvSpPr>
        <p:spPr/>
        <p:txBody>
          <a:bodyPr/>
          <a:lstStyle/>
          <a:p>
            <a:fld id="{A6A7DFC8-CC87-1C45-AE2C-C06DE0F5DDBD}" type="slidenum">
              <a:rPr lang="en-US" smtClean="0"/>
              <a:pPr/>
              <a:t>‹#›</a:t>
            </a:fld>
            <a:endParaRPr lang="en-US" dirty="0"/>
          </a:p>
        </p:txBody>
      </p:sp>
      <p:sp>
        <p:nvSpPr>
          <p:cNvPr id="7" name="Table Placeholder 6"/>
          <p:cNvSpPr>
            <a:spLocks noGrp="1"/>
          </p:cNvSpPr>
          <p:nvPr>
            <p:ph type="tbl" sz="quarter" idx="11"/>
          </p:nvPr>
        </p:nvSpPr>
        <p:spPr>
          <a:xfrm>
            <a:off x="1219200" y="1600200"/>
            <a:ext cx="9753600" cy="4343400"/>
          </a:xfrm>
        </p:spPr>
        <p:txBody>
          <a:bodyPr/>
          <a:lstStyle/>
          <a:p>
            <a:endParaRPr lang="en-US" dirty="0"/>
          </a:p>
        </p:txBody>
      </p:sp>
    </p:spTree>
    <p:extLst>
      <p:ext uri="{BB962C8B-B14F-4D97-AF65-F5344CB8AC3E}">
        <p14:creationId xmlns:p14="http://schemas.microsoft.com/office/powerpoint/2010/main" val="3729490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 (Lucida Sans Regular, 20 pt.)</a:t>
            </a:r>
          </a:p>
        </p:txBody>
      </p:sp>
      <p:sp>
        <p:nvSpPr>
          <p:cNvPr id="3" name="Slide Number Placeholder 2"/>
          <p:cNvSpPr>
            <a:spLocks noGrp="1"/>
          </p:cNvSpPr>
          <p:nvPr>
            <p:ph type="sldNum" sz="quarter" idx="10"/>
          </p:nvPr>
        </p:nvSpPr>
        <p:spPr/>
        <p:txBody>
          <a:bodyPr/>
          <a:lstStyle/>
          <a:p>
            <a:fld id="{A6A7DFC8-CC87-1C45-AE2C-C06DE0F5DDBD}" type="slidenum">
              <a:rPr lang="en-US" smtClean="0"/>
              <a:pPr/>
              <a:t>‹#›</a:t>
            </a:fld>
            <a:endParaRPr lang="en-US" dirty="0"/>
          </a:p>
        </p:txBody>
      </p:sp>
      <p:sp>
        <p:nvSpPr>
          <p:cNvPr id="5" name="Chart Placeholder 4"/>
          <p:cNvSpPr>
            <a:spLocks noGrp="1"/>
          </p:cNvSpPr>
          <p:nvPr>
            <p:ph type="chart" sz="quarter" idx="11"/>
          </p:nvPr>
        </p:nvSpPr>
        <p:spPr>
          <a:xfrm>
            <a:off x="1219200" y="1600200"/>
            <a:ext cx="9753600" cy="4343400"/>
          </a:xfrm>
        </p:spPr>
        <p:txBody>
          <a:bodyPr/>
          <a:lstStyle/>
          <a:p>
            <a:endParaRPr lang="en-US" dirty="0"/>
          </a:p>
        </p:txBody>
      </p:sp>
    </p:spTree>
    <p:extLst>
      <p:ext uri="{BB962C8B-B14F-4D97-AF65-F5344CB8AC3E}">
        <p14:creationId xmlns:p14="http://schemas.microsoft.com/office/powerpoint/2010/main" val="137740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 (Lucida Sans Regular, 20 pt.)</a:t>
            </a:r>
          </a:p>
        </p:txBody>
      </p:sp>
      <p:sp>
        <p:nvSpPr>
          <p:cNvPr id="3" name="Slide Number Placeholder 2"/>
          <p:cNvSpPr>
            <a:spLocks noGrp="1"/>
          </p:cNvSpPr>
          <p:nvPr>
            <p:ph type="sldNum" sz="quarter" idx="10"/>
          </p:nvPr>
        </p:nvSpPr>
        <p:spPr/>
        <p:txBody>
          <a:bodyPr/>
          <a:lstStyle/>
          <a:p>
            <a:fld id="{A6A7DFC8-CC87-1C45-AE2C-C06DE0F5DDBD}" type="slidenum">
              <a:rPr lang="en-US" smtClean="0"/>
              <a:pPr/>
              <a:t>‹#›</a:t>
            </a:fld>
            <a:endParaRPr lang="en-US" dirty="0"/>
          </a:p>
        </p:txBody>
      </p:sp>
      <p:sp>
        <p:nvSpPr>
          <p:cNvPr id="5" name="Picture Placeholder 4"/>
          <p:cNvSpPr>
            <a:spLocks noGrp="1"/>
          </p:cNvSpPr>
          <p:nvPr>
            <p:ph type="pic" sz="quarter" idx="11"/>
          </p:nvPr>
        </p:nvSpPr>
        <p:spPr>
          <a:xfrm>
            <a:off x="1780032" y="1219200"/>
            <a:ext cx="8631936" cy="4855464"/>
          </a:xfrm>
        </p:spPr>
        <p:txBody>
          <a:bodyPr/>
          <a:lstStyle/>
          <a:p>
            <a:endParaRPr lang="en-US" dirty="0"/>
          </a:p>
        </p:txBody>
      </p:sp>
    </p:spTree>
    <p:extLst>
      <p:ext uri="{BB962C8B-B14F-4D97-AF65-F5344CB8AC3E}">
        <p14:creationId xmlns:p14="http://schemas.microsoft.com/office/powerpoint/2010/main" val="6136491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eneric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6A7DFC8-CC87-1C45-AE2C-C06DE0F5DDBD}" type="slidenum">
              <a:rPr lang="en-US" smtClean="0"/>
              <a:pPr/>
              <a:t>‹#›</a:t>
            </a:fld>
            <a:endParaRPr lang="en-US" dirty="0"/>
          </a:p>
        </p:txBody>
      </p:sp>
      <p:sp>
        <p:nvSpPr>
          <p:cNvPr id="8" name="Content Placeholder 7"/>
          <p:cNvSpPr>
            <a:spLocks noGrp="1"/>
          </p:cNvSpPr>
          <p:nvPr>
            <p:ph sz="quarter" idx="13" hasCustomPrompt="1"/>
          </p:nvPr>
        </p:nvSpPr>
        <p:spPr>
          <a:xfrm>
            <a:off x="1219201" y="1600200"/>
            <a:ext cx="9753600" cy="4343400"/>
          </a:xfrm>
        </p:spPr>
        <p:txBody>
          <a:bodyPr/>
          <a:lstStyle/>
          <a:p>
            <a:pPr lvl="0"/>
            <a:r>
              <a:rPr lang="en-US" dirty="0"/>
              <a:t>Click to edit Master text styles (Lucida Sans Regular, 14 pt.)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hasCustomPrompt="1"/>
          </p:nvPr>
        </p:nvSpPr>
        <p:spPr/>
        <p:txBody>
          <a:bodyPr/>
          <a:lstStyle/>
          <a:p>
            <a:r>
              <a:rPr lang="en-US" dirty="0"/>
              <a:t>Click to edit Master title style (Lucida Sans Regular, 20 pt.)</a:t>
            </a:r>
          </a:p>
        </p:txBody>
      </p:sp>
    </p:spTree>
    <p:extLst>
      <p:ext uri="{BB962C8B-B14F-4D97-AF65-F5344CB8AC3E}">
        <p14:creationId xmlns:p14="http://schemas.microsoft.com/office/powerpoint/2010/main" val="15223958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 (Lucida Sans Regular, 20 pt.)</a:t>
            </a:r>
          </a:p>
        </p:txBody>
      </p:sp>
      <p:sp>
        <p:nvSpPr>
          <p:cNvPr id="3" name="Slide Number Placeholder 2"/>
          <p:cNvSpPr>
            <a:spLocks noGrp="1"/>
          </p:cNvSpPr>
          <p:nvPr>
            <p:ph type="sldNum" sz="quarter" idx="10"/>
          </p:nvPr>
        </p:nvSpPr>
        <p:spPr/>
        <p:txBody>
          <a:bodyPr/>
          <a:lstStyle/>
          <a:p>
            <a:fld id="{A6A7DFC8-CC87-1C45-AE2C-C06DE0F5DDBD}" type="slidenum">
              <a:rPr lang="en-US" smtClean="0"/>
              <a:pPr/>
              <a:t>‹#›</a:t>
            </a:fld>
            <a:endParaRPr lang="en-US" dirty="0"/>
          </a:p>
        </p:txBody>
      </p:sp>
    </p:spTree>
    <p:extLst>
      <p:ext uri="{BB962C8B-B14F-4D97-AF65-F5344CB8AC3E}">
        <p14:creationId xmlns:p14="http://schemas.microsoft.com/office/powerpoint/2010/main" val="5074630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914400" y="6248400"/>
            <a:ext cx="2540000" cy="457200"/>
          </a:xfrm>
          <a:prstGeom prst="rect">
            <a:avLst/>
          </a:prstGeom>
        </p:spPr>
        <p:txBody>
          <a:bodyPr/>
          <a:lstStyle>
            <a:lvl1pPr>
              <a:defRPr/>
            </a:lvl1pPr>
          </a:lstStyle>
          <a:p>
            <a:pPr defTabSz="457200">
              <a:defRPr/>
            </a:pPr>
            <a:endParaRPr lang="en-US" dirty="0">
              <a:solidFill>
                <a:prstClr val="black"/>
              </a:solidFill>
            </a:endParaRPr>
          </a:p>
        </p:txBody>
      </p:sp>
      <p:sp>
        <p:nvSpPr>
          <p:cNvPr id="5" name="Date Placeholder 4"/>
          <p:cNvSpPr>
            <a:spLocks noGrp="1" noChangeArrowheads="1"/>
          </p:cNvSpPr>
          <p:nvPr>
            <p:ph type="dt" sz="half" idx="11"/>
          </p:nvPr>
        </p:nvSpPr>
        <p:spPr>
          <a:xfrm>
            <a:off x="914400" y="6248400"/>
            <a:ext cx="2540000" cy="457200"/>
          </a:xfrm>
          <a:prstGeom prst="rect">
            <a:avLst/>
          </a:prstGeom>
        </p:spPr>
        <p:txBody>
          <a:bodyPr/>
          <a:lstStyle>
            <a:lvl1pPr>
              <a:defRPr/>
            </a:lvl1pPr>
          </a:lstStyle>
          <a:p>
            <a:pPr defTabSz="457200">
              <a:defRPr/>
            </a:pPr>
            <a:endParaRPr lang="en-US" dirty="0">
              <a:solidFill>
                <a:prstClr val="black"/>
              </a:solidFill>
            </a:endParaRPr>
          </a:p>
        </p:txBody>
      </p:sp>
      <p:sp>
        <p:nvSpPr>
          <p:cNvPr id="6" name="Footer Placeholder 5"/>
          <p:cNvSpPr>
            <a:spLocks noGrp="1" noChangeArrowheads="1"/>
          </p:cNvSpPr>
          <p:nvPr>
            <p:ph type="ftr" sz="quarter" idx="12"/>
          </p:nvPr>
        </p:nvSpPr>
        <p:spPr>
          <a:xfrm>
            <a:off x="4165600" y="6248400"/>
            <a:ext cx="3860800" cy="457200"/>
          </a:xfrm>
          <a:prstGeom prst="rect">
            <a:avLst/>
          </a:prstGeom>
        </p:spPr>
        <p:txBody>
          <a:bodyPr/>
          <a:lstStyle>
            <a:lvl1pPr>
              <a:defRPr/>
            </a:lvl1pPr>
          </a:lstStyle>
          <a:p>
            <a:pPr defTabSz="457200">
              <a:defRPr/>
            </a:pPr>
            <a:endParaRPr lang="en-US" dirty="0">
              <a:solidFill>
                <a:prstClr val="black"/>
              </a:solidFill>
            </a:endParaRPr>
          </a:p>
        </p:txBody>
      </p:sp>
      <p:sp>
        <p:nvSpPr>
          <p:cNvPr id="7" name="Rectangle 6"/>
          <p:cNvSpPr>
            <a:spLocks noGrp="1" noChangeArrowheads="1"/>
          </p:cNvSpPr>
          <p:nvPr>
            <p:ph type="sldNum" sz="quarter" idx="13"/>
          </p:nvPr>
        </p:nvSpPr>
        <p:spPr/>
        <p:txBody>
          <a:bodyPr/>
          <a:lstStyle>
            <a:lvl1pPr>
              <a:defRPr/>
            </a:lvl1pPr>
          </a:lstStyle>
          <a:p>
            <a:pPr defTabSz="457200">
              <a:defRPr/>
            </a:pPr>
            <a:fld id="{817DF0F3-1895-48C8-A798-985A6E0C772B}" type="slidenum">
              <a:rPr lang="en-US" smtClean="0"/>
              <a:pPr defTabSz="457200">
                <a:defRPr/>
              </a:pPr>
              <a:t>‹#›</a:t>
            </a:fld>
            <a:endParaRPr lang="en-US" dirty="0"/>
          </a:p>
        </p:txBody>
      </p:sp>
    </p:spTree>
    <p:extLst>
      <p:ext uri="{BB962C8B-B14F-4D97-AF65-F5344CB8AC3E}">
        <p14:creationId xmlns:p14="http://schemas.microsoft.com/office/powerpoint/2010/main" val="11275609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2447595" y="3886200"/>
            <a:ext cx="7915605"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12" name="AutoShape 2" descr="Home"/>
          <p:cNvSpPr>
            <a:spLocks noChangeAspect="1" noChangeArrowheads="1"/>
          </p:cNvSpPr>
          <p:nvPr userDrawn="1"/>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80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827"/>
            <a:ext cx="5519936" cy="1136458"/>
          </a:xfrm>
          <a:prstGeom prst="rect">
            <a:avLst/>
          </a:prstGeom>
        </p:spPr>
      </p:pic>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70293" y="201237"/>
            <a:ext cx="3167752" cy="631280"/>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05526" y="335275"/>
            <a:ext cx="1344149" cy="487515"/>
          </a:xfrm>
          <a:prstGeom prst="rect">
            <a:avLst/>
          </a:prstGeom>
        </p:spPr>
      </p:pic>
    </p:spTree>
    <p:extLst>
      <p:ext uri="{BB962C8B-B14F-4D97-AF65-F5344CB8AC3E}">
        <p14:creationId xmlns:p14="http://schemas.microsoft.com/office/powerpoint/2010/main" val="38750589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2447595" y="3886200"/>
            <a:ext cx="7915605"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12" name="AutoShape 2" descr="Home"/>
          <p:cNvSpPr>
            <a:spLocks noChangeAspect="1" noChangeArrowheads="1"/>
          </p:cNvSpPr>
          <p:nvPr userDrawn="1"/>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80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827"/>
            <a:ext cx="5519936" cy="1136458"/>
          </a:xfrm>
          <a:prstGeom prst="rect">
            <a:avLst/>
          </a:prstGeom>
        </p:spPr>
      </p:pic>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70293" y="201237"/>
            <a:ext cx="3167752" cy="631280"/>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05526" y="335275"/>
            <a:ext cx="1344149" cy="487515"/>
          </a:xfrm>
          <a:prstGeom prst="rect">
            <a:avLst/>
          </a:prstGeom>
        </p:spPr>
      </p:pic>
    </p:spTree>
    <p:extLst>
      <p:ext uri="{BB962C8B-B14F-4D97-AF65-F5344CB8AC3E}">
        <p14:creationId xmlns:p14="http://schemas.microsoft.com/office/powerpoint/2010/main" val="42778894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21555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89DD5C-AEB9-4854-A6FD-193597939086}" type="datetimeFigureOut">
              <a:rPr lang="en-GB" smtClean="0"/>
              <a:pPr/>
              <a:t>11/09/2019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88615-BECD-4EE4-814A-0028DD761427}" type="slidenum">
              <a:rPr lang="en-GB" smtClean="0"/>
              <a:pPr/>
              <a:t>‹#›</a:t>
            </a:fld>
            <a:endParaRPr lang="en-GB"/>
          </a:p>
        </p:txBody>
      </p:sp>
      <p:sp>
        <p:nvSpPr>
          <p:cNvPr id="9" name="TextBox 10"/>
          <p:cNvSpPr txBox="1">
            <a:spLocks noChangeArrowheads="1"/>
          </p:cNvSpPr>
          <p:nvPr userDrawn="1"/>
        </p:nvSpPr>
        <p:spPr bwMode="auto">
          <a:xfrm>
            <a:off x="597208" y="6466042"/>
            <a:ext cx="1156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solidFill>
                  <a:srgbClr val="2C177B"/>
                </a:solidFill>
              </a:rPr>
              <a:t>@QMBCI</a:t>
            </a:r>
          </a:p>
        </p:txBody>
      </p:sp>
      <p:sp>
        <p:nvSpPr>
          <p:cNvPr id="11" name="Rectangle 10"/>
          <p:cNvSpPr/>
          <p:nvPr userDrawn="1"/>
        </p:nvSpPr>
        <p:spPr>
          <a:xfrm>
            <a:off x="9438140" y="6356326"/>
            <a:ext cx="1428596" cy="338554"/>
          </a:xfrm>
          <a:prstGeom prst="rect">
            <a:avLst/>
          </a:prstGeom>
        </p:spPr>
        <p:txBody>
          <a:bodyPr wrap="none">
            <a:spAutoFit/>
          </a:bodyPr>
          <a:lstStyle/>
          <a:p>
            <a:pPr algn="ctr"/>
            <a:r>
              <a:rPr lang="en-GB" sz="1600" b="1">
                <a:solidFill>
                  <a:srgbClr val="2B167B"/>
                </a:solidFill>
              </a:rPr>
              <a:t>bci.qmul.ac.uk</a:t>
            </a:r>
            <a:endParaRPr lang="en-GB" sz="1600" b="1" dirty="0">
              <a:solidFill>
                <a:srgbClr val="2B167B"/>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331" y="6452770"/>
            <a:ext cx="384000" cy="288000"/>
          </a:xfrm>
          <a:prstGeom prst="rect">
            <a:avLst/>
          </a:prstGeom>
        </p:spPr>
      </p:pic>
    </p:spTree>
    <p:extLst>
      <p:ext uri="{BB962C8B-B14F-4D97-AF65-F5344CB8AC3E}">
        <p14:creationId xmlns:p14="http://schemas.microsoft.com/office/powerpoint/2010/main" val="30974749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B89DD5C-AEB9-4854-A6FD-193597939086}" type="datetimeFigureOut">
              <a:rPr lang="en-GB" smtClean="0"/>
              <a:pPr/>
              <a:t>11/09/2019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288615-BECD-4EE4-814A-0028DD761427}" type="slidenum">
              <a:rPr lang="en-GB" smtClean="0"/>
              <a:pPr/>
              <a:t>‹#›</a:t>
            </a:fld>
            <a:endParaRPr lang="en-GB"/>
          </a:p>
        </p:txBody>
      </p:sp>
      <p:sp>
        <p:nvSpPr>
          <p:cNvPr id="8" name="TextBox 10"/>
          <p:cNvSpPr txBox="1">
            <a:spLocks noChangeArrowheads="1"/>
          </p:cNvSpPr>
          <p:nvPr userDrawn="1"/>
        </p:nvSpPr>
        <p:spPr bwMode="auto">
          <a:xfrm>
            <a:off x="661519" y="6418441"/>
            <a:ext cx="1156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solidFill>
                  <a:srgbClr val="2C177B"/>
                </a:solidFill>
              </a:rPr>
              <a:t>@QMBCI</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41" y="6405169"/>
            <a:ext cx="384000" cy="288000"/>
          </a:xfrm>
          <a:prstGeom prst="rect">
            <a:avLst/>
          </a:prstGeom>
        </p:spPr>
      </p:pic>
      <p:sp>
        <p:nvSpPr>
          <p:cNvPr id="10" name="Rectangle 9"/>
          <p:cNvSpPr/>
          <p:nvPr userDrawn="1"/>
        </p:nvSpPr>
        <p:spPr>
          <a:xfrm>
            <a:off x="9438140" y="6356326"/>
            <a:ext cx="1428596" cy="338554"/>
          </a:xfrm>
          <a:prstGeom prst="rect">
            <a:avLst/>
          </a:prstGeom>
        </p:spPr>
        <p:txBody>
          <a:bodyPr wrap="none">
            <a:spAutoFit/>
          </a:bodyPr>
          <a:lstStyle/>
          <a:p>
            <a:pPr algn="ctr"/>
            <a:r>
              <a:rPr lang="en-GB" sz="1600" b="1">
                <a:solidFill>
                  <a:srgbClr val="2B167B"/>
                </a:solidFill>
              </a:rPr>
              <a:t>bci.qmul.ac.uk</a:t>
            </a:r>
            <a:endParaRPr lang="en-GB" sz="1600" b="1" dirty="0">
              <a:solidFill>
                <a:srgbClr val="2B167B"/>
              </a:solidFill>
            </a:endParaRPr>
          </a:p>
        </p:txBody>
      </p:sp>
    </p:spTree>
    <p:extLst>
      <p:ext uri="{BB962C8B-B14F-4D97-AF65-F5344CB8AC3E}">
        <p14:creationId xmlns:p14="http://schemas.microsoft.com/office/powerpoint/2010/main" val="1192721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B89DD5C-AEB9-4854-A6FD-193597939086}" type="datetimeFigureOut">
              <a:rPr lang="en-GB" smtClean="0"/>
              <a:pPr/>
              <a:t>11/09/2019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3288615-BECD-4EE4-814A-0028DD761427}" type="slidenum">
              <a:rPr lang="en-GB" smtClean="0"/>
              <a:pPr/>
              <a:t>‹#›</a:t>
            </a:fld>
            <a:endParaRPr lang="en-GB"/>
          </a:p>
        </p:txBody>
      </p:sp>
      <p:sp>
        <p:nvSpPr>
          <p:cNvPr id="10" name="Date Placeholder 4"/>
          <p:cNvSpPr txBox="1">
            <a:spLocks/>
          </p:cNvSpPr>
          <p:nvPr userDrawn="1"/>
        </p:nvSpPr>
        <p:spPr>
          <a:xfrm>
            <a:off x="609600" y="6356351"/>
            <a:ext cx="28448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89DD5C-AEB9-4854-A6FD-193597939086}" type="datetimeFigureOut">
              <a:rPr lang="en-GB" sz="1200" smtClean="0"/>
              <a:pPr/>
              <a:t>11/09/2019</a:t>
            </a:fld>
            <a:endParaRPr lang="en-GB" sz="1200"/>
          </a:p>
        </p:txBody>
      </p:sp>
      <p:sp>
        <p:nvSpPr>
          <p:cNvPr id="11" name="Slide Number Placeholder 6"/>
          <p:cNvSpPr txBox="1">
            <a:spLocks/>
          </p:cNvSpPr>
          <p:nvPr userDrawn="1"/>
        </p:nvSpPr>
        <p:spPr>
          <a:xfrm>
            <a:off x="8737600" y="6356351"/>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288615-BECD-4EE4-814A-0028DD761427}" type="slidenum">
              <a:rPr lang="en-GB" sz="1200" smtClean="0"/>
              <a:pPr/>
              <a:t>‹#›</a:t>
            </a:fld>
            <a:endParaRPr lang="en-GB" sz="1200"/>
          </a:p>
        </p:txBody>
      </p:sp>
      <p:sp>
        <p:nvSpPr>
          <p:cNvPr id="12" name="TextBox 10"/>
          <p:cNvSpPr txBox="1">
            <a:spLocks noChangeArrowheads="1"/>
          </p:cNvSpPr>
          <p:nvPr userDrawn="1"/>
        </p:nvSpPr>
        <p:spPr bwMode="auto">
          <a:xfrm>
            <a:off x="661519" y="6418441"/>
            <a:ext cx="1156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solidFill>
                  <a:srgbClr val="2C177B"/>
                </a:solidFill>
              </a:rPr>
              <a:t>@QMBCI</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41" y="6405169"/>
            <a:ext cx="384000" cy="288000"/>
          </a:xfrm>
          <a:prstGeom prst="rect">
            <a:avLst/>
          </a:prstGeom>
        </p:spPr>
      </p:pic>
      <p:sp>
        <p:nvSpPr>
          <p:cNvPr id="14" name="Rectangle 13"/>
          <p:cNvSpPr/>
          <p:nvPr userDrawn="1"/>
        </p:nvSpPr>
        <p:spPr>
          <a:xfrm>
            <a:off x="9438140" y="6356326"/>
            <a:ext cx="1428596" cy="338554"/>
          </a:xfrm>
          <a:prstGeom prst="rect">
            <a:avLst/>
          </a:prstGeom>
        </p:spPr>
        <p:txBody>
          <a:bodyPr wrap="none">
            <a:spAutoFit/>
          </a:bodyPr>
          <a:lstStyle/>
          <a:p>
            <a:pPr algn="ctr"/>
            <a:r>
              <a:rPr lang="en-GB" sz="1600" b="1">
                <a:solidFill>
                  <a:srgbClr val="2B167B"/>
                </a:solidFill>
              </a:rPr>
              <a:t>bci.qmul.ac.uk</a:t>
            </a:r>
            <a:endParaRPr lang="en-GB" sz="1600" b="1" dirty="0">
              <a:solidFill>
                <a:srgbClr val="2B167B"/>
              </a:solidFill>
            </a:endParaRPr>
          </a:p>
        </p:txBody>
      </p:sp>
    </p:spTree>
    <p:extLst>
      <p:ext uri="{BB962C8B-B14F-4D97-AF65-F5344CB8AC3E}">
        <p14:creationId xmlns:p14="http://schemas.microsoft.com/office/powerpoint/2010/main" val="2016228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EB89DD5C-AEB9-4854-A6FD-193597939086}" type="datetimeFigureOut">
              <a:rPr lang="en-GB" smtClean="0"/>
              <a:pPr/>
              <a:t>11/09/2019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3288615-BECD-4EE4-814A-0028DD761427}" type="slidenum">
              <a:rPr lang="en-GB" smtClean="0"/>
              <a:pPr/>
              <a:t>‹#›</a:t>
            </a:fld>
            <a:endParaRPr lang="en-GB"/>
          </a:p>
        </p:txBody>
      </p:sp>
      <p:sp>
        <p:nvSpPr>
          <p:cNvPr id="6" name="Date Placeholder 4"/>
          <p:cNvSpPr txBox="1">
            <a:spLocks/>
          </p:cNvSpPr>
          <p:nvPr userDrawn="1"/>
        </p:nvSpPr>
        <p:spPr>
          <a:xfrm>
            <a:off x="609600" y="6356351"/>
            <a:ext cx="28448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89DD5C-AEB9-4854-A6FD-193597939086}" type="datetimeFigureOut">
              <a:rPr lang="en-GB" sz="1200" smtClean="0"/>
              <a:pPr/>
              <a:t>11/09/2019</a:t>
            </a:fld>
            <a:endParaRPr lang="en-GB" sz="1200"/>
          </a:p>
        </p:txBody>
      </p:sp>
      <p:sp>
        <p:nvSpPr>
          <p:cNvPr id="7" name="Slide Number Placeholder 6"/>
          <p:cNvSpPr txBox="1">
            <a:spLocks/>
          </p:cNvSpPr>
          <p:nvPr userDrawn="1"/>
        </p:nvSpPr>
        <p:spPr>
          <a:xfrm>
            <a:off x="8737600" y="6356351"/>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288615-BECD-4EE4-814A-0028DD761427}" type="slidenum">
              <a:rPr lang="en-GB" sz="1200" smtClean="0"/>
              <a:pPr/>
              <a:t>‹#›</a:t>
            </a:fld>
            <a:endParaRPr lang="en-GB" sz="1200"/>
          </a:p>
        </p:txBody>
      </p:sp>
      <p:sp>
        <p:nvSpPr>
          <p:cNvPr id="8" name="TextBox 10"/>
          <p:cNvSpPr txBox="1">
            <a:spLocks noChangeArrowheads="1"/>
          </p:cNvSpPr>
          <p:nvPr userDrawn="1"/>
        </p:nvSpPr>
        <p:spPr bwMode="auto">
          <a:xfrm>
            <a:off x="661519" y="6418441"/>
            <a:ext cx="1156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solidFill>
                  <a:srgbClr val="2C177B"/>
                </a:solidFill>
              </a:rPr>
              <a:t>@QMBCI</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41" y="6405169"/>
            <a:ext cx="384000" cy="288000"/>
          </a:xfrm>
          <a:prstGeom prst="rect">
            <a:avLst/>
          </a:prstGeom>
        </p:spPr>
      </p:pic>
      <p:sp>
        <p:nvSpPr>
          <p:cNvPr id="10" name="Rectangle 9"/>
          <p:cNvSpPr/>
          <p:nvPr userDrawn="1"/>
        </p:nvSpPr>
        <p:spPr>
          <a:xfrm>
            <a:off x="9438140" y="6356326"/>
            <a:ext cx="1428596" cy="338554"/>
          </a:xfrm>
          <a:prstGeom prst="rect">
            <a:avLst/>
          </a:prstGeom>
        </p:spPr>
        <p:txBody>
          <a:bodyPr wrap="none">
            <a:spAutoFit/>
          </a:bodyPr>
          <a:lstStyle/>
          <a:p>
            <a:pPr algn="ctr"/>
            <a:r>
              <a:rPr lang="en-GB" sz="1600" b="1">
                <a:solidFill>
                  <a:srgbClr val="2B167B"/>
                </a:solidFill>
              </a:rPr>
              <a:t>bci.qmul.ac.uk</a:t>
            </a:r>
            <a:endParaRPr lang="en-GB" sz="1600" b="1" dirty="0">
              <a:solidFill>
                <a:srgbClr val="2B167B"/>
              </a:solidFill>
            </a:endParaRPr>
          </a:p>
        </p:txBody>
      </p:sp>
    </p:spTree>
    <p:extLst>
      <p:ext uri="{BB962C8B-B14F-4D97-AF65-F5344CB8AC3E}">
        <p14:creationId xmlns:p14="http://schemas.microsoft.com/office/powerpoint/2010/main" val="35025669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89DD5C-AEB9-4854-A6FD-193597939086}" type="datetimeFigureOut">
              <a:rPr lang="en-GB" smtClean="0"/>
              <a:pPr/>
              <a:t>11/09/2019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3288615-BECD-4EE4-814A-0028DD761427}" type="slidenum">
              <a:rPr lang="en-GB" smtClean="0"/>
              <a:pPr/>
              <a:t>‹#›</a:t>
            </a:fld>
            <a:endParaRPr lang="en-GB"/>
          </a:p>
        </p:txBody>
      </p:sp>
      <p:sp>
        <p:nvSpPr>
          <p:cNvPr id="5" name="Date Placeholder 4"/>
          <p:cNvSpPr txBox="1">
            <a:spLocks/>
          </p:cNvSpPr>
          <p:nvPr userDrawn="1"/>
        </p:nvSpPr>
        <p:spPr>
          <a:xfrm>
            <a:off x="609600" y="6356351"/>
            <a:ext cx="28448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89DD5C-AEB9-4854-A6FD-193597939086}" type="datetimeFigureOut">
              <a:rPr lang="en-GB" sz="1200" smtClean="0"/>
              <a:pPr/>
              <a:t>11/09/2019</a:t>
            </a:fld>
            <a:endParaRPr lang="en-GB" sz="1200"/>
          </a:p>
        </p:txBody>
      </p:sp>
      <p:sp>
        <p:nvSpPr>
          <p:cNvPr id="6" name="Slide Number Placeholder 6"/>
          <p:cNvSpPr txBox="1">
            <a:spLocks/>
          </p:cNvSpPr>
          <p:nvPr userDrawn="1"/>
        </p:nvSpPr>
        <p:spPr>
          <a:xfrm>
            <a:off x="8737600" y="6356351"/>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288615-BECD-4EE4-814A-0028DD761427}" type="slidenum">
              <a:rPr lang="en-GB" sz="1200" smtClean="0"/>
              <a:pPr/>
              <a:t>‹#›</a:t>
            </a:fld>
            <a:endParaRPr lang="en-GB" sz="1200"/>
          </a:p>
        </p:txBody>
      </p:sp>
      <p:sp>
        <p:nvSpPr>
          <p:cNvPr id="7" name="TextBox 10"/>
          <p:cNvSpPr txBox="1">
            <a:spLocks noChangeArrowheads="1"/>
          </p:cNvSpPr>
          <p:nvPr userDrawn="1"/>
        </p:nvSpPr>
        <p:spPr bwMode="auto">
          <a:xfrm>
            <a:off x="661519" y="6418441"/>
            <a:ext cx="1156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solidFill>
                  <a:srgbClr val="2C177B"/>
                </a:solidFill>
              </a:rPr>
              <a:t>@QMBCI</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41" y="6405169"/>
            <a:ext cx="384000" cy="288000"/>
          </a:xfrm>
          <a:prstGeom prst="rect">
            <a:avLst/>
          </a:prstGeom>
        </p:spPr>
      </p:pic>
      <p:sp>
        <p:nvSpPr>
          <p:cNvPr id="9" name="Rectangle 8"/>
          <p:cNvSpPr/>
          <p:nvPr userDrawn="1"/>
        </p:nvSpPr>
        <p:spPr>
          <a:xfrm>
            <a:off x="9438140" y="6356326"/>
            <a:ext cx="1428596" cy="338554"/>
          </a:xfrm>
          <a:prstGeom prst="rect">
            <a:avLst/>
          </a:prstGeom>
        </p:spPr>
        <p:txBody>
          <a:bodyPr wrap="none">
            <a:spAutoFit/>
          </a:bodyPr>
          <a:lstStyle/>
          <a:p>
            <a:pPr algn="ctr"/>
            <a:r>
              <a:rPr lang="en-GB" sz="1600" b="1">
                <a:solidFill>
                  <a:srgbClr val="2B167B"/>
                </a:solidFill>
              </a:rPr>
              <a:t>bci.qmul.ac.uk</a:t>
            </a:r>
            <a:endParaRPr lang="en-GB" sz="1600" b="1" dirty="0">
              <a:solidFill>
                <a:srgbClr val="2B167B"/>
              </a:solidFill>
            </a:endParaRPr>
          </a:p>
        </p:txBody>
      </p:sp>
    </p:spTree>
    <p:extLst>
      <p:ext uri="{BB962C8B-B14F-4D97-AF65-F5344CB8AC3E}">
        <p14:creationId xmlns:p14="http://schemas.microsoft.com/office/powerpoint/2010/main" val="33827081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273051"/>
            <a:ext cx="6815667" cy="5853113"/>
          </a:xfrm>
        </p:spPr>
        <p:txBody>
          <a:bodyPr/>
          <a:lstStyle>
            <a:lvl1pPr>
              <a:defRPr sz="3200">
                <a:solidFill>
                  <a:schemeClr val="bg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89DD5C-AEB9-4854-A6FD-193597939086}" type="datetimeFigureOut">
              <a:rPr lang="en-GB" smtClean="0"/>
              <a:pPr/>
              <a:t>11/09/2019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288615-BECD-4EE4-814A-0028DD761427}" type="slidenum">
              <a:rPr lang="en-GB" smtClean="0"/>
              <a:pPr/>
              <a:t>‹#›</a:t>
            </a:fld>
            <a:endParaRPr lang="en-GB"/>
          </a:p>
        </p:txBody>
      </p:sp>
      <p:sp>
        <p:nvSpPr>
          <p:cNvPr id="8" name="Date Placeholder 4"/>
          <p:cNvSpPr txBox="1">
            <a:spLocks/>
          </p:cNvSpPr>
          <p:nvPr userDrawn="1"/>
        </p:nvSpPr>
        <p:spPr>
          <a:xfrm>
            <a:off x="609600" y="6356351"/>
            <a:ext cx="28448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89DD5C-AEB9-4854-A6FD-193597939086}" type="datetimeFigureOut">
              <a:rPr lang="en-GB" sz="1200" smtClean="0"/>
              <a:pPr/>
              <a:t>11/09/2019</a:t>
            </a:fld>
            <a:endParaRPr lang="en-GB" sz="1200"/>
          </a:p>
        </p:txBody>
      </p:sp>
      <p:sp>
        <p:nvSpPr>
          <p:cNvPr id="9" name="Slide Number Placeholder 6"/>
          <p:cNvSpPr txBox="1">
            <a:spLocks/>
          </p:cNvSpPr>
          <p:nvPr userDrawn="1"/>
        </p:nvSpPr>
        <p:spPr>
          <a:xfrm>
            <a:off x="8737600" y="6356351"/>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288615-BECD-4EE4-814A-0028DD761427}" type="slidenum">
              <a:rPr lang="en-GB" sz="1200" smtClean="0"/>
              <a:pPr/>
              <a:t>‹#›</a:t>
            </a:fld>
            <a:endParaRPr lang="en-GB" sz="1200"/>
          </a:p>
        </p:txBody>
      </p:sp>
      <p:sp>
        <p:nvSpPr>
          <p:cNvPr id="10" name="TextBox 10"/>
          <p:cNvSpPr txBox="1">
            <a:spLocks noChangeArrowheads="1"/>
          </p:cNvSpPr>
          <p:nvPr userDrawn="1"/>
        </p:nvSpPr>
        <p:spPr bwMode="auto">
          <a:xfrm>
            <a:off x="661519" y="6418441"/>
            <a:ext cx="1156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solidFill>
                  <a:srgbClr val="2C177B"/>
                </a:solidFill>
              </a:rPr>
              <a:t>@QMBCI</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41" y="6405169"/>
            <a:ext cx="384000" cy="288000"/>
          </a:xfrm>
          <a:prstGeom prst="rect">
            <a:avLst/>
          </a:prstGeom>
        </p:spPr>
      </p:pic>
      <p:sp>
        <p:nvSpPr>
          <p:cNvPr id="12" name="Rectangle 11"/>
          <p:cNvSpPr/>
          <p:nvPr userDrawn="1"/>
        </p:nvSpPr>
        <p:spPr>
          <a:xfrm>
            <a:off x="9438140" y="6356326"/>
            <a:ext cx="1428596" cy="338554"/>
          </a:xfrm>
          <a:prstGeom prst="rect">
            <a:avLst/>
          </a:prstGeom>
        </p:spPr>
        <p:txBody>
          <a:bodyPr wrap="none">
            <a:spAutoFit/>
          </a:bodyPr>
          <a:lstStyle/>
          <a:p>
            <a:pPr algn="ctr"/>
            <a:r>
              <a:rPr lang="en-GB" sz="1600" b="1">
                <a:solidFill>
                  <a:srgbClr val="2B167B"/>
                </a:solidFill>
              </a:rPr>
              <a:t>bci.qmul.ac.uk</a:t>
            </a:r>
            <a:endParaRPr lang="en-GB" sz="1600" b="1" dirty="0">
              <a:solidFill>
                <a:srgbClr val="2B167B"/>
              </a:solidFill>
            </a:endParaRPr>
          </a:p>
        </p:txBody>
      </p:sp>
    </p:spTree>
    <p:extLst>
      <p:ext uri="{BB962C8B-B14F-4D97-AF65-F5344CB8AC3E}">
        <p14:creationId xmlns:p14="http://schemas.microsoft.com/office/powerpoint/2010/main" val="23953457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89DD5C-AEB9-4854-A6FD-193597939086}" type="datetimeFigureOut">
              <a:rPr lang="en-GB" smtClean="0"/>
              <a:pPr/>
              <a:t>11/09/2019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288615-BECD-4EE4-814A-0028DD761427}" type="slidenum">
              <a:rPr lang="en-GB" smtClean="0"/>
              <a:pPr/>
              <a:t>‹#›</a:t>
            </a:fld>
            <a:endParaRPr lang="en-GB"/>
          </a:p>
        </p:txBody>
      </p:sp>
      <p:sp>
        <p:nvSpPr>
          <p:cNvPr id="8" name="Date Placeholder 4"/>
          <p:cNvSpPr txBox="1">
            <a:spLocks/>
          </p:cNvSpPr>
          <p:nvPr userDrawn="1"/>
        </p:nvSpPr>
        <p:spPr>
          <a:xfrm>
            <a:off x="609600" y="6356351"/>
            <a:ext cx="28448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89DD5C-AEB9-4854-A6FD-193597939086}" type="datetimeFigureOut">
              <a:rPr lang="en-GB" sz="1200" smtClean="0"/>
              <a:pPr/>
              <a:t>11/09/2019</a:t>
            </a:fld>
            <a:endParaRPr lang="en-GB" sz="1200"/>
          </a:p>
        </p:txBody>
      </p:sp>
      <p:sp>
        <p:nvSpPr>
          <p:cNvPr id="9" name="Slide Number Placeholder 6"/>
          <p:cNvSpPr txBox="1">
            <a:spLocks/>
          </p:cNvSpPr>
          <p:nvPr userDrawn="1"/>
        </p:nvSpPr>
        <p:spPr>
          <a:xfrm>
            <a:off x="8737600" y="6356351"/>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288615-BECD-4EE4-814A-0028DD761427}" type="slidenum">
              <a:rPr lang="en-GB" sz="1200" smtClean="0"/>
              <a:pPr/>
              <a:t>‹#›</a:t>
            </a:fld>
            <a:endParaRPr lang="en-GB" sz="1200"/>
          </a:p>
        </p:txBody>
      </p:sp>
      <p:sp>
        <p:nvSpPr>
          <p:cNvPr id="10" name="TextBox 10"/>
          <p:cNvSpPr txBox="1">
            <a:spLocks noChangeArrowheads="1"/>
          </p:cNvSpPr>
          <p:nvPr userDrawn="1"/>
        </p:nvSpPr>
        <p:spPr bwMode="auto">
          <a:xfrm>
            <a:off x="661519" y="6418441"/>
            <a:ext cx="1156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solidFill>
                  <a:srgbClr val="2C177B"/>
                </a:solidFill>
              </a:rPr>
              <a:t>@QMBCI</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41" y="6405169"/>
            <a:ext cx="384000" cy="288000"/>
          </a:xfrm>
          <a:prstGeom prst="rect">
            <a:avLst/>
          </a:prstGeom>
        </p:spPr>
      </p:pic>
      <p:sp>
        <p:nvSpPr>
          <p:cNvPr id="12" name="Rectangle 11"/>
          <p:cNvSpPr/>
          <p:nvPr userDrawn="1"/>
        </p:nvSpPr>
        <p:spPr>
          <a:xfrm>
            <a:off x="9438140" y="6356326"/>
            <a:ext cx="1428596" cy="338554"/>
          </a:xfrm>
          <a:prstGeom prst="rect">
            <a:avLst/>
          </a:prstGeom>
        </p:spPr>
        <p:txBody>
          <a:bodyPr wrap="none">
            <a:spAutoFit/>
          </a:bodyPr>
          <a:lstStyle/>
          <a:p>
            <a:pPr algn="ctr"/>
            <a:r>
              <a:rPr lang="en-GB" sz="1600" b="1">
                <a:solidFill>
                  <a:srgbClr val="2B167B"/>
                </a:solidFill>
              </a:rPr>
              <a:t>bci.qmul.ac.uk</a:t>
            </a:r>
            <a:endParaRPr lang="en-GB" sz="1600" b="1" dirty="0">
              <a:solidFill>
                <a:srgbClr val="2B167B"/>
              </a:solidFill>
            </a:endParaRPr>
          </a:p>
        </p:txBody>
      </p:sp>
    </p:spTree>
    <p:extLst>
      <p:ext uri="{BB962C8B-B14F-4D97-AF65-F5344CB8AC3E}">
        <p14:creationId xmlns:p14="http://schemas.microsoft.com/office/powerpoint/2010/main" val="21027414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B89DD5C-AEB9-4854-A6FD-193597939086}" type="datetimeFigureOut">
              <a:rPr lang="en-GB" smtClean="0"/>
              <a:pPr/>
              <a:t>11/09/2019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88615-BECD-4EE4-814A-0028DD761427}" type="slidenum">
              <a:rPr lang="en-GB" smtClean="0"/>
              <a:pPr/>
              <a:t>‹#›</a:t>
            </a:fld>
            <a:endParaRPr lang="en-GB"/>
          </a:p>
        </p:txBody>
      </p:sp>
      <p:sp>
        <p:nvSpPr>
          <p:cNvPr id="7" name="Date Placeholder 4"/>
          <p:cNvSpPr txBox="1">
            <a:spLocks/>
          </p:cNvSpPr>
          <p:nvPr userDrawn="1"/>
        </p:nvSpPr>
        <p:spPr>
          <a:xfrm>
            <a:off x="609600" y="6356351"/>
            <a:ext cx="28448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89DD5C-AEB9-4854-A6FD-193597939086}" type="datetimeFigureOut">
              <a:rPr lang="en-GB" sz="1200" smtClean="0"/>
              <a:pPr/>
              <a:t>11/09/2019</a:t>
            </a:fld>
            <a:endParaRPr lang="en-GB" sz="1200"/>
          </a:p>
        </p:txBody>
      </p:sp>
      <p:sp>
        <p:nvSpPr>
          <p:cNvPr id="8" name="Slide Number Placeholder 6"/>
          <p:cNvSpPr txBox="1">
            <a:spLocks/>
          </p:cNvSpPr>
          <p:nvPr userDrawn="1"/>
        </p:nvSpPr>
        <p:spPr>
          <a:xfrm>
            <a:off x="8737600" y="6356351"/>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288615-BECD-4EE4-814A-0028DD761427}" type="slidenum">
              <a:rPr lang="en-GB" sz="1200" smtClean="0"/>
              <a:pPr/>
              <a:t>‹#›</a:t>
            </a:fld>
            <a:endParaRPr lang="en-GB" sz="1200"/>
          </a:p>
        </p:txBody>
      </p:sp>
      <p:sp>
        <p:nvSpPr>
          <p:cNvPr id="9" name="TextBox 10"/>
          <p:cNvSpPr txBox="1">
            <a:spLocks noChangeArrowheads="1"/>
          </p:cNvSpPr>
          <p:nvPr userDrawn="1"/>
        </p:nvSpPr>
        <p:spPr bwMode="auto">
          <a:xfrm>
            <a:off x="661519" y="6418441"/>
            <a:ext cx="1156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solidFill>
                  <a:srgbClr val="2C177B"/>
                </a:solidFill>
              </a:rPr>
              <a:t>@QMBCI</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41" y="6405169"/>
            <a:ext cx="384000" cy="288000"/>
          </a:xfrm>
          <a:prstGeom prst="rect">
            <a:avLst/>
          </a:prstGeom>
        </p:spPr>
      </p:pic>
      <p:sp>
        <p:nvSpPr>
          <p:cNvPr id="11" name="Rectangle 10"/>
          <p:cNvSpPr/>
          <p:nvPr userDrawn="1"/>
        </p:nvSpPr>
        <p:spPr>
          <a:xfrm>
            <a:off x="9438140" y="6356326"/>
            <a:ext cx="1428596" cy="338554"/>
          </a:xfrm>
          <a:prstGeom prst="rect">
            <a:avLst/>
          </a:prstGeom>
        </p:spPr>
        <p:txBody>
          <a:bodyPr wrap="none">
            <a:spAutoFit/>
          </a:bodyPr>
          <a:lstStyle/>
          <a:p>
            <a:pPr algn="ctr"/>
            <a:r>
              <a:rPr lang="en-GB" sz="1600" b="1">
                <a:solidFill>
                  <a:srgbClr val="2B167B"/>
                </a:solidFill>
              </a:rPr>
              <a:t>bci.qmul.ac.uk</a:t>
            </a:r>
            <a:endParaRPr lang="en-GB" sz="1600" b="1" dirty="0">
              <a:solidFill>
                <a:srgbClr val="2B167B"/>
              </a:solidFill>
            </a:endParaRPr>
          </a:p>
        </p:txBody>
      </p:sp>
    </p:spTree>
    <p:extLst>
      <p:ext uri="{BB962C8B-B14F-4D97-AF65-F5344CB8AC3E}">
        <p14:creationId xmlns:p14="http://schemas.microsoft.com/office/powerpoint/2010/main" val="30497062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B89DD5C-AEB9-4854-A6FD-193597939086}" type="datetimeFigureOut">
              <a:rPr lang="en-GB" smtClean="0"/>
              <a:pPr/>
              <a:t>11/09/2019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88615-BECD-4EE4-814A-0028DD761427}" type="slidenum">
              <a:rPr lang="en-GB" smtClean="0"/>
              <a:pPr/>
              <a:t>‹#›</a:t>
            </a:fld>
            <a:endParaRPr lang="en-GB"/>
          </a:p>
        </p:txBody>
      </p:sp>
      <p:sp>
        <p:nvSpPr>
          <p:cNvPr id="7" name="Date Placeholder 4"/>
          <p:cNvSpPr txBox="1">
            <a:spLocks/>
          </p:cNvSpPr>
          <p:nvPr userDrawn="1"/>
        </p:nvSpPr>
        <p:spPr>
          <a:xfrm>
            <a:off x="609600" y="6356351"/>
            <a:ext cx="28448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89DD5C-AEB9-4854-A6FD-193597939086}" type="datetimeFigureOut">
              <a:rPr lang="en-GB" sz="1200" smtClean="0"/>
              <a:pPr/>
              <a:t>11/09/2019</a:t>
            </a:fld>
            <a:endParaRPr lang="en-GB" sz="1200"/>
          </a:p>
        </p:txBody>
      </p:sp>
      <p:sp>
        <p:nvSpPr>
          <p:cNvPr id="8" name="Slide Number Placeholder 6"/>
          <p:cNvSpPr txBox="1">
            <a:spLocks/>
          </p:cNvSpPr>
          <p:nvPr userDrawn="1"/>
        </p:nvSpPr>
        <p:spPr>
          <a:xfrm>
            <a:off x="8737600" y="6356351"/>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288615-BECD-4EE4-814A-0028DD761427}" type="slidenum">
              <a:rPr lang="en-GB" sz="1200" smtClean="0"/>
              <a:pPr/>
              <a:t>‹#›</a:t>
            </a:fld>
            <a:endParaRPr lang="en-GB" sz="1200"/>
          </a:p>
        </p:txBody>
      </p:sp>
      <p:sp>
        <p:nvSpPr>
          <p:cNvPr id="9" name="TextBox 10"/>
          <p:cNvSpPr txBox="1">
            <a:spLocks noChangeArrowheads="1"/>
          </p:cNvSpPr>
          <p:nvPr userDrawn="1"/>
        </p:nvSpPr>
        <p:spPr bwMode="auto">
          <a:xfrm>
            <a:off x="661519" y="6418441"/>
            <a:ext cx="1156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solidFill>
                  <a:srgbClr val="2C177B"/>
                </a:solidFill>
              </a:rPr>
              <a:t>@QMBCI</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41" y="6405169"/>
            <a:ext cx="384000" cy="288000"/>
          </a:xfrm>
          <a:prstGeom prst="rect">
            <a:avLst/>
          </a:prstGeom>
        </p:spPr>
      </p:pic>
      <p:sp>
        <p:nvSpPr>
          <p:cNvPr id="11" name="Rectangle 10"/>
          <p:cNvSpPr/>
          <p:nvPr userDrawn="1"/>
        </p:nvSpPr>
        <p:spPr>
          <a:xfrm>
            <a:off x="9438140" y="6356326"/>
            <a:ext cx="1428596" cy="338554"/>
          </a:xfrm>
          <a:prstGeom prst="rect">
            <a:avLst/>
          </a:prstGeom>
        </p:spPr>
        <p:txBody>
          <a:bodyPr wrap="none">
            <a:spAutoFit/>
          </a:bodyPr>
          <a:lstStyle/>
          <a:p>
            <a:pPr algn="ctr"/>
            <a:r>
              <a:rPr lang="en-GB" sz="1600" b="1">
                <a:solidFill>
                  <a:srgbClr val="2B167B"/>
                </a:solidFill>
              </a:rPr>
              <a:t>bci.qmul.ac.uk</a:t>
            </a:r>
            <a:endParaRPr lang="en-GB" sz="1600" b="1" dirty="0">
              <a:solidFill>
                <a:srgbClr val="2B167B"/>
              </a:solidFill>
            </a:endParaRPr>
          </a:p>
        </p:txBody>
      </p:sp>
    </p:spTree>
    <p:extLst>
      <p:ext uri="{BB962C8B-B14F-4D97-AF65-F5344CB8AC3E}">
        <p14:creationId xmlns:p14="http://schemas.microsoft.com/office/powerpoint/2010/main" val="21921089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B8BA-9564-BE47-A6FC-6E02BB0D35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2586AB-06FD-C740-A49E-59283A2849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F5F856-74F6-6048-81C1-4C1B0C18EAD2}"/>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5" name="Footer Placeholder 4">
            <a:extLst>
              <a:ext uri="{FF2B5EF4-FFF2-40B4-BE49-F238E27FC236}">
                <a16:creationId xmlns:a16="http://schemas.microsoft.com/office/drawing/2014/main" id="{82448DCA-943B-F748-B237-203FBAA55C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15D745-AADF-274D-A974-9B3978F6FBBC}"/>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20656381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F638F-8427-AA4A-B08E-3521C02313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C3745-3FD1-ED49-AC3A-7C4BD194E1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B926CE-CE79-3E4F-86CE-A30337207A37}"/>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5" name="Footer Placeholder 4">
            <a:extLst>
              <a:ext uri="{FF2B5EF4-FFF2-40B4-BE49-F238E27FC236}">
                <a16:creationId xmlns:a16="http://schemas.microsoft.com/office/drawing/2014/main" id="{5FD2C85E-48EF-D842-BFF3-EF36628B6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2329E9-177D-4D46-9F49-F5346AEBC266}"/>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14964685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94C77-65B1-1B4D-9CD4-CFF4345D38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4B94D6-D050-744E-BBC7-A049BF4F99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E9F836-B368-9748-9EC0-0A3338657D35}"/>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5" name="Footer Placeholder 4">
            <a:extLst>
              <a:ext uri="{FF2B5EF4-FFF2-40B4-BE49-F238E27FC236}">
                <a16:creationId xmlns:a16="http://schemas.microsoft.com/office/drawing/2014/main" id="{6C12FFA6-D584-7F4F-99D3-B46332E6F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B66C5A-D7FB-914E-A1B7-F7F1838A4231}"/>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16255535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4C56-8FA8-3F47-8554-856314C471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25FED-BD88-954D-82B6-089EC9C4BD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7AB197-F282-4747-95C5-75BF62B4DE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F0CC63-48E1-FF48-98E7-462CD1731D8C}"/>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6" name="Footer Placeholder 5">
            <a:extLst>
              <a:ext uri="{FF2B5EF4-FFF2-40B4-BE49-F238E27FC236}">
                <a16:creationId xmlns:a16="http://schemas.microsoft.com/office/drawing/2014/main" id="{28A9D1E8-FCB4-D541-8740-7188E278E2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B1F65-96FE-B94D-94F5-A413753B86FC}"/>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39079529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200F-058C-DC46-B109-85F2A3838A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EB468A-7A4C-904C-A0DF-CBC990262A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4C9388-9A07-0249-89EA-F250E6720A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CE17EE-6314-D04E-882E-3498ED5E70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2BEAAF-2BFF-DA47-A315-102E63619B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2A477A-EAE0-E848-8141-9F1EB7C70657}"/>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8" name="Footer Placeholder 7">
            <a:extLst>
              <a:ext uri="{FF2B5EF4-FFF2-40B4-BE49-F238E27FC236}">
                <a16:creationId xmlns:a16="http://schemas.microsoft.com/office/drawing/2014/main" id="{01072E79-F646-014C-B8E2-110B6B348D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DC7429-52ED-1D43-87FC-E705575CDFEE}"/>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641507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4AE31-0EFD-C648-BB01-3D693DA25E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CF3C6D-A75D-474D-83B9-FFB7A071FE32}"/>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4" name="Footer Placeholder 3">
            <a:extLst>
              <a:ext uri="{FF2B5EF4-FFF2-40B4-BE49-F238E27FC236}">
                <a16:creationId xmlns:a16="http://schemas.microsoft.com/office/drawing/2014/main" id="{539421BC-7C3C-9F47-9227-E8F101CD4A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D8822F-20D6-E649-A1B9-B4CB632689D8}"/>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18897450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1B56B-080A-3D48-AE06-8D89DD1399A9}"/>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3" name="Footer Placeholder 2">
            <a:extLst>
              <a:ext uri="{FF2B5EF4-FFF2-40B4-BE49-F238E27FC236}">
                <a16:creationId xmlns:a16="http://schemas.microsoft.com/office/drawing/2014/main" id="{AC7809A6-F9F3-8F4F-ABB2-3B8D149255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489338-576E-1642-8AD7-9163DBED238C}"/>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25376183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EE47-2C0A-2640-8326-47640F6E89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72ACF0-4839-0043-8156-7AEC7A1956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814367-85F7-1E4A-B5B3-12D51B18DC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577E97-75BE-1B4F-A908-1CE6BC756467}"/>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6" name="Footer Placeholder 5">
            <a:extLst>
              <a:ext uri="{FF2B5EF4-FFF2-40B4-BE49-F238E27FC236}">
                <a16:creationId xmlns:a16="http://schemas.microsoft.com/office/drawing/2014/main" id="{0B3B2131-0C36-0742-A47E-3330FEB43F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B8A83-DC0F-D34C-B604-16BC0D45F107}"/>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14605448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E58B2-5DF6-C84F-8669-09C572677E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170D61-DCE5-0540-AF58-E727F9DD3C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437A31-F22A-8040-9499-EF8761F7E6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DADC0A-8A96-EA41-B6FA-76B88B5420DF}"/>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6" name="Footer Placeholder 5">
            <a:extLst>
              <a:ext uri="{FF2B5EF4-FFF2-40B4-BE49-F238E27FC236}">
                <a16:creationId xmlns:a16="http://schemas.microsoft.com/office/drawing/2014/main" id="{1810B92A-2726-104C-9779-3673ED5B96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8D9F8E-A6A1-A142-A3FC-427FAB650B8D}"/>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15732427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A8408-1723-AA41-A7CA-E25162EF5B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EE0DB3-0498-9742-BED9-629E572F66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B91A0D-9A02-7B48-8300-A1BF7559CD4A}"/>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5" name="Footer Placeholder 4">
            <a:extLst>
              <a:ext uri="{FF2B5EF4-FFF2-40B4-BE49-F238E27FC236}">
                <a16:creationId xmlns:a16="http://schemas.microsoft.com/office/drawing/2014/main" id="{6A865C69-7E73-1940-A004-A8F8C1EBF1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9396EA-9F4E-0F41-AFDE-BE1F1B799ACA}"/>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17625749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82A31A-2609-8041-8AEA-184AF2D567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A6447E-4A94-F343-8D7C-F704284FED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588E6B-CE5C-D142-BC24-8DF7258CBE51}"/>
              </a:ext>
            </a:extLst>
          </p:cNvPr>
          <p:cNvSpPr>
            <a:spLocks noGrp="1"/>
          </p:cNvSpPr>
          <p:nvPr>
            <p:ph type="dt" sz="half" idx="10"/>
          </p:nvPr>
        </p:nvSpPr>
        <p:spPr/>
        <p:txBody>
          <a:bodyPr/>
          <a:lstStyle/>
          <a:p>
            <a:fld id="{4FF2BD99-B1D6-A941-84A5-1A2A7A07D4D5}" type="datetimeFigureOut">
              <a:rPr lang="en-US" smtClean="0"/>
              <a:t>9/11/2019</a:t>
            </a:fld>
            <a:endParaRPr lang="en-US"/>
          </a:p>
        </p:txBody>
      </p:sp>
      <p:sp>
        <p:nvSpPr>
          <p:cNvPr id="5" name="Footer Placeholder 4">
            <a:extLst>
              <a:ext uri="{FF2B5EF4-FFF2-40B4-BE49-F238E27FC236}">
                <a16:creationId xmlns:a16="http://schemas.microsoft.com/office/drawing/2014/main" id="{892A8561-0ADF-8447-952A-88CB05B65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BCC095-D81D-8F42-B544-6D82E159FFFE}"/>
              </a:ext>
            </a:extLst>
          </p:cNvPr>
          <p:cNvSpPr>
            <a:spLocks noGrp="1"/>
          </p:cNvSpPr>
          <p:nvPr>
            <p:ph type="sldNum" sz="quarter" idx="12"/>
          </p:nvPr>
        </p:nvSpPr>
        <p:spPr/>
        <p:txBody>
          <a:bodyPr/>
          <a:lstStyle/>
          <a:p>
            <a:fld id="{3B99FA5A-1869-9642-B0EF-1ABC991D88D8}" type="slidenum">
              <a:rPr lang="en-US" smtClean="0"/>
              <a:t>‹#›</a:t>
            </a:fld>
            <a:endParaRPr lang="en-US"/>
          </a:p>
        </p:txBody>
      </p:sp>
    </p:spTree>
    <p:extLst>
      <p:ext uri="{BB962C8B-B14F-4D97-AF65-F5344CB8AC3E}">
        <p14:creationId xmlns:p14="http://schemas.microsoft.com/office/powerpoint/2010/main" val="3695754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tif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3.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29E7DC-1C94-44EF-B15C-F910EF21E341}" type="slidenum">
              <a:rPr lang="en-US" smtClean="0"/>
              <a:t>‹#›</a:t>
            </a:fld>
            <a:endParaRPr lang="en-US"/>
          </a:p>
        </p:txBody>
      </p:sp>
      <p:pic>
        <p:nvPicPr>
          <p:cNvPr id="8" name="Picture 7">
            <a:extLst>
              <a:ext uri="{FF2B5EF4-FFF2-40B4-BE49-F238E27FC236}">
                <a16:creationId xmlns:a16="http://schemas.microsoft.com/office/drawing/2014/main" id="{4700EF4A-5244-8D41-AE6F-CB2C126A73CC}"/>
              </a:ext>
            </a:extLst>
          </p:cNvPr>
          <p:cNvPicPr>
            <a:picLocks noChangeAspect="1"/>
          </p:cNvPicPr>
          <p:nvPr userDrawn="1"/>
        </p:nvPicPr>
        <p:blipFill>
          <a:blip r:embed="rId13"/>
          <a:stretch>
            <a:fillRect/>
          </a:stretch>
        </p:blipFill>
        <p:spPr>
          <a:xfrm>
            <a:off x="291384" y="5923857"/>
            <a:ext cx="2542190" cy="847397"/>
          </a:xfrm>
          <a:prstGeom prst="rect">
            <a:avLst/>
          </a:prstGeom>
        </p:spPr>
      </p:pic>
      <p:pic>
        <p:nvPicPr>
          <p:cNvPr id="9" name="Picture 8">
            <a:extLst>
              <a:ext uri="{FF2B5EF4-FFF2-40B4-BE49-F238E27FC236}">
                <a16:creationId xmlns:a16="http://schemas.microsoft.com/office/drawing/2014/main" id="{DD107908-D8FC-6447-BEF0-A5328E7BE7D1}"/>
              </a:ext>
            </a:extLst>
          </p:cNvPr>
          <p:cNvPicPr>
            <a:picLocks noChangeAspect="1"/>
          </p:cNvPicPr>
          <p:nvPr userDrawn="1"/>
        </p:nvPicPr>
        <p:blipFill>
          <a:blip r:embed="rId14"/>
          <a:stretch>
            <a:fillRect/>
          </a:stretch>
        </p:blipFill>
        <p:spPr>
          <a:xfrm>
            <a:off x="10844326" y="5923857"/>
            <a:ext cx="1056289" cy="641671"/>
          </a:xfrm>
          <a:prstGeom prst="rect">
            <a:avLst/>
          </a:prstGeom>
        </p:spPr>
      </p:pic>
    </p:spTree>
    <p:extLst>
      <p:ext uri="{BB962C8B-B14F-4D97-AF65-F5344CB8AC3E}">
        <p14:creationId xmlns:p14="http://schemas.microsoft.com/office/powerpoint/2010/main" val="21617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2"/>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1067" y="152400"/>
            <a:ext cx="10972800" cy="742950"/>
          </a:xfrm>
          <a:prstGeom prst="rect">
            <a:avLst/>
          </a:prstGeom>
        </p:spPr>
        <p:txBody>
          <a:bodyPr vert="horz" lIns="91440" tIns="45720" rIns="91440" bIns="45720" rtlCol="0" anchor="b">
            <a:normAutofit/>
          </a:bodyPr>
          <a:lstStyle/>
          <a:p>
            <a:r>
              <a:rPr lang="en-US" dirty="0"/>
              <a:t>Click to edit Master title style (Lucida Sans Regular, 20 pt.)</a:t>
            </a:r>
          </a:p>
        </p:txBody>
      </p:sp>
      <p:sp>
        <p:nvSpPr>
          <p:cNvPr id="3" name="Text Placeholder 2"/>
          <p:cNvSpPr>
            <a:spLocks noGrp="1"/>
          </p:cNvSpPr>
          <p:nvPr>
            <p:ph type="body" idx="1"/>
          </p:nvPr>
        </p:nvSpPr>
        <p:spPr>
          <a:xfrm>
            <a:off x="1219200" y="1600201"/>
            <a:ext cx="9753600" cy="4343399"/>
          </a:xfrm>
          <a:prstGeom prst="rect">
            <a:avLst/>
          </a:prstGeom>
        </p:spPr>
        <p:txBody>
          <a:bodyPr vert="horz" lIns="91440" tIns="45720" rIns="91440" bIns="45720" rtlCol="0">
            <a:normAutofit/>
          </a:bodyPr>
          <a:lstStyle/>
          <a:p>
            <a:pPr lvl="0"/>
            <a:r>
              <a:rPr lang="en-US" dirty="0"/>
              <a:t>Click to edit Master body text (Lucida Sans Regular, 14 pt.)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0261599" y="6423025"/>
            <a:ext cx="1435100" cy="269875"/>
          </a:xfrm>
          <a:prstGeom prst="rect">
            <a:avLst/>
          </a:prstGeom>
        </p:spPr>
        <p:txBody>
          <a:bodyPr vert="horz" lIns="91440" tIns="45720" rIns="91440" bIns="45720" rtlCol="0" anchor="b"/>
          <a:lstStyle>
            <a:lvl1pPr algn="r">
              <a:defRPr sz="1200">
                <a:solidFill>
                  <a:srgbClr val="595959"/>
                </a:solidFill>
                <a:latin typeface="Lucida Sans"/>
                <a:cs typeface="Lucida Sans"/>
              </a:defRPr>
            </a:lvl1pPr>
          </a:lstStyle>
          <a:p>
            <a:fld id="{A6A7DFC8-CC87-1C45-AE2C-C06DE0F5DDBD}" type="slidenum">
              <a:rPr lang="en-US" smtClean="0"/>
              <a:pPr/>
              <a:t>‹#›</a:t>
            </a:fld>
            <a:endParaRPr lang="en-US" dirty="0"/>
          </a:p>
        </p:txBody>
      </p:sp>
      <p:cxnSp>
        <p:nvCxnSpPr>
          <p:cNvPr id="5" name="Straight Connector 4"/>
          <p:cNvCxnSpPr/>
          <p:nvPr userDrawn="1"/>
        </p:nvCxnSpPr>
        <p:spPr>
          <a:xfrm>
            <a:off x="615246" y="1029232"/>
            <a:ext cx="10967156" cy="1588"/>
          </a:xfrm>
          <a:prstGeom prst="line">
            <a:avLst/>
          </a:prstGeom>
          <a:ln w="1905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987163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Lst>
  <p:hf hdr="0" ftr="0" dt="0"/>
  <p:txStyles>
    <p:titleStyle>
      <a:lvl1pPr algn="l" defTabSz="457200" rtl="0" eaLnBrk="1" latinLnBrk="0" hangingPunct="1">
        <a:spcBef>
          <a:spcPct val="0"/>
        </a:spcBef>
        <a:buNone/>
        <a:defRPr sz="2000" kern="1200" baseline="0">
          <a:solidFill>
            <a:schemeClr val="tx2"/>
          </a:solidFill>
          <a:latin typeface="Lucida Sans"/>
          <a:ea typeface="+mj-ea"/>
          <a:cs typeface="Lucida Sans"/>
        </a:defRPr>
      </a:lvl1pPr>
    </p:titleStyle>
    <p:bodyStyle>
      <a:lvl1pPr marL="114300" indent="-114300" algn="l" defTabSz="457200" rtl="0" eaLnBrk="1" latinLnBrk="0" hangingPunct="1">
        <a:spcBef>
          <a:spcPct val="20000"/>
        </a:spcBef>
        <a:buFont typeface="Arial"/>
        <a:buChar char="•"/>
        <a:defRPr sz="1400" kern="1200">
          <a:solidFill>
            <a:schemeClr val="tx1"/>
          </a:solidFill>
          <a:latin typeface="Lucida Sans"/>
          <a:ea typeface="+mn-ea"/>
          <a:cs typeface="Lucida Sans"/>
        </a:defRPr>
      </a:lvl1pPr>
      <a:lvl2pPr marL="342900" indent="-114300" algn="l" defTabSz="457200" rtl="0" eaLnBrk="1" latinLnBrk="0" hangingPunct="1">
        <a:spcBef>
          <a:spcPct val="20000"/>
        </a:spcBef>
        <a:buFont typeface="Arial"/>
        <a:buChar char="–"/>
        <a:defRPr sz="1400" kern="1200">
          <a:solidFill>
            <a:schemeClr val="tx1"/>
          </a:solidFill>
          <a:latin typeface="Lucida Sans"/>
          <a:ea typeface="+mn-ea"/>
          <a:cs typeface="Lucida Sans"/>
        </a:defRPr>
      </a:lvl2pPr>
      <a:lvl3pPr marL="571500" indent="-114300" algn="l" defTabSz="457200" rtl="0" eaLnBrk="1" latinLnBrk="0" hangingPunct="1">
        <a:spcBef>
          <a:spcPct val="20000"/>
        </a:spcBef>
        <a:buFont typeface="Arial"/>
        <a:buChar char="•"/>
        <a:defRPr sz="1400" kern="1200">
          <a:solidFill>
            <a:schemeClr val="tx1"/>
          </a:solidFill>
          <a:latin typeface="Lucida Sans"/>
          <a:ea typeface="+mn-ea"/>
          <a:cs typeface="Lucida Sans"/>
        </a:defRPr>
      </a:lvl3pPr>
      <a:lvl4pPr marL="800100" indent="-114300" algn="l" defTabSz="457200" rtl="0" eaLnBrk="1" latinLnBrk="0" hangingPunct="1">
        <a:spcBef>
          <a:spcPct val="20000"/>
        </a:spcBef>
        <a:buFont typeface="Arial"/>
        <a:buChar char="–"/>
        <a:tabLst/>
        <a:defRPr sz="1400" kern="1200">
          <a:solidFill>
            <a:schemeClr val="tx1"/>
          </a:solidFill>
          <a:latin typeface="Lucida Sans"/>
          <a:ea typeface="+mn-ea"/>
          <a:cs typeface="Lucida Sans"/>
        </a:defRPr>
      </a:lvl4pPr>
      <a:lvl5pPr marL="1028700" indent="-114300" algn="l" defTabSz="457200" rtl="0" eaLnBrk="1" latinLnBrk="0" hangingPunct="1">
        <a:spcBef>
          <a:spcPct val="20000"/>
        </a:spcBef>
        <a:buFont typeface="Arial"/>
        <a:buChar char="»"/>
        <a:defRPr sz="1400" kern="1200">
          <a:solidFill>
            <a:schemeClr val="tx1"/>
          </a:solidFill>
          <a:latin typeface="Lucida Sans"/>
          <a:ea typeface="+mn-ea"/>
          <a:cs typeface="Lucida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89DD5C-AEB9-4854-A6FD-193597939086}" type="datetimeFigureOut">
              <a:rPr lang="en-GB" smtClean="0"/>
              <a:pPr/>
              <a:t>11/09/2019</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288615-BECD-4EE4-814A-0028DD761427}" type="slidenum">
              <a:rPr lang="en-GB" smtClean="0"/>
              <a:pPr/>
              <a:t>‹#›</a:t>
            </a:fld>
            <a:endParaRPr lang="en-GB"/>
          </a:p>
        </p:txBody>
      </p:sp>
      <p:sp>
        <p:nvSpPr>
          <p:cNvPr id="7" name="Rectangle 2"/>
          <p:cNvSpPr txBox="1">
            <a:spLocks noChangeArrowheads="1"/>
          </p:cNvSpPr>
          <p:nvPr userDrawn="1"/>
        </p:nvSpPr>
        <p:spPr bwMode="auto">
          <a:xfrm>
            <a:off x="0" y="0"/>
            <a:ext cx="12192000" cy="1196752"/>
          </a:xfrm>
          <a:prstGeom prst="rect">
            <a:avLst/>
          </a:prstGeom>
          <a:solidFill>
            <a:srgbClr val="2B167B"/>
          </a:solidFill>
          <a:ln w="9525">
            <a:noFill/>
            <a:miter lim="800000"/>
            <a:headEnd/>
            <a:tailEnd/>
          </a:ln>
        </p:spPr>
        <p:txBody>
          <a:bodyPr anchor="ctr"/>
          <a:lstStyle/>
          <a:p>
            <a:pPr algn="ctr">
              <a:defRPr/>
            </a:pPr>
            <a:endParaRPr lang="en-GB" sz="4400" kern="0" dirty="0">
              <a:solidFill>
                <a:schemeClr val="accent1"/>
              </a:solidFill>
              <a:latin typeface="+mj-lt"/>
              <a:ea typeface="+mj-ea"/>
              <a:cs typeface="+mj-cs"/>
            </a:endParaRPr>
          </a:p>
        </p:txBody>
      </p:sp>
    </p:spTree>
    <p:extLst>
      <p:ext uri="{BB962C8B-B14F-4D97-AF65-F5344CB8AC3E}">
        <p14:creationId xmlns:p14="http://schemas.microsoft.com/office/powerpoint/2010/main" val="357663834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2A5441-3F99-4F47-8BC9-70DB733911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78B995-3D7D-C642-8888-FA1D239B07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256B74-86FA-9D46-8640-55BC37C898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2BD99-B1D6-A941-84A5-1A2A7A07D4D5}" type="datetimeFigureOut">
              <a:rPr lang="en-US" smtClean="0"/>
              <a:t>9/11/2019</a:t>
            </a:fld>
            <a:endParaRPr lang="en-US"/>
          </a:p>
        </p:txBody>
      </p:sp>
      <p:sp>
        <p:nvSpPr>
          <p:cNvPr id="5" name="Footer Placeholder 4">
            <a:extLst>
              <a:ext uri="{FF2B5EF4-FFF2-40B4-BE49-F238E27FC236}">
                <a16:creationId xmlns:a16="http://schemas.microsoft.com/office/drawing/2014/main" id="{E2910870-CCC9-FC47-8B24-746DE725ED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197E6B-C8FB-334F-B85E-3EC1038E5F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99FA5A-1869-9642-B0EF-1ABC991D88D8}" type="slidenum">
              <a:rPr lang="en-US" smtClean="0"/>
              <a:t>‹#›</a:t>
            </a:fld>
            <a:endParaRPr lang="en-US"/>
          </a:p>
        </p:txBody>
      </p:sp>
    </p:spTree>
    <p:extLst>
      <p:ext uri="{BB962C8B-B14F-4D97-AF65-F5344CB8AC3E}">
        <p14:creationId xmlns:p14="http://schemas.microsoft.com/office/powerpoint/2010/main" val="346397545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8.xml"/><Relationship Id="rId5" Type="http://schemas.openxmlformats.org/officeDocument/2006/relationships/image" Target="../media/image23.png"/><Relationship Id="rId4" Type="http://schemas.openxmlformats.org/officeDocument/2006/relationships/image" Target="../media/image18.pdf"/></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tiff"/><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4.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34.xml"/><Relationship Id="rId7" Type="http://schemas.openxmlformats.org/officeDocument/2006/relationships/image" Target="../media/image36.png"/><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36.png"/><Relationship Id="rId11" Type="http://schemas.openxmlformats.org/officeDocument/2006/relationships/image" Target="../media/image39.png"/><Relationship Id="rId5" Type="http://schemas.microsoft.com/office/2017/06/relationships/model3d" Target="../media/model3d1.glb"/><Relationship Id="rId10"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38.png"/></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28834"/>
            <a:ext cx="9144000" cy="1569308"/>
          </a:xfrm>
        </p:spPr>
        <p:txBody>
          <a:bodyPr>
            <a:normAutofit/>
          </a:bodyPr>
          <a:lstStyle/>
          <a:p>
            <a:r>
              <a:rPr lang="en-US" dirty="0"/>
              <a:t>Objectives of the CPDPC</a:t>
            </a:r>
          </a:p>
        </p:txBody>
      </p:sp>
      <p:sp>
        <p:nvSpPr>
          <p:cNvPr id="3" name="Subtitle 2"/>
          <p:cNvSpPr>
            <a:spLocks noGrp="1"/>
          </p:cNvSpPr>
          <p:nvPr>
            <p:ph type="subTitle" idx="1"/>
          </p:nvPr>
        </p:nvSpPr>
        <p:spPr>
          <a:xfrm>
            <a:off x="1417982" y="3429000"/>
            <a:ext cx="9144000" cy="2401957"/>
          </a:xfrm>
        </p:spPr>
        <p:txBody>
          <a:bodyPr>
            <a:normAutofit fontScale="85000" lnSpcReduction="10000"/>
          </a:bodyPr>
          <a:lstStyle/>
          <a:p>
            <a:r>
              <a:rPr lang="en-US" sz="3300" dirty="0"/>
              <a:t>Stephen Pandol (Cedars-Sinai Medical Center, Los Angeles)</a:t>
            </a:r>
          </a:p>
          <a:p>
            <a:r>
              <a:rPr lang="en-US" sz="3300" dirty="0"/>
              <a:t>Chris Forsmark (University of Florida, Gainesville)</a:t>
            </a:r>
          </a:p>
          <a:p>
            <a:endParaRPr lang="en-US" sz="3300" dirty="0"/>
          </a:p>
          <a:p>
            <a:r>
              <a:rPr lang="en-US" sz="3300" dirty="0"/>
              <a:t>Jo Ann Rinaudo (NCI)</a:t>
            </a:r>
          </a:p>
          <a:p>
            <a:r>
              <a:rPr lang="en-US" sz="3300" dirty="0"/>
              <a:t>Jose Serrano (NIDDK)</a:t>
            </a:r>
          </a:p>
          <a:p>
            <a:endParaRPr lang="en-US" dirty="0"/>
          </a:p>
        </p:txBody>
      </p:sp>
      <p:pic>
        <p:nvPicPr>
          <p:cNvPr id="4" name="Picture 3">
            <a:extLst>
              <a:ext uri="{FF2B5EF4-FFF2-40B4-BE49-F238E27FC236}">
                <a16:creationId xmlns:a16="http://schemas.microsoft.com/office/drawing/2014/main" id="{D49A08AC-89F5-7B46-9D00-24C227B7CD06}"/>
              </a:ext>
            </a:extLst>
          </p:cNvPr>
          <p:cNvPicPr/>
          <p:nvPr/>
        </p:nvPicPr>
        <p:blipFill>
          <a:blip r:embed="rId2">
            <a:extLst>
              <a:ext uri="{28A0092B-C50C-407E-A947-70E740481C1C}">
                <a14:useLocalDpi xmlns:a14="http://schemas.microsoft.com/office/drawing/2010/main" val="0"/>
              </a:ext>
            </a:extLst>
          </a:blip>
          <a:stretch>
            <a:fillRect/>
          </a:stretch>
        </p:blipFill>
        <p:spPr>
          <a:xfrm>
            <a:off x="538956" y="129298"/>
            <a:ext cx="11609231" cy="1551327"/>
          </a:xfrm>
          <a:prstGeom prst="rect">
            <a:avLst/>
          </a:prstGeom>
        </p:spPr>
      </p:pic>
    </p:spTree>
    <p:extLst>
      <p:ext uri="{BB962C8B-B14F-4D97-AF65-F5344CB8AC3E}">
        <p14:creationId xmlns:p14="http://schemas.microsoft.com/office/powerpoint/2010/main" val="2125226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B14D7A-A0A8-4F9F-8CC1-EA3F2169C976}"/>
              </a:ext>
            </a:extLst>
          </p:cNvPr>
          <p:cNvPicPr>
            <a:picLocks noChangeAspect="1"/>
          </p:cNvPicPr>
          <p:nvPr/>
        </p:nvPicPr>
        <p:blipFill>
          <a:blip r:embed="rId2"/>
          <a:stretch>
            <a:fillRect/>
          </a:stretch>
        </p:blipFill>
        <p:spPr>
          <a:xfrm>
            <a:off x="2258518" y="344773"/>
            <a:ext cx="9144000" cy="5725344"/>
          </a:xfrm>
          <a:prstGeom prst="rect">
            <a:avLst/>
          </a:prstGeom>
        </p:spPr>
      </p:pic>
    </p:spTree>
    <p:extLst>
      <p:ext uri="{BB962C8B-B14F-4D97-AF65-F5344CB8AC3E}">
        <p14:creationId xmlns:p14="http://schemas.microsoft.com/office/powerpoint/2010/main" val="1654836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1E36AE-8124-FD4C-AC02-E30E17A2B17B}"/>
              </a:ext>
            </a:extLst>
          </p:cNvPr>
          <p:cNvSpPr>
            <a:spLocks noGrp="1"/>
          </p:cNvSpPr>
          <p:nvPr>
            <p:ph type="title"/>
          </p:nvPr>
        </p:nvSpPr>
        <p:spPr/>
        <p:txBody>
          <a:bodyPr/>
          <a:lstStyle/>
          <a:p>
            <a:r>
              <a:rPr lang="en-US" dirty="0"/>
              <a:t>Dual “causality”</a:t>
            </a:r>
          </a:p>
        </p:txBody>
      </p:sp>
      <p:sp>
        <p:nvSpPr>
          <p:cNvPr id="5" name="Oval 4">
            <a:extLst>
              <a:ext uri="{FF2B5EF4-FFF2-40B4-BE49-F238E27FC236}">
                <a16:creationId xmlns:a16="http://schemas.microsoft.com/office/drawing/2014/main" id="{96F30119-EBB7-3441-AD05-8244CDAB71B5}"/>
              </a:ext>
            </a:extLst>
          </p:cNvPr>
          <p:cNvSpPr/>
          <p:nvPr/>
        </p:nvSpPr>
        <p:spPr>
          <a:xfrm>
            <a:off x="1927654" y="1894637"/>
            <a:ext cx="1816443" cy="182783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FA4E8D5-DD4F-F845-8D95-6C24F4DCFBF5}"/>
              </a:ext>
            </a:extLst>
          </p:cNvPr>
          <p:cNvSpPr/>
          <p:nvPr/>
        </p:nvSpPr>
        <p:spPr>
          <a:xfrm>
            <a:off x="7751805" y="1894637"/>
            <a:ext cx="2059460" cy="20193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58E19EB-A4E4-7041-B680-B4542C57781D}"/>
              </a:ext>
            </a:extLst>
          </p:cNvPr>
          <p:cNvSpPr/>
          <p:nvPr/>
        </p:nvSpPr>
        <p:spPr>
          <a:xfrm>
            <a:off x="4720281" y="4644769"/>
            <a:ext cx="2063579" cy="187822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42744E0-DF87-1243-9C78-D9049A2038C0}"/>
              </a:ext>
            </a:extLst>
          </p:cNvPr>
          <p:cNvSpPr txBox="1"/>
          <p:nvPr/>
        </p:nvSpPr>
        <p:spPr>
          <a:xfrm>
            <a:off x="2471350" y="2570205"/>
            <a:ext cx="864973" cy="369332"/>
          </a:xfrm>
          <a:prstGeom prst="rect">
            <a:avLst/>
          </a:prstGeom>
          <a:noFill/>
        </p:spPr>
        <p:txBody>
          <a:bodyPr wrap="square" rtlCol="0">
            <a:spAutoFit/>
          </a:bodyPr>
          <a:lstStyle/>
          <a:p>
            <a:r>
              <a:rPr lang="en-US" dirty="0"/>
              <a:t>PDAC</a:t>
            </a:r>
          </a:p>
        </p:txBody>
      </p:sp>
      <p:sp>
        <p:nvSpPr>
          <p:cNvPr id="9" name="TextBox 8">
            <a:extLst>
              <a:ext uri="{FF2B5EF4-FFF2-40B4-BE49-F238E27FC236}">
                <a16:creationId xmlns:a16="http://schemas.microsoft.com/office/drawing/2014/main" id="{4D384A16-9AC1-1A4B-BBEC-97C64908D3CE}"/>
              </a:ext>
            </a:extLst>
          </p:cNvPr>
          <p:cNvSpPr txBox="1"/>
          <p:nvPr/>
        </p:nvSpPr>
        <p:spPr>
          <a:xfrm>
            <a:off x="4905633" y="5214551"/>
            <a:ext cx="1507524" cy="646331"/>
          </a:xfrm>
          <a:prstGeom prst="rect">
            <a:avLst/>
          </a:prstGeom>
          <a:noFill/>
        </p:spPr>
        <p:txBody>
          <a:bodyPr wrap="square" rtlCol="0">
            <a:spAutoFit/>
          </a:bodyPr>
          <a:lstStyle/>
          <a:p>
            <a:r>
              <a:rPr lang="en-US" dirty="0"/>
              <a:t>Type 2 and Type3c DM</a:t>
            </a:r>
          </a:p>
        </p:txBody>
      </p:sp>
      <p:sp>
        <p:nvSpPr>
          <p:cNvPr id="10" name="TextBox 9">
            <a:extLst>
              <a:ext uri="{FF2B5EF4-FFF2-40B4-BE49-F238E27FC236}">
                <a16:creationId xmlns:a16="http://schemas.microsoft.com/office/drawing/2014/main" id="{355477BC-EA9E-DD4C-B6DC-7A2A9485D46F}"/>
              </a:ext>
            </a:extLst>
          </p:cNvPr>
          <p:cNvSpPr txBox="1"/>
          <p:nvPr/>
        </p:nvSpPr>
        <p:spPr>
          <a:xfrm>
            <a:off x="8575589" y="2730843"/>
            <a:ext cx="741406" cy="369332"/>
          </a:xfrm>
          <a:prstGeom prst="rect">
            <a:avLst/>
          </a:prstGeom>
          <a:noFill/>
        </p:spPr>
        <p:txBody>
          <a:bodyPr wrap="square" rtlCol="0">
            <a:spAutoFit/>
          </a:bodyPr>
          <a:lstStyle/>
          <a:p>
            <a:r>
              <a:rPr lang="en-US" dirty="0"/>
              <a:t>CP</a:t>
            </a:r>
          </a:p>
        </p:txBody>
      </p:sp>
      <p:cxnSp>
        <p:nvCxnSpPr>
          <p:cNvPr id="14" name="Straight Arrow Connector 13">
            <a:extLst>
              <a:ext uri="{FF2B5EF4-FFF2-40B4-BE49-F238E27FC236}">
                <a16:creationId xmlns:a16="http://schemas.microsoft.com/office/drawing/2014/main" id="{56618C7E-53AF-3C4B-BE73-8A4BE18705A8}"/>
              </a:ext>
            </a:extLst>
          </p:cNvPr>
          <p:cNvCxnSpPr/>
          <p:nvPr/>
        </p:nvCxnSpPr>
        <p:spPr>
          <a:xfrm>
            <a:off x="3336323" y="3632886"/>
            <a:ext cx="1569309" cy="143338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F9B475A-8B5D-C549-A6C6-933232DF76C0}"/>
              </a:ext>
            </a:extLst>
          </p:cNvPr>
          <p:cNvCxnSpPr/>
          <p:nvPr/>
        </p:nvCxnSpPr>
        <p:spPr>
          <a:xfrm flipH="1" flipV="1">
            <a:off x="3583459" y="3410465"/>
            <a:ext cx="1556952" cy="1383957"/>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054BE78-08CA-CC4F-948C-399787F427B6}"/>
              </a:ext>
            </a:extLst>
          </p:cNvPr>
          <p:cNvCxnSpPr/>
          <p:nvPr/>
        </p:nvCxnSpPr>
        <p:spPr>
          <a:xfrm flipV="1">
            <a:off x="6240162" y="3410465"/>
            <a:ext cx="1618735" cy="1383957"/>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8C7BD39-55C2-7743-8F77-BAFF43679200}"/>
              </a:ext>
            </a:extLst>
          </p:cNvPr>
          <p:cNvCxnSpPr/>
          <p:nvPr/>
        </p:nvCxnSpPr>
        <p:spPr>
          <a:xfrm flipH="1">
            <a:off x="6647935" y="3722473"/>
            <a:ext cx="1519883" cy="1343797"/>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756EB43-E86D-2D42-8B99-6B7977FD4AB7}"/>
              </a:ext>
            </a:extLst>
          </p:cNvPr>
          <p:cNvCxnSpPr/>
          <p:nvPr/>
        </p:nvCxnSpPr>
        <p:spPr>
          <a:xfrm>
            <a:off x="3744097" y="2495830"/>
            <a:ext cx="4114800" cy="0"/>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BB72A5DE-2360-354E-B413-A548FA145C66}"/>
              </a:ext>
            </a:extLst>
          </p:cNvPr>
          <p:cNvCxnSpPr/>
          <p:nvPr/>
        </p:nvCxnSpPr>
        <p:spPr>
          <a:xfrm flipH="1" flipV="1">
            <a:off x="3744097" y="2904320"/>
            <a:ext cx="4007708" cy="11189"/>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2014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D2CEEAC-3B52-4187-8E93-7218DEC52303}"/>
              </a:ext>
            </a:extLst>
          </p:cNvPr>
          <p:cNvSpPr>
            <a:spLocks noGrp="1"/>
          </p:cNvSpPr>
          <p:nvPr>
            <p:ph type="ctrTitle"/>
          </p:nvPr>
        </p:nvSpPr>
        <p:spPr>
          <a:xfrm>
            <a:off x="2209800" y="1434452"/>
            <a:ext cx="7772400" cy="2165999"/>
          </a:xfrm>
        </p:spPr>
        <p:txBody>
          <a:bodyPr>
            <a:normAutofit/>
          </a:bodyPr>
          <a:lstStyle/>
          <a:p>
            <a:pPr algn="l"/>
            <a:br>
              <a:rPr lang="en-US" sz="2400" dirty="0"/>
            </a:br>
            <a:endParaRPr lang="en-US" sz="2400" dirty="0"/>
          </a:p>
        </p:txBody>
      </p:sp>
      <p:sp>
        <p:nvSpPr>
          <p:cNvPr id="3" name="TextBox 2"/>
          <p:cNvSpPr txBox="1"/>
          <p:nvPr/>
        </p:nvSpPr>
        <p:spPr>
          <a:xfrm>
            <a:off x="2400300" y="4953000"/>
            <a:ext cx="7391400" cy="1077218"/>
          </a:xfrm>
          <a:prstGeom prst="rect">
            <a:avLst/>
          </a:prstGeom>
          <a:noFill/>
        </p:spPr>
        <p:txBody>
          <a:bodyPr wrap="square" rtlCol="0">
            <a:spAutoFit/>
          </a:bodyPr>
          <a:lstStyle/>
          <a:p>
            <a:pPr algn="ctr">
              <a:defRPr/>
            </a:pPr>
            <a:endParaRPr lang="en-US" sz="3200" dirty="0">
              <a:solidFill>
                <a:prstClr val="black"/>
              </a:solidFill>
              <a:latin typeface="Calibri"/>
            </a:endParaRPr>
          </a:p>
          <a:p>
            <a:pPr algn="ctr">
              <a:defRPr/>
            </a:pPr>
            <a:endParaRPr lang="en-US" sz="3200" dirty="0">
              <a:solidFill>
                <a:prstClr val="black"/>
              </a:solidFill>
              <a:latin typeface="Calibri"/>
            </a:endParaRPr>
          </a:p>
        </p:txBody>
      </p:sp>
      <p:sp>
        <p:nvSpPr>
          <p:cNvPr id="2" name="Rectangle 1">
            <a:extLst>
              <a:ext uri="{FF2B5EF4-FFF2-40B4-BE49-F238E27FC236}">
                <a16:creationId xmlns:a16="http://schemas.microsoft.com/office/drawing/2014/main" id="{2C6390B5-4905-422B-8DE6-A7768B3A4ED2}"/>
              </a:ext>
            </a:extLst>
          </p:cNvPr>
          <p:cNvSpPr/>
          <p:nvPr/>
        </p:nvSpPr>
        <p:spPr>
          <a:xfrm>
            <a:off x="1524000" y="506628"/>
            <a:ext cx="8906608" cy="1200329"/>
          </a:xfrm>
          <a:prstGeom prst="rect">
            <a:avLst/>
          </a:prstGeom>
        </p:spPr>
        <p:txBody>
          <a:bodyPr wrap="square">
            <a:spAutoFit/>
          </a:bodyPr>
          <a:lstStyle/>
          <a:p>
            <a:r>
              <a:rPr lang="en-US" sz="2400" b="1" dirty="0"/>
              <a:t>Pediatric CP WG Cohort Study</a:t>
            </a:r>
          </a:p>
          <a:p>
            <a:endParaRPr lang="en-US" sz="2400" u="sng" dirty="0"/>
          </a:p>
          <a:p>
            <a:endParaRPr lang="en-US" sz="2400" dirty="0"/>
          </a:p>
        </p:txBody>
      </p:sp>
      <p:pic>
        <p:nvPicPr>
          <p:cNvPr id="4" name="Picture 3">
            <a:extLst>
              <a:ext uri="{FF2B5EF4-FFF2-40B4-BE49-F238E27FC236}">
                <a16:creationId xmlns:a16="http://schemas.microsoft.com/office/drawing/2014/main" id="{1FE4143B-9557-4BEF-824E-DD25D42C89F0}"/>
              </a:ext>
            </a:extLst>
          </p:cNvPr>
          <p:cNvPicPr>
            <a:picLocks noChangeAspect="1"/>
          </p:cNvPicPr>
          <p:nvPr/>
        </p:nvPicPr>
        <p:blipFill>
          <a:blip r:embed="rId2"/>
          <a:stretch>
            <a:fillRect/>
          </a:stretch>
        </p:blipFill>
        <p:spPr>
          <a:xfrm>
            <a:off x="1618735" y="1248032"/>
            <a:ext cx="7537623" cy="5347219"/>
          </a:xfrm>
          <a:prstGeom prst="rect">
            <a:avLst/>
          </a:prstGeom>
        </p:spPr>
      </p:pic>
      <p:sp>
        <p:nvSpPr>
          <p:cNvPr id="7" name="TextBox 6">
            <a:extLst>
              <a:ext uri="{FF2B5EF4-FFF2-40B4-BE49-F238E27FC236}">
                <a16:creationId xmlns:a16="http://schemas.microsoft.com/office/drawing/2014/main" id="{47B46E0B-73A7-441A-BD55-54672B41B65B}"/>
              </a:ext>
            </a:extLst>
          </p:cNvPr>
          <p:cNvSpPr txBox="1"/>
          <p:nvPr/>
        </p:nvSpPr>
        <p:spPr>
          <a:xfrm>
            <a:off x="3694669" y="6166022"/>
            <a:ext cx="6097031" cy="369332"/>
          </a:xfrm>
          <a:prstGeom prst="rect">
            <a:avLst/>
          </a:prstGeom>
          <a:noFill/>
        </p:spPr>
        <p:txBody>
          <a:bodyPr wrap="square" rtlCol="0">
            <a:spAutoFit/>
          </a:bodyPr>
          <a:lstStyle/>
          <a:p>
            <a:r>
              <a:rPr lang="en-US" dirty="0"/>
              <a:t>Howes et al. </a:t>
            </a:r>
            <a:r>
              <a:rPr lang="en-US" dirty="0" err="1"/>
              <a:t>Clin</a:t>
            </a:r>
            <a:r>
              <a:rPr lang="en-US" dirty="0"/>
              <a:t> Gastroenterol </a:t>
            </a:r>
            <a:r>
              <a:rPr lang="en-US" dirty="0" err="1"/>
              <a:t>Hepatol</a:t>
            </a:r>
            <a:r>
              <a:rPr lang="en-US" dirty="0"/>
              <a:t> 2004; 2: 252</a:t>
            </a:r>
          </a:p>
        </p:txBody>
      </p:sp>
    </p:spTree>
    <p:extLst>
      <p:ext uri="{BB962C8B-B14F-4D97-AF65-F5344CB8AC3E}">
        <p14:creationId xmlns:p14="http://schemas.microsoft.com/office/powerpoint/2010/main" val="471529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434976"/>
            <a:ext cx="7772400" cy="1089025"/>
          </a:xfrm>
        </p:spPr>
        <p:txBody>
          <a:bodyPr/>
          <a:lstStyle/>
          <a:p>
            <a:r>
              <a:rPr lang="en-US" b="1" dirty="0">
                <a:effectLst>
                  <a:outerShdw blurRad="38100" dist="38100" dir="2700000" algn="tl">
                    <a:srgbClr val="000000">
                      <a:alpha val="43137"/>
                    </a:srgbClr>
                  </a:outerShdw>
                </a:effectLst>
              </a:rPr>
              <a:t>Origins of the CPDPC</a:t>
            </a:r>
          </a:p>
        </p:txBody>
      </p:sp>
      <p:sp>
        <p:nvSpPr>
          <p:cNvPr id="7" name="Rectangle 6"/>
          <p:cNvSpPr/>
          <p:nvPr/>
        </p:nvSpPr>
        <p:spPr>
          <a:xfrm>
            <a:off x="1752600" y="1447800"/>
            <a:ext cx="8686800" cy="4493538"/>
          </a:xfrm>
          <a:prstGeom prst="rect">
            <a:avLst/>
          </a:prstGeom>
        </p:spPr>
        <p:txBody>
          <a:bodyPr wrap="square">
            <a:spAutoFit/>
          </a:bodyPr>
          <a:lstStyle/>
          <a:p>
            <a:pPr marL="480060" indent="-342900">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NIDDK (June 2012) and NIDDK/NCI (June 2013) sponsored workshops to discuss:</a:t>
            </a:r>
          </a:p>
          <a:p>
            <a:pPr marL="800100" lvl="1" indent="-342900">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Type 3c Diabetes Mellitus (T3cDM) and risk of pancreatic cancer</a:t>
            </a:r>
          </a:p>
          <a:p>
            <a:pPr marL="800100" lvl="1" indent="-342900">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Basic and translational studies in the area of chronic pancreatitis </a:t>
            </a:r>
          </a:p>
          <a:p>
            <a:pPr marL="800100" lvl="1" indent="-342900">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Risk factors which link chronic pancreatitis, diabetes, and pancreatic cancer</a:t>
            </a:r>
          </a:p>
          <a:p>
            <a:pPr marL="800100" lvl="1" indent="-342900">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Strategies and therapeutic targets to reduce the burden of disease</a:t>
            </a:r>
          </a:p>
          <a:p>
            <a:pPr marL="880110" lvl="1" indent="-285750">
              <a:buFont typeface="Wingdings" panose="05000000000000000000" pitchFamily="2" charset="2"/>
              <a:buChar char="§"/>
            </a:pPr>
            <a:endParaRPr lang="en-US" sz="2200" dirty="0">
              <a:latin typeface="Times New Roman" panose="02020603050405020304" pitchFamily="18" charset="0"/>
              <a:cs typeface="Times New Roman" panose="02020603050405020304" pitchFamily="18" charset="0"/>
            </a:endParaRPr>
          </a:p>
          <a:p>
            <a:pPr marL="514350" lvl="1" indent="-320675">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NCI’s Scientific Framework for Pancreatic Ductal Adenocarcinoma, February 2014</a:t>
            </a:r>
          </a:p>
          <a:p>
            <a:pPr marL="193675" lvl="1" algn="ctr"/>
            <a:endParaRPr lang="en-US" sz="2200" dirty="0">
              <a:latin typeface="Times New Roman" panose="02020603050405020304" pitchFamily="18" charset="0"/>
              <a:cs typeface="Times New Roman" panose="02020603050405020304" pitchFamily="18" charset="0"/>
            </a:endParaRPr>
          </a:p>
          <a:p>
            <a:pPr marL="193675" lvl="1" algn="ctr"/>
            <a:r>
              <a:rPr lang="en-US" sz="2200" dirty="0">
                <a:latin typeface="Times New Roman" panose="02020603050405020304" pitchFamily="18" charset="0"/>
                <a:cs typeface="Times New Roman" panose="02020603050405020304" pitchFamily="18" charset="0"/>
              </a:rPr>
              <a:t>“The NCI will continue to work with NIDDK to develop new funding opportunities for studying the diabetes-PDAC connection.”</a:t>
            </a:r>
          </a:p>
        </p:txBody>
      </p:sp>
    </p:spTree>
    <p:extLst>
      <p:ext uri="{BB962C8B-B14F-4D97-AF65-F5344CB8AC3E}">
        <p14:creationId xmlns:p14="http://schemas.microsoft.com/office/powerpoint/2010/main" val="3405851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a:spLocks noGrp="1"/>
          </p:cNvSpPr>
          <p:nvPr>
            <p:ph type="subTitle" idx="1"/>
          </p:nvPr>
        </p:nvSpPr>
        <p:spPr>
          <a:xfrm>
            <a:off x="1857983" y="1634248"/>
            <a:ext cx="8706255" cy="3433864"/>
          </a:xfrm>
        </p:spPr>
        <p:txBody>
          <a:bodyPr>
            <a:normAutofit/>
          </a:bodyPr>
          <a:lstStyle/>
          <a:p>
            <a:pPr algn="l"/>
            <a:r>
              <a:rPr lang="en-US" dirty="0">
                <a:solidFill>
                  <a:schemeClr val="tx1"/>
                </a:solidFill>
                <a:latin typeface="Times New Roman" pitchFamily="18" charset="0"/>
              </a:rPr>
              <a:t>RFAs were developed by NCI and NIDDK staff and on April 2 2015 applications received in response to two RFAs:</a:t>
            </a:r>
          </a:p>
          <a:p>
            <a:pPr algn="l"/>
            <a:r>
              <a:rPr lang="en-US" sz="2800" b="1" dirty="0">
                <a:effectLst>
                  <a:outerShdw blurRad="38100" dist="38100" dir="2700000" algn="tl">
                    <a:srgbClr val="000000">
                      <a:alpha val="43137"/>
                    </a:srgbClr>
                  </a:outerShdw>
                </a:effectLst>
              </a:rPr>
              <a:t>DK14-027 for Clinical Centers</a:t>
            </a:r>
          </a:p>
          <a:p>
            <a:pPr algn="l"/>
            <a:r>
              <a:rPr lang="en-US" sz="2800" dirty="0"/>
              <a:t> and</a:t>
            </a:r>
          </a:p>
          <a:p>
            <a:pPr algn="l"/>
            <a:r>
              <a:rPr lang="en-US" sz="1000" dirty="0"/>
              <a:t> </a:t>
            </a:r>
            <a:endParaRPr lang="en-US" sz="100" dirty="0"/>
          </a:p>
          <a:p>
            <a:pPr algn="l"/>
            <a:r>
              <a:rPr lang="en-US" sz="2800" b="1" dirty="0">
                <a:effectLst>
                  <a:outerShdw blurRad="38100" dist="38100" dir="2700000" algn="tl">
                    <a:srgbClr val="000000">
                      <a:alpha val="43137"/>
                    </a:srgbClr>
                  </a:outerShdw>
                </a:effectLst>
              </a:rPr>
              <a:t>DK-14-028 for a Coordinating and Data Management Center</a:t>
            </a:r>
          </a:p>
        </p:txBody>
      </p:sp>
      <p:sp>
        <p:nvSpPr>
          <p:cNvPr id="8" name="Title 1"/>
          <p:cNvSpPr txBox="1">
            <a:spLocks/>
          </p:cNvSpPr>
          <p:nvPr/>
        </p:nvSpPr>
        <p:spPr>
          <a:xfrm>
            <a:off x="2133600" y="434976"/>
            <a:ext cx="7772400" cy="1089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effectLst>
                  <a:outerShdw blurRad="38100" dist="38100" dir="2700000" algn="tl">
                    <a:srgbClr val="000000">
                      <a:alpha val="43137"/>
                    </a:srgbClr>
                  </a:outerShdw>
                </a:effectLst>
              </a:rPr>
              <a:t>Origins of the CPDPC</a:t>
            </a:r>
          </a:p>
        </p:txBody>
      </p:sp>
    </p:spTree>
    <p:extLst>
      <p:ext uri="{BB962C8B-B14F-4D97-AF65-F5344CB8AC3E}">
        <p14:creationId xmlns:p14="http://schemas.microsoft.com/office/powerpoint/2010/main" val="1759793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CMP00224_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9400" y="1690688"/>
            <a:ext cx="6858000" cy="427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 Box 5"/>
          <p:cNvSpPr txBox="1">
            <a:spLocks noChangeArrowheads="1"/>
          </p:cNvSpPr>
          <p:nvPr/>
        </p:nvSpPr>
        <p:spPr bwMode="auto">
          <a:xfrm>
            <a:off x="1600200" y="2743200"/>
            <a:ext cx="15240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a:t>Stanford U.</a:t>
            </a:r>
          </a:p>
        </p:txBody>
      </p:sp>
      <p:sp>
        <p:nvSpPr>
          <p:cNvPr id="4100" name="Text Box 6"/>
          <p:cNvSpPr txBox="1">
            <a:spLocks noChangeArrowheads="1"/>
          </p:cNvSpPr>
          <p:nvPr/>
        </p:nvSpPr>
        <p:spPr bwMode="auto">
          <a:xfrm>
            <a:off x="6705600" y="5573714"/>
            <a:ext cx="12954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a:t>Baylor U.</a:t>
            </a:r>
          </a:p>
        </p:txBody>
      </p:sp>
      <p:sp>
        <p:nvSpPr>
          <p:cNvPr id="4101" name="Text Box 7"/>
          <p:cNvSpPr txBox="1">
            <a:spLocks noChangeArrowheads="1"/>
          </p:cNvSpPr>
          <p:nvPr/>
        </p:nvSpPr>
        <p:spPr bwMode="auto">
          <a:xfrm>
            <a:off x="3505200" y="5562601"/>
            <a:ext cx="19050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a:solidFill>
                  <a:srgbClr val="FF0000"/>
                </a:solidFill>
              </a:rPr>
              <a:t>U.Texas - M.D. Anderson </a:t>
            </a:r>
          </a:p>
        </p:txBody>
      </p:sp>
      <p:sp>
        <p:nvSpPr>
          <p:cNvPr id="4102" name="Text Box 8"/>
          <p:cNvSpPr txBox="1">
            <a:spLocks noChangeArrowheads="1"/>
          </p:cNvSpPr>
          <p:nvPr/>
        </p:nvSpPr>
        <p:spPr bwMode="auto">
          <a:xfrm>
            <a:off x="7848600" y="2071688"/>
            <a:ext cx="1676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a:t>U.Pittsburgh</a:t>
            </a:r>
            <a:endParaRPr lang="en-US" altLang="en-US" sz="2000" b="1"/>
          </a:p>
        </p:txBody>
      </p:sp>
      <p:sp>
        <p:nvSpPr>
          <p:cNvPr id="4103" name="Text Box 9"/>
          <p:cNvSpPr txBox="1">
            <a:spLocks noChangeArrowheads="1"/>
          </p:cNvSpPr>
          <p:nvPr/>
        </p:nvSpPr>
        <p:spPr bwMode="auto">
          <a:xfrm>
            <a:off x="4800600" y="1690688"/>
            <a:ext cx="990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a:t>U.Iowa</a:t>
            </a:r>
          </a:p>
        </p:txBody>
      </p:sp>
      <p:sp>
        <p:nvSpPr>
          <p:cNvPr id="4104" name="Line 11"/>
          <p:cNvSpPr>
            <a:spLocks noChangeShapeType="1"/>
          </p:cNvSpPr>
          <p:nvPr/>
        </p:nvSpPr>
        <p:spPr bwMode="auto">
          <a:xfrm flipH="1">
            <a:off x="8362950" y="2362201"/>
            <a:ext cx="95250" cy="868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5" name="Line 13"/>
          <p:cNvSpPr>
            <a:spLocks noChangeShapeType="1"/>
          </p:cNvSpPr>
          <p:nvPr/>
        </p:nvSpPr>
        <p:spPr bwMode="auto">
          <a:xfrm flipH="1" flipV="1">
            <a:off x="6400800" y="5167313"/>
            <a:ext cx="533400" cy="40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6" name="Text Box 14"/>
          <p:cNvSpPr txBox="1">
            <a:spLocks noChangeArrowheads="1"/>
          </p:cNvSpPr>
          <p:nvPr/>
        </p:nvSpPr>
        <p:spPr bwMode="auto">
          <a:xfrm>
            <a:off x="8763000" y="5105400"/>
            <a:ext cx="152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a:t>U.Florida</a:t>
            </a:r>
            <a:endParaRPr lang="en-US" altLang="en-US" sz="2000" b="1"/>
          </a:p>
        </p:txBody>
      </p:sp>
      <p:sp>
        <p:nvSpPr>
          <p:cNvPr id="4107" name="Line 15"/>
          <p:cNvSpPr>
            <a:spLocks noChangeShapeType="1"/>
          </p:cNvSpPr>
          <p:nvPr/>
        </p:nvSpPr>
        <p:spPr bwMode="auto">
          <a:xfrm flipH="1" flipV="1">
            <a:off x="8210550" y="5065713"/>
            <a:ext cx="628650" cy="203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8" name="Line 16"/>
          <p:cNvSpPr>
            <a:spLocks noChangeShapeType="1"/>
          </p:cNvSpPr>
          <p:nvPr/>
        </p:nvSpPr>
        <p:spPr bwMode="auto">
          <a:xfrm flipV="1">
            <a:off x="5105401" y="5211764"/>
            <a:ext cx="1285875" cy="5476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9" name="Line 17"/>
          <p:cNvSpPr>
            <a:spLocks noChangeShapeType="1"/>
          </p:cNvSpPr>
          <p:nvPr/>
        </p:nvSpPr>
        <p:spPr bwMode="auto">
          <a:xfrm>
            <a:off x="2324100" y="3081339"/>
            <a:ext cx="573088" cy="4016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10" name="Text Box 18"/>
          <p:cNvSpPr txBox="1">
            <a:spLocks noChangeArrowheads="1"/>
          </p:cNvSpPr>
          <p:nvPr/>
        </p:nvSpPr>
        <p:spPr bwMode="auto">
          <a:xfrm>
            <a:off x="1676400" y="4114801"/>
            <a:ext cx="12954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dirty="0"/>
              <a:t>Cedars Sinai LA</a:t>
            </a:r>
          </a:p>
        </p:txBody>
      </p:sp>
      <p:sp>
        <p:nvSpPr>
          <p:cNvPr id="4111" name="Line 19"/>
          <p:cNvSpPr>
            <a:spLocks noChangeShapeType="1"/>
          </p:cNvSpPr>
          <p:nvPr/>
        </p:nvSpPr>
        <p:spPr bwMode="auto">
          <a:xfrm flipV="1">
            <a:off x="2730500" y="3933825"/>
            <a:ext cx="268288" cy="4381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12" name="Text Box 20"/>
          <p:cNvSpPr txBox="1">
            <a:spLocks noChangeArrowheads="1"/>
          </p:cNvSpPr>
          <p:nvPr/>
        </p:nvSpPr>
        <p:spPr bwMode="auto">
          <a:xfrm>
            <a:off x="7315200" y="1447800"/>
            <a:ext cx="16002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a:t>Ohio State U </a:t>
            </a:r>
          </a:p>
        </p:txBody>
      </p:sp>
      <p:sp>
        <p:nvSpPr>
          <p:cNvPr id="4113" name="Text Box 21"/>
          <p:cNvSpPr txBox="1">
            <a:spLocks noChangeArrowheads="1"/>
          </p:cNvSpPr>
          <p:nvPr/>
        </p:nvSpPr>
        <p:spPr bwMode="auto">
          <a:xfrm>
            <a:off x="6477000" y="1843089"/>
            <a:ext cx="14478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a:t>Indiana U</a:t>
            </a:r>
          </a:p>
        </p:txBody>
      </p:sp>
      <p:sp>
        <p:nvSpPr>
          <p:cNvPr id="4114" name="Line 22"/>
          <p:cNvSpPr>
            <a:spLocks noChangeShapeType="1"/>
          </p:cNvSpPr>
          <p:nvPr/>
        </p:nvSpPr>
        <p:spPr bwMode="auto">
          <a:xfrm>
            <a:off x="7848600" y="1814514"/>
            <a:ext cx="0" cy="16144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15" name="Line 23"/>
          <p:cNvSpPr>
            <a:spLocks noChangeShapeType="1"/>
          </p:cNvSpPr>
          <p:nvPr/>
        </p:nvSpPr>
        <p:spPr bwMode="auto">
          <a:xfrm>
            <a:off x="7162800" y="2209800"/>
            <a:ext cx="304800" cy="1295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2" name="AutoShape 24"/>
          <p:cNvSpPr>
            <a:spLocks noGrp="1" noChangeArrowheads="1"/>
          </p:cNvSpPr>
          <p:nvPr>
            <p:ph type="title"/>
          </p:nvPr>
        </p:nvSpPr>
        <p:spPr>
          <a:xfrm>
            <a:off x="1524000" y="152400"/>
            <a:ext cx="9144000" cy="1143000"/>
          </a:xfrm>
          <a:prstGeom prst="roundRect">
            <a:avLst>
              <a:gd name="adj" fmla="val 21667"/>
            </a:avLst>
          </a:prstGeom>
          <a:extLst>
            <a:ext uri="{91240B29-F687-4F45-9708-019B960494DF}">
              <a14:hiddenLine xmlns:a14="http://schemas.microsoft.com/office/drawing/2010/main" w="9525">
                <a:solidFill>
                  <a:schemeClr val="tx1"/>
                </a:solidFill>
                <a:round/>
                <a:headEnd/>
                <a:tailEnd/>
              </a14:hiddenLine>
            </a:ext>
          </a:extLst>
        </p:spPr>
        <p:txBody>
          <a:bodyPr anchor="t">
            <a:normAutofit fontScale="90000"/>
          </a:bodyPr>
          <a:lstStyle/>
          <a:p>
            <a:pPr eaLnBrk="1" hangingPunct="1">
              <a:defRPr/>
            </a:pPr>
            <a:r>
              <a:rPr lang="en-US" altLang="en-US" sz="3600" b="1" dirty="0">
                <a:effectLst>
                  <a:outerShdw blurRad="38100" dist="38100" dir="2700000" algn="tl">
                    <a:srgbClr val="000000">
                      <a:alpha val="43137"/>
                    </a:srgbClr>
                  </a:outerShdw>
                </a:effectLst>
                <a:latin typeface="Times New Roman" pitchFamily="18" charset="0"/>
              </a:rPr>
              <a:t> </a:t>
            </a:r>
            <a:r>
              <a:rPr lang="en-US" altLang="en-US" sz="3200" b="1" dirty="0">
                <a:effectLst>
                  <a:outerShdw blurRad="38100" dist="38100" dir="2700000" algn="tl">
                    <a:srgbClr val="000000">
                      <a:alpha val="43137"/>
                    </a:srgbClr>
                  </a:outerShdw>
                </a:effectLst>
                <a:latin typeface="Times New Roman" pitchFamily="18" charset="0"/>
              </a:rPr>
              <a:t>RFA-DK- 14-027/28: Consortium for the Study of Chronic Pancreatitis Diabetes and Pancreatic Cancer</a:t>
            </a:r>
          </a:p>
        </p:txBody>
      </p:sp>
      <p:sp>
        <p:nvSpPr>
          <p:cNvPr id="4117" name="Text Box 25"/>
          <p:cNvSpPr txBox="1">
            <a:spLocks noChangeArrowheads="1"/>
          </p:cNvSpPr>
          <p:nvPr/>
        </p:nvSpPr>
        <p:spPr bwMode="auto">
          <a:xfrm>
            <a:off x="5638800" y="1447800"/>
            <a:ext cx="12954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a:t>Mayo C</a:t>
            </a:r>
          </a:p>
        </p:txBody>
      </p:sp>
      <p:sp>
        <p:nvSpPr>
          <p:cNvPr id="4118" name="Line 26"/>
          <p:cNvSpPr>
            <a:spLocks noChangeShapeType="1"/>
          </p:cNvSpPr>
          <p:nvPr/>
        </p:nvSpPr>
        <p:spPr bwMode="auto">
          <a:xfrm>
            <a:off x="5562600" y="1936750"/>
            <a:ext cx="1295400" cy="1295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20" name="Line 23"/>
          <p:cNvSpPr>
            <a:spLocks noChangeShapeType="1"/>
          </p:cNvSpPr>
          <p:nvPr/>
        </p:nvSpPr>
        <p:spPr bwMode="auto">
          <a:xfrm>
            <a:off x="6184900" y="1814514"/>
            <a:ext cx="520700" cy="10810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Text Box 18"/>
          <p:cNvSpPr txBox="1">
            <a:spLocks noChangeArrowheads="1"/>
          </p:cNvSpPr>
          <p:nvPr/>
        </p:nvSpPr>
        <p:spPr bwMode="auto">
          <a:xfrm>
            <a:off x="1603376" y="1975644"/>
            <a:ext cx="1295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dirty="0"/>
              <a:t>Kaiser F, UCSF</a:t>
            </a:r>
          </a:p>
        </p:txBody>
      </p:sp>
      <p:sp>
        <p:nvSpPr>
          <p:cNvPr id="26" name="Line 17"/>
          <p:cNvSpPr>
            <a:spLocks noChangeShapeType="1"/>
          </p:cNvSpPr>
          <p:nvPr/>
        </p:nvSpPr>
        <p:spPr bwMode="auto">
          <a:xfrm>
            <a:off x="2209800" y="2621975"/>
            <a:ext cx="605998" cy="7016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a:extLst>
              <a:ext uri="{FF2B5EF4-FFF2-40B4-BE49-F238E27FC236}">
                <a16:creationId xmlns:a16="http://schemas.microsoft.com/office/drawing/2014/main" id="{0ECB11C6-9F38-EC49-BFCE-675E69E9358C}"/>
              </a:ext>
            </a:extLst>
          </p:cNvPr>
          <p:cNvSpPr txBox="1"/>
          <p:nvPr/>
        </p:nvSpPr>
        <p:spPr>
          <a:xfrm>
            <a:off x="1371600" y="1416624"/>
            <a:ext cx="1444198" cy="369332"/>
          </a:xfrm>
          <a:prstGeom prst="rect">
            <a:avLst/>
          </a:prstGeom>
          <a:noFill/>
        </p:spPr>
        <p:txBody>
          <a:bodyPr wrap="square" rtlCol="0">
            <a:spAutoFit/>
          </a:bodyPr>
          <a:lstStyle/>
          <a:p>
            <a:r>
              <a:rPr lang="en-US" b="1" dirty="0">
                <a:solidFill>
                  <a:srgbClr val="FF0000"/>
                </a:solidFill>
                <a:latin typeface="Arial" panose="020B0604020202020204" pitchFamily="34" charset="0"/>
                <a:cs typeface="Arial" panose="020B0604020202020204" pitchFamily="34" charset="0"/>
              </a:rPr>
              <a:t>Fred Hutch</a:t>
            </a:r>
          </a:p>
        </p:txBody>
      </p:sp>
      <p:sp>
        <p:nvSpPr>
          <p:cNvPr id="27" name="Line 19">
            <a:extLst>
              <a:ext uri="{FF2B5EF4-FFF2-40B4-BE49-F238E27FC236}">
                <a16:creationId xmlns:a16="http://schemas.microsoft.com/office/drawing/2014/main" id="{3D3F8A47-92F6-364F-9DCC-0CBB767EF43F}"/>
              </a:ext>
            </a:extLst>
          </p:cNvPr>
          <p:cNvSpPr>
            <a:spLocks noChangeShapeType="1"/>
          </p:cNvSpPr>
          <p:nvPr/>
        </p:nvSpPr>
        <p:spPr bwMode="auto">
          <a:xfrm>
            <a:off x="2730500" y="1690688"/>
            <a:ext cx="618698" cy="2317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881507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ACFF3-FECF-5F4A-92C0-C5D1452498EF}"/>
              </a:ext>
            </a:extLst>
          </p:cNvPr>
          <p:cNvSpPr>
            <a:spLocks noGrp="1"/>
          </p:cNvSpPr>
          <p:nvPr>
            <p:ph type="title"/>
          </p:nvPr>
        </p:nvSpPr>
        <p:spPr/>
        <p:txBody>
          <a:bodyPr/>
          <a:lstStyle/>
          <a:p>
            <a:r>
              <a:rPr lang="en-US" dirty="0"/>
              <a:t>Goals of the CPDPC</a:t>
            </a:r>
          </a:p>
        </p:txBody>
      </p:sp>
      <p:sp>
        <p:nvSpPr>
          <p:cNvPr id="3" name="Content Placeholder 2">
            <a:extLst>
              <a:ext uri="{FF2B5EF4-FFF2-40B4-BE49-F238E27FC236}">
                <a16:creationId xmlns:a16="http://schemas.microsoft.com/office/drawing/2014/main" id="{611117BF-122C-4142-92AF-B95D9C2B6D3A}"/>
              </a:ext>
            </a:extLst>
          </p:cNvPr>
          <p:cNvSpPr>
            <a:spLocks noGrp="1"/>
          </p:cNvSpPr>
          <p:nvPr>
            <p:ph idx="1"/>
          </p:nvPr>
        </p:nvSpPr>
        <p:spPr>
          <a:xfrm>
            <a:off x="838200" y="1585609"/>
            <a:ext cx="10515600" cy="4591354"/>
          </a:xfrm>
        </p:spPr>
        <p:txBody>
          <a:bodyPr>
            <a:normAutofit fontScale="92500" lnSpcReduction="20000"/>
          </a:bodyPr>
          <a:lstStyle/>
          <a:p>
            <a:r>
              <a:rPr lang="en-US" dirty="0"/>
              <a:t>Through the acquisition of cohorts of well-characterized patients and associated biospecimens the CPDPC will provide the resources and collaborative opportunities necessary for achieving many of the research objectives identified in the strategic plans for pancreatic research of NCI and NIDDK.</a:t>
            </a:r>
          </a:p>
          <a:p>
            <a:r>
              <a:rPr lang="en-US" dirty="0"/>
              <a:t>To pursue clinical research :</a:t>
            </a:r>
          </a:p>
          <a:p>
            <a:pPr lvl="1"/>
            <a:r>
              <a:rPr lang="en-US" dirty="0"/>
              <a:t>(1) on </a:t>
            </a:r>
            <a:r>
              <a:rPr lang="en-US" b="1" dirty="0"/>
              <a:t>Chronic Pancreatitis </a:t>
            </a:r>
            <a:r>
              <a:rPr lang="en-US" dirty="0"/>
              <a:t>by identifying and characterizing a large cohort of pediatric and adult patients with (or at risk for) CP to encourage translational research focusing upon elucidating the pathogenesis that will provide the basis for understanding the natural history and developing means of diagnosis, treatment and clinical management of CP and its sequela: chronic pain, exocrine and endocrine pancreatic insufficiency , and </a:t>
            </a:r>
          </a:p>
          <a:p>
            <a:pPr lvl="1"/>
            <a:r>
              <a:rPr lang="en-US" dirty="0"/>
              <a:t>(2) on </a:t>
            </a:r>
            <a:r>
              <a:rPr lang="en-US" b="1" dirty="0"/>
              <a:t>Pancreatic Cancer and Pancreatogenic Diabetes Mellitus (T3cDM) </a:t>
            </a:r>
            <a:r>
              <a:rPr lang="en-US" dirty="0"/>
              <a:t>and their pathogenic interrelationships, by identifying and following a cohort of newly diagnosed diabetic patients.</a:t>
            </a:r>
          </a:p>
          <a:p>
            <a:endParaRPr lang="en-US" dirty="0"/>
          </a:p>
          <a:p>
            <a:endParaRPr lang="en-US" dirty="0"/>
          </a:p>
        </p:txBody>
      </p:sp>
    </p:spTree>
    <p:extLst>
      <p:ext uri="{BB962C8B-B14F-4D97-AF65-F5344CB8AC3E}">
        <p14:creationId xmlns:p14="http://schemas.microsoft.com/office/powerpoint/2010/main" val="3193449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8A8AB-8266-7843-A4C9-9F0D57A11023}"/>
              </a:ext>
            </a:extLst>
          </p:cNvPr>
          <p:cNvSpPr>
            <a:spLocks noGrp="1"/>
          </p:cNvSpPr>
          <p:nvPr>
            <p:ph type="title"/>
          </p:nvPr>
        </p:nvSpPr>
        <p:spPr/>
        <p:txBody>
          <a:bodyPr/>
          <a:lstStyle/>
          <a:p>
            <a:r>
              <a:rPr lang="en-US" dirty="0"/>
              <a:t>CPDPC Cohorts</a:t>
            </a:r>
          </a:p>
        </p:txBody>
      </p:sp>
      <p:sp>
        <p:nvSpPr>
          <p:cNvPr id="3" name="Content Placeholder 2">
            <a:extLst>
              <a:ext uri="{FF2B5EF4-FFF2-40B4-BE49-F238E27FC236}">
                <a16:creationId xmlns:a16="http://schemas.microsoft.com/office/drawing/2014/main" id="{8ECA3006-EFAD-1B48-93E0-562E67ABD29B}"/>
              </a:ext>
            </a:extLst>
          </p:cNvPr>
          <p:cNvSpPr>
            <a:spLocks noGrp="1"/>
          </p:cNvSpPr>
          <p:nvPr>
            <p:ph idx="1"/>
          </p:nvPr>
        </p:nvSpPr>
        <p:spPr>
          <a:xfrm>
            <a:off x="838200" y="1342417"/>
            <a:ext cx="10515600" cy="4834546"/>
          </a:xfrm>
        </p:spPr>
        <p:txBody>
          <a:bodyPr>
            <a:normAutofit fontScale="92500" lnSpcReduction="10000"/>
          </a:bodyPr>
          <a:lstStyle/>
          <a:p>
            <a:r>
              <a:rPr lang="en-US" dirty="0"/>
              <a:t>DM-PDAC Working Group: NOD</a:t>
            </a:r>
          </a:p>
          <a:p>
            <a:pPr lvl="1"/>
            <a:r>
              <a:rPr lang="en-US" dirty="0"/>
              <a:t>A prospective cohort of up to 10,000 individuals above the age of 50 with new onset diabetes mellitus</a:t>
            </a:r>
          </a:p>
          <a:p>
            <a:r>
              <a:rPr lang="en-US" dirty="0"/>
              <a:t>Adult CP Working Group: PROCEED</a:t>
            </a:r>
          </a:p>
          <a:p>
            <a:pPr lvl="1"/>
            <a:r>
              <a:rPr lang="en-US" dirty="0"/>
              <a:t>A prospective cohort of 1570 subjects (and 250 normal controls) with definite or possible chronic pancreatitis, relapsing pancreatitis, unexplained pancreatic pain, and other abdominal pain syndromes</a:t>
            </a:r>
          </a:p>
          <a:p>
            <a:r>
              <a:rPr lang="en-US" dirty="0"/>
              <a:t>Pediatric CP Working Group: INSPPIRE 2</a:t>
            </a:r>
          </a:p>
          <a:p>
            <a:pPr lvl="1"/>
            <a:r>
              <a:rPr lang="en-US" dirty="0"/>
              <a:t>A prospective cohort of 628 pediatric patients with acute relapsing and chronic pancreatitis</a:t>
            </a:r>
          </a:p>
          <a:p>
            <a:r>
              <a:rPr lang="en-US" dirty="0"/>
              <a:t>Type 3c DM Working Group: DETECT</a:t>
            </a:r>
          </a:p>
          <a:p>
            <a:pPr lvl="1"/>
            <a:r>
              <a:rPr lang="en-US" dirty="0"/>
              <a:t>A cross sectional cohort of 452 patients with new onset diabetes (Type 2, Type 3c associated with chronic pancreatitis, Type 3c associated with pancreatic cancer)</a:t>
            </a:r>
          </a:p>
        </p:txBody>
      </p:sp>
    </p:spTree>
    <p:extLst>
      <p:ext uri="{BB962C8B-B14F-4D97-AF65-F5344CB8AC3E}">
        <p14:creationId xmlns:p14="http://schemas.microsoft.com/office/powerpoint/2010/main" val="4290914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216F-951F-4466-9F44-DF15E39271DA}"/>
              </a:ext>
            </a:extLst>
          </p:cNvPr>
          <p:cNvSpPr>
            <a:spLocks noGrp="1"/>
          </p:cNvSpPr>
          <p:nvPr>
            <p:ph type="ctrTitle"/>
          </p:nvPr>
        </p:nvSpPr>
        <p:spPr>
          <a:xfrm>
            <a:off x="1524000" y="314448"/>
            <a:ext cx="9144000" cy="810609"/>
          </a:xfrm>
        </p:spPr>
        <p:txBody>
          <a:bodyPr>
            <a:normAutofit/>
          </a:bodyPr>
          <a:lstStyle/>
          <a:p>
            <a:r>
              <a:rPr lang="en-US" sz="3200" dirty="0"/>
              <a:t>Ancillary Studies</a:t>
            </a:r>
          </a:p>
        </p:txBody>
      </p:sp>
      <p:sp>
        <p:nvSpPr>
          <p:cNvPr id="3" name="Subtitle 2">
            <a:extLst>
              <a:ext uri="{FF2B5EF4-FFF2-40B4-BE49-F238E27FC236}">
                <a16:creationId xmlns:a16="http://schemas.microsoft.com/office/drawing/2014/main" id="{4A2D41DE-441C-42A7-9C4E-4E2ABB2C9F9E}"/>
              </a:ext>
            </a:extLst>
          </p:cNvPr>
          <p:cNvSpPr>
            <a:spLocks noGrp="1"/>
          </p:cNvSpPr>
          <p:nvPr>
            <p:ph type="subTitle" idx="1"/>
          </p:nvPr>
        </p:nvSpPr>
        <p:spPr>
          <a:xfrm>
            <a:off x="1524000" y="1240803"/>
            <a:ext cx="9144000" cy="1655762"/>
          </a:xfrm>
        </p:spPr>
        <p:txBody>
          <a:bodyPr>
            <a:normAutofit fontScale="25000" lnSpcReduction="20000"/>
          </a:bodyPr>
          <a:lstStyle/>
          <a:p>
            <a:pPr>
              <a:buFont typeface="Arial" panose="020B0604020202020204" pitchFamily="34" charset="0"/>
              <a:buChar char="•"/>
            </a:pPr>
            <a:r>
              <a:rPr lang="en-US" sz="9600" dirty="0"/>
              <a:t>40 approved</a:t>
            </a:r>
          </a:p>
          <a:p>
            <a:pPr>
              <a:buFont typeface="Arial" panose="020B0604020202020204" pitchFamily="34" charset="0"/>
              <a:buChar char="•"/>
            </a:pPr>
            <a:r>
              <a:rPr lang="en-US" sz="9600" dirty="0"/>
              <a:t>13 funded (NIH, PanCAN, others)</a:t>
            </a:r>
          </a:p>
          <a:p>
            <a:pPr>
              <a:buFont typeface="Arial" panose="020B0604020202020204" pitchFamily="34" charset="0"/>
              <a:buChar char="•"/>
            </a:pPr>
            <a:endParaRPr lang="en-US" sz="9600" dirty="0"/>
          </a:p>
          <a:p>
            <a:pPr algn="l"/>
            <a:r>
              <a:rPr lang="en-US" sz="9600" dirty="0">
                <a:latin typeface="Lucida Sans" pitchFamily="34" charset="0"/>
                <a:ea typeface="Lucida Sans" pitchFamily="34" charset="0"/>
                <a:cs typeface="Lucida Sans" pitchFamily="34" charset="0"/>
              </a:rPr>
              <a:t>Examples of Ancillary study topics:</a:t>
            </a:r>
          </a:p>
          <a:p>
            <a:pPr algn="l"/>
            <a:endParaRPr lang="en-US" sz="9600" dirty="0">
              <a:latin typeface="Lucida Sans" pitchFamily="34" charset="0"/>
              <a:ea typeface="Lucida Sans" pitchFamily="34" charset="0"/>
              <a:cs typeface="Lucida Sans" pitchFamily="34" charset="0"/>
            </a:endParaRPr>
          </a:p>
          <a:p>
            <a:pPr marL="457200" indent="-457200" algn="l">
              <a:buAutoNum type="arabicPeriod"/>
            </a:pPr>
            <a:r>
              <a:rPr lang="en-US" sz="9600" dirty="0">
                <a:latin typeface="Lucida Sans" pitchFamily="34" charset="0"/>
                <a:ea typeface="Lucida Sans" pitchFamily="34" charset="0"/>
                <a:cs typeface="Lucida Sans" pitchFamily="34" charset="0"/>
              </a:rPr>
              <a:t>Disease mechanisms and characterization (Diabetes)</a:t>
            </a:r>
          </a:p>
          <a:p>
            <a:pPr marL="457200" indent="-457200" algn="l">
              <a:buAutoNum type="arabicPeriod"/>
            </a:pPr>
            <a:r>
              <a:rPr lang="en-US" sz="9600" dirty="0">
                <a:latin typeface="Lucida Sans" pitchFamily="34" charset="0"/>
                <a:ea typeface="Lucida Sans" pitchFamily="34" charset="0"/>
                <a:cs typeface="Lucida Sans" pitchFamily="34" charset="0"/>
              </a:rPr>
              <a:t>Prediction and modeling (using electronic patient data systems and legacy cohorts)</a:t>
            </a:r>
          </a:p>
          <a:p>
            <a:pPr marL="457200" indent="-457200" algn="l">
              <a:buAutoNum type="arabicPeriod"/>
            </a:pPr>
            <a:r>
              <a:rPr lang="en-US" sz="9600" dirty="0">
                <a:latin typeface="Lucida Sans" pitchFamily="34" charset="0"/>
                <a:ea typeface="Lucida Sans" pitchFamily="34" charset="0"/>
                <a:cs typeface="Lucida Sans" pitchFamily="34" charset="0"/>
              </a:rPr>
              <a:t>Biomarker development (both liquid biopsy and imaging)</a:t>
            </a:r>
          </a:p>
          <a:p>
            <a:pPr marL="457200" indent="-457200" algn="l">
              <a:buAutoNum type="arabicPeriod"/>
            </a:pPr>
            <a:r>
              <a:rPr lang="en-US" sz="9600" dirty="0">
                <a:latin typeface="Lucida Sans" pitchFamily="34" charset="0"/>
                <a:ea typeface="Lucida Sans" pitchFamily="34" charset="0"/>
                <a:cs typeface="Lucida Sans" pitchFamily="34" charset="0"/>
              </a:rPr>
              <a:t>Prevention and therapy trials (chronic pancreatitis)</a:t>
            </a:r>
          </a:p>
          <a:p>
            <a:pPr marL="457200" indent="-457200" algn="l">
              <a:buAutoNum type="arabicPeriod"/>
            </a:pPr>
            <a:r>
              <a:rPr lang="en-US" sz="9600" dirty="0">
                <a:latin typeface="Lucida Sans" pitchFamily="34" charset="0"/>
                <a:ea typeface="Lucida Sans" pitchFamily="34" charset="0"/>
                <a:cs typeface="Lucida Sans" pitchFamily="34" charset="0"/>
              </a:rPr>
              <a:t>Disease models</a:t>
            </a:r>
            <a:endParaRPr lang="en-US" dirty="0"/>
          </a:p>
          <a:p>
            <a:endParaRPr lang="en-US" dirty="0"/>
          </a:p>
        </p:txBody>
      </p:sp>
    </p:spTree>
    <p:extLst>
      <p:ext uri="{BB962C8B-B14F-4D97-AF65-F5344CB8AC3E}">
        <p14:creationId xmlns:p14="http://schemas.microsoft.com/office/powerpoint/2010/main" val="1503052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205034" cy="1450757"/>
          </a:xfrm>
        </p:spPr>
        <p:txBody>
          <a:bodyPr/>
          <a:lstStyle/>
          <a:p>
            <a:r>
              <a:rPr lang="en-US" dirty="0">
                <a:solidFill>
                  <a:srgbClr val="7030A0"/>
                </a:solidFill>
              </a:rPr>
              <a:t>Glycemic status in PC at diagnosis (n=220)</a:t>
            </a:r>
          </a:p>
        </p:txBody>
      </p:sp>
      <p:sp>
        <p:nvSpPr>
          <p:cNvPr id="5" name="TextBox 1"/>
          <p:cNvSpPr txBox="1"/>
          <p:nvPr/>
        </p:nvSpPr>
        <p:spPr>
          <a:xfrm>
            <a:off x="3718561" y="2586446"/>
            <a:ext cx="914400" cy="9144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chemeClr val="bg1"/>
                </a:solidFill>
              </a:rPr>
              <a:t>Long standing DM</a:t>
            </a:r>
          </a:p>
        </p:txBody>
      </p:sp>
      <p:sp>
        <p:nvSpPr>
          <p:cNvPr id="6" name="TextBox 1"/>
          <p:cNvSpPr txBox="1"/>
          <p:nvPr/>
        </p:nvSpPr>
        <p:spPr>
          <a:xfrm>
            <a:off x="3174273" y="3400425"/>
            <a:ext cx="6174377" cy="9144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dirty="0">
                <a:solidFill>
                  <a:schemeClr val="bg1"/>
                </a:solidFill>
              </a:rPr>
              <a:t>Normal fasting glucose/</a:t>
            </a:r>
          </a:p>
          <a:p>
            <a:r>
              <a:rPr lang="en-US" sz="2200" dirty="0">
                <a:solidFill>
                  <a:schemeClr val="bg1"/>
                </a:solidFill>
              </a:rPr>
              <a:t>unknown glycemic status </a:t>
            </a:r>
          </a:p>
          <a:p>
            <a:endParaRPr lang="en-US" sz="2200" dirty="0">
              <a:solidFill>
                <a:schemeClr val="bg1"/>
              </a:solidFill>
            </a:endParaRPr>
          </a:p>
        </p:txBody>
      </p:sp>
      <p:sp>
        <p:nvSpPr>
          <p:cNvPr id="7" name="TextBox 1"/>
          <p:cNvSpPr txBox="1"/>
          <p:nvPr/>
        </p:nvSpPr>
        <p:spPr>
          <a:xfrm>
            <a:off x="6082936" y="3500846"/>
            <a:ext cx="914400" cy="9144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chemeClr val="bg1"/>
                </a:solidFill>
              </a:rPr>
              <a:t>Impaired fasting glucose</a:t>
            </a:r>
          </a:p>
        </p:txBody>
      </p:sp>
      <p:sp>
        <p:nvSpPr>
          <p:cNvPr id="8" name="TextBox 7">
            <a:extLst>
              <a:ext uri="{FF2B5EF4-FFF2-40B4-BE49-F238E27FC236}">
                <a16:creationId xmlns:a16="http://schemas.microsoft.com/office/drawing/2014/main" id="{194DC87F-F08C-4C74-B307-335415220790}"/>
              </a:ext>
            </a:extLst>
          </p:cNvPr>
          <p:cNvSpPr txBox="1"/>
          <p:nvPr/>
        </p:nvSpPr>
        <p:spPr>
          <a:xfrm>
            <a:off x="5283523" y="6426335"/>
            <a:ext cx="7039106" cy="1231106"/>
          </a:xfrm>
          <a:prstGeom prst="rect">
            <a:avLst/>
          </a:prstGeom>
          <a:noFill/>
        </p:spPr>
        <p:txBody>
          <a:bodyPr wrap="none" rtlCol="0">
            <a:spAutoFit/>
          </a:bodyPr>
          <a:lstStyle/>
          <a:p>
            <a:r>
              <a:rPr lang="en-US" dirty="0">
                <a:solidFill>
                  <a:schemeClr val="bg1"/>
                </a:solidFill>
                <a:latin typeface="Arial" charset="0"/>
              </a:rPr>
              <a:t>Chari et al GE 2001, </a:t>
            </a:r>
            <a:r>
              <a:rPr lang="en-US" dirty="0" err="1">
                <a:solidFill>
                  <a:schemeClr val="bg1"/>
                </a:solidFill>
                <a:latin typeface="Arial" charset="0"/>
              </a:rPr>
              <a:t>Pannala</a:t>
            </a:r>
            <a:r>
              <a:rPr lang="en-US" dirty="0">
                <a:solidFill>
                  <a:schemeClr val="bg1"/>
                </a:solidFill>
                <a:latin typeface="Arial" charset="0"/>
              </a:rPr>
              <a:t> et al GE 2008, Chari et al GE 2008</a:t>
            </a:r>
          </a:p>
          <a:p>
            <a:endParaRPr lang="en-US" dirty="0">
              <a:solidFill>
                <a:schemeClr val="bg1"/>
              </a:solidFill>
              <a:latin typeface="Arial" charset="0"/>
            </a:endParaRPr>
          </a:p>
          <a:p>
            <a:endParaRPr lang="en-US" dirty="0">
              <a:latin typeface="Arial" charset="0"/>
            </a:endParaRPr>
          </a:p>
          <a:p>
            <a:endParaRPr lang="en-US" dirty="0"/>
          </a:p>
        </p:txBody>
      </p:sp>
      <p:graphicFrame>
        <p:nvGraphicFramePr>
          <p:cNvPr id="9" name="Chart 8"/>
          <p:cNvGraphicFramePr/>
          <p:nvPr>
            <p:extLst/>
          </p:nvPr>
        </p:nvGraphicFramePr>
        <p:xfrm>
          <a:off x="2463114" y="1748481"/>
          <a:ext cx="7092777" cy="45328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2686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8C733-29B5-4024-8C50-25458F8C97C7}"/>
              </a:ext>
            </a:extLst>
          </p:cNvPr>
          <p:cNvSpPr>
            <a:spLocks noGrp="1"/>
          </p:cNvSpPr>
          <p:nvPr>
            <p:ph type="title"/>
          </p:nvPr>
        </p:nvSpPr>
        <p:spPr>
          <a:xfrm>
            <a:off x="584886" y="311317"/>
            <a:ext cx="11063417" cy="1450757"/>
          </a:xfrm>
        </p:spPr>
        <p:txBody>
          <a:bodyPr/>
          <a:lstStyle/>
          <a:p>
            <a:pPr algn="ctr"/>
            <a:r>
              <a:rPr lang="en-US" dirty="0">
                <a:solidFill>
                  <a:srgbClr val="7030A0"/>
                </a:solidFill>
              </a:rPr>
              <a:t>PC in New-onset Diabetes </a:t>
            </a:r>
            <a:r>
              <a:rPr lang="en-US" i="1" dirty="0">
                <a:solidFill>
                  <a:srgbClr val="7030A0"/>
                </a:solidFill>
              </a:rPr>
              <a:t>vs.</a:t>
            </a:r>
            <a:r>
              <a:rPr lang="en-US" dirty="0">
                <a:solidFill>
                  <a:srgbClr val="7030A0"/>
                </a:solidFill>
              </a:rPr>
              <a:t> All Subjects &gt;50 6-8 fold Higher Risk</a:t>
            </a:r>
          </a:p>
        </p:txBody>
      </p:sp>
      <p:graphicFrame>
        <p:nvGraphicFramePr>
          <p:cNvPr id="7" name="Content Placeholder 6">
            <a:extLst>
              <a:ext uri="{FF2B5EF4-FFF2-40B4-BE49-F238E27FC236}">
                <a16:creationId xmlns:a16="http://schemas.microsoft.com/office/drawing/2014/main" id="{C1BAE917-835F-4890-9401-08B79036CCE6}"/>
              </a:ext>
            </a:extLst>
          </p:cNvPr>
          <p:cNvGraphicFramePr>
            <a:graphicFrameLocks noGrp="1"/>
          </p:cNvGraphicFramePr>
          <p:nvPr>
            <p:ph sz="half" idx="1"/>
            <p:extLst/>
          </p:nvPr>
        </p:nvGraphicFramePr>
        <p:xfrm>
          <a:off x="1096963" y="1788597"/>
          <a:ext cx="4938712" cy="40227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Content Placeholder 19">
            <a:extLst>
              <a:ext uri="{FF2B5EF4-FFF2-40B4-BE49-F238E27FC236}">
                <a16:creationId xmlns:a16="http://schemas.microsoft.com/office/drawing/2014/main" id="{7090D284-03CB-4787-8283-61748FD657B9}"/>
              </a:ext>
            </a:extLst>
          </p:cNvPr>
          <p:cNvGraphicFramePr>
            <a:graphicFrameLocks noGrp="1"/>
          </p:cNvGraphicFramePr>
          <p:nvPr>
            <p:ph sz="half" idx="2"/>
            <p:extLst/>
          </p:nvPr>
        </p:nvGraphicFramePr>
        <p:xfrm>
          <a:off x="6218237" y="1788597"/>
          <a:ext cx="4937125" cy="4022725"/>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22FEB31D-D1EF-4E6D-BB0B-7AFEDBB7E1A2}"/>
              </a:ext>
            </a:extLst>
          </p:cNvPr>
          <p:cNvSpPr txBox="1"/>
          <p:nvPr/>
        </p:nvSpPr>
        <p:spPr>
          <a:xfrm>
            <a:off x="2274138" y="5627008"/>
            <a:ext cx="2584362" cy="646331"/>
          </a:xfrm>
          <a:prstGeom prst="rect">
            <a:avLst/>
          </a:prstGeom>
          <a:noFill/>
        </p:spPr>
        <p:txBody>
          <a:bodyPr wrap="none" rtlCol="0">
            <a:spAutoFit/>
          </a:bodyPr>
          <a:lstStyle/>
          <a:p>
            <a:r>
              <a:rPr lang="en-US" sz="3600" dirty="0"/>
              <a:t>850/100,000</a:t>
            </a:r>
          </a:p>
        </p:txBody>
      </p:sp>
      <p:sp>
        <p:nvSpPr>
          <p:cNvPr id="21" name="TextBox 20">
            <a:extLst>
              <a:ext uri="{FF2B5EF4-FFF2-40B4-BE49-F238E27FC236}">
                <a16:creationId xmlns:a16="http://schemas.microsoft.com/office/drawing/2014/main" id="{32981153-AE5E-425A-826D-EAABCE95D536}"/>
              </a:ext>
            </a:extLst>
          </p:cNvPr>
          <p:cNvSpPr txBox="1"/>
          <p:nvPr/>
        </p:nvSpPr>
        <p:spPr>
          <a:xfrm>
            <a:off x="7394619" y="5627007"/>
            <a:ext cx="2584362" cy="646331"/>
          </a:xfrm>
          <a:prstGeom prst="rect">
            <a:avLst/>
          </a:prstGeom>
          <a:noFill/>
        </p:spPr>
        <p:txBody>
          <a:bodyPr wrap="none" rtlCol="0">
            <a:spAutoFit/>
          </a:bodyPr>
          <a:lstStyle/>
          <a:p>
            <a:r>
              <a:rPr lang="en-US" sz="3600" dirty="0"/>
              <a:t>101/100,000</a:t>
            </a:r>
          </a:p>
        </p:txBody>
      </p:sp>
      <p:sp>
        <p:nvSpPr>
          <p:cNvPr id="22" name="TextBox 21">
            <a:extLst>
              <a:ext uri="{FF2B5EF4-FFF2-40B4-BE49-F238E27FC236}">
                <a16:creationId xmlns:a16="http://schemas.microsoft.com/office/drawing/2014/main" id="{ABB52DD0-229D-4995-8CBF-E02BADDE413F}"/>
              </a:ext>
            </a:extLst>
          </p:cNvPr>
          <p:cNvSpPr txBox="1"/>
          <p:nvPr/>
        </p:nvSpPr>
        <p:spPr>
          <a:xfrm>
            <a:off x="2223708" y="4416976"/>
            <a:ext cx="2685222" cy="830997"/>
          </a:xfrm>
          <a:prstGeom prst="rect">
            <a:avLst/>
          </a:prstGeom>
          <a:noFill/>
        </p:spPr>
        <p:txBody>
          <a:bodyPr wrap="none" rtlCol="0">
            <a:spAutoFit/>
          </a:bodyPr>
          <a:lstStyle/>
          <a:p>
            <a:r>
              <a:rPr lang="en-US" sz="2400" dirty="0">
                <a:solidFill>
                  <a:schemeClr val="bg1"/>
                </a:solidFill>
              </a:rPr>
              <a:t>New-onset diabetes</a:t>
            </a:r>
          </a:p>
          <a:p>
            <a:pPr algn="ctr"/>
            <a:r>
              <a:rPr lang="en-US" sz="2400" dirty="0">
                <a:solidFill>
                  <a:schemeClr val="bg1"/>
                </a:solidFill>
              </a:rPr>
              <a:t>&gt;age 50 years</a:t>
            </a:r>
          </a:p>
        </p:txBody>
      </p:sp>
      <p:sp>
        <p:nvSpPr>
          <p:cNvPr id="23" name="TextBox 22">
            <a:extLst>
              <a:ext uri="{FF2B5EF4-FFF2-40B4-BE49-F238E27FC236}">
                <a16:creationId xmlns:a16="http://schemas.microsoft.com/office/drawing/2014/main" id="{22C90451-9D0B-4183-B98C-976C4CD5D645}"/>
              </a:ext>
            </a:extLst>
          </p:cNvPr>
          <p:cNvSpPr txBox="1"/>
          <p:nvPr/>
        </p:nvSpPr>
        <p:spPr>
          <a:xfrm>
            <a:off x="7257274" y="4429971"/>
            <a:ext cx="2859052" cy="461665"/>
          </a:xfrm>
          <a:prstGeom prst="rect">
            <a:avLst/>
          </a:prstGeom>
          <a:noFill/>
        </p:spPr>
        <p:txBody>
          <a:bodyPr wrap="none" rtlCol="0">
            <a:spAutoFit/>
          </a:bodyPr>
          <a:lstStyle/>
          <a:p>
            <a:r>
              <a:rPr lang="en-US" sz="2400" dirty="0">
                <a:solidFill>
                  <a:schemeClr val="bg1"/>
                </a:solidFill>
              </a:rPr>
              <a:t>All subjects &gt;50 years</a:t>
            </a:r>
          </a:p>
        </p:txBody>
      </p:sp>
      <p:sp>
        <p:nvSpPr>
          <p:cNvPr id="3" name="TextBox 2">
            <a:extLst>
              <a:ext uri="{FF2B5EF4-FFF2-40B4-BE49-F238E27FC236}">
                <a16:creationId xmlns:a16="http://schemas.microsoft.com/office/drawing/2014/main" id="{AD1571BA-51ED-4E10-ACB8-AF4C0F603D26}"/>
              </a:ext>
            </a:extLst>
          </p:cNvPr>
          <p:cNvSpPr txBox="1"/>
          <p:nvPr/>
        </p:nvSpPr>
        <p:spPr>
          <a:xfrm>
            <a:off x="4147015" y="6371682"/>
            <a:ext cx="7781361" cy="461665"/>
          </a:xfrm>
          <a:prstGeom prst="rect">
            <a:avLst/>
          </a:prstGeom>
          <a:noFill/>
        </p:spPr>
        <p:txBody>
          <a:bodyPr wrap="none" rtlCol="0">
            <a:spAutoFit/>
          </a:bodyPr>
          <a:lstStyle/>
          <a:p>
            <a:r>
              <a:rPr lang="en-US" sz="2400" dirty="0">
                <a:solidFill>
                  <a:schemeClr val="bg1"/>
                </a:solidFill>
              </a:rPr>
              <a:t>Chari et al </a:t>
            </a:r>
            <a:r>
              <a:rPr lang="en-US" sz="2400" i="1" dirty="0">
                <a:solidFill>
                  <a:schemeClr val="bg1"/>
                </a:solidFill>
              </a:rPr>
              <a:t>Gastroenterology </a:t>
            </a:r>
            <a:r>
              <a:rPr lang="en-US" sz="2400" dirty="0">
                <a:solidFill>
                  <a:schemeClr val="bg1"/>
                </a:solidFill>
              </a:rPr>
              <a:t>2005; Sharma/Chari (submitted)</a:t>
            </a:r>
          </a:p>
        </p:txBody>
      </p:sp>
    </p:spTree>
    <p:extLst>
      <p:ext uri="{BB962C8B-B14F-4D97-AF65-F5344CB8AC3E}">
        <p14:creationId xmlns:p14="http://schemas.microsoft.com/office/powerpoint/2010/main" val="3698552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D2CEEAC-3B52-4187-8E93-7218DEC52303}"/>
              </a:ext>
            </a:extLst>
          </p:cNvPr>
          <p:cNvSpPr>
            <a:spLocks noGrp="1"/>
          </p:cNvSpPr>
          <p:nvPr>
            <p:ph type="title"/>
          </p:nvPr>
        </p:nvSpPr>
        <p:spPr/>
        <p:txBody>
          <a:bodyPr>
            <a:normAutofit/>
          </a:bodyPr>
          <a:lstStyle/>
          <a:p>
            <a:r>
              <a:rPr lang="en-US" sz="2400" b="1" dirty="0"/>
              <a:t>NOD Study</a:t>
            </a:r>
            <a:br>
              <a:rPr lang="en-US" sz="2400" b="1" dirty="0"/>
            </a:br>
            <a:endParaRPr lang="en-US" sz="2400" dirty="0"/>
          </a:p>
        </p:txBody>
      </p:sp>
      <p:sp>
        <p:nvSpPr>
          <p:cNvPr id="3" name="TextBox 2"/>
          <p:cNvSpPr txBox="1"/>
          <p:nvPr/>
        </p:nvSpPr>
        <p:spPr>
          <a:xfrm>
            <a:off x="2400300" y="4953000"/>
            <a:ext cx="7391400" cy="1077218"/>
          </a:xfrm>
          <a:prstGeom prst="rect">
            <a:avLst/>
          </a:prstGeom>
          <a:noFill/>
        </p:spPr>
        <p:txBody>
          <a:bodyPr wrap="square" rtlCol="0">
            <a:spAutoFit/>
          </a:bodyPr>
          <a:lstStyle/>
          <a:p>
            <a:pPr algn="ctr">
              <a:defRPr/>
            </a:pPr>
            <a:endParaRPr lang="en-US" sz="3200" dirty="0">
              <a:solidFill>
                <a:prstClr val="black"/>
              </a:solidFill>
              <a:latin typeface="Calibri"/>
            </a:endParaRPr>
          </a:p>
          <a:p>
            <a:pPr algn="ctr">
              <a:defRPr/>
            </a:pPr>
            <a:endParaRPr lang="en-US" sz="3200" dirty="0">
              <a:solidFill>
                <a:prstClr val="black"/>
              </a:solidFill>
              <a:latin typeface="Calibri"/>
            </a:endParaRPr>
          </a:p>
        </p:txBody>
      </p:sp>
      <p:pic>
        <p:nvPicPr>
          <p:cNvPr id="4" name="Picture 3">
            <a:extLst>
              <a:ext uri="{FF2B5EF4-FFF2-40B4-BE49-F238E27FC236}">
                <a16:creationId xmlns:a16="http://schemas.microsoft.com/office/drawing/2014/main" id="{4AC497F9-DC58-4109-822B-00116D7FC82F}"/>
              </a:ext>
            </a:extLst>
          </p:cNvPr>
          <p:cNvPicPr>
            <a:picLocks noChangeAspect="1"/>
          </p:cNvPicPr>
          <p:nvPr/>
        </p:nvPicPr>
        <p:blipFill>
          <a:blip r:embed="rId2"/>
          <a:stretch>
            <a:fillRect/>
          </a:stretch>
        </p:blipFill>
        <p:spPr>
          <a:xfrm>
            <a:off x="798738" y="1352145"/>
            <a:ext cx="10077497" cy="4591455"/>
          </a:xfrm>
          <a:prstGeom prst="rect">
            <a:avLst/>
          </a:prstGeom>
        </p:spPr>
      </p:pic>
    </p:spTree>
    <p:extLst>
      <p:ext uri="{BB962C8B-B14F-4D97-AF65-F5344CB8AC3E}">
        <p14:creationId xmlns:p14="http://schemas.microsoft.com/office/powerpoint/2010/main" val="1852865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598C07BF-D629-4816-93CD-2E687D454CD6}"/>
              </a:ext>
            </a:extLst>
          </p:cNvPr>
          <p:cNvSpPr txBox="1">
            <a:spLocks noGrp="1"/>
          </p:cNvSpPr>
          <p:nvPr>
            <p:ph type="ctrTitle"/>
          </p:nvPr>
        </p:nvSpPr>
        <p:spPr>
          <a:xfrm>
            <a:off x="2316480" y="338296"/>
            <a:ext cx="8499577" cy="946467"/>
          </a:xfrm>
          <a:prstGeom prst="rect">
            <a:avLst/>
          </a:prstGeom>
          <a:solidFill>
            <a:schemeClr val="accent1">
              <a:lumMod val="40000"/>
              <a:lumOff val="60000"/>
            </a:schemeClr>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0"/>
              </a:spcAft>
            </a:pPr>
            <a:r>
              <a:rPr lang="en-US" sz="1600" b="1" u="sng" dirty="0">
                <a:effectLst/>
                <a:latin typeface="Calibri" panose="020F0502020204030204" pitchFamily="34" charset="0"/>
                <a:ea typeface="Calibri" panose="020F0502020204030204" pitchFamily="34" charset="0"/>
                <a:cs typeface="Times New Roman" panose="02020603050405020304" pitchFamily="18" charset="0"/>
              </a:rPr>
              <a:t>Administrative Core*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Steering Committee, Executive Committee, CDMC</a:t>
            </a:r>
          </a:p>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Other Committees (Ancillary Studies, Publication, etc.)</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11" name="Picture 10">
            <a:extLst>
              <a:ext uri="{FF2B5EF4-FFF2-40B4-BE49-F238E27FC236}">
                <a16:creationId xmlns:a16="http://schemas.microsoft.com/office/drawing/2014/main" id="{FF1393EA-F79F-4199-887D-C165A67AB346}"/>
              </a:ext>
            </a:extLst>
          </p:cNvPr>
          <p:cNvPicPr>
            <a:picLocks noChangeAspect="1"/>
          </p:cNvPicPr>
          <p:nvPr/>
        </p:nvPicPr>
        <p:blipFill>
          <a:blip r:embed="rId2"/>
          <a:stretch>
            <a:fillRect/>
          </a:stretch>
        </p:blipFill>
        <p:spPr>
          <a:xfrm>
            <a:off x="8011008" y="2705108"/>
            <a:ext cx="2841975" cy="3310128"/>
          </a:xfrm>
          <a:prstGeom prst="rect">
            <a:avLst/>
          </a:prstGeom>
        </p:spPr>
      </p:pic>
      <p:sp>
        <p:nvSpPr>
          <p:cNvPr id="13" name="Text Box 7">
            <a:extLst>
              <a:ext uri="{FF2B5EF4-FFF2-40B4-BE49-F238E27FC236}">
                <a16:creationId xmlns:a16="http://schemas.microsoft.com/office/drawing/2014/main" id="{F8FB8329-DB95-49A0-A11F-AC386BF862C9}"/>
              </a:ext>
            </a:extLst>
          </p:cNvPr>
          <p:cNvSpPr txBox="1"/>
          <p:nvPr/>
        </p:nvSpPr>
        <p:spPr>
          <a:xfrm>
            <a:off x="2283821" y="2705108"/>
            <a:ext cx="2891937" cy="3274685"/>
          </a:xfrm>
          <a:prstGeom prst="rect">
            <a:avLst/>
          </a:prstGeom>
          <a:solidFill>
            <a:schemeClr val="accent6">
              <a:lumMod val="20000"/>
              <a:lumOff val="8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60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Biomarker Development and Validation Core^</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Identify potential/promising biomarkers that deserve further evaluation</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Develop partnership(s) with scientific community (basic and translational research)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Interact with Trial Development Core to execute ideas of biomarker development and validation</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Interact with FDA re. regulatory issues</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Develop partnerships with Industry for clinical translation of validated biomarkers</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5" name="Text Box 8">
            <a:extLst>
              <a:ext uri="{FF2B5EF4-FFF2-40B4-BE49-F238E27FC236}">
                <a16:creationId xmlns:a16="http://schemas.microsoft.com/office/drawing/2014/main" id="{A335499C-949D-41C6-98F8-7E1A2F3376AB}"/>
              </a:ext>
            </a:extLst>
          </p:cNvPr>
          <p:cNvSpPr txBox="1"/>
          <p:nvPr/>
        </p:nvSpPr>
        <p:spPr>
          <a:xfrm>
            <a:off x="5219303" y="2705108"/>
            <a:ext cx="2755900" cy="3274685"/>
          </a:xfrm>
          <a:prstGeom prst="rect">
            <a:avLst/>
          </a:prstGeom>
          <a:solidFill>
            <a:schemeClr val="accent4">
              <a:lumMod val="20000"/>
              <a:lumOff val="8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60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Drug Development Core^</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Identify potential/promising drugs (new indication or repurposed) or other treatments (e.g. endoscopic therapy) that deserve further evaluation</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Interact with scientific community (basic and translational research) and industry to develop partnerships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Interact with Trial Development Core to execute Randomized Clinical Trials</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Interact with FDA re. regulatory issues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E2CF94C-FEB9-4588-8362-71A0947B145D}"/>
              </a:ext>
            </a:extLst>
          </p:cNvPr>
          <p:cNvSpPr txBox="1"/>
          <p:nvPr/>
        </p:nvSpPr>
        <p:spPr>
          <a:xfrm>
            <a:off x="2284875" y="2217420"/>
            <a:ext cx="8499577" cy="400110"/>
          </a:xfrm>
          <a:prstGeom prst="rect">
            <a:avLst/>
          </a:prstGeom>
          <a:noFill/>
        </p:spPr>
        <p:txBody>
          <a:bodyPr wrap="square" rtlCol="0">
            <a:spAutoFit/>
          </a:bodyPr>
          <a:lstStyle/>
          <a:p>
            <a:pPr algn="ctr"/>
            <a:r>
              <a:rPr lang="en-US" sz="2000" b="1" u="sng" dirty="0"/>
              <a:t>Big Data Analysis Core</a:t>
            </a:r>
          </a:p>
        </p:txBody>
      </p:sp>
      <p:sp>
        <p:nvSpPr>
          <p:cNvPr id="8" name="Text Box 3">
            <a:extLst>
              <a:ext uri="{FF2B5EF4-FFF2-40B4-BE49-F238E27FC236}">
                <a16:creationId xmlns:a16="http://schemas.microsoft.com/office/drawing/2014/main" id="{14F9AA8E-CDC6-4EE5-98CC-DFFBFEB6426B}"/>
              </a:ext>
            </a:extLst>
          </p:cNvPr>
          <p:cNvSpPr txBox="1">
            <a:spLocks/>
          </p:cNvSpPr>
          <p:nvPr/>
        </p:nvSpPr>
        <p:spPr>
          <a:xfrm>
            <a:off x="2316480" y="1394088"/>
            <a:ext cx="8499577" cy="627965"/>
          </a:xfrm>
          <a:prstGeom prst="rect">
            <a:avLst/>
          </a:prstGeom>
          <a:solidFill>
            <a:schemeClr val="accent2">
              <a:lumMod val="40000"/>
              <a:lumOff val="60000"/>
            </a:schemeClr>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nSpc>
                <a:spcPct val="107000"/>
              </a:lnSpc>
              <a:spcBef>
                <a:spcPts val="0"/>
              </a:spcBef>
            </a:pPr>
            <a:r>
              <a:rPr lang="en-US" sz="1600" u="sng" dirty="0">
                <a:latin typeface="Calibri" panose="020F0502020204030204" pitchFamily="34" charset="0"/>
                <a:ea typeface="Calibri" panose="020F0502020204030204" pitchFamily="34" charset="0"/>
                <a:cs typeface="Times New Roman" panose="02020603050405020304" pitchFamily="18" charset="0"/>
              </a:rPr>
              <a:t>Working Groups*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1600" b="0" dirty="0">
                <a:latin typeface="Calibri" panose="020F0502020204030204" pitchFamily="34" charset="0"/>
                <a:ea typeface="Calibri" panose="020F0502020204030204" pitchFamily="34" charset="0"/>
                <a:cs typeface="Times New Roman" panose="02020603050405020304" pitchFamily="18" charset="0"/>
              </a:rPr>
              <a:t>DM-PDAC, Adult CP-RAP, Pediatric CP-RAP, Type 3c-DM, Biospecimen</a:t>
            </a:r>
          </a:p>
          <a:p>
            <a:pPr>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399997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TextBox 10"/>
          <p:cNvSpPr txBox="1">
            <a:spLocks noChangeArrowheads="1"/>
          </p:cNvSpPr>
          <p:nvPr/>
        </p:nvSpPr>
        <p:spPr bwMode="auto">
          <a:xfrm>
            <a:off x="1415480" y="2524304"/>
            <a:ext cx="9144000" cy="3724096"/>
          </a:xfrm>
          <a:prstGeom prst="rect">
            <a:avLst/>
          </a:prstGeom>
          <a:noFill/>
          <a:ln w="9525">
            <a:noFill/>
            <a:miter lim="800000"/>
            <a:headEnd/>
            <a:tailEnd/>
          </a:ln>
        </p:spPr>
        <p:txBody>
          <a:bodyPr wrap="square">
            <a:spAutoFit/>
          </a:bodyPr>
          <a:lstStyle/>
          <a:p>
            <a:pPr algn="ctr"/>
            <a:r>
              <a:rPr lang="en-GB" sz="2800" b="1" dirty="0">
                <a:solidFill>
                  <a:srgbClr val="2B167B"/>
                </a:solidFill>
                <a:latin typeface="Arial" panose="020B0604020202020204" pitchFamily="34" charset="0"/>
                <a:cs typeface="Arial" panose="020B0604020202020204" pitchFamily="34" charset="0"/>
              </a:rPr>
              <a:t>Towards early detection of pancreatic cancer</a:t>
            </a:r>
          </a:p>
          <a:p>
            <a:pPr algn="ctr"/>
            <a:r>
              <a:rPr lang="en-GB" sz="2800" b="1" dirty="0">
                <a:solidFill>
                  <a:srgbClr val="2B167B"/>
                </a:solidFill>
                <a:latin typeface="Arial" panose="020B0604020202020204" pitchFamily="34" charset="0"/>
                <a:cs typeface="Arial" panose="020B0604020202020204" pitchFamily="34" charset="0"/>
              </a:rPr>
              <a:t>in urine</a:t>
            </a:r>
          </a:p>
          <a:p>
            <a:pPr algn="ctr"/>
            <a:endParaRPr lang="en-GB" sz="2400" b="1" dirty="0">
              <a:solidFill>
                <a:srgbClr val="2B167B"/>
              </a:solidFill>
              <a:latin typeface="Arial" panose="020B0604020202020204" pitchFamily="34" charset="0"/>
              <a:cs typeface="Arial" panose="020B0604020202020204" pitchFamily="34" charset="0"/>
            </a:endParaRPr>
          </a:p>
          <a:p>
            <a:pPr algn="ctr"/>
            <a:endParaRPr lang="en-GB" sz="2400" b="1" dirty="0">
              <a:solidFill>
                <a:srgbClr val="2B167B"/>
              </a:solidFill>
              <a:latin typeface="Arial" panose="020B0604020202020204" pitchFamily="34" charset="0"/>
              <a:cs typeface="Arial" panose="020B0604020202020204" pitchFamily="34" charset="0"/>
            </a:endParaRPr>
          </a:p>
          <a:p>
            <a:pPr algn="ctr"/>
            <a:r>
              <a:rPr lang="en-GB" sz="2400" b="1" dirty="0" err="1">
                <a:solidFill>
                  <a:srgbClr val="2B167B"/>
                </a:solidFill>
                <a:latin typeface="Arial" panose="020B0604020202020204" pitchFamily="34" charset="0"/>
                <a:cs typeface="Arial" panose="020B0604020202020204" pitchFamily="34" charset="0"/>
              </a:rPr>
              <a:t>Tatjana</a:t>
            </a:r>
            <a:r>
              <a:rPr lang="en-GB" sz="2400" b="1" dirty="0">
                <a:solidFill>
                  <a:srgbClr val="2B167B"/>
                </a:solidFill>
                <a:latin typeface="Arial" panose="020B0604020202020204" pitchFamily="34" charset="0"/>
                <a:cs typeface="Arial" panose="020B0604020202020204" pitchFamily="34" charset="0"/>
              </a:rPr>
              <a:t> </a:t>
            </a:r>
            <a:r>
              <a:rPr lang="en-GB" sz="2400" b="1" dirty="0" err="1">
                <a:solidFill>
                  <a:srgbClr val="2B167B"/>
                </a:solidFill>
                <a:latin typeface="Arial" panose="020B0604020202020204" pitchFamily="34" charset="0"/>
                <a:cs typeface="Arial" panose="020B0604020202020204" pitchFamily="34" charset="0"/>
              </a:rPr>
              <a:t>Crnogorac-Jurcevic</a:t>
            </a:r>
            <a:r>
              <a:rPr lang="en-GB" sz="2400" b="1" dirty="0">
                <a:solidFill>
                  <a:srgbClr val="2B167B"/>
                </a:solidFill>
                <a:latin typeface="Arial" panose="020B0604020202020204" pitchFamily="34" charset="0"/>
                <a:cs typeface="Arial" panose="020B0604020202020204" pitchFamily="34" charset="0"/>
              </a:rPr>
              <a:t>, MD, PhD</a:t>
            </a:r>
          </a:p>
          <a:p>
            <a:pPr algn="ctr"/>
            <a:endParaRPr lang="en-GB" sz="2400" b="1" dirty="0">
              <a:solidFill>
                <a:srgbClr val="2B167B"/>
              </a:solidFill>
              <a:latin typeface="Arial" panose="020B0604020202020204" pitchFamily="34" charset="0"/>
              <a:cs typeface="Arial" panose="020B0604020202020204" pitchFamily="34" charset="0"/>
            </a:endParaRPr>
          </a:p>
          <a:p>
            <a:pPr algn="ctr"/>
            <a:r>
              <a:rPr lang="en-GB" sz="2400" b="1" dirty="0">
                <a:solidFill>
                  <a:srgbClr val="2B167B"/>
                </a:solidFill>
                <a:latin typeface="Arial" panose="020B0604020202020204" pitchFamily="34" charset="0"/>
                <a:cs typeface="Arial" panose="020B0604020202020204" pitchFamily="34" charset="0"/>
              </a:rPr>
              <a:t>28 August, 2019</a:t>
            </a:r>
          </a:p>
          <a:p>
            <a:pPr algn="ctr"/>
            <a:endParaRPr lang="en-GB" sz="2000" b="1" dirty="0">
              <a:solidFill>
                <a:srgbClr val="2B167B"/>
              </a:solidFill>
              <a:latin typeface="Palatino Linotype" panose="02040502050505030304" pitchFamily="18" charset="0"/>
            </a:endParaRPr>
          </a:p>
          <a:p>
            <a:pPr algn="ctr"/>
            <a:endParaRPr lang="en-GB" sz="4000" dirty="0">
              <a:solidFill>
                <a:srgbClr val="2C177B"/>
              </a:solidFill>
              <a:latin typeface="Palatino Linotype" panose="0204050205050503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5396940"/>
            <a:ext cx="9144000" cy="1461060"/>
          </a:xfrm>
          <a:prstGeom prst="rect">
            <a:avLst/>
          </a:prstGeom>
        </p:spPr>
      </p:pic>
      <p:pic>
        <p:nvPicPr>
          <p:cNvPr id="5" name="Picture 4" descr="DSC_5404.jpg"/>
          <p:cNvPicPr/>
          <p:nvPr/>
        </p:nvPicPr>
        <p:blipFill>
          <a:blip r:embed="rId4"/>
          <a:srcRect l="15912" t="9756" r="14383" b="33526"/>
          <a:stretch>
            <a:fillRect/>
          </a:stretch>
        </p:blipFill>
        <p:spPr>
          <a:xfrm>
            <a:off x="8610600" y="1219201"/>
            <a:ext cx="1282700" cy="1396791"/>
          </a:xfrm>
          <a:prstGeom prst="rect">
            <a:avLst/>
          </a:prstGeom>
        </p:spPr>
      </p:pic>
    </p:spTree>
    <p:extLst>
      <p:ext uri="{BB962C8B-B14F-4D97-AF65-F5344CB8AC3E}">
        <p14:creationId xmlns:p14="http://schemas.microsoft.com/office/powerpoint/2010/main" val="25893868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
          <p:cNvSpPr txBox="1">
            <a:spLocks noChangeArrowheads="1"/>
          </p:cNvSpPr>
          <p:nvPr/>
        </p:nvSpPr>
        <p:spPr bwMode="auto">
          <a:xfrm>
            <a:off x="2565400" y="3049588"/>
            <a:ext cx="184666" cy="369332"/>
          </a:xfrm>
          <a:prstGeom prst="rect">
            <a:avLst/>
          </a:prstGeom>
          <a:noFill/>
          <a:ln>
            <a:noFill/>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91240B29-F687-4f45-9708-019B960494DF}">
              <a14:hiddenLine xmlns:mc="http://schemas.openxmlformats.org/markup-compatibility/2006" xmlns:mv="urn:schemas-microsoft-com:mac:vml" xmlns="" xmlns:a14="http://schemas.microsoft.com/office/drawing/2010/main" w="12700">
                <a:solidFill>
                  <a:srgbClr val="000000"/>
                </a:solidFill>
                <a:miter lim="800000"/>
                <a:headEnd/>
                <a:tailEnd/>
              </a14:hiddenLine>
            </a:ext>
          </a:extLst>
        </p:spPr>
        <p:txBody>
          <a:bodyPr wrap="none">
            <a:spAutoFit/>
          </a:bodyPr>
          <a:lstStyle>
            <a:lvl1pPr eaLnBrk="0" hangingPunct="0">
              <a:defRPr sz="1400">
                <a:solidFill>
                  <a:schemeClr val="tx1"/>
                </a:solidFill>
                <a:latin typeface="Arial" charset="0"/>
                <a:ea typeface="ＭＳ Ｐゴシック" charset="0"/>
                <a:cs typeface="ＭＳ Ｐゴシック" charset="0"/>
              </a:defRPr>
            </a:lvl1pPr>
            <a:lvl2pPr marL="37931725" indent="-37474525" eaLnBrk="0" hangingPunct="0">
              <a:defRPr sz="1400">
                <a:solidFill>
                  <a:schemeClr val="tx1"/>
                </a:solidFill>
                <a:latin typeface="Arial" charset="0"/>
                <a:ea typeface="ＭＳ Ｐゴシック" charset="0"/>
              </a:defRPr>
            </a:lvl2pPr>
            <a:lvl3pPr eaLnBrk="0" hangingPunct="0">
              <a:defRPr sz="1400">
                <a:solidFill>
                  <a:schemeClr val="tx1"/>
                </a:solidFill>
                <a:latin typeface="Arial" charset="0"/>
                <a:ea typeface="ＭＳ Ｐゴシック" charset="0"/>
              </a:defRPr>
            </a:lvl3pPr>
            <a:lvl4pPr eaLnBrk="0" hangingPunct="0">
              <a:defRPr sz="1400">
                <a:solidFill>
                  <a:schemeClr val="tx1"/>
                </a:solidFill>
                <a:latin typeface="Arial" charset="0"/>
                <a:ea typeface="ＭＳ Ｐゴシック" charset="0"/>
              </a:defRPr>
            </a:lvl4pPr>
            <a:lvl5pPr eaLnBrk="0" hangingPunct="0">
              <a:defRPr sz="1400">
                <a:solidFill>
                  <a:schemeClr val="tx1"/>
                </a:solidFill>
                <a:latin typeface="Arial" charset="0"/>
                <a:ea typeface="ＭＳ Ｐゴシック" charset="0"/>
              </a:defRPr>
            </a:lvl5pPr>
            <a:lvl6pPr marL="457200" eaLnBrk="0" fontAlgn="base" hangingPunct="0">
              <a:spcBef>
                <a:spcPct val="0"/>
              </a:spcBef>
              <a:spcAft>
                <a:spcPct val="0"/>
              </a:spcAft>
              <a:defRPr sz="1400">
                <a:solidFill>
                  <a:schemeClr val="tx1"/>
                </a:solidFill>
                <a:latin typeface="Arial" charset="0"/>
                <a:ea typeface="ＭＳ Ｐゴシック" charset="0"/>
              </a:defRPr>
            </a:lvl6pPr>
            <a:lvl7pPr marL="914400" eaLnBrk="0" fontAlgn="base" hangingPunct="0">
              <a:spcBef>
                <a:spcPct val="0"/>
              </a:spcBef>
              <a:spcAft>
                <a:spcPct val="0"/>
              </a:spcAft>
              <a:defRPr sz="1400">
                <a:solidFill>
                  <a:schemeClr val="tx1"/>
                </a:solidFill>
                <a:latin typeface="Arial" charset="0"/>
                <a:ea typeface="ＭＳ Ｐゴシック" charset="0"/>
              </a:defRPr>
            </a:lvl7pPr>
            <a:lvl8pPr marL="1371600" eaLnBrk="0" fontAlgn="base" hangingPunct="0">
              <a:spcBef>
                <a:spcPct val="0"/>
              </a:spcBef>
              <a:spcAft>
                <a:spcPct val="0"/>
              </a:spcAft>
              <a:defRPr sz="1400">
                <a:solidFill>
                  <a:schemeClr val="tx1"/>
                </a:solidFill>
                <a:latin typeface="Arial" charset="0"/>
                <a:ea typeface="ＭＳ Ｐゴシック" charset="0"/>
              </a:defRPr>
            </a:lvl8pPr>
            <a:lvl9pPr marL="1828800" eaLnBrk="0" fontAlgn="base" hangingPunct="0">
              <a:spcBef>
                <a:spcPct val="0"/>
              </a:spcBef>
              <a:spcAft>
                <a:spcPct val="0"/>
              </a:spcAft>
              <a:defRPr sz="1400">
                <a:solidFill>
                  <a:schemeClr val="tx1"/>
                </a:solidFill>
                <a:latin typeface="Arial" charset="0"/>
                <a:ea typeface="ＭＳ Ｐゴシック" charset="0"/>
              </a:defRPr>
            </a:lvl9pPr>
          </a:lstStyle>
          <a:p>
            <a:endParaRPr lang="en-US" sz="1800">
              <a:solidFill>
                <a:srgbClr val="1F497D"/>
              </a:solidFill>
            </a:endParaRPr>
          </a:p>
        </p:txBody>
      </p:sp>
      <p:sp>
        <p:nvSpPr>
          <p:cNvPr id="19461" name="Rectangle 15"/>
          <p:cNvSpPr>
            <a:spLocks noChangeArrowheads="1"/>
          </p:cNvSpPr>
          <p:nvPr/>
        </p:nvSpPr>
        <p:spPr bwMode="auto">
          <a:xfrm>
            <a:off x="3457421" y="381000"/>
            <a:ext cx="4061128" cy="1077218"/>
          </a:xfrm>
          <a:prstGeom prst="rect">
            <a:avLst/>
          </a:prstGeom>
          <a:noFill/>
          <a:ln w="12700">
            <a:noFill/>
            <a:miter lim="800000"/>
            <a:headEnd/>
            <a:tailEnd/>
          </a:ln>
          <a:effectLst>
            <a:outerShdw blurRad="50800" dist="38100" dir="2700000">
              <a:srgbClr val="000000">
                <a:alpha val="43000"/>
              </a:srgbClr>
            </a:outerShdw>
          </a:effectLst>
        </p:spPr>
        <p:txBody>
          <a:bodyPr wrap="none">
            <a:spAutoFit/>
          </a:bodyPr>
          <a:lstStyle/>
          <a:p>
            <a:pPr algn="ctr" eaLnBrk="0" hangingPunct="0"/>
            <a:r>
              <a:rPr lang="en-GB" sz="32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rPr>
              <a:t>                 Validation</a:t>
            </a:r>
            <a:endParaRPr lang="en-GB" sz="3200" b="1" dirty="0">
              <a:solidFill>
                <a:prstClr val="white"/>
              </a:solidFill>
              <a:latin typeface="Arial"/>
              <a:cs typeface="Arial"/>
            </a:endParaRPr>
          </a:p>
          <a:p>
            <a:pPr algn="ctr" eaLnBrk="0" hangingPunct="0"/>
            <a:endParaRPr lang="en-US" sz="32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endParaRPr>
          </a:p>
        </p:txBody>
      </p:sp>
      <p:sp>
        <p:nvSpPr>
          <p:cNvPr id="2" name="Rectangle 1"/>
          <p:cNvSpPr/>
          <p:nvPr/>
        </p:nvSpPr>
        <p:spPr>
          <a:xfrm>
            <a:off x="1631504" y="1628800"/>
            <a:ext cx="9217024" cy="1631216"/>
          </a:xfrm>
          <a:prstGeom prst="rect">
            <a:avLst/>
          </a:prstGeom>
        </p:spPr>
        <p:txBody>
          <a:bodyPr wrap="square">
            <a:spAutoFit/>
          </a:bodyPr>
          <a:lstStyle/>
          <a:p>
            <a:endParaRPr lang="en-US" sz="2000" dirty="0">
              <a:solidFill>
                <a:prstClr val="black"/>
              </a:solidFill>
              <a:latin typeface="Arial"/>
              <a:cs typeface="Arial"/>
            </a:endParaRPr>
          </a:p>
          <a:p>
            <a:endParaRPr lang="en-US" sz="2000" dirty="0">
              <a:solidFill>
                <a:prstClr val="black"/>
              </a:solidFill>
              <a:latin typeface="Arial"/>
              <a:cs typeface="Arial"/>
            </a:endParaRPr>
          </a:p>
          <a:p>
            <a:endParaRPr lang="en-US" sz="2000" dirty="0">
              <a:solidFill>
                <a:prstClr val="black"/>
              </a:solidFill>
              <a:latin typeface="Arial"/>
              <a:cs typeface="Arial"/>
            </a:endParaRPr>
          </a:p>
          <a:p>
            <a:endParaRPr lang="en-US" sz="2000" dirty="0">
              <a:solidFill>
                <a:prstClr val="black"/>
              </a:solidFill>
              <a:latin typeface="Arial"/>
              <a:cs typeface="Arial"/>
            </a:endParaRPr>
          </a:p>
          <a:p>
            <a:endParaRPr lang="en-US" sz="2000" dirty="0">
              <a:solidFill>
                <a:prstClr val="black"/>
              </a:solidFill>
              <a:latin typeface="Arial"/>
              <a:cs typeface="Arial"/>
            </a:endParaRPr>
          </a:p>
        </p:txBody>
      </p:sp>
      <p:pic>
        <p:nvPicPr>
          <p:cNvPr id="2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7710" y="6493414"/>
            <a:ext cx="247216" cy="248382"/>
          </a:xfrm>
          <a:prstGeom prst="rect">
            <a:avLst/>
          </a:prstGeom>
          <a:noFill/>
          <a:ln>
            <a:noFill/>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91240B29-F687-4f45-9708-019B960494DF}">
              <a14:hiddenLine xmlns:mc="http://schemas.openxmlformats.org/markup-compatibility/2006" xmlns:mv="urn:schemas-microsoft-com:mac:vml" xmlns="" xmlns:a14="http://schemas.microsoft.com/office/drawing/2010/main" w="9525">
                <a:solidFill>
                  <a:srgbClr val="000000"/>
                </a:solidFill>
                <a:miter lim="800000"/>
                <a:headEnd/>
                <a:tailEnd/>
              </a14:hiddenLine>
            </a:ext>
          </a:extLst>
        </p:spPr>
      </p:pic>
      <p:sp>
        <p:nvSpPr>
          <p:cNvPr id="31" name="TextBox 30"/>
          <p:cNvSpPr txBox="1">
            <a:spLocks noChangeArrowheads="1"/>
          </p:cNvSpPr>
          <p:nvPr/>
        </p:nvSpPr>
        <p:spPr bwMode="auto">
          <a:xfrm>
            <a:off x="2101318" y="6486801"/>
            <a:ext cx="867480" cy="276999"/>
          </a:xfrm>
          <a:prstGeom prst="rect">
            <a:avLst/>
          </a:prstGeom>
          <a:noFill/>
          <a:ln>
            <a:noFill/>
          </a:ln>
          <a:extLst>
            <a:ext uri="{909E8E84-426E-40dd-AFC4-6F175D3DCCD1}">
              <a14:hiddenFill xmlns:mc="http://schemas.openxmlformats.org/markup-compatibility/2006" xmlns:mv="urn:schemas-microsoft-com:mac:vml" xmlns="" xmlns:a14="http://schemas.microsoft.com/office/drawing/2010/main">
                <a:solidFill>
                  <a:srgbClr val="FFFFFF"/>
                </a:solidFill>
              </a14:hiddenFill>
            </a:ext>
            <a:ext uri="{91240B29-F687-4f45-9708-019B960494DF}">
              <a14:hiddenLine xmlns:mc="http://schemas.openxmlformats.org/markup-compatibility/2006" xmlns:mv="urn:schemas-microsoft-com:mac:vml"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GB" altLang="en-US" sz="1200">
                <a:solidFill>
                  <a:srgbClr val="2C177B"/>
                </a:solidFill>
              </a:rPr>
              <a:t>@QMBCI</a:t>
            </a:r>
          </a:p>
        </p:txBody>
      </p:sp>
      <p:sp>
        <p:nvSpPr>
          <p:cNvPr id="33" name="Rectangle 32"/>
          <p:cNvSpPr/>
          <p:nvPr/>
        </p:nvSpPr>
        <p:spPr>
          <a:xfrm>
            <a:off x="8284925" y="6448328"/>
            <a:ext cx="1930464" cy="338554"/>
          </a:xfrm>
          <a:prstGeom prst="rect">
            <a:avLst/>
          </a:prstGeom>
        </p:spPr>
        <p:txBody>
          <a:bodyPr wrap="none">
            <a:spAutoFit/>
          </a:bodyPr>
          <a:lstStyle/>
          <a:p>
            <a:pPr algn="ctr"/>
            <a:r>
              <a:rPr lang="en-GB" sz="1600" b="1">
                <a:solidFill>
                  <a:srgbClr val="2B167B"/>
                </a:solidFill>
                <a:latin typeface="Calibri"/>
              </a:rPr>
              <a:t>www.bci.qmul.ac.uk</a:t>
            </a:r>
            <a:endParaRPr lang="en-GB" sz="1600" b="1" dirty="0">
              <a:solidFill>
                <a:srgbClr val="2B167B"/>
              </a:solidFill>
              <a:latin typeface="Calibri"/>
            </a:endParaRPr>
          </a:p>
        </p:txBody>
      </p:sp>
      <p:grpSp>
        <p:nvGrpSpPr>
          <p:cNvPr id="3" name="Group 3"/>
          <p:cNvGrpSpPr/>
          <p:nvPr/>
        </p:nvGrpSpPr>
        <p:grpSpPr>
          <a:xfrm>
            <a:off x="9033592" y="446199"/>
            <a:ext cx="1407582" cy="1496199"/>
            <a:chOff x="7736418" y="332656"/>
            <a:chExt cx="1407582" cy="1496199"/>
          </a:xfrm>
        </p:grpSpPr>
        <p:pic>
          <p:nvPicPr>
            <p:cNvPr id="16" name="Picture 15" descr="Screen Shot 2017-05-02 at 17.22.03.png"/>
            <p:cNvPicPr>
              <a:picLocks noChangeAspect="1"/>
            </p:cNvPicPr>
            <p:nvPr/>
          </p:nvPicPr>
          <p:blipFill>
            <a:blip r:embed="rId4"/>
            <a:stretch>
              <a:fillRect/>
            </a:stretch>
          </p:blipFill>
          <p:spPr>
            <a:xfrm>
              <a:off x="7917479" y="332656"/>
              <a:ext cx="1074121" cy="1155700"/>
            </a:xfrm>
            <a:prstGeom prst="rect">
              <a:avLst/>
            </a:prstGeom>
          </p:spPr>
        </p:pic>
        <p:sp>
          <p:nvSpPr>
            <p:cNvPr id="17" name="TextBox 14"/>
            <p:cNvSpPr txBox="1">
              <a:spLocks noChangeArrowheads="1"/>
            </p:cNvSpPr>
            <p:nvPr/>
          </p:nvSpPr>
          <p:spPr bwMode="auto">
            <a:xfrm>
              <a:off x="7736418" y="1551856"/>
              <a:ext cx="14075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algn="r" eaLnBrk="0" fontAlgn="base" hangingPunct="0">
                <a:spcBef>
                  <a:spcPct val="0"/>
                </a:spcBef>
                <a:spcAft>
                  <a:spcPct val="0"/>
                </a:spcAft>
                <a:defRPr sz="1400">
                  <a:solidFill>
                    <a:schemeClr val="tx1"/>
                  </a:solidFill>
                  <a:latin typeface="Arial" charset="0"/>
                  <a:ea typeface="ＭＳ Ｐゴシック" charset="0"/>
                </a:defRPr>
              </a:lvl6pPr>
              <a:lvl7pPr marL="2971800" indent="-228600" algn="r" eaLnBrk="0" fontAlgn="base" hangingPunct="0">
                <a:spcBef>
                  <a:spcPct val="0"/>
                </a:spcBef>
                <a:spcAft>
                  <a:spcPct val="0"/>
                </a:spcAft>
                <a:defRPr sz="1400">
                  <a:solidFill>
                    <a:schemeClr val="tx1"/>
                  </a:solidFill>
                  <a:latin typeface="Arial" charset="0"/>
                  <a:ea typeface="ＭＳ Ｐゴシック" charset="0"/>
                </a:defRPr>
              </a:lvl7pPr>
              <a:lvl8pPr marL="3429000" indent="-228600" algn="r" eaLnBrk="0" fontAlgn="base" hangingPunct="0">
                <a:spcBef>
                  <a:spcPct val="0"/>
                </a:spcBef>
                <a:spcAft>
                  <a:spcPct val="0"/>
                </a:spcAft>
                <a:defRPr sz="1400">
                  <a:solidFill>
                    <a:schemeClr val="tx1"/>
                  </a:solidFill>
                  <a:latin typeface="Arial" charset="0"/>
                  <a:ea typeface="ＭＳ Ｐゴシック" charset="0"/>
                </a:defRPr>
              </a:lvl8pPr>
              <a:lvl9pPr marL="3886200" indent="-228600" algn="r" eaLnBrk="0" fontAlgn="base" hangingPunct="0">
                <a:spcBef>
                  <a:spcPct val="0"/>
                </a:spcBef>
                <a:spcAft>
                  <a:spcPct val="0"/>
                </a:spcAft>
                <a:defRPr sz="1400">
                  <a:solidFill>
                    <a:schemeClr val="tx1"/>
                  </a:solidFill>
                  <a:latin typeface="Arial" charset="0"/>
                  <a:ea typeface="ＭＳ Ｐゴシック" charset="0"/>
                </a:defRPr>
              </a:lvl9pPr>
            </a:lstStyle>
            <a:p>
              <a:r>
                <a:rPr lang="en-US" sz="1200" dirty="0">
                  <a:solidFill>
                    <a:srgbClr val="000000"/>
                  </a:solidFill>
                  <a:latin typeface="Arial" panose="020B0604020202020204" pitchFamily="34" charset="0"/>
                  <a:cs typeface="Arial" panose="020B0604020202020204" pitchFamily="34" charset="0"/>
                </a:rPr>
                <a:t>  Harrison O’Brien</a:t>
              </a:r>
            </a:p>
          </p:txBody>
        </p:sp>
      </p:grpSp>
      <p:grpSp>
        <p:nvGrpSpPr>
          <p:cNvPr id="4" name="Group 14"/>
          <p:cNvGrpSpPr/>
          <p:nvPr/>
        </p:nvGrpSpPr>
        <p:grpSpPr>
          <a:xfrm>
            <a:off x="2057400" y="228601"/>
            <a:ext cx="1486304" cy="1648599"/>
            <a:chOff x="7358438" y="685800"/>
            <a:chExt cx="1486304" cy="1648599"/>
          </a:xfrm>
        </p:grpSpPr>
        <p:pic>
          <p:nvPicPr>
            <p:cNvPr id="20" name="Picture 19" descr="Screen Shot 2015-09-30 at 22.33.59.png"/>
            <p:cNvPicPr>
              <a:picLocks noChangeAspect="1"/>
            </p:cNvPicPr>
            <p:nvPr/>
          </p:nvPicPr>
          <p:blipFill>
            <a:blip r:embed="rId5"/>
            <a:stretch>
              <a:fillRect/>
            </a:stretch>
          </p:blipFill>
          <p:spPr>
            <a:xfrm>
              <a:off x="7467600" y="685800"/>
              <a:ext cx="1327883" cy="1362827"/>
            </a:xfrm>
            <a:prstGeom prst="rect">
              <a:avLst/>
            </a:prstGeom>
          </p:spPr>
        </p:pic>
        <p:sp>
          <p:nvSpPr>
            <p:cNvPr id="21" name="Rectangle 20"/>
            <p:cNvSpPr/>
            <p:nvPr/>
          </p:nvSpPr>
          <p:spPr>
            <a:xfrm>
              <a:off x="7358438" y="2057400"/>
              <a:ext cx="1486304" cy="276999"/>
            </a:xfrm>
            <a:prstGeom prst="rect">
              <a:avLst/>
            </a:prstGeom>
          </p:spPr>
          <p:txBody>
            <a:bodyPr wrap="none">
              <a:spAutoFit/>
            </a:bodyPr>
            <a:lstStyle/>
            <a:p>
              <a:r>
                <a:rPr lang="en-US" sz="1200" dirty="0" err="1">
                  <a:solidFill>
                    <a:srgbClr val="000000"/>
                  </a:solidFill>
                  <a:latin typeface="Arial" panose="020B0604020202020204" pitchFamily="34" charset="0"/>
                  <a:cs typeface="Arial" panose="020B0604020202020204" pitchFamily="34" charset="0"/>
                </a:rPr>
                <a:t>Silvana</a:t>
              </a:r>
              <a:r>
                <a:rPr lang="en-US" sz="1200" dirty="0">
                  <a:solidFill>
                    <a:srgbClr val="000000"/>
                  </a:solidFill>
                  <a:latin typeface="Arial" panose="020B0604020202020204" pitchFamily="34" charset="0"/>
                  <a:cs typeface="Arial" panose="020B0604020202020204" pitchFamily="34" charset="0"/>
                </a:rPr>
                <a:t> </a:t>
              </a:r>
              <a:r>
                <a:rPr lang="en-US" sz="1200" dirty="0" err="1">
                  <a:solidFill>
                    <a:srgbClr val="000000"/>
                  </a:solidFill>
                  <a:latin typeface="Arial" panose="020B0604020202020204" pitchFamily="34" charset="0"/>
                  <a:cs typeface="Arial" panose="020B0604020202020204" pitchFamily="34" charset="0"/>
                </a:rPr>
                <a:t>Debernardi</a:t>
              </a:r>
              <a:endParaRPr lang="en-US" sz="1200" dirty="0">
                <a:solidFill>
                  <a:srgbClr val="000000"/>
                </a:solidFill>
                <a:latin typeface="Arial" panose="020B0604020202020204" pitchFamily="34" charset="0"/>
                <a:cs typeface="Arial" panose="020B0604020202020204" pitchFamily="34" charset="0"/>
              </a:endParaRPr>
            </a:p>
          </p:txBody>
        </p:sp>
      </p:grpSp>
      <p:grpSp>
        <p:nvGrpSpPr>
          <p:cNvPr id="5" name="Group 21"/>
          <p:cNvGrpSpPr/>
          <p:nvPr/>
        </p:nvGrpSpPr>
        <p:grpSpPr>
          <a:xfrm>
            <a:off x="1752600" y="6172200"/>
            <a:ext cx="8610600" cy="609600"/>
            <a:chOff x="228600" y="6172200"/>
            <a:chExt cx="8610600" cy="609600"/>
          </a:xfrm>
        </p:grpSpPr>
        <p:sp>
          <p:nvSpPr>
            <p:cNvPr id="23" name="Rectangle 22"/>
            <p:cNvSpPr/>
            <p:nvPr/>
          </p:nvSpPr>
          <p:spPr>
            <a:xfrm>
              <a:off x="228600" y="6172200"/>
              <a:ext cx="1295400" cy="60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Calibri"/>
              </a:endParaRPr>
            </a:p>
          </p:txBody>
        </p:sp>
        <p:sp>
          <p:nvSpPr>
            <p:cNvPr id="24" name="Rectangle 23"/>
            <p:cNvSpPr/>
            <p:nvPr/>
          </p:nvSpPr>
          <p:spPr>
            <a:xfrm>
              <a:off x="6858000" y="6172200"/>
              <a:ext cx="1981200" cy="60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Calibri"/>
              </a:endParaRPr>
            </a:p>
          </p:txBody>
        </p:sp>
      </p:grpSp>
      <p:grpSp>
        <p:nvGrpSpPr>
          <p:cNvPr id="6" name="Group 24"/>
          <p:cNvGrpSpPr/>
          <p:nvPr/>
        </p:nvGrpSpPr>
        <p:grpSpPr>
          <a:xfrm>
            <a:off x="1905000" y="6248400"/>
            <a:ext cx="8610600" cy="609600"/>
            <a:chOff x="228600" y="6172200"/>
            <a:chExt cx="8610600" cy="609600"/>
          </a:xfrm>
        </p:grpSpPr>
        <p:sp>
          <p:nvSpPr>
            <p:cNvPr id="26" name="Rectangle 25"/>
            <p:cNvSpPr/>
            <p:nvPr/>
          </p:nvSpPr>
          <p:spPr>
            <a:xfrm>
              <a:off x="228600" y="6172200"/>
              <a:ext cx="1295400" cy="60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Calibri"/>
              </a:endParaRPr>
            </a:p>
          </p:txBody>
        </p:sp>
        <p:sp>
          <p:nvSpPr>
            <p:cNvPr id="27" name="Rectangle 26"/>
            <p:cNvSpPr/>
            <p:nvPr/>
          </p:nvSpPr>
          <p:spPr>
            <a:xfrm>
              <a:off x="6858000" y="6172200"/>
              <a:ext cx="1981200" cy="60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Calibri"/>
              </a:endParaRPr>
            </a:p>
          </p:txBody>
        </p:sp>
      </p:grpSp>
      <p:sp>
        <p:nvSpPr>
          <p:cNvPr id="28" name="Left Arrow 27">
            <a:extLst>
              <a:ext uri="{FF2B5EF4-FFF2-40B4-BE49-F238E27FC236}">
                <a16:creationId xmlns:a16="http://schemas.microsoft.com/office/drawing/2014/main" id="{E2D014E9-ABE5-C941-A62B-5DD53AC8321E}"/>
              </a:ext>
            </a:extLst>
          </p:cNvPr>
          <p:cNvSpPr/>
          <p:nvPr/>
        </p:nvSpPr>
        <p:spPr>
          <a:xfrm rot="16200000">
            <a:off x="3038242" y="3020891"/>
            <a:ext cx="533400" cy="152400"/>
          </a:xfrm>
          <a:prstGeom prst="leftArrow">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000090"/>
              </a:solidFill>
              <a:latin typeface="Calibri"/>
            </a:endParaRPr>
          </a:p>
        </p:txBody>
      </p:sp>
      <p:sp>
        <p:nvSpPr>
          <p:cNvPr id="35" name="Left Arrow 34">
            <a:extLst>
              <a:ext uri="{FF2B5EF4-FFF2-40B4-BE49-F238E27FC236}">
                <a16:creationId xmlns:a16="http://schemas.microsoft.com/office/drawing/2014/main" id="{ACFC7082-616C-804A-94A9-2BAE551BC69D}"/>
              </a:ext>
            </a:extLst>
          </p:cNvPr>
          <p:cNvSpPr/>
          <p:nvPr/>
        </p:nvSpPr>
        <p:spPr>
          <a:xfrm rot="16200000">
            <a:off x="8655703" y="2892432"/>
            <a:ext cx="533400" cy="152400"/>
          </a:xfrm>
          <a:prstGeom prst="leftArrow">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000090"/>
              </a:solidFill>
              <a:latin typeface="Calibri"/>
            </a:endParaRPr>
          </a:p>
        </p:txBody>
      </p:sp>
      <p:sp>
        <p:nvSpPr>
          <p:cNvPr id="25" name="Rectangle 24"/>
          <p:cNvSpPr/>
          <p:nvPr/>
        </p:nvSpPr>
        <p:spPr>
          <a:xfrm>
            <a:off x="1524000" y="2057401"/>
            <a:ext cx="9144000" cy="461665"/>
          </a:xfrm>
          <a:prstGeom prst="rect">
            <a:avLst/>
          </a:prstGeom>
        </p:spPr>
        <p:txBody>
          <a:bodyPr wrap="square">
            <a:spAutoFit/>
          </a:bodyPr>
          <a:lstStyle/>
          <a:p>
            <a:pPr algn="ctr"/>
            <a:r>
              <a:rPr lang="en-US" sz="2400" dirty="0">
                <a:solidFill>
                  <a:srgbClr val="2C177B"/>
                </a:solidFill>
                <a:latin typeface="Arial"/>
                <a:cs typeface="Arial"/>
              </a:rPr>
              <a:t>Total</a:t>
            </a:r>
            <a:r>
              <a:rPr lang="en-US" sz="2400" b="1" dirty="0">
                <a:solidFill>
                  <a:srgbClr val="2C177B"/>
                </a:solidFill>
                <a:latin typeface="Arial"/>
                <a:cs typeface="Arial"/>
              </a:rPr>
              <a:t> 590 urines</a:t>
            </a:r>
            <a:endParaRPr lang="en-US" sz="2400" dirty="0">
              <a:solidFill>
                <a:srgbClr val="2C177B"/>
              </a:solidFill>
              <a:latin typeface="Arial"/>
              <a:cs typeface="Arial"/>
            </a:endParaRPr>
          </a:p>
        </p:txBody>
      </p:sp>
      <p:pic>
        <p:nvPicPr>
          <p:cNvPr id="30" name="Picture 29">
            <a:extLst>
              <a:ext uri="{FF2B5EF4-FFF2-40B4-BE49-F238E27FC236}">
                <a16:creationId xmlns:a16="http://schemas.microsoft.com/office/drawing/2014/main" id="{CC99A1F3-F207-604D-8FDE-C56B7465B5A5}"/>
              </a:ext>
            </a:extLst>
          </p:cNvPr>
          <p:cNvPicPr>
            <a:picLocks noChangeAspect="1"/>
          </p:cNvPicPr>
          <p:nvPr/>
        </p:nvPicPr>
        <p:blipFill>
          <a:blip r:embed="rId6"/>
          <a:stretch>
            <a:fillRect/>
          </a:stretch>
        </p:blipFill>
        <p:spPr>
          <a:xfrm>
            <a:off x="1565331" y="3335296"/>
            <a:ext cx="3522558" cy="3217904"/>
          </a:xfrm>
          <a:prstGeom prst="rect">
            <a:avLst/>
          </a:prstGeom>
        </p:spPr>
      </p:pic>
      <p:pic>
        <p:nvPicPr>
          <p:cNvPr id="32" name="Picture 31">
            <a:extLst>
              <a:ext uri="{FF2B5EF4-FFF2-40B4-BE49-F238E27FC236}">
                <a16:creationId xmlns:a16="http://schemas.microsoft.com/office/drawing/2014/main" id="{16A71E2B-2DB7-2B4C-ABBF-B41EE8AF07A1}"/>
              </a:ext>
            </a:extLst>
          </p:cNvPr>
          <p:cNvPicPr>
            <a:picLocks noChangeAspect="1"/>
          </p:cNvPicPr>
          <p:nvPr/>
        </p:nvPicPr>
        <p:blipFill>
          <a:blip r:embed="rId7"/>
          <a:stretch>
            <a:fillRect/>
          </a:stretch>
        </p:blipFill>
        <p:spPr>
          <a:xfrm>
            <a:off x="4277977" y="3202144"/>
            <a:ext cx="3338251" cy="3631723"/>
          </a:xfrm>
          <a:prstGeom prst="rect">
            <a:avLst/>
          </a:prstGeom>
        </p:spPr>
      </p:pic>
      <p:pic>
        <p:nvPicPr>
          <p:cNvPr id="36" name="Picture 35">
            <a:extLst>
              <a:ext uri="{FF2B5EF4-FFF2-40B4-BE49-F238E27FC236}">
                <a16:creationId xmlns:a16="http://schemas.microsoft.com/office/drawing/2014/main" id="{FF2C3A64-A2DB-4149-93DF-D1FB77C4E362}"/>
              </a:ext>
            </a:extLst>
          </p:cNvPr>
          <p:cNvPicPr>
            <a:picLocks noChangeAspect="1"/>
          </p:cNvPicPr>
          <p:nvPr/>
        </p:nvPicPr>
        <p:blipFill>
          <a:blip r:embed="rId8"/>
          <a:stretch>
            <a:fillRect/>
          </a:stretch>
        </p:blipFill>
        <p:spPr>
          <a:xfrm>
            <a:off x="7130806" y="3335297"/>
            <a:ext cx="3430794" cy="3173485"/>
          </a:xfrm>
          <a:prstGeom prst="rect">
            <a:avLst/>
          </a:prstGeom>
        </p:spPr>
      </p:pic>
      <p:sp>
        <p:nvSpPr>
          <p:cNvPr id="34" name="Left Arrow 33">
            <a:extLst>
              <a:ext uri="{FF2B5EF4-FFF2-40B4-BE49-F238E27FC236}">
                <a16:creationId xmlns:a16="http://schemas.microsoft.com/office/drawing/2014/main" id="{099570A5-ADF9-E845-8DB0-32008D5EDBE1}"/>
              </a:ext>
            </a:extLst>
          </p:cNvPr>
          <p:cNvSpPr/>
          <p:nvPr/>
        </p:nvSpPr>
        <p:spPr>
          <a:xfrm rot="16200000">
            <a:off x="5756601" y="2919272"/>
            <a:ext cx="533400" cy="152400"/>
          </a:xfrm>
          <a:prstGeom prst="leftArrow">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000090"/>
              </a:solidFill>
              <a:latin typeface="Calibri"/>
            </a:endParaRPr>
          </a:p>
        </p:txBody>
      </p:sp>
    </p:spTree>
    <p:extLst>
      <p:ext uri="{BB962C8B-B14F-4D97-AF65-F5344CB8AC3E}">
        <p14:creationId xmlns:p14="http://schemas.microsoft.com/office/powerpoint/2010/main" val="237178716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
          <p:cNvSpPr txBox="1">
            <a:spLocks noChangeArrowheads="1"/>
          </p:cNvSpPr>
          <p:nvPr/>
        </p:nvSpPr>
        <p:spPr bwMode="auto">
          <a:xfrm>
            <a:off x="2565400" y="3049588"/>
            <a:ext cx="184666" cy="369332"/>
          </a:xfrm>
          <a:prstGeom prst="rect">
            <a:avLst/>
          </a:prstGeom>
          <a:noFill/>
          <a:ln>
            <a:noFill/>
          </a:ln>
          <a:extLst>
            <a:ext uri="{909E8E84-426E-40dd-AFC4-6F175D3DCCD1}">
              <a14:hiddenFill xmlns:a14="http://schemas.microsoft.com/office/drawing/2010/main" xmlns="" xmlns:mv="urn:schemas-microsoft-com:mac:vml" xmlns:mc="http://schemas.openxmlformats.org/markup-compatibility/2006">
                <a:solidFill>
                  <a:srgbClr val="FFFFFF"/>
                </a:solidFill>
              </a14:hiddenFill>
            </a:ext>
            <a:ext uri="{91240B29-F687-4f45-9708-019B960494DF}">
              <a14:hiddenLine xmlns:a14="http://schemas.microsoft.com/office/drawing/2010/main" xmlns="" xmlns:mv="urn:schemas-microsoft-com:mac:vml" xmlns:mc="http://schemas.openxmlformats.org/markup-compatibility/2006" w="12700">
                <a:solidFill>
                  <a:srgbClr val="000000"/>
                </a:solidFill>
                <a:miter lim="800000"/>
                <a:headEnd/>
                <a:tailEnd/>
              </a14:hiddenLine>
            </a:ext>
          </a:extLst>
        </p:spPr>
        <p:txBody>
          <a:bodyPr wrap="none">
            <a:spAutoFit/>
          </a:bodyPr>
          <a:lstStyle>
            <a:lvl1pPr eaLnBrk="0" hangingPunct="0">
              <a:defRPr sz="1400">
                <a:solidFill>
                  <a:schemeClr val="tx1"/>
                </a:solidFill>
                <a:latin typeface="Arial" charset="0"/>
                <a:ea typeface="ＭＳ Ｐゴシック" charset="0"/>
                <a:cs typeface="ＭＳ Ｐゴシック" charset="0"/>
              </a:defRPr>
            </a:lvl1pPr>
            <a:lvl2pPr marL="37931725" indent="-37474525" eaLnBrk="0" hangingPunct="0">
              <a:defRPr sz="1400">
                <a:solidFill>
                  <a:schemeClr val="tx1"/>
                </a:solidFill>
                <a:latin typeface="Arial" charset="0"/>
                <a:ea typeface="ＭＳ Ｐゴシック" charset="0"/>
              </a:defRPr>
            </a:lvl2pPr>
            <a:lvl3pPr eaLnBrk="0" hangingPunct="0">
              <a:defRPr sz="1400">
                <a:solidFill>
                  <a:schemeClr val="tx1"/>
                </a:solidFill>
                <a:latin typeface="Arial" charset="0"/>
                <a:ea typeface="ＭＳ Ｐゴシック" charset="0"/>
              </a:defRPr>
            </a:lvl3pPr>
            <a:lvl4pPr eaLnBrk="0" hangingPunct="0">
              <a:defRPr sz="1400">
                <a:solidFill>
                  <a:schemeClr val="tx1"/>
                </a:solidFill>
                <a:latin typeface="Arial" charset="0"/>
                <a:ea typeface="ＭＳ Ｐゴシック" charset="0"/>
              </a:defRPr>
            </a:lvl4pPr>
            <a:lvl5pPr eaLnBrk="0" hangingPunct="0">
              <a:defRPr sz="1400">
                <a:solidFill>
                  <a:schemeClr val="tx1"/>
                </a:solidFill>
                <a:latin typeface="Arial" charset="0"/>
                <a:ea typeface="ＭＳ Ｐゴシック" charset="0"/>
              </a:defRPr>
            </a:lvl5pPr>
            <a:lvl6pPr marL="457200" eaLnBrk="0" fontAlgn="base" hangingPunct="0">
              <a:spcBef>
                <a:spcPct val="0"/>
              </a:spcBef>
              <a:spcAft>
                <a:spcPct val="0"/>
              </a:spcAft>
              <a:defRPr sz="1400">
                <a:solidFill>
                  <a:schemeClr val="tx1"/>
                </a:solidFill>
                <a:latin typeface="Arial" charset="0"/>
                <a:ea typeface="ＭＳ Ｐゴシック" charset="0"/>
              </a:defRPr>
            </a:lvl6pPr>
            <a:lvl7pPr marL="914400" eaLnBrk="0" fontAlgn="base" hangingPunct="0">
              <a:spcBef>
                <a:spcPct val="0"/>
              </a:spcBef>
              <a:spcAft>
                <a:spcPct val="0"/>
              </a:spcAft>
              <a:defRPr sz="1400">
                <a:solidFill>
                  <a:schemeClr val="tx1"/>
                </a:solidFill>
                <a:latin typeface="Arial" charset="0"/>
                <a:ea typeface="ＭＳ Ｐゴシック" charset="0"/>
              </a:defRPr>
            </a:lvl7pPr>
            <a:lvl8pPr marL="1371600" eaLnBrk="0" fontAlgn="base" hangingPunct="0">
              <a:spcBef>
                <a:spcPct val="0"/>
              </a:spcBef>
              <a:spcAft>
                <a:spcPct val="0"/>
              </a:spcAft>
              <a:defRPr sz="1400">
                <a:solidFill>
                  <a:schemeClr val="tx1"/>
                </a:solidFill>
                <a:latin typeface="Arial" charset="0"/>
                <a:ea typeface="ＭＳ Ｐゴシック" charset="0"/>
              </a:defRPr>
            </a:lvl8pPr>
            <a:lvl9pPr marL="1828800" eaLnBrk="0" fontAlgn="base" hangingPunct="0">
              <a:spcBef>
                <a:spcPct val="0"/>
              </a:spcBef>
              <a:spcAft>
                <a:spcPct val="0"/>
              </a:spcAft>
              <a:defRPr sz="1400">
                <a:solidFill>
                  <a:schemeClr val="tx1"/>
                </a:solidFill>
                <a:latin typeface="Arial" charset="0"/>
                <a:ea typeface="ＭＳ Ｐゴシック" charset="0"/>
              </a:defRPr>
            </a:lvl9pPr>
          </a:lstStyle>
          <a:p>
            <a:endParaRPr lang="en-US" sz="1800">
              <a:solidFill>
                <a:srgbClr val="1F497D"/>
              </a:solidFill>
            </a:endParaRPr>
          </a:p>
        </p:txBody>
      </p:sp>
      <p:sp>
        <p:nvSpPr>
          <p:cNvPr id="19461" name="Rectangle 15"/>
          <p:cNvSpPr>
            <a:spLocks noChangeArrowheads="1"/>
          </p:cNvSpPr>
          <p:nvPr/>
        </p:nvSpPr>
        <p:spPr bwMode="auto">
          <a:xfrm>
            <a:off x="2388815" y="442590"/>
            <a:ext cx="6536164" cy="584776"/>
          </a:xfrm>
          <a:prstGeom prst="rect">
            <a:avLst/>
          </a:prstGeom>
          <a:noFill/>
          <a:ln w="12700">
            <a:noFill/>
            <a:miter lim="800000"/>
            <a:headEnd/>
            <a:tailEnd/>
          </a:ln>
          <a:effectLst>
            <a:outerShdw blurRad="50800" dist="38100" dir="2700000">
              <a:srgbClr val="000000">
                <a:alpha val="43000"/>
              </a:srgbClr>
            </a:outerShdw>
          </a:effectLst>
        </p:spPr>
        <p:txBody>
          <a:bodyPr wrap="none">
            <a:spAutoFit/>
          </a:bodyPr>
          <a:lstStyle/>
          <a:p>
            <a:pPr algn="ctr" eaLnBrk="0" hangingPunct="0"/>
            <a:r>
              <a:rPr lang="en-GB" sz="32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rPr>
              <a:t>    H vs  PDAC stage I/II + CA19-9</a:t>
            </a:r>
            <a:endParaRPr lang="en-US" sz="32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endParaRPr>
          </a:p>
        </p:txBody>
      </p:sp>
      <p:sp>
        <p:nvSpPr>
          <p:cNvPr id="2" name="Rectangle 1"/>
          <p:cNvSpPr/>
          <p:nvPr/>
        </p:nvSpPr>
        <p:spPr>
          <a:xfrm>
            <a:off x="1631504" y="1628800"/>
            <a:ext cx="9217024" cy="1631216"/>
          </a:xfrm>
          <a:prstGeom prst="rect">
            <a:avLst/>
          </a:prstGeom>
        </p:spPr>
        <p:txBody>
          <a:bodyPr wrap="square">
            <a:spAutoFit/>
          </a:bodyPr>
          <a:lstStyle/>
          <a:p>
            <a:endParaRPr lang="en-US" sz="2000" dirty="0">
              <a:solidFill>
                <a:prstClr val="black"/>
              </a:solidFill>
              <a:latin typeface="Arial"/>
              <a:cs typeface="Arial"/>
            </a:endParaRPr>
          </a:p>
          <a:p>
            <a:endParaRPr lang="en-US" sz="2000" dirty="0">
              <a:solidFill>
                <a:prstClr val="black"/>
              </a:solidFill>
              <a:latin typeface="Arial"/>
              <a:cs typeface="Arial"/>
            </a:endParaRPr>
          </a:p>
          <a:p>
            <a:endParaRPr lang="en-US" sz="2000" dirty="0">
              <a:solidFill>
                <a:prstClr val="black"/>
              </a:solidFill>
              <a:latin typeface="Arial"/>
              <a:cs typeface="Arial"/>
            </a:endParaRPr>
          </a:p>
          <a:p>
            <a:endParaRPr lang="en-US" sz="2000" dirty="0">
              <a:solidFill>
                <a:prstClr val="black"/>
              </a:solidFill>
              <a:latin typeface="Arial"/>
              <a:cs typeface="Arial"/>
            </a:endParaRPr>
          </a:p>
          <a:p>
            <a:endParaRPr lang="en-US" sz="2000" dirty="0">
              <a:solidFill>
                <a:prstClr val="black"/>
              </a:solidFill>
              <a:latin typeface="Arial"/>
              <a:cs typeface="Arial"/>
            </a:endParaRPr>
          </a:p>
        </p:txBody>
      </p:sp>
      <p:sp>
        <p:nvSpPr>
          <p:cNvPr id="24" name="Left Arrow 23"/>
          <p:cNvSpPr/>
          <p:nvPr/>
        </p:nvSpPr>
        <p:spPr>
          <a:xfrm>
            <a:off x="9753600" y="5940896"/>
            <a:ext cx="533400" cy="152400"/>
          </a:xfrm>
          <a:prstGeom prst="leftArrow">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000090"/>
              </a:solidFill>
              <a:latin typeface="Calibri"/>
            </a:endParaRPr>
          </a:p>
        </p:txBody>
      </p:sp>
      <p:grpSp>
        <p:nvGrpSpPr>
          <p:cNvPr id="3" name="Group 18"/>
          <p:cNvGrpSpPr/>
          <p:nvPr/>
        </p:nvGrpSpPr>
        <p:grpSpPr>
          <a:xfrm>
            <a:off x="1828800" y="6324600"/>
            <a:ext cx="8534400" cy="533400"/>
            <a:chOff x="228600" y="6172200"/>
            <a:chExt cx="8610600" cy="609600"/>
          </a:xfrm>
        </p:grpSpPr>
        <p:sp>
          <p:nvSpPr>
            <p:cNvPr id="23" name="Rectangle 22"/>
            <p:cNvSpPr/>
            <p:nvPr/>
          </p:nvSpPr>
          <p:spPr>
            <a:xfrm>
              <a:off x="228600" y="6172200"/>
              <a:ext cx="1295400" cy="60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Calibri"/>
              </a:endParaRPr>
            </a:p>
          </p:txBody>
        </p:sp>
        <p:sp>
          <p:nvSpPr>
            <p:cNvPr id="26" name="Rectangle 25"/>
            <p:cNvSpPr/>
            <p:nvPr/>
          </p:nvSpPr>
          <p:spPr>
            <a:xfrm>
              <a:off x="6858000" y="6172200"/>
              <a:ext cx="1981200" cy="60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Calibri"/>
              </a:endParaRPr>
            </a:p>
          </p:txBody>
        </p:sp>
      </p:grpSp>
      <p:sp>
        <p:nvSpPr>
          <p:cNvPr id="17" name="Rectangle 16">
            <a:extLst>
              <a:ext uri="{FF2B5EF4-FFF2-40B4-BE49-F238E27FC236}">
                <a16:creationId xmlns:a16="http://schemas.microsoft.com/office/drawing/2014/main" id="{90EF82E9-B95C-FB4B-8CC5-A937D0988B32}"/>
              </a:ext>
            </a:extLst>
          </p:cNvPr>
          <p:cNvSpPr/>
          <p:nvPr/>
        </p:nvSpPr>
        <p:spPr>
          <a:xfrm>
            <a:off x="2590800" y="1600200"/>
            <a:ext cx="7696200" cy="400110"/>
          </a:xfrm>
          <a:prstGeom prst="rect">
            <a:avLst/>
          </a:prstGeom>
        </p:spPr>
        <p:txBody>
          <a:bodyPr wrap="square">
            <a:spAutoFit/>
          </a:bodyPr>
          <a:lstStyle/>
          <a:p>
            <a:r>
              <a:rPr lang="en-US" sz="2000" dirty="0">
                <a:solidFill>
                  <a:prstClr val="black"/>
                </a:solidFill>
                <a:latin typeface="Arial"/>
                <a:cs typeface="Arial"/>
              </a:rPr>
              <a:t>                    Total set </a:t>
            </a:r>
            <a:r>
              <a:rPr lang="en-US" sz="2000" dirty="0" err="1">
                <a:solidFill>
                  <a:prstClr val="black"/>
                </a:solidFill>
                <a:latin typeface="Arial"/>
                <a:cs typeface="Arial"/>
              </a:rPr>
              <a:t>n</a:t>
            </a:r>
            <a:r>
              <a:rPr lang="en-US" sz="2000" dirty="0">
                <a:solidFill>
                  <a:prstClr val="black"/>
                </a:solidFill>
                <a:latin typeface="Arial"/>
                <a:cs typeface="Arial"/>
              </a:rPr>
              <a:t>= 171: 91 H, 80 PDAC</a:t>
            </a:r>
            <a:r>
              <a:rPr lang="en-GB" sz="2000" dirty="0">
                <a:solidFill>
                  <a:prstClr val="black"/>
                </a:solidFill>
                <a:latin typeface="Arial"/>
                <a:cs typeface="Arial"/>
              </a:rPr>
              <a:t> </a:t>
            </a:r>
          </a:p>
        </p:txBody>
      </p:sp>
      <p:pic>
        <p:nvPicPr>
          <p:cNvPr id="18" name="Picture 17">
            <a:extLst>
              <a:ext uri="{FF2B5EF4-FFF2-40B4-BE49-F238E27FC236}">
                <a16:creationId xmlns:a16="http://schemas.microsoft.com/office/drawing/2014/main" id="{CAE5BAFF-2AF9-0642-9B1F-F9496862263A}"/>
              </a:ext>
            </a:extLst>
          </p:cNvPr>
          <p:cNvPicPr/>
          <p:nvPr/>
        </p:nvPicPr>
        <p:blipFill>
          <a:blip r:embed="rId3">
            <a:extLst>
              <a:ext uri="{28A0092B-C50C-407E-A947-70E740481C1C}">
                <a14:useLocalDpi xmlns:a14="http://schemas.microsoft.com/office/drawing/2010/main" val="0"/>
              </a:ext>
            </a:extLst>
          </a:blip>
          <a:stretch>
            <a:fillRect/>
          </a:stretch>
        </p:blipFill>
        <p:spPr>
          <a:xfrm>
            <a:off x="4662997" y="2090016"/>
            <a:ext cx="2340000" cy="2340000"/>
          </a:xfrm>
          <a:prstGeom prst="rect">
            <a:avLst/>
          </a:prstGeom>
        </p:spPr>
      </p:pic>
      <p:pic>
        <p:nvPicPr>
          <p:cNvPr id="19" name="Picture 18" descr="samo 1BPRS_ST_I_II_CA19-9.pdf">
            <a:extLst>
              <a:ext uri="{FF2B5EF4-FFF2-40B4-BE49-F238E27FC236}">
                <a16:creationId xmlns:a16="http://schemas.microsoft.com/office/drawing/2014/main" id="{6B31CEAD-7C7B-FD47-BFE8-3449A9D3E38D}"/>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4"/>
              <a:stretch>
                <a:fillRect/>
              </a:stretch>
            </p:blipFill>
          </mc:Choice>
          <mc:Fallback>
            <p:blipFill>
              <a:blip r:embed="rId5"/>
              <a:stretch>
                <a:fillRect/>
              </a:stretch>
            </p:blipFill>
          </mc:Fallback>
        </mc:AlternateContent>
        <p:spPr>
          <a:xfrm>
            <a:off x="2565400" y="3458229"/>
            <a:ext cx="9601200" cy="11545627"/>
          </a:xfrm>
          <a:prstGeom prst="rect">
            <a:avLst/>
          </a:prstGeom>
        </p:spPr>
      </p:pic>
    </p:spTree>
    <p:extLst>
      <p:ext uri="{BB962C8B-B14F-4D97-AF65-F5344CB8AC3E}">
        <p14:creationId xmlns:p14="http://schemas.microsoft.com/office/powerpoint/2010/main" val="131279086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457200"/>
            <a:fld id="{A6A7DFC8-CC87-1C45-AE2C-C06DE0F5DDBD}" type="slidenum">
              <a:rPr lang="en-US"/>
              <a:pPr defTabSz="457200"/>
              <a:t>18</a:t>
            </a:fld>
            <a:endParaRPr lang="en-US" dirty="0"/>
          </a:p>
        </p:txBody>
      </p:sp>
      <p:sp>
        <p:nvSpPr>
          <p:cNvPr id="4" name="Title 3"/>
          <p:cNvSpPr>
            <a:spLocks noGrp="1"/>
          </p:cNvSpPr>
          <p:nvPr>
            <p:ph type="title"/>
          </p:nvPr>
        </p:nvSpPr>
        <p:spPr/>
        <p:txBody>
          <a:bodyPr/>
          <a:lstStyle/>
          <a:p>
            <a:r>
              <a:rPr lang="en-US" dirty="0"/>
              <a:t>3rd Street Diagnostics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1986" y="62847"/>
            <a:ext cx="1296877" cy="922057"/>
          </a:xfrm>
          <a:prstGeom prst="rect">
            <a:avLst/>
          </a:prstGeom>
        </p:spPr>
      </p:pic>
      <p:sp>
        <p:nvSpPr>
          <p:cNvPr id="10" name="Flowchart: Process 81">
            <a:extLst>
              <a:ext uri="{FF2B5EF4-FFF2-40B4-BE49-F238E27FC236}">
                <a16:creationId xmlns:a16="http://schemas.microsoft.com/office/drawing/2014/main" id="{7A878224-6094-4B4C-9A26-B3C16545A9D6}"/>
              </a:ext>
            </a:extLst>
          </p:cNvPr>
          <p:cNvSpPr/>
          <p:nvPr/>
        </p:nvSpPr>
        <p:spPr>
          <a:xfrm>
            <a:off x="8258223" y="4399435"/>
            <a:ext cx="1687850" cy="118595"/>
          </a:xfrm>
          <a:prstGeom prst="flowChartProcess">
            <a:avLst/>
          </a:prstGeom>
          <a:solidFill>
            <a:srgbClr val="A40829"/>
          </a:solidFill>
          <a:ln w="3175" cap="flat">
            <a:noFill/>
            <a:prstDash val="solid"/>
            <a:round/>
          </a:ln>
          <a:effectLst>
            <a:outerShdw blurRad="50800" dist="38100" dir="5400000" algn="t" rotWithShape="0">
              <a:prstClr val="black">
                <a:alpha val="40000"/>
              </a:prstClr>
            </a:outerShdw>
          </a:effectLst>
          <a:scene3d>
            <a:camera prst="orthographicFront"/>
            <a:lightRig rig="threePt" dir="t"/>
          </a:scene3d>
          <a:sp3d>
            <a:bevelT w="165100" prst="coolSlant"/>
          </a:sp3d>
        </p:spPr>
        <p:style>
          <a:lnRef idx="0">
            <a:scrgbClr r="0" g="0" b="0"/>
          </a:lnRef>
          <a:fillRef idx="0">
            <a:scrgbClr r="0" g="0" b="0"/>
          </a:fillRef>
          <a:effectRef idx="0">
            <a:scrgbClr r="0" g="0" b="0"/>
          </a:effectRef>
          <a:fontRef idx="none"/>
        </p:style>
        <p:txBody>
          <a:bodyPr rot="0" spcFirstLastPara="1" vertOverflow="overflow" horzOverflow="overflow" vert="horz" wrap="square" lIns="13004" tIns="13004" rIns="13004" bIns="13004" numCol="1" spcCol="38100" rtlCol="0" anchor="ctr">
            <a:spAutoFit/>
          </a:bodyPr>
          <a:lstStyle/>
          <a:p>
            <a:pPr marL="12510" marR="12510" defTabSz="284126" hangingPunct="0"/>
            <a:endParaRPr lang="en-US" sz="600" dirty="0">
              <a:solidFill>
                <a:srgbClr val="000000"/>
              </a:solidFill>
              <a:uFill>
                <a:solidFill>
                  <a:srgbClr val="000000"/>
                </a:solidFill>
              </a:uFill>
              <a:latin typeface="Calibri"/>
              <a:sym typeface="Arial"/>
            </a:endParaRPr>
          </a:p>
        </p:txBody>
      </p:sp>
      <p:sp>
        <p:nvSpPr>
          <p:cNvPr id="15" name="Flowchart: Process 14">
            <a:extLst>
              <a:ext uri="{FF2B5EF4-FFF2-40B4-BE49-F238E27FC236}">
                <a16:creationId xmlns:a16="http://schemas.microsoft.com/office/drawing/2014/main" id="{92AB373B-4D56-49E4-99E5-62FA3496FC82}"/>
              </a:ext>
            </a:extLst>
          </p:cNvPr>
          <p:cNvSpPr/>
          <p:nvPr/>
        </p:nvSpPr>
        <p:spPr>
          <a:xfrm>
            <a:off x="6450297" y="4394977"/>
            <a:ext cx="1687850" cy="118595"/>
          </a:xfrm>
          <a:prstGeom prst="flowChartProcess">
            <a:avLst/>
          </a:prstGeom>
          <a:solidFill>
            <a:srgbClr val="A40829"/>
          </a:solidFill>
          <a:ln w="3175" cap="flat">
            <a:noFill/>
            <a:prstDash val="solid"/>
            <a:round/>
          </a:ln>
          <a:effectLst>
            <a:outerShdw blurRad="50800" dist="38100" dir="5400000" algn="t" rotWithShape="0">
              <a:prstClr val="black">
                <a:alpha val="40000"/>
              </a:prstClr>
            </a:outerShdw>
          </a:effectLst>
          <a:scene3d>
            <a:camera prst="orthographicFront"/>
            <a:lightRig rig="threePt" dir="t"/>
          </a:scene3d>
          <a:sp3d>
            <a:bevelT w="165100" prst="coolSlant"/>
          </a:sp3d>
        </p:spPr>
        <p:style>
          <a:lnRef idx="0">
            <a:scrgbClr r="0" g="0" b="0"/>
          </a:lnRef>
          <a:fillRef idx="0">
            <a:scrgbClr r="0" g="0" b="0"/>
          </a:fillRef>
          <a:effectRef idx="0">
            <a:scrgbClr r="0" g="0" b="0"/>
          </a:effectRef>
          <a:fontRef idx="none"/>
        </p:style>
        <p:txBody>
          <a:bodyPr rot="0" spcFirstLastPara="1" vertOverflow="overflow" horzOverflow="overflow" vert="horz" wrap="square" lIns="13004" tIns="13004" rIns="13004" bIns="13004" numCol="1" spcCol="38100" rtlCol="0" anchor="ctr">
            <a:spAutoFit/>
          </a:bodyPr>
          <a:lstStyle/>
          <a:p>
            <a:pPr marL="12510" marR="12510" defTabSz="284126" hangingPunct="0"/>
            <a:endParaRPr lang="en-US" sz="600" dirty="0">
              <a:solidFill>
                <a:srgbClr val="000000"/>
              </a:solidFill>
              <a:uFill>
                <a:solidFill>
                  <a:srgbClr val="000000"/>
                </a:solidFill>
              </a:uFill>
              <a:latin typeface="Calibri"/>
              <a:sym typeface="Arial"/>
            </a:endParaRPr>
          </a:p>
        </p:txBody>
      </p:sp>
      <p:sp>
        <p:nvSpPr>
          <p:cNvPr id="16" name="Flowchart: Process 15">
            <a:extLst>
              <a:ext uri="{FF2B5EF4-FFF2-40B4-BE49-F238E27FC236}">
                <a16:creationId xmlns:a16="http://schemas.microsoft.com/office/drawing/2014/main" id="{8A1E5306-22E0-491D-AE1A-772102DED125}"/>
              </a:ext>
            </a:extLst>
          </p:cNvPr>
          <p:cNvSpPr/>
          <p:nvPr/>
        </p:nvSpPr>
        <p:spPr>
          <a:xfrm>
            <a:off x="6450297" y="2684758"/>
            <a:ext cx="1672968" cy="118595"/>
          </a:xfrm>
          <a:prstGeom prst="flowChartProcess">
            <a:avLst/>
          </a:prstGeom>
          <a:solidFill>
            <a:srgbClr val="A40829"/>
          </a:solidFill>
          <a:ln w="3175" cap="flat">
            <a:noFill/>
            <a:prstDash val="solid"/>
            <a:round/>
          </a:ln>
          <a:effectLst>
            <a:outerShdw blurRad="50800" dist="38100" dir="5400000" algn="t" rotWithShape="0">
              <a:prstClr val="black">
                <a:alpha val="40000"/>
              </a:prstClr>
            </a:outerShdw>
          </a:effectLst>
          <a:scene3d>
            <a:camera prst="orthographicFront"/>
            <a:lightRig rig="threePt" dir="t"/>
          </a:scene3d>
          <a:sp3d>
            <a:bevelT w="165100" prst="coolSlant"/>
          </a:sp3d>
        </p:spPr>
        <p:style>
          <a:lnRef idx="0">
            <a:scrgbClr r="0" g="0" b="0"/>
          </a:lnRef>
          <a:fillRef idx="0">
            <a:scrgbClr r="0" g="0" b="0"/>
          </a:fillRef>
          <a:effectRef idx="0">
            <a:scrgbClr r="0" g="0" b="0"/>
          </a:effectRef>
          <a:fontRef idx="none"/>
        </p:style>
        <p:txBody>
          <a:bodyPr rot="0" spcFirstLastPara="1" vertOverflow="overflow" horzOverflow="overflow" vert="horz" wrap="square" lIns="13004" tIns="13004" rIns="13004" bIns="13004" numCol="1" spcCol="38100" rtlCol="0" anchor="ctr">
            <a:spAutoFit/>
          </a:bodyPr>
          <a:lstStyle/>
          <a:p>
            <a:pPr marL="12510" marR="12510" defTabSz="284126" hangingPunct="0"/>
            <a:endParaRPr lang="en-US" sz="600" dirty="0">
              <a:solidFill>
                <a:srgbClr val="000000"/>
              </a:solidFill>
              <a:uFill>
                <a:solidFill>
                  <a:srgbClr val="000000"/>
                </a:solidFill>
              </a:uFill>
              <a:latin typeface="Calibri"/>
              <a:sym typeface="Arial"/>
            </a:endParaRPr>
          </a:p>
        </p:txBody>
      </p:sp>
      <p:sp>
        <p:nvSpPr>
          <p:cNvPr id="17" name="Rectangle 16">
            <a:extLst>
              <a:ext uri="{FF2B5EF4-FFF2-40B4-BE49-F238E27FC236}">
                <a16:creationId xmlns:a16="http://schemas.microsoft.com/office/drawing/2014/main" id="{530C890F-3F9B-4701-AE20-6FBFD2A2503D}"/>
              </a:ext>
            </a:extLst>
          </p:cNvPr>
          <p:cNvSpPr/>
          <p:nvPr/>
        </p:nvSpPr>
        <p:spPr>
          <a:xfrm>
            <a:off x="6565686" y="2689531"/>
            <a:ext cx="1581218" cy="689869"/>
          </a:xfrm>
          <a:prstGeom prst="rect">
            <a:avLst/>
          </a:prstGeom>
        </p:spPr>
        <p:txBody>
          <a:bodyPr wrap="square">
            <a:spAutoFit/>
          </a:bodyPr>
          <a:lstStyle/>
          <a:p>
            <a:pPr marL="114300" lvl="1" indent="-114300" defTabSz="457200">
              <a:lnSpc>
                <a:spcPct val="150000"/>
              </a:lnSpc>
              <a:defRPr sz="800" b="1">
                <a:uFillTx/>
              </a:defRPr>
            </a:pPr>
            <a:r>
              <a:rPr lang="en-US" sz="900" b="1" dirty="0">
                <a:solidFill>
                  <a:prstClr val="white"/>
                </a:solidFill>
                <a:latin typeface="Calibri"/>
              </a:rPr>
              <a:t>Established collaboration framework and global network of partners</a:t>
            </a:r>
          </a:p>
        </p:txBody>
      </p:sp>
      <p:sp>
        <p:nvSpPr>
          <p:cNvPr id="18" name="Flowchart: Process 17">
            <a:extLst>
              <a:ext uri="{FF2B5EF4-FFF2-40B4-BE49-F238E27FC236}">
                <a16:creationId xmlns:a16="http://schemas.microsoft.com/office/drawing/2014/main" id="{6679A6F9-2404-41A6-A8F3-BFBC09533BF8}"/>
              </a:ext>
            </a:extLst>
          </p:cNvPr>
          <p:cNvSpPr/>
          <p:nvPr/>
        </p:nvSpPr>
        <p:spPr>
          <a:xfrm>
            <a:off x="8262293" y="2682552"/>
            <a:ext cx="1653303" cy="118595"/>
          </a:xfrm>
          <a:prstGeom prst="flowChartProcess">
            <a:avLst/>
          </a:prstGeom>
          <a:solidFill>
            <a:srgbClr val="A40829"/>
          </a:solidFill>
          <a:ln w="3175" cap="flat">
            <a:noFill/>
            <a:prstDash val="solid"/>
            <a:round/>
          </a:ln>
          <a:effectLst>
            <a:outerShdw blurRad="50800" dist="38100" dir="5400000" algn="t" rotWithShape="0">
              <a:prstClr val="black">
                <a:alpha val="40000"/>
              </a:prstClr>
            </a:outerShdw>
          </a:effectLst>
          <a:scene3d>
            <a:camera prst="orthographicFront"/>
            <a:lightRig rig="threePt" dir="t"/>
          </a:scene3d>
          <a:sp3d>
            <a:bevelT w="165100" prst="coolSlant"/>
          </a:sp3d>
        </p:spPr>
        <p:style>
          <a:lnRef idx="0">
            <a:scrgbClr r="0" g="0" b="0"/>
          </a:lnRef>
          <a:fillRef idx="0">
            <a:scrgbClr r="0" g="0" b="0"/>
          </a:fillRef>
          <a:effectRef idx="0">
            <a:scrgbClr r="0" g="0" b="0"/>
          </a:effectRef>
          <a:fontRef idx="none"/>
        </p:style>
        <p:txBody>
          <a:bodyPr rot="0" spcFirstLastPara="1" vertOverflow="overflow" horzOverflow="overflow" vert="horz" wrap="square" lIns="13004" tIns="13004" rIns="13004" bIns="13004" numCol="1" spcCol="38100" rtlCol="0" anchor="ctr">
            <a:spAutoFit/>
          </a:bodyPr>
          <a:lstStyle/>
          <a:p>
            <a:pPr marL="12510" marR="12510" defTabSz="284126" hangingPunct="0"/>
            <a:endParaRPr lang="en-US" sz="600">
              <a:solidFill>
                <a:srgbClr val="000000"/>
              </a:solidFill>
              <a:uFill>
                <a:solidFill>
                  <a:srgbClr val="000000"/>
                </a:solidFill>
              </a:uFill>
              <a:latin typeface="Calibri"/>
              <a:sym typeface="Arial"/>
            </a:endParaRPr>
          </a:p>
        </p:txBody>
      </p:sp>
      <p:sp>
        <p:nvSpPr>
          <p:cNvPr id="19" name="Rectangle 18">
            <a:extLst>
              <a:ext uri="{FF2B5EF4-FFF2-40B4-BE49-F238E27FC236}">
                <a16:creationId xmlns:a16="http://schemas.microsoft.com/office/drawing/2014/main" id="{63587CB1-8CF1-4D05-9859-9C78779EDC07}"/>
              </a:ext>
            </a:extLst>
          </p:cNvPr>
          <p:cNvSpPr/>
          <p:nvPr/>
        </p:nvSpPr>
        <p:spPr>
          <a:xfrm>
            <a:off x="8269442" y="2464149"/>
            <a:ext cx="1527511" cy="909160"/>
          </a:xfrm>
          <a:prstGeom prst="rect">
            <a:avLst/>
          </a:prstGeom>
        </p:spPr>
        <p:txBody>
          <a:bodyPr wrap="square">
            <a:spAutoFit/>
          </a:bodyPr>
          <a:lstStyle/>
          <a:p>
            <a:pPr marL="114300" lvl="1" indent="-114300" defTabSz="457200">
              <a:lnSpc>
                <a:spcPct val="150000"/>
              </a:lnSpc>
              <a:defRPr sz="800" b="1">
                <a:uFillTx/>
              </a:defRPr>
            </a:pPr>
            <a:r>
              <a:rPr lang="en-US" sz="950" b="1" dirty="0">
                <a:solidFill>
                  <a:prstClr val="white"/>
                </a:solidFill>
                <a:latin typeface="Calibri"/>
              </a:rPr>
              <a:t> </a:t>
            </a:r>
            <a:r>
              <a:rPr lang="en-US" sz="900" b="1" dirty="0">
                <a:solidFill>
                  <a:prstClr val="white"/>
                </a:solidFill>
                <a:latin typeface="Calibri"/>
              </a:rPr>
              <a:t>Source internal/external technologies &amp; evaluate for product development potential</a:t>
            </a:r>
          </a:p>
        </p:txBody>
      </p:sp>
      <p:sp>
        <p:nvSpPr>
          <p:cNvPr id="20" name="Rectangle 19">
            <a:extLst>
              <a:ext uri="{FF2B5EF4-FFF2-40B4-BE49-F238E27FC236}">
                <a16:creationId xmlns:a16="http://schemas.microsoft.com/office/drawing/2014/main" id="{6B9F63CA-4B45-4E6C-A9D6-092A0FD09427}"/>
              </a:ext>
            </a:extLst>
          </p:cNvPr>
          <p:cNvSpPr/>
          <p:nvPr/>
        </p:nvSpPr>
        <p:spPr>
          <a:xfrm>
            <a:off x="6501448" y="3866741"/>
            <a:ext cx="1627187" cy="1105367"/>
          </a:xfrm>
          <a:prstGeom prst="rect">
            <a:avLst/>
          </a:prstGeom>
        </p:spPr>
        <p:txBody>
          <a:bodyPr wrap="square">
            <a:spAutoFit/>
          </a:bodyPr>
          <a:lstStyle/>
          <a:p>
            <a:pPr marL="152400" indent="-152400" defTabSz="457200">
              <a:lnSpc>
                <a:spcPct val="150000"/>
              </a:lnSpc>
              <a:buSzPct val="100000"/>
              <a:buFontTx/>
              <a:buChar char="✦"/>
              <a:defRPr sz="900" b="1">
                <a:uFillTx/>
              </a:defRPr>
            </a:pPr>
            <a:r>
              <a:rPr lang="en-US" sz="900" b="1" dirty="0">
                <a:solidFill>
                  <a:prstClr val="white"/>
                </a:solidFill>
                <a:latin typeface="Calibri"/>
              </a:rPr>
              <a:t>Sale &amp; distribution of IVD kits via distributors</a:t>
            </a:r>
          </a:p>
          <a:p>
            <a:pPr marL="152400" indent="-152400" defTabSz="457200">
              <a:lnSpc>
                <a:spcPct val="150000"/>
              </a:lnSpc>
              <a:buSzPct val="100000"/>
              <a:buFontTx/>
              <a:buChar char="✦"/>
              <a:defRPr sz="900" b="1">
                <a:uFillTx/>
              </a:defRPr>
            </a:pPr>
            <a:r>
              <a:rPr lang="en-US" sz="900" b="1" dirty="0">
                <a:solidFill>
                  <a:prstClr val="white"/>
                </a:solidFill>
                <a:latin typeface="Calibri"/>
              </a:rPr>
              <a:t>Offer testing service </a:t>
            </a:r>
            <a:br>
              <a:rPr lang="en-US" sz="900" b="1" dirty="0">
                <a:solidFill>
                  <a:prstClr val="white"/>
                </a:solidFill>
                <a:latin typeface="Calibri"/>
              </a:rPr>
            </a:br>
            <a:r>
              <a:rPr lang="en-US" sz="900" b="1" dirty="0">
                <a:solidFill>
                  <a:prstClr val="white"/>
                </a:solidFill>
                <a:latin typeface="Calibri"/>
              </a:rPr>
              <a:t>through CLIA/CAP </a:t>
            </a:r>
            <a:br>
              <a:rPr lang="en-US" sz="900" b="1" dirty="0">
                <a:solidFill>
                  <a:prstClr val="white"/>
                </a:solidFill>
                <a:latin typeface="Calibri"/>
              </a:rPr>
            </a:br>
            <a:r>
              <a:rPr lang="en-US" sz="900" b="1" dirty="0">
                <a:solidFill>
                  <a:prstClr val="white"/>
                </a:solidFill>
                <a:latin typeface="Calibri"/>
              </a:rPr>
              <a:t>certified labs</a:t>
            </a:r>
          </a:p>
        </p:txBody>
      </p:sp>
      <p:sp>
        <p:nvSpPr>
          <p:cNvPr id="21" name="Rectangle 20">
            <a:extLst>
              <a:ext uri="{FF2B5EF4-FFF2-40B4-BE49-F238E27FC236}">
                <a16:creationId xmlns:a16="http://schemas.microsoft.com/office/drawing/2014/main" id="{469B7EC6-EFCC-4CD8-9F68-C1F4D74A8067}"/>
              </a:ext>
            </a:extLst>
          </p:cNvPr>
          <p:cNvSpPr/>
          <p:nvPr/>
        </p:nvSpPr>
        <p:spPr>
          <a:xfrm>
            <a:off x="8331330" y="4116680"/>
            <a:ext cx="1527512" cy="897618"/>
          </a:xfrm>
          <a:prstGeom prst="rect">
            <a:avLst/>
          </a:prstGeom>
        </p:spPr>
        <p:txBody>
          <a:bodyPr wrap="square">
            <a:spAutoFit/>
          </a:bodyPr>
          <a:lstStyle/>
          <a:p>
            <a:pPr marL="114300" indent="-114300" defTabSz="457200">
              <a:lnSpc>
                <a:spcPct val="150000"/>
              </a:lnSpc>
              <a:defRPr sz="800" b="1">
                <a:uFillTx/>
              </a:defRPr>
            </a:pPr>
            <a:r>
              <a:rPr lang="en-US" sz="900" b="1" dirty="0">
                <a:solidFill>
                  <a:prstClr val="white"/>
                </a:solidFill>
                <a:latin typeface="Calibri"/>
              </a:rPr>
              <a:t>Develop diagnostic, prognostic, and personalized medicine tests</a:t>
            </a:r>
          </a:p>
        </p:txBody>
      </p:sp>
      <p:sp>
        <p:nvSpPr>
          <p:cNvPr id="22" name="Cedars-Sinai…">
            <a:extLst>
              <a:ext uri="{FF2B5EF4-FFF2-40B4-BE49-F238E27FC236}">
                <a16:creationId xmlns:a16="http://schemas.microsoft.com/office/drawing/2014/main" id="{DCD62E71-32D7-44B8-907D-D622629C74D8}"/>
              </a:ext>
            </a:extLst>
          </p:cNvPr>
          <p:cNvSpPr txBox="1"/>
          <p:nvPr/>
        </p:nvSpPr>
        <p:spPr>
          <a:xfrm>
            <a:off x="6516835" y="2287165"/>
            <a:ext cx="1569855" cy="420805"/>
          </a:xfrm>
          <a:prstGeom prst="rect">
            <a:avLst/>
          </a:prstGeom>
          <a:noFill/>
          <a:ln w="9525" cap="flat">
            <a:solidFill>
              <a:schemeClr val="bg1"/>
            </a:solid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3004" tIns="13004" rIns="13004" bIns="13004" numCol="1" anchor="ctr">
            <a:noAutofit/>
          </a:bodyPr>
          <a:lstStyle/>
          <a:p>
            <a:pPr algn="ctr" defTabSz="457200">
              <a:defRPr sz="900" b="1"/>
            </a:pPr>
            <a:r>
              <a:rPr lang="en-US" sz="1100" b="1" dirty="0">
                <a:solidFill>
                  <a:prstClr val="white"/>
                </a:solidFill>
                <a:latin typeface="Calibri" panose="020F0502020204030204" pitchFamily="34" charset="0"/>
                <a:cs typeface="Calibri" panose="020F0502020204030204" pitchFamily="34" charset="0"/>
              </a:rPr>
              <a:t>CEDARS-SINAI</a:t>
            </a:r>
          </a:p>
          <a:p>
            <a:pPr algn="ctr" defTabSz="457200">
              <a:defRPr sz="900" b="1"/>
            </a:pPr>
            <a:r>
              <a:rPr lang="en-US" sz="1100" b="1" dirty="0">
                <a:solidFill>
                  <a:prstClr val="white"/>
                </a:solidFill>
                <a:latin typeface="Calibri" panose="020F0502020204030204" pitchFamily="34" charset="0"/>
                <a:cs typeface="Calibri" panose="020F0502020204030204" pitchFamily="34" charset="0"/>
              </a:rPr>
              <a:t> TECHNOLOGY VENTURES</a:t>
            </a:r>
            <a:endParaRPr sz="1100" b="1" dirty="0">
              <a:solidFill>
                <a:prstClr val="white"/>
              </a:solidFill>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1D82EB9F-2156-47A8-8BCD-6B9AF5DCE556}"/>
              </a:ext>
            </a:extLst>
          </p:cNvPr>
          <p:cNvSpPr txBox="1"/>
          <p:nvPr/>
        </p:nvSpPr>
        <p:spPr>
          <a:xfrm>
            <a:off x="8528297" y="3775902"/>
            <a:ext cx="1079557" cy="380205"/>
          </a:xfrm>
          <a:prstGeom prst="rect">
            <a:avLst/>
          </a:prstGeom>
          <a:noFill/>
          <a:ln w="952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3004" tIns="13004" rIns="13004" bIns="13004" numCol="1" spcCol="38100" rtlCol="0" anchor="ctr">
            <a:spAutoFit/>
          </a:bodyPr>
          <a:lstStyle/>
          <a:p>
            <a:pPr marL="12510" marR="12510" algn="ctr" defTabSz="284126" hangingPunct="0"/>
            <a:r>
              <a:rPr lang="en-US" sz="1150" b="1" dirty="0">
                <a:solidFill>
                  <a:prstClr val="white"/>
                </a:solidFill>
                <a:uFill>
                  <a:solidFill>
                    <a:srgbClr val="000000"/>
                  </a:solidFill>
                </a:uFill>
                <a:latin typeface="Calibri" panose="020F0502020204030204" pitchFamily="34" charset="0"/>
                <a:cs typeface="Calibri" panose="020F0502020204030204" pitchFamily="34" charset="0"/>
                <a:sym typeface="Arial"/>
              </a:rPr>
              <a:t>3</a:t>
            </a:r>
            <a:r>
              <a:rPr lang="en-US" sz="1150" b="1" baseline="30000" dirty="0">
                <a:solidFill>
                  <a:prstClr val="white"/>
                </a:solidFill>
                <a:uFill>
                  <a:solidFill>
                    <a:srgbClr val="000000"/>
                  </a:solidFill>
                </a:uFill>
                <a:latin typeface="Calibri" panose="020F0502020204030204" pitchFamily="34" charset="0"/>
                <a:cs typeface="Calibri" panose="020F0502020204030204" pitchFamily="34" charset="0"/>
                <a:sym typeface="Arial"/>
              </a:rPr>
              <a:t>rd</a:t>
            </a:r>
            <a:r>
              <a:rPr lang="en-US" sz="1150" b="1" dirty="0">
                <a:solidFill>
                  <a:prstClr val="white"/>
                </a:solidFill>
                <a:uFill>
                  <a:solidFill>
                    <a:srgbClr val="000000"/>
                  </a:solidFill>
                </a:uFill>
                <a:latin typeface="Calibri" panose="020F0502020204030204" pitchFamily="34" charset="0"/>
                <a:cs typeface="Calibri" panose="020F0502020204030204" pitchFamily="34" charset="0"/>
                <a:sym typeface="Arial"/>
              </a:rPr>
              <a:t> STREET DIAGNOSTICS</a:t>
            </a:r>
          </a:p>
        </p:txBody>
      </p:sp>
      <p:sp>
        <p:nvSpPr>
          <p:cNvPr id="24" name="Connection Line">
            <a:extLst>
              <a:ext uri="{FF2B5EF4-FFF2-40B4-BE49-F238E27FC236}">
                <a16:creationId xmlns:a16="http://schemas.microsoft.com/office/drawing/2014/main" id="{8F41BC93-85B6-4DF0-BAF4-D80FB3211610}"/>
              </a:ext>
            </a:extLst>
          </p:cNvPr>
          <p:cNvSpPr/>
          <p:nvPr/>
        </p:nvSpPr>
        <p:spPr>
          <a:xfrm>
            <a:off x="7422338" y="2055633"/>
            <a:ext cx="1527511" cy="191398"/>
          </a:xfrm>
          <a:custGeom>
            <a:avLst/>
            <a:gdLst/>
            <a:ahLst/>
            <a:cxnLst>
              <a:cxn ang="0">
                <a:pos x="wd2" y="hd2"/>
              </a:cxn>
              <a:cxn ang="5400000">
                <a:pos x="wd2" y="hd2"/>
              </a:cxn>
              <a:cxn ang="10800000">
                <a:pos x="wd2" y="hd2"/>
              </a:cxn>
              <a:cxn ang="16200000">
                <a:pos x="wd2" y="hd2"/>
              </a:cxn>
            </a:cxnLst>
            <a:rect l="0" t="0" r="r" b="b"/>
            <a:pathLst>
              <a:path w="21600" h="16202" extrusionOk="0">
                <a:moveTo>
                  <a:pt x="0" y="15422"/>
                </a:moveTo>
                <a:cubicBezTo>
                  <a:pt x="7308" y="-5398"/>
                  <a:pt x="14508" y="-5138"/>
                  <a:pt x="21600" y="16202"/>
                </a:cubicBezTo>
              </a:path>
            </a:pathLst>
          </a:custGeom>
          <a:noFill/>
          <a:ln w="76200" cap="flat">
            <a:solidFill>
              <a:srgbClr val="FFFFFF"/>
            </a:solidFill>
            <a:prstDash val="solid"/>
            <a:miter lim="400000"/>
            <a:tailEnd type="triangle" w="med" len="med"/>
          </a:ln>
          <a:effectLst>
            <a:outerShdw blurRad="50800" dist="38100" dir="16200000" rotWithShape="0">
              <a:prstClr val="black">
                <a:alpha val="40000"/>
              </a:prstClr>
            </a:outerShdw>
          </a:effectLst>
        </p:spPr>
        <p:txBody>
          <a:bodyPr/>
          <a:lstStyle/>
          <a:p>
            <a:pPr defTabSz="457200"/>
            <a:endParaRPr>
              <a:solidFill>
                <a:prstClr val="black"/>
              </a:solidFill>
              <a:latin typeface="Calibri"/>
            </a:endParaRPr>
          </a:p>
        </p:txBody>
      </p:sp>
      <p:sp>
        <p:nvSpPr>
          <p:cNvPr id="25" name="Connection Line">
            <a:extLst>
              <a:ext uri="{FF2B5EF4-FFF2-40B4-BE49-F238E27FC236}">
                <a16:creationId xmlns:a16="http://schemas.microsoft.com/office/drawing/2014/main" id="{9DC37C11-74F6-478E-B891-0211CB2629BA}"/>
              </a:ext>
            </a:extLst>
          </p:cNvPr>
          <p:cNvSpPr/>
          <p:nvPr/>
        </p:nvSpPr>
        <p:spPr>
          <a:xfrm rot="10800000">
            <a:off x="7437908" y="4970783"/>
            <a:ext cx="1527511" cy="191398"/>
          </a:xfrm>
          <a:custGeom>
            <a:avLst/>
            <a:gdLst/>
            <a:ahLst/>
            <a:cxnLst>
              <a:cxn ang="0">
                <a:pos x="wd2" y="hd2"/>
              </a:cxn>
              <a:cxn ang="5400000">
                <a:pos x="wd2" y="hd2"/>
              </a:cxn>
              <a:cxn ang="10800000">
                <a:pos x="wd2" y="hd2"/>
              </a:cxn>
              <a:cxn ang="16200000">
                <a:pos x="wd2" y="hd2"/>
              </a:cxn>
            </a:cxnLst>
            <a:rect l="0" t="0" r="r" b="b"/>
            <a:pathLst>
              <a:path w="21600" h="16202" extrusionOk="0">
                <a:moveTo>
                  <a:pt x="0" y="15422"/>
                </a:moveTo>
                <a:cubicBezTo>
                  <a:pt x="7308" y="-5398"/>
                  <a:pt x="14508" y="-5138"/>
                  <a:pt x="21600" y="16202"/>
                </a:cubicBezTo>
              </a:path>
            </a:pathLst>
          </a:custGeom>
          <a:noFill/>
          <a:ln w="76200" cap="flat">
            <a:solidFill>
              <a:srgbClr val="FFFFFF"/>
            </a:solidFill>
            <a:prstDash val="solid"/>
            <a:miter lim="400000"/>
            <a:tailEnd type="triangle" w="med" len="med"/>
          </a:ln>
          <a:effectLst>
            <a:outerShdw blurRad="50800" dist="38100" dir="16200000" rotWithShape="0">
              <a:prstClr val="black">
                <a:alpha val="40000"/>
              </a:prstClr>
            </a:outerShdw>
          </a:effectLst>
        </p:spPr>
        <p:txBody>
          <a:bodyPr/>
          <a:lstStyle/>
          <a:p>
            <a:pPr defTabSz="457200"/>
            <a:endParaRPr>
              <a:solidFill>
                <a:prstClr val="black"/>
              </a:solidFill>
              <a:latin typeface="Calibri"/>
            </a:endParaRPr>
          </a:p>
        </p:txBody>
      </p:sp>
      <p:sp>
        <p:nvSpPr>
          <p:cNvPr id="29" name="Content Placeholder 8">
            <a:extLst>
              <a:ext uri="{FF2B5EF4-FFF2-40B4-BE49-F238E27FC236}">
                <a16:creationId xmlns:a16="http://schemas.microsoft.com/office/drawing/2014/main" id="{8530B840-2088-43D8-8F9B-DC6D78C0B48C}"/>
              </a:ext>
            </a:extLst>
          </p:cNvPr>
          <p:cNvSpPr txBox="1">
            <a:spLocks/>
          </p:cNvSpPr>
          <p:nvPr/>
        </p:nvSpPr>
        <p:spPr>
          <a:xfrm>
            <a:off x="2245928" y="1361441"/>
            <a:ext cx="3850073" cy="4584154"/>
          </a:xfrm>
          <a:prstGeom prst="rect">
            <a:avLst/>
          </a:prstGeom>
        </p:spPr>
        <p:txBody>
          <a:bodyPr vert="horz" lIns="91440" tIns="45720" rIns="91440" bIns="45720" rtlCol="0">
            <a:normAutofit lnSpcReduction="10000"/>
          </a:bodyPr>
          <a:lstStyle>
            <a:lvl1pPr marL="114300" indent="-114300" algn="l" defTabSz="457200" rtl="0" eaLnBrk="1" latinLnBrk="0" hangingPunct="1">
              <a:spcBef>
                <a:spcPct val="20000"/>
              </a:spcBef>
              <a:buFont typeface="Arial"/>
              <a:buChar char="•"/>
              <a:defRPr sz="1400" kern="1200" baseline="0">
                <a:solidFill>
                  <a:schemeClr val="tx1"/>
                </a:solidFill>
                <a:latin typeface="Lucida Sans"/>
                <a:ea typeface="+mn-ea"/>
                <a:cs typeface="Lucida Sans"/>
              </a:defRPr>
            </a:lvl1pPr>
            <a:lvl2pPr marL="342900" indent="-114300" algn="l" defTabSz="457200" rtl="0" eaLnBrk="1" latinLnBrk="0" hangingPunct="1">
              <a:spcBef>
                <a:spcPct val="20000"/>
              </a:spcBef>
              <a:buFont typeface="Arial"/>
              <a:buChar char="–"/>
              <a:defRPr sz="1400" kern="1200">
                <a:solidFill>
                  <a:schemeClr val="tx1"/>
                </a:solidFill>
                <a:latin typeface="Lucida Sans"/>
                <a:ea typeface="+mn-ea"/>
                <a:cs typeface="Lucida Sans"/>
              </a:defRPr>
            </a:lvl2pPr>
            <a:lvl3pPr marL="571500" indent="-114300" algn="l" defTabSz="457200" rtl="0" eaLnBrk="1" latinLnBrk="0" hangingPunct="1">
              <a:spcBef>
                <a:spcPct val="20000"/>
              </a:spcBef>
              <a:buFont typeface="Arial"/>
              <a:buChar char="•"/>
              <a:defRPr sz="1400" kern="1200">
                <a:solidFill>
                  <a:schemeClr val="tx1"/>
                </a:solidFill>
                <a:latin typeface="Lucida Sans"/>
                <a:ea typeface="+mn-ea"/>
                <a:cs typeface="Lucida Sans"/>
              </a:defRPr>
            </a:lvl3pPr>
            <a:lvl4pPr marL="800100" indent="-114300" algn="l" defTabSz="457200" rtl="0" eaLnBrk="1" latinLnBrk="0" hangingPunct="1">
              <a:spcBef>
                <a:spcPct val="20000"/>
              </a:spcBef>
              <a:buFont typeface="Arial"/>
              <a:buChar char="–"/>
              <a:tabLst/>
              <a:defRPr sz="1400" kern="1200">
                <a:solidFill>
                  <a:schemeClr val="tx1"/>
                </a:solidFill>
                <a:latin typeface="Lucida Sans"/>
                <a:ea typeface="+mn-ea"/>
                <a:cs typeface="Lucida Sans"/>
              </a:defRPr>
            </a:lvl4pPr>
            <a:lvl5pPr marL="1028700" indent="-114300" algn="l" defTabSz="457200" rtl="0" eaLnBrk="1" latinLnBrk="0" hangingPunct="1">
              <a:spcBef>
                <a:spcPct val="20000"/>
              </a:spcBef>
              <a:buFont typeface="Arial"/>
              <a:buChar char="»"/>
              <a:defRPr sz="1400" kern="1200">
                <a:solidFill>
                  <a:schemeClr val="tx1"/>
                </a:solidFill>
                <a:latin typeface="Lucida Sans"/>
                <a:ea typeface="+mn-ea"/>
                <a:cs typeface="Lucida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solidFill>
                  <a:prstClr val="black"/>
                </a:solidFill>
              </a:rPr>
              <a:t>Research and medical centers play a major role in biomarker discovery and clinical validation</a:t>
            </a:r>
          </a:p>
          <a:p>
            <a:endParaRPr lang="en-US" sz="1800" dirty="0">
              <a:solidFill>
                <a:prstClr val="black"/>
              </a:solidFill>
            </a:endParaRPr>
          </a:p>
          <a:p>
            <a:r>
              <a:rPr lang="en-US" sz="1800" dirty="0">
                <a:solidFill>
                  <a:prstClr val="black"/>
                </a:solidFill>
              </a:rPr>
              <a:t>Cedars-Sinai’s Technology Ventures Office established 3rd Street Diagnostics, an operational unit that evaluates promising early-stage non-invasive biomarkers from intra- and extra-mural research with the goal of in-licensing, developing and marketing these biomarkers as innovative molecular and cell-based diagnostic tests and services</a:t>
            </a:r>
          </a:p>
        </p:txBody>
      </p:sp>
    </p:spTree>
    <p:extLst>
      <p:ext uri="{BB962C8B-B14F-4D97-AF65-F5344CB8AC3E}">
        <p14:creationId xmlns:p14="http://schemas.microsoft.com/office/powerpoint/2010/main" val="1444928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457200"/>
            <a:fld id="{A6A7DFC8-CC87-1C45-AE2C-C06DE0F5DDBD}" type="slidenum">
              <a:rPr lang="en-US"/>
              <a:pPr defTabSz="457200"/>
              <a:t>19</a:t>
            </a:fld>
            <a:endParaRPr lang="en-US" dirty="0"/>
          </a:p>
        </p:txBody>
      </p:sp>
      <p:sp>
        <p:nvSpPr>
          <p:cNvPr id="3" name="Text Placeholder 2"/>
          <p:cNvSpPr>
            <a:spLocks noGrp="1"/>
          </p:cNvSpPr>
          <p:nvPr>
            <p:ph type="body" sz="quarter" idx="14"/>
          </p:nvPr>
        </p:nvSpPr>
        <p:spPr>
          <a:xfrm>
            <a:off x="3538185" y="1703737"/>
            <a:ext cx="6656715" cy="4343399"/>
          </a:xfrm>
        </p:spPr>
        <p:txBody>
          <a:bodyPr>
            <a:normAutofit/>
          </a:bodyPr>
          <a:lstStyle/>
          <a:p>
            <a:r>
              <a:rPr lang="en-US" sz="1800" dirty="0"/>
              <a:t>Pancreatic Ductal Adenocarcinoma (PDAC) Test is a semi-quantitative test that combines measurements of three protein markers (REG1B, TFF1 and LYVE1) in urine, all in an ELISA-based platform, into a risk/probability score</a:t>
            </a:r>
          </a:p>
          <a:p>
            <a:pPr marL="0" indent="0">
              <a:buNone/>
            </a:pPr>
            <a:endParaRPr lang="en-US" sz="1800" dirty="0"/>
          </a:p>
          <a:p>
            <a:r>
              <a:rPr lang="en-US" sz="1800" dirty="0"/>
              <a:t>To be used as an aid in the diagnosis of PDAC in conjunction with clinicopathologic information, for patients with symptoms consistent with PDAC</a:t>
            </a:r>
          </a:p>
          <a:p>
            <a:endParaRPr lang="en-US" sz="1800" dirty="0"/>
          </a:p>
          <a:p>
            <a:r>
              <a:rPr lang="en-US" sz="1800" dirty="0"/>
              <a:t> The test is not intended to be used for tumor classification or as a stand-alone diagnostic assay</a:t>
            </a:r>
          </a:p>
          <a:p>
            <a:endParaRPr lang="en-US" sz="1800" dirty="0"/>
          </a:p>
          <a:p>
            <a:endParaRPr lang="en-US" sz="1800" dirty="0"/>
          </a:p>
          <a:p>
            <a:endParaRPr lang="en-US" sz="1800" dirty="0"/>
          </a:p>
        </p:txBody>
      </p:sp>
      <p:sp>
        <p:nvSpPr>
          <p:cNvPr id="6" name="Rectangle 5">
            <a:extLst>
              <a:ext uri="{FF2B5EF4-FFF2-40B4-BE49-F238E27FC236}">
                <a16:creationId xmlns:a16="http://schemas.microsoft.com/office/drawing/2014/main" id="{7902A10B-CE11-429D-B6A9-08517DEE0760}"/>
              </a:ext>
            </a:extLst>
          </p:cNvPr>
          <p:cNvSpPr/>
          <p:nvPr/>
        </p:nvSpPr>
        <p:spPr>
          <a:xfrm>
            <a:off x="5169276" y="5864515"/>
            <a:ext cx="8362698" cy="358816"/>
          </a:xfrm>
          <a:prstGeom prst="rect">
            <a:avLst/>
          </a:prstGeom>
        </p:spPr>
        <p:txBody>
          <a:bodyPr wrap="square">
            <a:spAutoFit/>
          </a:bodyPr>
          <a:lstStyle/>
          <a:p>
            <a:pPr defTabSz="457200">
              <a:lnSpc>
                <a:spcPct val="115000"/>
              </a:lnSpc>
            </a:pPr>
            <a:r>
              <a:rPr lang="en-US" sz="1600" dirty="0">
                <a:solidFill>
                  <a:prstClr val="black"/>
                </a:solidFill>
                <a:latin typeface="Calibri" panose="020F0502020204030204" pitchFamily="34" charset="0"/>
                <a:ea typeface="Calibri" panose="020F0502020204030204" pitchFamily="34" charset="0"/>
                <a:cs typeface="Times New Roman" panose="02020603050405020304" pitchFamily="18" charset="0"/>
              </a:rPr>
              <a:t>Radon et al. Clin Cancer Res. 2015 Aug 1;21(15):3512-21.</a:t>
            </a:r>
          </a:p>
        </p:txBody>
      </p:sp>
      <p:sp>
        <p:nvSpPr>
          <p:cNvPr id="12" name="Left Brace 11">
            <a:extLst>
              <a:ext uri="{FF2B5EF4-FFF2-40B4-BE49-F238E27FC236}">
                <a16:creationId xmlns:a16="http://schemas.microsoft.com/office/drawing/2014/main" id="{EA446F01-DE6A-4C8E-855B-464176DBE180}"/>
              </a:ext>
            </a:extLst>
          </p:cNvPr>
          <p:cNvSpPr/>
          <p:nvPr/>
        </p:nvSpPr>
        <p:spPr>
          <a:xfrm>
            <a:off x="3078480" y="1636776"/>
            <a:ext cx="274320" cy="3721608"/>
          </a:xfrm>
          <a:prstGeom prst="leftBrace">
            <a:avLst>
              <a:gd name="adj1" fmla="val 8333"/>
              <a:gd name="adj2" fmla="val 49487"/>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dirty="0">
              <a:solidFill>
                <a:prstClr val="black"/>
              </a:solidFill>
              <a:latin typeface="Calibri"/>
            </a:endParaRPr>
          </a:p>
        </p:txBody>
      </p:sp>
      <p:pic>
        <p:nvPicPr>
          <p:cNvPr id="15" name="Picture 14">
            <a:extLst>
              <a:ext uri="{FF2B5EF4-FFF2-40B4-BE49-F238E27FC236}">
                <a16:creationId xmlns:a16="http://schemas.microsoft.com/office/drawing/2014/main" id="{83A7F6FE-1C47-4641-ADE7-B73BBA1AD86E}"/>
              </a:ext>
            </a:extLst>
          </p:cNvPr>
          <p:cNvPicPr>
            <a:picLocks noChangeAspect="1"/>
          </p:cNvPicPr>
          <p:nvPr/>
        </p:nvPicPr>
        <p:blipFill rotWithShape="1">
          <a:blip r:embed="rId2"/>
          <a:srcRect t="13779" b="19618"/>
          <a:stretch/>
        </p:blipFill>
        <p:spPr>
          <a:xfrm>
            <a:off x="1875233" y="322422"/>
            <a:ext cx="2116289" cy="622607"/>
          </a:xfrm>
          <a:prstGeom prst="rect">
            <a:avLst/>
          </a:prstGeom>
        </p:spPr>
      </p:pic>
      <p:grpSp>
        <p:nvGrpSpPr>
          <p:cNvPr id="4" name="Group 3">
            <a:extLst>
              <a:ext uri="{FF2B5EF4-FFF2-40B4-BE49-F238E27FC236}">
                <a16:creationId xmlns:a16="http://schemas.microsoft.com/office/drawing/2014/main" id="{B47DED3B-23B2-4911-838E-7AAC51E279DC}"/>
              </a:ext>
            </a:extLst>
          </p:cNvPr>
          <p:cNvGrpSpPr/>
          <p:nvPr/>
        </p:nvGrpSpPr>
        <p:grpSpPr>
          <a:xfrm>
            <a:off x="1524000" y="1233073"/>
            <a:ext cx="1863166" cy="4344523"/>
            <a:chOff x="-34366" y="1521116"/>
            <a:chExt cx="1863166" cy="4344523"/>
          </a:xfrm>
        </p:grpSpPr>
        <p:pic>
          <p:nvPicPr>
            <p:cNvPr id="7" name="Picture 6">
              <a:extLst>
                <a:ext uri="{FF2B5EF4-FFF2-40B4-BE49-F238E27FC236}">
                  <a16:creationId xmlns:a16="http://schemas.microsoft.com/office/drawing/2014/main" id="{D26786C0-6771-4D1E-ACBB-2D7BF31A7AB2}"/>
                </a:ext>
              </a:extLst>
            </p:cNvPr>
            <p:cNvPicPr>
              <a:picLocks noChangeAspect="1"/>
            </p:cNvPicPr>
            <p:nvPr/>
          </p:nvPicPr>
          <p:blipFill>
            <a:blip r:embed="rId3"/>
            <a:stretch>
              <a:fillRect/>
            </a:stretch>
          </p:blipFill>
          <p:spPr>
            <a:xfrm>
              <a:off x="280961" y="1521116"/>
              <a:ext cx="1180013" cy="1506091"/>
            </a:xfrm>
            <a:prstGeom prst="rect">
              <a:avLst/>
            </a:prstGeom>
          </p:spPr>
        </p:pic>
        <p:sp>
          <p:nvSpPr>
            <p:cNvPr id="8" name="TextBox 7">
              <a:extLst>
                <a:ext uri="{FF2B5EF4-FFF2-40B4-BE49-F238E27FC236}">
                  <a16:creationId xmlns:a16="http://schemas.microsoft.com/office/drawing/2014/main" id="{7407EDF9-2366-421C-A7AC-CC8EC12E5E34}"/>
                </a:ext>
              </a:extLst>
            </p:cNvPr>
            <p:cNvSpPr txBox="1"/>
            <p:nvPr/>
          </p:nvSpPr>
          <p:spPr>
            <a:xfrm>
              <a:off x="-34366" y="3474720"/>
              <a:ext cx="1863166" cy="1200329"/>
            </a:xfrm>
            <a:prstGeom prst="rect">
              <a:avLst/>
            </a:prstGeom>
            <a:noFill/>
          </p:spPr>
          <p:txBody>
            <a:bodyPr wrap="square" rtlCol="0">
              <a:spAutoFit/>
            </a:bodyPr>
            <a:lstStyle/>
            <a:p>
              <a:pPr algn="ctr" defTabSz="457200"/>
              <a:r>
                <a:rPr lang="en-US" sz="1200" i="1" dirty="0">
                  <a:solidFill>
                    <a:prstClr val="black"/>
                  </a:solidFill>
                  <a:latin typeface="Calibri"/>
                </a:rPr>
                <a:t>Market Research</a:t>
              </a:r>
            </a:p>
            <a:p>
              <a:pPr algn="ctr" defTabSz="457200"/>
              <a:r>
                <a:rPr lang="en-US" sz="1200" i="1" dirty="0">
                  <a:solidFill>
                    <a:prstClr val="black"/>
                  </a:solidFill>
                  <a:latin typeface="Calibri"/>
                </a:rPr>
                <a:t>Regulatory</a:t>
              </a:r>
            </a:p>
            <a:p>
              <a:pPr algn="ctr" defTabSz="457200"/>
              <a:r>
                <a:rPr lang="en-US" sz="1200" i="1" dirty="0">
                  <a:solidFill>
                    <a:prstClr val="black"/>
                  </a:solidFill>
                  <a:latin typeface="Calibri"/>
                </a:rPr>
                <a:t>Product Development</a:t>
              </a:r>
            </a:p>
            <a:p>
              <a:pPr algn="ctr" defTabSz="457200"/>
              <a:r>
                <a:rPr lang="en-US" sz="1200" i="1" dirty="0">
                  <a:solidFill>
                    <a:prstClr val="black"/>
                  </a:solidFill>
                  <a:latin typeface="Calibri"/>
                </a:rPr>
                <a:t>Clinical Validation</a:t>
              </a:r>
            </a:p>
            <a:p>
              <a:pPr algn="ctr" defTabSz="457200"/>
              <a:r>
                <a:rPr lang="en-US" sz="1200" i="1" dirty="0">
                  <a:solidFill>
                    <a:prstClr val="black"/>
                  </a:solidFill>
                  <a:latin typeface="Calibri"/>
                </a:rPr>
                <a:t>Clinical Adoption</a:t>
              </a:r>
            </a:p>
            <a:p>
              <a:pPr algn="ctr" defTabSz="457200"/>
              <a:r>
                <a:rPr lang="en-US" sz="1200" i="1" dirty="0">
                  <a:solidFill>
                    <a:prstClr val="black"/>
                  </a:solidFill>
                  <a:latin typeface="Calibri"/>
                </a:rPr>
                <a:t>Reimbursement</a:t>
              </a:r>
            </a:p>
          </p:txBody>
        </p:sp>
        <p:sp>
          <p:nvSpPr>
            <p:cNvPr id="9" name="TextBox 8">
              <a:extLst>
                <a:ext uri="{FF2B5EF4-FFF2-40B4-BE49-F238E27FC236}">
                  <a16:creationId xmlns:a16="http://schemas.microsoft.com/office/drawing/2014/main" id="{C9E0BDD7-D667-416F-832B-7DD27B93C16B}"/>
                </a:ext>
              </a:extLst>
            </p:cNvPr>
            <p:cNvSpPr txBox="1"/>
            <p:nvPr/>
          </p:nvSpPr>
          <p:spPr>
            <a:xfrm>
              <a:off x="-34366" y="5058606"/>
              <a:ext cx="1863166" cy="461665"/>
            </a:xfrm>
            <a:prstGeom prst="rect">
              <a:avLst/>
            </a:prstGeom>
            <a:noFill/>
          </p:spPr>
          <p:txBody>
            <a:bodyPr wrap="square" rtlCol="0">
              <a:spAutoFit/>
            </a:bodyPr>
            <a:lstStyle/>
            <a:p>
              <a:pPr algn="ctr" defTabSz="457200"/>
              <a:r>
                <a:rPr lang="en-US" sz="1200" b="1" dirty="0">
                  <a:solidFill>
                    <a:prstClr val="black"/>
                  </a:solidFill>
                  <a:latin typeface="Calibri"/>
                </a:rPr>
                <a:t>Target Product </a:t>
              </a:r>
            </a:p>
            <a:p>
              <a:pPr algn="ctr" defTabSz="457200"/>
              <a:r>
                <a:rPr lang="en-US" sz="1200" b="1" dirty="0">
                  <a:solidFill>
                    <a:prstClr val="black"/>
                  </a:solidFill>
                  <a:latin typeface="Calibri"/>
                </a:rPr>
                <a:t>Profile</a:t>
              </a:r>
            </a:p>
          </p:txBody>
        </p:sp>
        <p:sp>
          <p:nvSpPr>
            <p:cNvPr id="10" name="Arrow: Down 9">
              <a:extLst>
                <a:ext uri="{FF2B5EF4-FFF2-40B4-BE49-F238E27FC236}">
                  <a16:creationId xmlns:a16="http://schemas.microsoft.com/office/drawing/2014/main" id="{0171252E-2707-475F-86ED-2F58A7379A2F}"/>
                </a:ext>
              </a:extLst>
            </p:cNvPr>
            <p:cNvSpPr/>
            <p:nvPr/>
          </p:nvSpPr>
          <p:spPr>
            <a:xfrm>
              <a:off x="733807" y="3108922"/>
              <a:ext cx="274320" cy="265176"/>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 name="Arrow: Down 10">
              <a:extLst>
                <a:ext uri="{FF2B5EF4-FFF2-40B4-BE49-F238E27FC236}">
                  <a16:creationId xmlns:a16="http://schemas.microsoft.com/office/drawing/2014/main" id="{5D3681FD-7208-4F5F-8217-C4E32A36ADFD}"/>
                </a:ext>
              </a:extLst>
            </p:cNvPr>
            <p:cNvSpPr/>
            <p:nvPr/>
          </p:nvSpPr>
          <p:spPr>
            <a:xfrm>
              <a:off x="726950" y="4702481"/>
              <a:ext cx="274320" cy="265176"/>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200"/>
              <a:endParaRPr lang="en-US" dirty="0">
                <a:solidFill>
                  <a:prstClr val="white"/>
                </a:solidFill>
                <a:latin typeface="Calibri"/>
              </a:endParaRPr>
            </a:p>
          </p:txBody>
        </p:sp>
        <p:pic>
          <p:nvPicPr>
            <p:cNvPr id="16" name="Picture 15">
              <a:extLst>
                <a:ext uri="{FF2B5EF4-FFF2-40B4-BE49-F238E27FC236}">
                  <a16:creationId xmlns:a16="http://schemas.microsoft.com/office/drawing/2014/main" id="{11F4C5F4-1502-4857-86B5-082BD19CA729}"/>
                </a:ext>
              </a:extLst>
            </p:cNvPr>
            <p:cNvPicPr>
              <a:picLocks noChangeAspect="1"/>
            </p:cNvPicPr>
            <p:nvPr/>
          </p:nvPicPr>
          <p:blipFill rotWithShape="1">
            <a:blip r:embed="rId2"/>
            <a:srcRect t="14741" b="20344"/>
            <a:stretch/>
          </p:blipFill>
          <p:spPr>
            <a:xfrm>
              <a:off x="280961" y="5482081"/>
              <a:ext cx="1337641" cy="383558"/>
            </a:xfrm>
            <a:prstGeom prst="rect">
              <a:avLst/>
            </a:prstGeom>
          </p:spPr>
        </p:pic>
      </p:grpSp>
    </p:spTree>
    <p:extLst>
      <p:ext uri="{BB962C8B-B14F-4D97-AF65-F5344CB8AC3E}">
        <p14:creationId xmlns:p14="http://schemas.microsoft.com/office/powerpoint/2010/main" val="3769004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defTabSz="457200"/>
            <a:fld id="{A6A7DFC8-CC87-1C45-AE2C-C06DE0F5DDBD}" type="slidenum">
              <a:rPr lang="en-US"/>
              <a:pPr defTabSz="457200"/>
              <a:t>20</a:t>
            </a:fld>
            <a:endParaRPr lang="en-US" dirty="0"/>
          </a:p>
        </p:txBody>
      </p:sp>
      <p:sp>
        <p:nvSpPr>
          <p:cNvPr id="3" name="Text Placeholder 2"/>
          <p:cNvSpPr>
            <a:spLocks noGrp="1"/>
          </p:cNvSpPr>
          <p:nvPr>
            <p:ph type="body" sz="quarter" idx="11"/>
          </p:nvPr>
        </p:nvSpPr>
        <p:spPr>
          <a:xfrm>
            <a:off x="2438400" y="1285240"/>
            <a:ext cx="7315200" cy="4770120"/>
          </a:xfrm>
        </p:spPr>
        <p:txBody>
          <a:bodyPr>
            <a:noAutofit/>
          </a:bodyPr>
          <a:lstStyle/>
          <a:p>
            <a:r>
              <a:rPr lang="en-US" sz="1600" b="1" u="sng" dirty="0"/>
              <a:t>Test Development</a:t>
            </a:r>
          </a:p>
          <a:p>
            <a:endParaRPr lang="en-US" sz="1600" b="1" u="sng" dirty="0"/>
          </a:p>
          <a:p>
            <a:endParaRPr lang="en-US" sz="1600" b="1" u="sng" dirty="0"/>
          </a:p>
          <a:p>
            <a:endParaRPr lang="en-US" sz="1600" b="1" u="sng" dirty="0"/>
          </a:p>
          <a:p>
            <a:endParaRPr lang="en-US" sz="1600" b="1" u="sng" dirty="0"/>
          </a:p>
          <a:p>
            <a:endParaRPr lang="en-US" sz="1600" b="1" u="sng" dirty="0"/>
          </a:p>
          <a:p>
            <a:endParaRPr lang="en-US" sz="1600" b="1" u="sng" dirty="0"/>
          </a:p>
          <a:p>
            <a:endParaRPr lang="en-US" sz="1600" b="1" u="sng" dirty="0"/>
          </a:p>
          <a:p>
            <a:endParaRPr lang="en-US" sz="1600" b="1" u="sng" dirty="0"/>
          </a:p>
          <a:p>
            <a:endParaRPr lang="en-US" sz="1600" b="1" u="sng" dirty="0"/>
          </a:p>
          <a:p>
            <a:r>
              <a:rPr lang="en-US" sz="1600" b="1" u="sng" dirty="0"/>
              <a:t>Intended Use</a:t>
            </a:r>
          </a:p>
          <a:p>
            <a:pPr marL="285750" indent="-285750">
              <a:buFont typeface="Arial" panose="020B0604020202020204" pitchFamily="34" charset="0"/>
              <a:buChar char="•"/>
            </a:pPr>
            <a:r>
              <a:rPr lang="en-US" dirty="0"/>
              <a:t>Diagnostic aid in identifying patients with PDAC, in conjunction with clinicopathological symptoms and CT/MRI</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Established performance to identify high-risk patients to have PDAC with high sensitivity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Clinical implementation in high-risk clinics</a:t>
            </a:r>
          </a:p>
          <a:p>
            <a:endParaRPr lang="en-US" sz="1600" dirty="0"/>
          </a:p>
          <a:p>
            <a:endParaRPr lang="en-US" sz="1600" b="1" u="sng" dirty="0"/>
          </a:p>
          <a:p>
            <a:endParaRPr lang="en-US" sz="1600" dirty="0"/>
          </a:p>
          <a:p>
            <a:endParaRPr lang="en-US" sz="1600" dirty="0"/>
          </a:p>
        </p:txBody>
      </p:sp>
      <p:sp>
        <p:nvSpPr>
          <p:cNvPr id="4" name="Title 3"/>
          <p:cNvSpPr>
            <a:spLocks noGrp="1"/>
          </p:cNvSpPr>
          <p:nvPr>
            <p:ph type="title"/>
          </p:nvPr>
        </p:nvSpPr>
        <p:spPr/>
        <p:txBody>
          <a:bodyPr/>
          <a:lstStyle/>
          <a:p>
            <a:r>
              <a:rPr lang="en-US" dirty="0"/>
              <a:t>Laboratory Developed Test (LDT) </a:t>
            </a:r>
          </a:p>
        </p:txBody>
      </p:sp>
      <p:grpSp>
        <p:nvGrpSpPr>
          <p:cNvPr id="32" name="Group 31">
            <a:extLst>
              <a:ext uri="{FF2B5EF4-FFF2-40B4-BE49-F238E27FC236}">
                <a16:creationId xmlns:a16="http://schemas.microsoft.com/office/drawing/2014/main" id="{CEECDE12-CE2A-4A16-803A-09B26047A4BD}"/>
              </a:ext>
            </a:extLst>
          </p:cNvPr>
          <p:cNvGrpSpPr/>
          <p:nvPr/>
        </p:nvGrpSpPr>
        <p:grpSpPr>
          <a:xfrm>
            <a:off x="2509520" y="2015932"/>
            <a:ext cx="7167912" cy="1926720"/>
            <a:chOff x="1034643" y="2066352"/>
            <a:chExt cx="7167912" cy="1926720"/>
          </a:xfrm>
        </p:grpSpPr>
        <p:pic>
          <p:nvPicPr>
            <p:cNvPr id="33" name="Picture 32" descr="A close up of a piece of paper&#10;&#10;Description automatically generated">
              <a:extLst>
                <a:ext uri="{FF2B5EF4-FFF2-40B4-BE49-F238E27FC236}">
                  <a16:creationId xmlns:a16="http://schemas.microsoft.com/office/drawing/2014/main" id="{1C39C629-60D0-4C55-9314-2FE51A61143C}"/>
                </a:ext>
              </a:extLst>
            </p:cNvPr>
            <p:cNvPicPr/>
            <p:nvPr/>
          </p:nvPicPr>
          <p:blipFill rotWithShape="1">
            <a:blip r:embed="rId2">
              <a:extLst>
                <a:ext uri="{28A0092B-C50C-407E-A947-70E740481C1C}">
                  <a14:useLocalDpi xmlns:a14="http://schemas.microsoft.com/office/drawing/2010/main" val="0"/>
                </a:ext>
              </a:extLst>
            </a:blip>
            <a:srcRect l="1013" t="20753" r="982" b="4952"/>
            <a:stretch/>
          </p:blipFill>
          <p:spPr>
            <a:xfrm>
              <a:off x="1034643" y="2066352"/>
              <a:ext cx="7167912" cy="1727303"/>
            </a:xfrm>
            <a:prstGeom prst="rect">
              <a:avLst/>
            </a:prstGeom>
          </p:spPr>
        </p:pic>
        <p:grpSp>
          <p:nvGrpSpPr>
            <p:cNvPr id="34" name="Group 33">
              <a:extLst>
                <a:ext uri="{FF2B5EF4-FFF2-40B4-BE49-F238E27FC236}">
                  <a16:creationId xmlns:a16="http://schemas.microsoft.com/office/drawing/2014/main" id="{A41829CA-4307-413E-9E30-50C8570C5365}"/>
                </a:ext>
              </a:extLst>
            </p:cNvPr>
            <p:cNvGrpSpPr/>
            <p:nvPr/>
          </p:nvGrpSpPr>
          <p:grpSpPr>
            <a:xfrm>
              <a:off x="1389530" y="3632706"/>
              <a:ext cx="6364940" cy="360366"/>
              <a:chOff x="1389530" y="3632706"/>
              <a:chExt cx="6364940" cy="360366"/>
            </a:xfrm>
          </p:grpSpPr>
          <p:pic>
            <p:nvPicPr>
              <p:cNvPr id="35" name="Picture 34">
                <a:extLst>
                  <a:ext uri="{FF2B5EF4-FFF2-40B4-BE49-F238E27FC236}">
                    <a16:creationId xmlns:a16="http://schemas.microsoft.com/office/drawing/2014/main" id="{C1036287-7BA4-4574-8289-4B694BA8533A}"/>
                  </a:ext>
                </a:extLst>
              </p:cNvPr>
              <p:cNvPicPr>
                <a:picLocks noChangeAspect="1"/>
              </p:cNvPicPr>
              <p:nvPr/>
            </p:nvPicPr>
            <p:blipFill>
              <a:blip r:embed="rId3"/>
              <a:stretch>
                <a:fillRect/>
              </a:stretch>
            </p:blipFill>
            <p:spPr>
              <a:xfrm>
                <a:off x="1389530" y="3632707"/>
                <a:ext cx="360363" cy="360363"/>
              </a:xfrm>
              <a:prstGeom prst="rect">
                <a:avLst/>
              </a:prstGeom>
            </p:spPr>
          </p:pic>
          <p:pic>
            <p:nvPicPr>
              <p:cNvPr id="36" name="Picture 35">
                <a:extLst>
                  <a:ext uri="{FF2B5EF4-FFF2-40B4-BE49-F238E27FC236}">
                    <a16:creationId xmlns:a16="http://schemas.microsoft.com/office/drawing/2014/main" id="{79636081-FB45-433F-BE0C-AE9DEA54FAAE}"/>
                  </a:ext>
                </a:extLst>
              </p:cNvPr>
              <p:cNvPicPr>
                <a:picLocks noChangeAspect="1"/>
              </p:cNvPicPr>
              <p:nvPr/>
            </p:nvPicPr>
            <p:blipFill>
              <a:blip r:embed="rId3"/>
              <a:stretch>
                <a:fillRect/>
              </a:stretch>
            </p:blipFill>
            <p:spPr>
              <a:xfrm>
                <a:off x="2287196" y="3632709"/>
                <a:ext cx="360363" cy="360363"/>
              </a:xfrm>
              <a:prstGeom prst="rect">
                <a:avLst/>
              </a:prstGeom>
            </p:spPr>
          </p:pic>
          <p:pic>
            <p:nvPicPr>
              <p:cNvPr id="37" name="Picture 36">
                <a:extLst>
                  <a:ext uri="{FF2B5EF4-FFF2-40B4-BE49-F238E27FC236}">
                    <a16:creationId xmlns:a16="http://schemas.microsoft.com/office/drawing/2014/main" id="{0443BA73-E24D-4590-B65C-59E80E323EDC}"/>
                  </a:ext>
                </a:extLst>
              </p:cNvPr>
              <p:cNvPicPr>
                <a:picLocks noChangeAspect="1"/>
              </p:cNvPicPr>
              <p:nvPr/>
            </p:nvPicPr>
            <p:blipFill>
              <a:blip r:embed="rId3"/>
              <a:stretch>
                <a:fillRect/>
              </a:stretch>
            </p:blipFill>
            <p:spPr>
              <a:xfrm>
                <a:off x="4258236" y="3632709"/>
                <a:ext cx="360363" cy="360363"/>
              </a:xfrm>
              <a:prstGeom prst="rect">
                <a:avLst/>
              </a:prstGeom>
            </p:spPr>
          </p:pic>
          <p:pic>
            <p:nvPicPr>
              <p:cNvPr id="38" name="Picture 37">
                <a:extLst>
                  <a:ext uri="{FF2B5EF4-FFF2-40B4-BE49-F238E27FC236}">
                    <a16:creationId xmlns:a16="http://schemas.microsoft.com/office/drawing/2014/main" id="{5C594DE1-0A34-4752-9523-C63E17452E3B}"/>
                  </a:ext>
                </a:extLst>
              </p:cNvPr>
              <p:cNvPicPr>
                <a:picLocks noChangeAspect="1"/>
              </p:cNvPicPr>
              <p:nvPr/>
            </p:nvPicPr>
            <p:blipFill>
              <a:blip r:embed="rId3"/>
              <a:stretch>
                <a:fillRect/>
              </a:stretch>
            </p:blipFill>
            <p:spPr>
              <a:xfrm>
                <a:off x="5233596" y="3632707"/>
                <a:ext cx="360363" cy="360363"/>
              </a:xfrm>
              <a:prstGeom prst="rect">
                <a:avLst/>
              </a:prstGeom>
            </p:spPr>
          </p:pic>
          <p:sp>
            <p:nvSpPr>
              <p:cNvPr id="39" name="Rectangle: Rounded Corners 38">
                <a:extLst>
                  <a:ext uri="{FF2B5EF4-FFF2-40B4-BE49-F238E27FC236}">
                    <a16:creationId xmlns:a16="http://schemas.microsoft.com/office/drawing/2014/main" id="{74323013-E88D-48ED-85F8-EA0719056FA8}"/>
                  </a:ext>
                </a:extLst>
              </p:cNvPr>
              <p:cNvSpPr/>
              <p:nvPr/>
            </p:nvSpPr>
            <p:spPr>
              <a:xfrm>
                <a:off x="6043911" y="3701283"/>
                <a:ext cx="760301" cy="22321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r>
                  <a:rPr lang="en-US" sz="1200" b="1" dirty="0">
                    <a:solidFill>
                      <a:srgbClr val="FF0000">
                        <a:alpha val="64000"/>
                      </a:srgbClr>
                    </a:solidFill>
                    <a:latin typeface="Calibri"/>
                  </a:rPr>
                  <a:t>Ongoing</a:t>
                </a:r>
              </a:p>
            </p:txBody>
          </p:sp>
          <p:sp>
            <p:nvSpPr>
              <p:cNvPr id="40" name="Rectangle: Rounded Corners 39">
                <a:extLst>
                  <a:ext uri="{FF2B5EF4-FFF2-40B4-BE49-F238E27FC236}">
                    <a16:creationId xmlns:a16="http://schemas.microsoft.com/office/drawing/2014/main" id="{EBFEF954-40AF-4881-9A58-95D06320F802}"/>
                  </a:ext>
                </a:extLst>
              </p:cNvPr>
              <p:cNvSpPr/>
              <p:nvPr/>
            </p:nvSpPr>
            <p:spPr>
              <a:xfrm>
                <a:off x="6994169" y="3701283"/>
                <a:ext cx="760301" cy="22321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r>
                  <a:rPr lang="en-US" sz="1200" b="1" dirty="0">
                    <a:solidFill>
                      <a:srgbClr val="FF0000">
                        <a:alpha val="64000"/>
                      </a:srgbClr>
                    </a:solidFill>
                    <a:latin typeface="Calibri"/>
                  </a:rPr>
                  <a:t>Planned</a:t>
                </a:r>
              </a:p>
            </p:txBody>
          </p:sp>
          <p:pic>
            <p:nvPicPr>
              <p:cNvPr id="41" name="Picture 40">
                <a:extLst>
                  <a:ext uri="{FF2B5EF4-FFF2-40B4-BE49-F238E27FC236}">
                    <a16:creationId xmlns:a16="http://schemas.microsoft.com/office/drawing/2014/main" id="{FBA1A144-E3B4-4587-9596-F8B57529C982}"/>
                  </a:ext>
                </a:extLst>
              </p:cNvPr>
              <p:cNvPicPr>
                <a:picLocks noChangeAspect="1"/>
              </p:cNvPicPr>
              <p:nvPr/>
            </p:nvPicPr>
            <p:blipFill>
              <a:blip r:embed="rId3"/>
              <a:stretch>
                <a:fillRect/>
              </a:stretch>
            </p:blipFill>
            <p:spPr>
              <a:xfrm>
                <a:off x="3262556" y="3632706"/>
                <a:ext cx="360363" cy="360363"/>
              </a:xfrm>
              <a:prstGeom prst="rect">
                <a:avLst/>
              </a:prstGeom>
            </p:spPr>
          </p:pic>
        </p:grpSp>
      </p:grpSp>
      <p:pic>
        <p:nvPicPr>
          <p:cNvPr id="42" name="Picture 41">
            <a:extLst>
              <a:ext uri="{FF2B5EF4-FFF2-40B4-BE49-F238E27FC236}">
                <a16:creationId xmlns:a16="http://schemas.microsoft.com/office/drawing/2014/main" id="{FB804C21-1887-4ABF-98FA-E190FC267597}"/>
              </a:ext>
            </a:extLst>
          </p:cNvPr>
          <p:cNvPicPr>
            <a:picLocks noChangeAspect="1"/>
          </p:cNvPicPr>
          <p:nvPr/>
        </p:nvPicPr>
        <p:blipFill rotWithShape="1">
          <a:blip r:embed="rId4"/>
          <a:srcRect b="47868"/>
          <a:stretch/>
        </p:blipFill>
        <p:spPr>
          <a:xfrm>
            <a:off x="2588237" y="1816515"/>
            <a:ext cx="7010481" cy="457668"/>
          </a:xfrm>
          <a:prstGeom prst="rect">
            <a:avLst/>
          </a:prstGeom>
        </p:spPr>
      </p:pic>
    </p:spTree>
    <p:extLst>
      <p:ext uri="{BB962C8B-B14F-4D97-AF65-F5344CB8AC3E}">
        <p14:creationId xmlns:p14="http://schemas.microsoft.com/office/powerpoint/2010/main" val="1829783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pattFill prst="pct20">
          <a:fgClr>
            <a:schemeClr val="tx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900BC-4C20-E048-91BB-C93AD86F01A7}"/>
              </a:ext>
            </a:extLst>
          </p:cNvPr>
          <p:cNvSpPr>
            <a:spLocks noGrp="1"/>
          </p:cNvSpPr>
          <p:nvPr>
            <p:ph type="ctrTitle"/>
          </p:nvPr>
        </p:nvSpPr>
        <p:spPr>
          <a:xfrm>
            <a:off x="717721" y="2593374"/>
            <a:ext cx="10756557" cy="1671251"/>
          </a:xfrm>
          <a:solidFill>
            <a:schemeClr val="tx1"/>
          </a:solidFill>
          <a:effectLst>
            <a:softEdge rad="88900"/>
          </a:effectLst>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spc="50" dirty="0">
                <a:ln w="0"/>
                <a:solidFill>
                  <a:schemeClr val="bg2"/>
                </a:solidFill>
                <a:effectLst>
                  <a:innerShdw blurRad="63500" dist="50800" dir="13500000">
                    <a:srgbClr val="000000">
                      <a:alpha val="50000"/>
                    </a:srgbClr>
                  </a:innerShdw>
                </a:effectLst>
              </a:rPr>
              <a:t>PDAC Prediction Model Using Radiomics &amp; Artificial Intelligence </a:t>
            </a:r>
          </a:p>
        </p:txBody>
      </p:sp>
      <p:pic>
        <p:nvPicPr>
          <p:cNvPr id="7" name="Picture 6">
            <a:extLst>
              <a:ext uri="{FF2B5EF4-FFF2-40B4-BE49-F238E27FC236}">
                <a16:creationId xmlns:a16="http://schemas.microsoft.com/office/drawing/2014/main" id="{2D093239-3C92-F043-B9F6-D28D3DE8F792}"/>
              </a:ext>
            </a:extLst>
          </p:cNvPr>
          <p:cNvPicPr>
            <a:picLocks noChangeAspect="1"/>
          </p:cNvPicPr>
          <p:nvPr/>
        </p:nvPicPr>
        <p:blipFill>
          <a:blip r:embed="rId2"/>
          <a:stretch>
            <a:fillRect/>
          </a:stretch>
        </p:blipFill>
        <p:spPr>
          <a:xfrm>
            <a:off x="235807" y="221659"/>
            <a:ext cx="2457965" cy="500697"/>
          </a:xfrm>
          <a:prstGeom prst="rect">
            <a:avLst/>
          </a:prstGeom>
        </p:spPr>
      </p:pic>
    </p:spTree>
    <p:extLst>
      <p:ext uri="{BB962C8B-B14F-4D97-AF65-F5344CB8AC3E}">
        <p14:creationId xmlns:p14="http://schemas.microsoft.com/office/powerpoint/2010/main" val="784822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4D29CA-8C44-E14C-9E8E-8FC7399DAD70}"/>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800" b="1" spc="50" dirty="0">
                <a:ln w="0"/>
                <a:solidFill>
                  <a:schemeClr val="bg2"/>
                </a:solidFill>
                <a:effectLst>
                  <a:innerShdw blurRad="63500" dist="50800" dir="13500000">
                    <a:srgbClr val="000000">
                      <a:alpha val="50000"/>
                    </a:srgbClr>
                  </a:innerShdw>
                </a:effectLst>
              </a:rPr>
              <a:t>Our Approach </a:t>
            </a:r>
          </a:p>
        </p:txBody>
      </p:sp>
      <p:grpSp>
        <p:nvGrpSpPr>
          <p:cNvPr id="8" name="Group 7">
            <a:extLst>
              <a:ext uri="{FF2B5EF4-FFF2-40B4-BE49-F238E27FC236}">
                <a16:creationId xmlns:a16="http://schemas.microsoft.com/office/drawing/2014/main" id="{7B29D32F-2B19-5A4E-AFEF-97152EB4742D}"/>
              </a:ext>
            </a:extLst>
          </p:cNvPr>
          <p:cNvGrpSpPr/>
          <p:nvPr/>
        </p:nvGrpSpPr>
        <p:grpSpPr>
          <a:xfrm>
            <a:off x="716318" y="2459779"/>
            <a:ext cx="2614945" cy="3024496"/>
            <a:chOff x="222048" y="2336211"/>
            <a:chExt cx="2614945" cy="3024496"/>
          </a:xfrm>
        </p:grpSpPr>
        <p:pic>
          <p:nvPicPr>
            <p:cNvPr id="5" name="Picture 4" descr="A close up of a bowl&#10;&#10;Description automatically generated">
              <a:extLst>
                <a:ext uri="{FF2B5EF4-FFF2-40B4-BE49-F238E27FC236}">
                  <a16:creationId xmlns:a16="http://schemas.microsoft.com/office/drawing/2014/main" id="{D00D18F9-3979-8E47-8740-76E8579A041D}"/>
                </a:ext>
              </a:extLst>
            </p:cNvPr>
            <p:cNvPicPr>
              <a:picLocks noChangeAspect="1"/>
            </p:cNvPicPr>
            <p:nvPr/>
          </p:nvPicPr>
          <p:blipFill rotWithShape="1">
            <a:blip r:embed="rId2"/>
            <a:srcRect l="6916" t="5251" r="7680" b="5726"/>
            <a:stretch/>
          </p:blipFill>
          <p:spPr>
            <a:xfrm>
              <a:off x="222048" y="2336211"/>
              <a:ext cx="2176849" cy="1774999"/>
            </a:xfrm>
            <a:prstGeom prst="rect">
              <a:avLst/>
            </a:prstGeom>
          </p:spPr>
        </p:pic>
        <p:pic>
          <p:nvPicPr>
            <p:cNvPr id="6" name="Picture 5" descr="A picture containing indoor&#10;&#10;Description automatically generated">
              <a:extLst>
                <a:ext uri="{FF2B5EF4-FFF2-40B4-BE49-F238E27FC236}">
                  <a16:creationId xmlns:a16="http://schemas.microsoft.com/office/drawing/2014/main" id="{9DC9F3C5-7BAA-0E4A-BDD7-D314D9864A34}"/>
                </a:ext>
              </a:extLst>
            </p:cNvPr>
            <p:cNvPicPr>
              <a:picLocks noChangeAspect="1"/>
            </p:cNvPicPr>
            <p:nvPr/>
          </p:nvPicPr>
          <p:blipFill rotWithShape="1">
            <a:blip r:embed="rId3"/>
            <a:srcRect l="6403" t="4691" r="8434" b="6286"/>
            <a:stretch/>
          </p:blipFill>
          <p:spPr>
            <a:xfrm>
              <a:off x="441096" y="2861713"/>
              <a:ext cx="2176849" cy="1774999"/>
            </a:xfrm>
            <a:prstGeom prst="rect">
              <a:avLst/>
            </a:prstGeom>
          </p:spPr>
        </p:pic>
        <p:pic>
          <p:nvPicPr>
            <p:cNvPr id="7" name="Picture 6" descr="A picture containing indoor&#10;&#10;Description automatically generated">
              <a:extLst>
                <a:ext uri="{FF2B5EF4-FFF2-40B4-BE49-F238E27FC236}">
                  <a16:creationId xmlns:a16="http://schemas.microsoft.com/office/drawing/2014/main" id="{4DDD599F-5D07-1148-8488-766E973E0293}"/>
                </a:ext>
              </a:extLst>
            </p:cNvPr>
            <p:cNvPicPr>
              <a:picLocks noChangeAspect="1"/>
            </p:cNvPicPr>
            <p:nvPr/>
          </p:nvPicPr>
          <p:blipFill rotWithShape="1">
            <a:blip r:embed="rId4"/>
            <a:srcRect l="7163" t="2483" r="8328" b="8494"/>
            <a:stretch/>
          </p:blipFill>
          <p:spPr>
            <a:xfrm>
              <a:off x="649474" y="3585708"/>
              <a:ext cx="2187519" cy="1774999"/>
            </a:xfrm>
            <a:prstGeom prst="rect">
              <a:avLst/>
            </a:prstGeom>
          </p:spPr>
        </p:pic>
      </p:grpSp>
      <p:sp>
        <p:nvSpPr>
          <p:cNvPr id="9" name="Right Arrow 8">
            <a:extLst>
              <a:ext uri="{FF2B5EF4-FFF2-40B4-BE49-F238E27FC236}">
                <a16:creationId xmlns:a16="http://schemas.microsoft.com/office/drawing/2014/main" id="{19964745-08FA-304A-9397-F3FB8E5B8491}"/>
              </a:ext>
            </a:extLst>
          </p:cNvPr>
          <p:cNvSpPr/>
          <p:nvPr/>
        </p:nvSpPr>
        <p:spPr>
          <a:xfrm>
            <a:off x="3546388" y="3447536"/>
            <a:ext cx="1161535" cy="66726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Input </a:t>
            </a:r>
          </a:p>
        </p:txBody>
      </p:sp>
      <p:grpSp>
        <p:nvGrpSpPr>
          <p:cNvPr id="24" name="Group 23">
            <a:extLst>
              <a:ext uri="{FF2B5EF4-FFF2-40B4-BE49-F238E27FC236}">
                <a16:creationId xmlns:a16="http://schemas.microsoft.com/office/drawing/2014/main" id="{1ED1B56D-6DAD-E141-A64C-4C308D28CD4B}"/>
              </a:ext>
            </a:extLst>
          </p:cNvPr>
          <p:cNvGrpSpPr/>
          <p:nvPr/>
        </p:nvGrpSpPr>
        <p:grpSpPr>
          <a:xfrm>
            <a:off x="4833551" y="2311105"/>
            <a:ext cx="2277897" cy="3607389"/>
            <a:chOff x="4339281" y="2187537"/>
            <a:chExt cx="2277897" cy="3607389"/>
          </a:xfrm>
        </p:grpSpPr>
        <p:sp>
          <p:nvSpPr>
            <p:cNvPr id="10" name="Rectangle 9">
              <a:extLst>
                <a:ext uri="{FF2B5EF4-FFF2-40B4-BE49-F238E27FC236}">
                  <a16:creationId xmlns:a16="http://schemas.microsoft.com/office/drawing/2014/main" id="{FEEEA9D9-54C6-E34D-A6DC-D8E0654068B1}"/>
                </a:ext>
              </a:extLst>
            </p:cNvPr>
            <p:cNvSpPr/>
            <p:nvPr/>
          </p:nvSpPr>
          <p:spPr>
            <a:xfrm>
              <a:off x="4339282" y="2187537"/>
              <a:ext cx="2261286" cy="36073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44DE8A0-DF94-3F44-A543-47378FF77254}"/>
                </a:ext>
              </a:extLst>
            </p:cNvPr>
            <p:cNvSpPr txBox="1"/>
            <p:nvPr/>
          </p:nvSpPr>
          <p:spPr>
            <a:xfrm>
              <a:off x="4339281" y="2336211"/>
              <a:ext cx="22612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50" normalizeH="0" baseline="0" noProof="0" dirty="0">
                  <a:ln w="0"/>
                  <a:solidFill>
                    <a:srgbClr val="E7E6E6"/>
                  </a:solidFill>
                  <a:effectLst>
                    <a:innerShdw blurRad="63500" dist="50800" dir="13500000">
                      <a:srgbClr val="000000">
                        <a:alpha val="50000"/>
                      </a:srgbClr>
                    </a:innerShdw>
                  </a:effectLst>
                  <a:uLnTx/>
                  <a:uFillTx/>
                  <a:latin typeface="Calibri" panose="020F0502020204030204"/>
                  <a:ea typeface="+mn-ea"/>
                  <a:cs typeface="+mn-cs"/>
                </a:rPr>
                <a:t>Computer Software Extracts Features</a:t>
              </a:r>
            </a:p>
          </p:txBody>
        </p:sp>
        <p:sp>
          <p:nvSpPr>
            <p:cNvPr id="12" name="TextBox 11">
              <a:extLst>
                <a:ext uri="{FF2B5EF4-FFF2-40B4-BE49-F238E27FC236}">
                  <a16:creationId xmlns:a16="http://schemas.microsoft.com/office/drawing/2014/main" id="{1C801C2C-7501-9947-BD93-E16DBE0588E1}"/>
                </a:ext>
              </a:extLst>
            </p:cNvPr>
            <p:cNvSpPr txBox="1"/>
            <p:nvPr/>
          </p:nvSpPr>
          <p:spPr>
            <a:xfrm>
              <a:off x="4485775" y="3354875"/>
              <a:ext cx="203859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a:ln w="0"/>
                  <a:solidFill>
                    <a:srgbClr val="E7E6E6"/>
                  </a:solidFill>
                  <a:effectLst>
                    <a:innerShdw blurRad="63500" dist="50800" dir="13500000">
                      <a:srgbClr val="000000">
                        <a:alpha val="50000"/>
                      </a:srgbClr>
                    </a:innerShdw>
                  </a:effectLst>
                  <a:uLnTx/>
                  <a:uFillTx/>
                  <a:latin typeface="Calibri" panose="020F0502020204030204"/>
                  <a:ea typeface="+mn-ea"/>
                  <a:cs typeface="+mn-cs"/>
                </a:rPr>
                <a:t>Shape</a:t>
              </a:r>
            </a:p>
          </p:txBody>
        </p:sp>
        <p:sp>
          <p:nvSpPr>
            <p:cNvPr id="13" name="TextBox 12">
              <a:extLst>
                <a:ext uri="{FF2B5EF4-FFF2-40B4-BE49-F238E27FC236}">
                  <a16:creationId xmlns:a16="http://schemas.microsoft.com/office/drawing/2014/main" id="{BA65FD2F-7B24-3346-B73C-14F98E461429}"/>
                </a:ext>
              </a:extLst>
            </p:cNvPr>
            <p:cNvSpPr txBox="1"/>
            <p:nvPr/>
          </p:nvSpPr>
          <p:spPr>
            <a:xfrm>
              <a:off x="4411363" y="3794483"/>
              <a:ext cx="220581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a:ln w="0"/>
                  <a:solidFill>
                    <a:srgbClr val="E7E6E6"/>
                  </a:solidFill>
                  <a:effectLst>
                    <a:innerShdw blurRad="63500" dist="50800" dir="13500000">
                      <a:srgbClr val="000000">
                        <a:alpha val="50000"/>
                      </a:srgbClr>
                    </a:innerShdw>
                  </a:effectLst>
                  <a:uLnTx/>
                  <a:uFillTx/>
                  <a:latin typeface="Calibri" panose="020F0502020204030204"/>
                  <a:ea typeface="+mn-ea"/>
                  <a:cs typeface="+mn-cs"/>
                </a:rPr>
                <a:t>Intensity/color </a:t>
              </a:r>
            </a:p>
          </p:txBody>
        </p:sp>
        <p:sp>
          <p:nvSpPr>
            <p:cNvPr id="14" name="TextBox 13">
              <a:extLst>
                <a:ext uri="{FF2B5EF4-FFF2-40B4-BE49-F238E27FC236}">
                  <a16:creationId xmlns:a16="http://schemas.microsoft.com/office/drawing/2014/main" id="{F0485A3B-F7F5-4343-AAA5-8B7C4D0D7604}"/>
                </a:ext>
              </a:extLst>
            </p:cNvPr>
            <p:cNvSpPr txBox="1"/>
            <p:nvPr/>
          </p:nvSpPr>
          <p:spPr>
            <a:xfrm>
              <a:off x="4595521" y="4225256"/>
              <a:ext cx="169911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a:ln w="0"/>
                  <a:solidFill>
                    <a:srgbClr val="E7E6E6"/>
                  </a:solidFill>
                  <a:effectLst>
                    <a:innerShdw blurRad="63500" dist="50800" dir="13500000">
                      <a:srgbClr val="000000">
                        <a:alpha val="50000"/>
                      </a:srgbClr>
                    </a:innerShdw>
                  </a:effectLst>
                  <a:uLnTx/>
                  <a:uFillTx/>
                  <a:latin typeface="Calibri" panose="020F0502020204030204"/>
                  <a:ea typeface="+mn-ea"/>
                  <a:cs typeface="+mn-cs"/>
                </a:rPr>
                <a:t>Size</a:t>
              </a:r>
            </a:p>
          </p:txBody>
        </p:sp>
        <p:sp>
          <p:nvSpPr>
            <p:cNvPr id="15" name="TextBox 14">
              <a:extLst>
                <a:ext uri="{FF2B5EF4-FFF2-40B4-BE49-F238E27FC236}">
                  <a16:creationId xmlns:a16="http://schemas.microsoft.com/office/drawing/2014/main" id="{228274DD-AA97-E544-9C67-C676B768DDC7}"/>
                </a:ext>
              </a:extLst>
            </p:cNvPr>
            <p:cNvSpPr txBox="1"/>
            <p:nvPr/>
          </p:nvSpPr>
          <p:spPr>
            <a:xfrm>
              <a:off x="4612131" y="4708482"/>
              <a:ext cx="169911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dirty="0">
                  <a:ln w="0"/>
                  <a:solidFill>
                    <a:srgbClr val="E7E6E6"/>
                  </a:solidFill>
                  <a:effectLst>
                    <a:innerShdw blurRad="63500" dist="50800" dir="13500000">
                      <a:srgbClr val="000000">
                        <a:alpha val="50000"/>
                      </a:srgbClr>
                    </a:innerShdw>
                  </a:effectLst>
                  <a:uLnTx/>
                  <a:uFillTx/>
                  <a:latin typeface="Calibri" panose="020F0502020204030204"/>
                  <a:ea typeface="+mn-ea"/>
                  <a:cs typeface="+mn-cs"/>
                </a:rPr>
                <a:t>Texture</a:t>
              </a:r>
            </a:p>
          </p:txBody>
        </p:sp>
      </p:grpSp>
      <p:sp>
        <p:nvSpPr>
          <p:cNvPr id="16" name="TextBox 15">
            <a:extLst>
              <a:ext uri="{FF2B5EF4-FFF2-40B4-BE49-F238E27FC236}">
                <a16:creationId xmlns:a16="http://schemas.microsoft.com/office/drawing/2014/main" id="{53482B4E-7A41-9548-A459-63D5EAA78700}"/>
              </a:ext>
            </a:extLst>
          </p:cNvPr>
          <p:cNvSpPr txBox="1"/>
          <p:nvPr/>
        </p:nvSpPr>
        <p:spPr>
          <a:xfrm>
            <a:off x="751701" y="5640488"/>
            <a:ext cx="29783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Mr. Smith’s “Normal” CT scan </a:t>
            </a:r>
          </a:p>
        </p:txBody>
      </p:sp>
      <p:sp>
        <p:nvSpPr>
          <p:cNvPr id="17" name="Right Arrow 16">
            <a:extLst>
              <a:ext uri="{FF2B5EF4-FFF2-40B4-BE49-F238E27FC236}">
                <a16:creationId xmlns:a16="http://schemas.microsoft.com/office/drawing/2014/main" id="{22D95701-4D25-5740-9191-4134FE2DE5DF}"/>
              </a:ext>
            </a:extLst>
          </p:cNvPr>
          <p:cNvSpPr/>
          <p:nvPr/>
        </p:nvSpPr>
        <p:spPr>
          <a:xfrm>
            <a:off x="7364626" y="3500052"/>
            <a:ext cx="1075038" cy="56223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39DBA7B3-CB51-074A-BFDE-503CA1AF439B}"/>
              </a:ext>
            </a:extLst>
          </p:cNvPr>
          <p:cNvGrpSpPr/>
          <p:nvPr/>
        </p:nvGrpSpPr>
        <p:grpSpPr>
          <a:xfrm>
            <a:off x="8368750" y="2311103"/>
            <a:ext cx="3240154" cy="4000244"/>
            <a:chOff x="7874480" y="2187535"/>
            <a:chExt cx="3240154" cy="4000244"/>
          </a:xfrm>
        </p:grpSpPr>
        <p:grpSp>
          <p:nvGrpSpPr>
            <p:cNvPr id="18" name="Group 17">
              <a:extLst>
                <a:ext uri="{FF2B5EF4-FFF2-40B4-BE49-F238E27FC236}">
                  <a16:creationId xmlns:a16="http://schemas.microsoft.com/office/drawing/2014/main" id="{7BB8CDA2-4D09-E14A-9C39-455476326F37}"/>
                </a:ext>
              </a:extLst>
            </p:cNvPr>
            <p:cNvGrpSpPr/>
            <p:nvPr/>
          </p:nvGrpSpPr>
          <p:grpSpPr>
            <a:xfrm>
              <a:off x="7874480" y="2187535"/>
              <a:ext cx="3240154" cy="4000244"/>
              <a:chOff x="9338513" y="1946026"/>
              <a:chExt cx="2912927" cy="4000244"/>
            </a:xfrm>
            <a:solidFill>
              <a:schemeClr val="accent1">
                <a:lumMod val="75000"/>
              </a:schemeClr>
            </a:solidFill>
          </p:grpSpPr>
          <p:sp>
            <p:nvSpPr>
              <p:cNvPr id="22" name="Triangle 21">
                <a:extLst>
                  <a:ext uri="{FF2B5EF4-FFF2-40B4-BE49-F238E27FC236}">
                    <a16:creationId xmlns:a16="http://schemas.microsoft.com/office/drawing/2014/main" id="{785BD9B9-C4D3-D44F-9999-9A72CA70027E}"/>
                  </a:ext>
                </a:extLst>
              </p:cNvPr>
              <p:cNvSpPr/>
              <p:nvPr/>
            </p:nvSpPr>
            <p:spPr>
              <a:xfrm rot="10800000">
                <a:off x="9338513" y="1946026"/>
                <a:ext cx="2912927" cy="4000244"/>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10A8A6DB-0E88-7641-B06C-669BB3843D28}"/>
                  </a:ext>
                </a:extLst>
              </p:cNvPr>
              <p:cNvSpPr txBox="1"/>
              <p:nvPr/>
            </p:nvSpPr>
            <p:spPr>
              <a:xfrm>
                <a:off x="9748551" y="1965573"/>
                <a:ext cx="2038864"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50" normalizeH="0" baseline="0" noProof="0" dirty="0">
                    <a:ln w="0"/>
                    <a:solidFill>
                      <a:srgbClr val="E7E6E6"/>
                    </a:solidFill>
                    <a:effectLst>
                      <a:innerShdw blurRad="63500" dist="50800" dir="13500000">
                        <a:srgbClr val="000000">
                          <a:alpha val="50000"/>
                        </a:srgbClr>
                      </a:innerShdw>
                    </a:effectLst>
                    <a:uLnTx/>
                    <a:uFillTx/>
                    <a:latin typeface="Calibri" panose="020F0502020204030204"/>
                    <a:ea typeface="+mn-ea"/>
                    <a:cs typeface="+mn-cs"/>
                  </a:rPr>
                  <a:t>Feature Selection</a:t>
                </a:r>
              </a:p>
            </p:txBody>
          </p:sp>
        </p:grpSp>
        <p:sp>
          <p:nvSpPr>
            <p:cNvPr id="23" name="TextBox 22">
              <a:extLst>
                <a:ext uri="{FF2B5EF4-FFF2-40B4-BE49-F238E27FC236}">
                  <a16:creationId xmlns:a16="http://schemas.microsoft.com/office/drawing/2014/main" id="{15D5B53C-8720-C144-A5F0-C561C91E9DD4}"/>
                </a:ext>
              </a:extLst>
            </p:cNvPr>
            <p:cNvSpPr txBox="1"/>
            <p:nvPr/>
          </p:nvSpPr>
          <p:spPr>
            <a:xfrm>
              <a:off x="8619353" y="2625265"/>
              <a:ext cx="1750407"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a:ln w="0"/>
                  <a:solidFill>
                    <a:srgbClr val="E7E6E6"/>
                  </a:solidFill>
                  <a:effectLst>
                    <a:innerShdw blurRad="63500" dist="50800" dir="13500000">
                      <a:srgbClr val="000000">
                        <a:alpha val="50000"/>
                      </a:srgbClr>
                    </a:innerShdw>
                  </a:effectLst>
                  <a:uLnTx/>
                  <a:uFillTx/>
                  <a:latin typeface="Calibri" panose="020F0502020204030204"/>
                  <a:ea typeface="+mn-ea"/>
                  <a:cs typeface="+mn-cs"/>
                </a:rPr>
                <a:t>Set of features selected that predict the cancer at the stage declared “normal” by radiologists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37880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17649-C9D8-4441-B07F-9E8F0D18A4F4}"/>
              </a:ext>
            </a:extLst>
          </p:cNvPr>
          <p:cNvSpPr>
            <a:spLocks noGrp="1"/>
          </p:cNvSpPr>
          <p:nvPr>
            <p:ph type="title"/>
          </p:nvPr>
        </p:nvSpPr>
        <p:spPr/>
        <p:txBody>
          <a:bodyPr/>
          <a:lstStyle/>
          <a:p>
            <a:r>
              <a:rPr lang="en-US" b="1" dirty="0"/>
              <a:t>Prediction of PDAC using Radiomics-based Machine learning</a:t>
            </a:r>
            <a:endParaRPr lang="en-US" dirty="0"/>
          </a:p>
        </p:txBody>
      </p:sp>
      <p:sp>
        <p:nvSpPr>
          <p:cNvPr id="3" name="Content Placeholder 2">
            <a:extLst>
              <a:ext uri="{FF2B5EF4-FFF2-40B4-BE49-F238E27FC236}">
                <a16:creationId xmlns:a16="http://schemas.microsoft.com/office/drawing/2014/main" id="{E6A096B7-73B9-424E-A71A-1D50EFBA8AFB}"/>
              </a:ext>
            </a:extLst>
          </p:cNvPr>
          <p:cNvSpPr>
            <a:spLocks noGrp="1"/>
          </p:cNvSpPr>
          <p:nvPr>
            <p:ph idx="1"/>
          </p:nvPr>
        </p:nvSpPr>
        <p:spPr/>
        <p:txBody>
          <a:bodyPr>
            <a:normAutofit fontScale="92500" lnSpcReduction="20000"/>
          </a:bodyPr>
          <a:lstStyle/>
          <a:p>
            <a:r>
              <a:rPr lang="en-US" sz="2400" b="1" dirty="0"/>
              <a:t>Dataset: </a:t>
            </a:r>
          </a:p>
          <a:p>
            <a:pPr lvl="1"/>
            <a:r>
              <a:rPr lang="en-US" sz="2000" b="1" dirty="0"/>
              <a:t>Normal controlled </a:t>
            </a:r>
            <a:r>
              <a:rPr lang="en-US" sz="2000" dirty="0"/>
              <a:t>(Scans of normal pancreas)</a:t>
            </a:r>
          </a:p>
          <a:p>
            <a:pPr lvl="1"/>
            <a:r>
              <a:rPr lang="en-US" sz="2000" b="1" dirty="0"/>
              <a:t>Pre-diagnosed </a:t>
            </a:r>
            <a:r>
              <a:rPr lang="en-US" sz="2000" dirty="0"/>
              <a:t>(Scans of the subjects  with healthy pancreas; these subjects develop PDAC within 6-12 months)</a:t>
            </a:r>
          </a:p>
          <a:p>
            <a:pPr lvl="1"/>
            <a:r>
              <a:rPr lang="en-US" sz="2000" b="1" dirty="0"/>
              <a:t>Diagnosed </a:t>
            </a:r>
            <a:r>
              <a:rPr lang="en-US" sz="2000" dirty="0"/>
              <a:t>(Scans of same subjects from Pre-diagnosed class who have now developed PDAC)</a:t>
            </a:r>
          </a:p>
          <a:p>
            <a:r>
              <a:rPr lang="en-US" sz="2400" b="1" dirty="0"/>
              <a:t>Radiomics </a:t>
            </a:r>
          </a:p>
          <a:p>
            <a:pPr lvl="1"/>
            <a:r>
              <a:rPr lang="en-US" sz="2000" b="1" dirty="0"/>
              <a:t>Extracted 15000 Features (</a:t>
            </a:r>
            <a:r>
              <a:rPr lang="en-US" sz="2000" dirty="0"/>
              <a:t>Color/Size/Shape/Texture features</a:t>
            </a:r>
            <a:r>
              <a:rPr lang="en-US" sz="2000" b="1" dirty="0"/>
              <a:t>) from three groups</a:t>
            </a:r>
          </a:p>
          <a:p>
            <a:pPr lvl="1"/>
            <a:r>
              <a:rPr lang="en-US" sz="2000" dirty="0"/>
              <a:t>Performed Statistical analysis (identified several potential predictive features)</a:t>
            </a:r>
          </a:p>
          <a:p>
            <a:r>
              <a:rPr lang="en-US" sz="2400" b="1" dirty="0"/>
              <a:t>Radiomics-based Machine Learning Prediction model</a:t>
            </a:r>
            <a:endParaRPr lang="en-US" sz="2000" b="1" dirty="0"/>
          </a:p>
          <a:p>
            <a:pPr lvl="1"/>
            <a:r>
              <a:rPr lang="en-US" sz="2000" b="1" dirty="0"/>
              <a:t>21 Training Cases (7</a:t>
            </a:r>
            <a:r>
              <a:rPr lang="en-US" sz="2000" dirty="0"/>
              <a:t> Normal</a:t>
            </a:r>
            <a:r>
              <a:rPr lang="en-US" sz="2000" b="1" dirty="0"/>
              <a:t>, 7</a:t>
            </a:r>
            <a:r>
              <a:rPr lang="en-US" sz="2000" dirty="0"/>
              <a:t> Pre-Diagnosed, </a:t>
            </a:r>
            <a:r>
              <a:rPr lang="en-US" sz="2000" b="1" dirty="0"/>
              <a:t>7</a:t>
            </a:r>
            <a:r>
              <a:rPr lang="en-US" sz="2000" dirty="0"/>
              <a:t> Diagnosed</a:t>
            </a:r>
            <a:r>
              <a:rPr lang="en-US" sz="2000" b="1" dirty="0"/>
              <a:t>)</a:t>
            </a:r>
          </a:p>
          <a:p>
            <a:pPr lvl="1"/>
            <a:r>
              <a:rPr lang="en-US" sz="2000" b="1" dirty="0"/>
              <a:t>21 Testing Cases (7</a:t>
            </a:r>
            <a:r>
              <a:rPr lang="en-US" sz="2000" dirty="0"/>
              <a:t> Normal</a:t>
            </a:r>
            <a:r>
              <a:rPr lang="en-US" sz="2000" b="1" dirty="0"/>
              <a:t>, 7</a:t>
            </a:r>
            <a:r>
              <a:rPr lang="en-US" sz="2000" dirty="0"/>
              <a:t> Pre-Diagnosed, </a:t>
            </a:r>
            <a:r>
              <a:rPr lang="en-US" sz="2000" b="1" dirty="0"/>
              <a:t>7</a:t>
            </a:r>
            <a:r>
              <a:rPr lang="en-US" sz="2000" dirty="0"/>
              <a:t> Diagnosed</a:t>
            </a:r>
            <a:r>
              <a:rPr lang="en-US" sz="2000" b="1" dirty="0"/>
              <a:t>)</a:t>
            </a:r>
          </a:p>
          <a:p>
            <a:r>
              <a:rPr lang="en-US" sz="2400" b="1" dirty="0"/>
              <a:t>Results:</a:t>
            </a:r>
          </a:p>
          <a:p>
            <a:pPr lvl="1"/>
            <a:r>
              <a:rPr lang="en-US" sz="2000" dirty="0"/>
              <a:t>The system was 75.3% successful in predicting the cancer diagnoses within 6-12 months based on the CT imaging features. </a:t>
            </a:r>
          </a:p>
          <a:p>
            <a:pPr marL="914400" lvl="2" indent="0">
              <a:buNone/>
            </a:pPr>
            <a:endParaRPr lang="en-US" i="1" dirty="0"/>
          </a:p>
          <a:p>
            <a:pPr lvl="2"/>
            <a:endParaRPr lang="en-US" sz="2000" dirty="0"/>
          </a:p>
          <a:p>
            <a:pPr lvl="1"/>
            <a:endParaRPr lang="en-US" dirty="0"/>
          </a:p>
        </p:txBody>
      </p:sp>
    </p:spTree>
    <p:extLst>
      <p:ext uri="{BB962C8B-B14F-4D97-AF65-F5344CB8AC3E}">
        <p14:creationId xmlns:p14="http://schemas.microsoft.com/office/powerpoint/2010/main" val="1672781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pattFill prst="lgGrid">
          <a:fgClr>
            <a:schemeClr val="tx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F1BA8-28C8-554B-8F7E-2AAC3F58C0C4}"/>
              </a:ext>
            </a:extLst>
          </p:cNvPr>
          <p:cNvSpPr>
            <a:spLocks noGrp="1"/>
          </p:cNvSpPr>
          <p:nvPr>
            <p:ph type="title"/>
          </p:nvPr>
        </p:nvSpPr>
        <p:spPr>
          <a:solidFill>
            <a:schemeClr val="tx1"/>
          </a:solidFill>
        </p:spPr>
        <p:txBody>
          <a:bodyPr>
            <a:normAutofit/>
          </a:bodyPr>
          <a:lstStyle/>
          <a:p>
            <a:pPr algn="ctr"/>
            <a:r>
              <a:rPr lang="en-US" sz="4800" b="1" spc="50" dirty="0">
                <a:ln w="0"/>
                <a:solidFill>
                  <a:schemeClr val="bg2"/>
                </a:solidFill>
                <a:effectLst>
                  <a:innerShdw blurRad="63500" dist="50800" dir="13500000">
                    <a:srgbClr val="000000">
                      <a:alpha val="50000"/>
                    </a:srgbClr>
                  </a:innerShdw>
                </a:effectLst>
              </a:rPr>
              <a:t>Healthy Control Pancreas </a:t>
            </a:r>
          </a:p>
        </p:txBody>
      </p:sp>
      <p:pic>
        <p:nvPicPr>
          <p:cNvPr id="6" name="Online Media 5" descr="2019-09-10 16-58-49.mp4">
            <a:hlinkClick r:id="" action="ppaction://media"/>
            <a:extLst>
              <a:ext uri="{FF2B5EF4-FFF2-40B4-BE49-F238E27FC236}">
                <a16:creationId xmlns:a16="http://schemas.microsoft.com/office/drawing/2014/main" id="{12FD5CB5-C0E9-2440-8470-5D3039DC07BE}"/>
              </a:ext>
            </a:extLst>
          </p:cNvPr>
          <p:cNvPicPr>
            <a:picLocks noGrp="1" noChangeAspect="1"/>
          </p:cNvPicPr>
          <p:nvPr>
            <p:ph idx="1"/>
            <a:videoFile r:link="rId1"/>
            <p:extLst>
              <p:ext uri="{DAA4B4D4-6D71-4841-9C94-3DE7FCFB9230}">
                <p14:media xmlns:p14="http://schemas.microsoft.com/office/powerpoint/2010/main" r:embed="rId2">
                  <p14:trim st="2758.1613" end="3478.3204"/>
                </p14:media>
              </p:ext>
            </p:extLst>
          </p:nvPr>
        </p:nvPicPr>
        <p:blipFill rotWithShape="1">
          <a:blip r:embed="rId4"/>
          <a:srcRect t="4333" r="52899" b="48526"/>
          <a:stretch>
            <a:fillRect/>
          </a:stretch>
        </p:blipFill>
        <p:spPr>
          <a:xfrm>
            <a:off x="3318948" y="2211859"/>
            <a:ext cx="5825052" cy="3643316"/>
          </a:xfrm>
          <a:prstGeom prst="rect">
            <a:avLst/>
          </a:prstGeom>
        </p:spPr>
      </p:pic>
    </p:spTree>
    <p:extLst>
      <p:ext uri="{BB962C8B-B14F-4D97-AF65-F5344CB8AC3E}">
        <p14:creationId xmlns:p14="http://schemas.microsoft.com/office/powerpoint/2010/main" val="221484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pattFill prst="lgGrid">
          <a:fgClr>
            <a:schemeClr val="tx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B5E2C-A5B0-0747-800B-EC1C7D5B1AD3}"/>
              </a:ext>
            </a:extLst>
          </p:cNvPr>
          <p:cNvSpPr>
            <a:spLocks noGrp="1"/>
          </p:cNvSpPr>
          <p:nvPr>
            <p:ph type="title"/>
          </p:nvPr>
        </p:nvSpPr>
        <p:spPr>
          <a:solidFill>
            <a:schemeClr val="tx1"/>
          </a:solidFill>
        </p:spPr>
        <p:txBody>
          <a:bodyPr>
            <a:normAutofit/>
          </a:bodyPr>
          <a:lstStyle/>
          <a:p>
            <a:pPr algn="ctr"/>
            <a:r>
              <a:rPr lang="en-US" sz="4800" b="1" spc="50" dirty="0">
                <a:ln w="0"/>
                <a:solidFill>
                  <a:schemeClr val="bg2"/>
                </a:solidFill>
                <a:effectLst>
                  <a:innerShdw blurRad="63500" dist="50800" dir="13500000">
                    <a:srgbClr val="000000">
                      <a:alpha val="50000"/>
                    </a:srgbClr>
                  </a:innerShdw>
                </a:effectLst>
              </a:rPr>
              <a:t>Pre-diagnostic Pancreas</a:t>
            </a:r>
          </a:p>
        </p:txBody>
      </p:sp>
      <p:pic>
        <p:nvPicPr>
          <p:cNvPr id="5" name="pre_diagnostic_panc_3.mp4">
            <a:hlinkClick r:id="" action="ppaction://media"/>
          </p:cNvPr>
          <p:cNvPicPr>
            <a:picLocks noGrp="1" noChangeAspect="1"/>
          </p:cNvPicPr>
          <p:nvPr>
            <p:ph idx="1"/>
            <a:videoFile r:link="rId1"/>
            <p:extLst>
              <p:ext uri="{DAA4B4D4-6D71-4841-9C94-3DE7FCFB9230}">
                <p14:media xmlns:p14="http://schemas.microsoft.com/office/powerpoint/2010/main" r:embed="rId2">
                  <p14:trim st="2448.3376" end="3456.1329"/>
                </p14:media>
              </p:ext>
            </p:extLst>
          </p:nvPr>
        </p:nvPicPr>
        <p:blipFill rotWithShape="1">
          <a:blip r:embed="rId4"/>
          <a:srcRect r="56244" b="61916"/>
          <a:stretch>
            <a:fillRect/>
          </a:stretch>
        </p:blipFill>
        <p:spPr>
          <a:xfrm>
            <a:off x="2891627" y="2081118"/>
            <a:ext cx="6408745" cy="3485964"/>
          </a:xfrm>
        </p:spPr>
      </p:pic>
      <p:sp>
        <p:nvSpPr>
          <p:cNvPr id="4" name="Round Same Side Corner Rectangle 3">
            <a:extLst>
              <a:ext uri="{FF2B5EF4-FFF2-40B4-BE49-F238E27FC236}">
                <a16:creationId xmlns:a16="http://schemas.microsoft.com/office/drawing/2014/main" id="{71AB7696-DBC4-C940-A78A-503484B5A9A1}"/>
              </a:ext>
            </a:extLst>
          </p:cNvPr>
          <p:cNvSpPr/>
          <p:nvPr/>
        </p:nvSpPr>
        <p:spPr>
          <a:xfrm>
            <a:off x="1731584" y="1835987"/>
            <a:ext cx="2535360" cy="662963"/>
          </a:xfrm>
          <a:prstGeom prst="round2Same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What is a feature map?</a:t>
            </a:r>
          </a:p>
        </p:txBody>
      </p:sp>
      <mc:AlternateContent xmlns:mc="http://schemas.openxmlformats.org/markup-compatibility/2006" xmlns:am3d="http://schemas.microsoft.com/office/drawing/2017/model3d">
        <mc:Choice Requires="am3d">
          <p:graphicFrame>
            <p:nvGraphicFramePr>
              <p:cNvPr id="8" name="3D Model 7" descr="Magnifying glass">
                <a:extLst>
                  <a:ext uri="{FF2B5EF4-FFF2-40B4-BE49-F238E27FC236}">
                    <a16:creationId xmlns:a16="http://schemas.microsoft.com/office/drawing/2014/main" id="{F67E4D3C-C93B-9D4A-A880-1D604AEF30DA}"/>
                  </a:ext>
                </a:extLst>
              </p:cNvPr>
              <p:cNvGraphicFramePr>
                <a:graphicFrameLocks noChangeAspect="1"/>
              </p:cNvGraphicFramePr>
              <p:nvPr>
                <p:extLst/>
              </p:nvPr>
            </p:nvGraphicFramePr>
            <p:xfrm rot="17246026">
              <a:off x="7482148" y="3041299"/>
              <a:ext cx="717871" cy="1565599"/>
            </p:xfrm>
            <a:graphic>
              <a:graphicData uri="http://schemas.microsoft.com/office/drawing/2017/model3d">
                <am3d:model3d r:embed="rId5">
                  <am3d:spPr>
                    <a:xfrm rot="17246026">
                      <a:off x="0" y="0"/>
                      <a:ext cx="717871" cy="1565599"/>
                    </a:xfrm>
                    <a:prstGeom prst="rect">
                      <a:avLst/>
                    </a:prstGeom>
                    <a:noFill/>
                  </am3d:spPr>
                  <am3d:camera>
                    <am3d:pos x="0" y="0" z="51708359"/>
                    <am3d:up dx="0" dy="36000000" dz="0"/>
                    <am3d:lookAt x="0" y="0" z="0"/>
                    <am3d:perspective fov="2700000"/>
                  </am3d:camera>
                  <am3d:trans>
                    <am3d:meterPerModelUnit n="4172851" d="1000000"/>
                    <am3d:preTrans dx="0" dy="-18000000" dz="0"/>
                    <am3d:scale>
                      <am3d:sx n="1000000" d="1000000"/>
                      <am3d:sy n="1000000" d="1000000"/>
                      <am3d:sz n="1000000" d="1000000"/>
                    </am3d:scale>
                    <am3d:rot ax="-610978" ay="-280908" az="50393"/>
                    <am3d:postTrans dx="0" dy="0" dz="0"/>
                  </am3d:trans>
                  <am3d:raster rName="Office3DRenderer" rVer="16.0.8326">
                    <am3d:blip r:embed="rId6"/>
                  </am3d:raster>
                  <am3d:objViewport viewportSz="173388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8" name="3D Model 7" descr="Magnifying glass">
                <a:extLst>
                  <a:ext uri="{FF2B5EF4-FFF2-40B4-BE49-F238E27FC236}">
                    <a16:creationId xmlns:a16="http://schemas.microsoft.com/office/drawing/2014/main" id="{F67E4D3C-C93B-9D4A-A880-1D604AEF30DA}"/>
                  </a:ext>
                </a:extLst>
              </p:cNvPr>
              <p:cNvPicPr>
                <a:picLocks noGrp="1" noRot="1" noChangeAspect="1" noMove="1" noResize="1" noEditPoints="1" noAdjustHandles="1" noChangeArrowheads="1" noChangeShapeType="1" noCrop="1"/>
              </p:cNvPicPr>
              <p:nvPr/>
            </p:nvPicPr>
            <p:blipFill>
              <a:blip r:embed="rId7"/>
              <a:stretch>
                <a:fillRect/>
              </a:stretch>
            </p:blipFill>
            <p:spPr>
              <a:xfrm rot="17246026">
                <a:off x="7482148" y="3041299"/>
                <a:ext cx="717871" cy="1565599"/>
              </a:xfrm>
              <a:prstGeom prst="rect">
                <a:avLst/>
              </a:prstGeom>
              <a:noFill/>
            </p:spPr>
          </p:pic>
        </mc:Fallback>
      </mc:AlternateContent>
      <p:grpSp>
        <p:nvGrpSpPr>
          <p:cNvPr id="19" name="Group 18">
            <a:extLst>
              <a:ext uri="{FF2B5EF4-FFF2-40B4-BE49-F238E27FC236}">
                <a16:creationId xmlns:a16="http://schemas.microsoft.com/office/drawing/2014/main" id="{20D51A4C-AEF3-FF42-A2FB-2720C21A715F}"/>
              </a:ext>
            </a:extLst>
          </p:cNvPr>
          <p:cNvGrpSpPr/>
          <p:nvPr/>
        </p:nvGrpSpPr>
        <p:grpSpPr>
          <a:xfrm>
            <a:off x="5982989" y="2340025"/>
            <a:ext cx="1893355" cy="1813024"/>
            <a:chOff x="5982989" y="2340025"/>
            <a:chExt cx="1893355" cy="1813024"/>
          </a:xfrm>
        </p:grpSpPr>
        <p:pic>
          <p:nvPicPr>
            <p:cNvPr id="10" name="Picture 9" descr="A picture containing sitting&#10;&#10;Description automatically generated">
              <a:extLst>
                <a:ext uri="{FF2B5EF4-FFF2-40B4-BE49-F238E27FC236}">
                  <a16:creationId xmlns:a16="http://schemas.microsoft.com/office/drawing/2014/main" id="{6603736A-D057-5A4D-B7C6-FAEB3809AF87}"/>
                </a:ext>
              </a:extLst>
            </p:cNvPr>
            <p:cNvPicPr>
              <a:picLocks noChangeAspect="1"/>
            </p:cNvPicPr>
            <p:nvPr/>
          </p:nvPicPr>
          <p:blipFill>
            <a:blip r:embed="rId8">
              <a:alphaModFix amt="84000"/>
            </a:blip>
            <a:stretch>
              <a:fillRect/>
            </a:stretch>
          </p:blipFill>
          <p:spPr>
            <a:xfrm rot="17942176">
              <a:off x="6023155" y="2299859"/>
              <a:ext cx="1813024" cy="189335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a:extLst>
                <a:ext uri="{FF2B5EF4-FFF2-40B4-BE49-F238E27FC236}">
                  <a16:creationId xmlns:a16="http://schemas.microsoft.com/office/drawing/2014/main" id="{8EFADEFA-3003-704E-89BA-95143E1EB35B}"/>
                </a:ext>
              </a:extLst>
            </p:cNvPr>
            <p:cNvSpPr txBox="1"/>
            <p:nvPr/>
          </p:nvSpPr>
          <p:spPr>
            <a:xfrm>
              <a:off x="6096000" y="2610994"/>
              <a:ext cx="1717149"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Tissue in darker region shows increased pattern of  heterogeneity </a:t>
              </a:r>
            </a:p>
          </p:txBody>
        </p:sp>
      </p:grpSp>
      <mc:AlternateContent xmlns:mc="http://schemas.openxmlformats.org/markup-compatibility/2006" xmlns:am3d="http://schemas.microsoft.com/office/drawing/2017/model3d">
        <mc:Choice Requires="am3d">
          <p:graphicFrame>
            <p:nvGraphicFramePr>
              <p:cNvPr id="13" name="3D Model 12" descr="Magnifying glass">
                <a:extLst>
                  <a:ext uri="{FF2B5EF4-FFF2-40B4-BE49-F238E27FC236}">
                    <a16:creationId xmlns:a16="http://schemas.microsoft.com/office/drawing/2014/main" id="{00D32B40-824C-5F4E-A114-C5C3411CFCDB}"/>
                  </a:ext>
                </a:extLst>
              </p:cNvPr>
              <p:cNvGraphicFramePr>
                <a:graphicFrameLocks noChangeAspect="1"/>
              </p:cNvGraphicFramePr>
              <p:nvPr>
                <p:extLst/>
              </p:nvPr>
            </p:nvGraphicFramePr>
            <p:xfrm rot="3218058">
              <a:off x="3732964" y="3333058"/>
              <a:ext cx="537438" cy="1069261"/>
            </p:xfrm>
            <a:graphic>
              <a:graphicData uri="http://schemas.microsoft.com/office/drawing/2017/model3d">
                <am3d:model3d r:embed="rId5">
                  <am3d:spPr>
                    <a:xfrm rot="3218058">
                      <a:off x="0" y="0"/>
                      <a:ext cx="537438" cy="1069261"/>
                    </a:xfrm>
                    <a:prstGeom prst="rect">
                      <a:avLst/>
                    </a:prstGeom>
                    <a:noFill/>
                  </am3d:spPr>
                  <am3d:camera>
                    <am3d:pos x="0" y="0" z="51708359"/>
                    <am3d:up dx="0" dy="36000000" dz="0"/>
                    <am3d:lookAt x="0" y="0" z="0"/>
                    <am3d:perspective fov="2700000"/>
                  </am3d:camera>
                  <am3d:trans>
                    <am3d:meterPerModelUnit n="4172851" d="1000000"/>
                    <am3d:preTrans dx="0" dy="-18000000" dz="0"/>
                    <am3d:scale>
                      <am3d:sx n="1000000" d="1000000"/>
                      <am3d:sy n="1000000" d="1000000"/>
                      <am3d:sz n="1000000" d="1000000"/>
                    </am3d:scale>
                    <am3d:rot ax="-1449056" ay="78136" az="-35037"/>
                    <am3d:postTrans dx="0" dy="0" dz="0"/>
                  </am3d:trans>
                  <am3d:raster rName="Office3DRenderer" rVer="16.0.8326">
                    <am3d:blip r:embed="rId9"/>
                  </am3d:raster>
                  <am3d:objViewport viewportSz="118684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13" name="3D Model 12" descr="Magnifying glass">
                <a:extLst>
                  <a:ext uri="{FF2B5EF4-FFF2-40B4-BE49-F238E27FC236}">
                    <a16:creationId xmlns:a16="http://schemas.microsoft.com/office/drawing/2014/main" id="{00D32B40-824C-5F4E-A114-C5C3411CFCDB}"/>
                  </a:ext>
                </a:extLst>
              </p:cNvPr>
              <p:cNvPicPr>
                <a:picLocks noGrp="1" noRot="1" noChangeAspect="1" noMove="1" noResize="1" noEditPoints="1" noAdjustHandles="1" noChangeArrowheads="1" noChangeShapeType="1" noCrop="1"/>
              </p:cNvPicPr>
              <p:nvPr/>
            </p:nvPicPr>
            <p:blipFill>
              <a:blip r:embed="rId10"/>
              <a:stretch>
                <a:fillRect/>
              </a:stretch>
            </p:blipFill>
            <p:spPr>
              <a:xfrm rot="3218058">
                <a:off x="3732964" y="3333058"/>
                <a:ext cx="537438" cy="1069261"/>
              </a:xfrm>
              <a:prstGeom prst="rect">
                <a:avLst/>
              </a:prstGeom>
              <a:noFill/>
            </p:spPr>
          </p:pic>
        </mc:Fallback>
      </mc:AlternateContent>
      <p:grpSp>
        <p:nvGrpSpPr>
          <p:cNvPr id="17" name="Group 16">
            <a:extLst>
              <a:ext uri="{FF2B5EF4-FFF2-40B4-BE49-F238E27FC236}">
                <a16:creationId xmlns:a16="http://schemas.microsoft.com/office/drawing/2014/main" id="{69C2AC0E-4D12-4846-A924-66D7B7944B24}"/>
              </a:ext>
            </a:extLst>
          </p:cNvPr>
          <p:cNvGrpSpPr/>
          <p:nvPr/>
        </p:nvGrpSpPr>
        <p:grpSpPr>
          <a:xfrm>
            <a:off x="3787862" y="2297332"/>
            <a:ext cx="1685165" cy="1632371"/>
            <a:chOff x="3603152" y="2830720"/>
            <a:chExt cx="1685165" cy="1632371"/>
          </a:xfrm>
        </p:grpSpPr>
        <p:pic>
          <p:nvPicPr>
            <p:cNvPr id="15" name="Picture 14">
              <a:extLst>
                <a:ext uri="{FF2B5EF4-FFF2-40B4-BE49-F238E27FC236}">
                  <a16:creationId xmlns:a16="http://schemas.microsoft.com/office/drawing/2014/main" id="{44226E0C-3C94-604C-8DDF-B385D6886605}"/>
                </a:ext>
              </a:extLst>
            </p:cNvPr>
            <p:cNvPicPr>
              <a:picLocks noChangeAspect="1"/>
            </p:cNvPicPr>
            <p:nvPr/>
          </p:nvPicPr>
          <p:blipFill>
            <a:blip r:embed="rId11">
              <a:alphaModFix amt="84000"/>
            </a:blip>
            <a:stretch>
              <a:fillRect/>
            </a:stretch>
          </p:blipFill>
          <p:spPr>
            <a:xfrm>
              <a:off x="3603152" y="2830720"/>
              <a:ext cx="1685165" cy="163237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6" name="TextBox 15">
              <a:extLst>
                <a:ext uri="{FF2B5EF4-FFF2-40B4-BE49-F238E27FC236}">
                  <a16:creationId xmlns:a16="http://schemas.microsoft.com/office/drawing/2014/main" id="{3962C631-2EC2-1F47-953E-FA72B1C726FC}"/>
                </a:ext>
              </a:extLst>
            </p:cNvPr>
            <p:cNvSpPr txBox="1"/>
            <p:nvPr/>
          </p:nvSpPr>
          <p:spPr>
            <a:xfrm>
              <a:off x="3643054" y="2922156"/>
              <a:ext cx="1626315"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Tissue in unhighlighted areas is very uniform/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homogeneous </a:t>
              </a:r>
            </a:p>
          </p:txBody>
        </p:sp>
      </p:grpSp>
      <p:sp>
        <p:nvSpPr>
          <p:cNvPr id="21" name="Oval 20">
            <a:extLst>
              <a:ext uri="{FF2B5EF4-FFF2-40B4-BE49-F238E27FC236}">
                <a16:creationId xmlns:a16="http://schemas.microsoft.com/office/drawing/2014/main" id="{0D6FD612-AA3B-0E4C-A63C-915DF8AD97EB}"/>
              </a:ext>
            </a:extLst>
          </p:cNvPr>
          <p:cNvSpPr/>
          <p:nvPr/>
        </p:nvSpPr>
        <p:spPr>
          <a:xfrm>
            <a:off x="8695463" y="1831863"/>
            <a:ext cx="2582563" cy="1693733"/>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Let’s look at one feature example: tissue heterogeneity </a:t>
            </a:r>
          </a:p>
        </p:txBody>
      </p:sp>
    </p:spTree>
    <p:extLst>
      <p:ext uri="{BB962C8B-B14F-4D97-AF65-F5344CB8AC3E}">
        <p14:creationId xmlns:p14="http://schemas.microsoft.com/office/powerpoint/2010/main" val="91320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15"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50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ppt_x"/>
                                          </p:val>
                                        </p:tav>
                                        <p:tav tm="100000">
                                          <p:val>
                                            <p:strVal val="#ppt_x"/>
                                          </p:val>
                                        </p:tav>
                                      </p:tavLst>
                                    </p:anim>
                                    <p:anim calcmode="lin" valueType="num">
                                      <p:cBhvr additive="base">
                                        <p:cTn id="1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5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6" presetClass="emph" presetSubtype="0" fill="hold" nodeType="withEffect">
                                  <p:stCondLst>
                                    <p:cond delay="0"/>
                                  </p:stCondLst>
                                  <p:childTnLst>
                                    <p:animScale>
                                      <p:cBhvr>
                                        <p:cTn id="25" dur="2000" fill="hold"/>
                                        <p:tgtEl>
                                          <p:spTgt spid="8"/>
                                        </p:tgtEl>
                                      </p:cBhvr>
                                      <p:by x="150000" y="150000"/>
                                    </p:animScale>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5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6" presetClass="emph" presetSubtype="0" fill="hold" nodeType="withEffect">
                                  <p:stCondLst>
                                    <p:cond delay="0"/>
                                  </p:stCondLst>
                                  <p:childTnLst>
                                    <p:animScale>
                                      <p:cBhvr>
                                        <p:cTn id="39" dur="2000" fill="hold"/>
                                        <p:tgtEl>
                                          <p:spTgt spid="13"/>
                                        </p:tgtEl>
                                      </p:cBhvr>
                                      <p:by x="150000" y="150000"/>
                                    </p:animScale>
                                  </p:childTnLst>
                                </p:cTn>
                              </p:par>
                            </p:childTnLst>
                          </p:cTn>
                        </p:par>
                        <p:par>
                          <p:cTn id="40" fill="hold">
                            <p:stCondLst>
                              <p:cond delay="2000"/>
                            </p:stCondLst>
                            <p:childTnLst>
                              <p:par>
                                <p:cTn id="41" presetID="53" presetClass="entr" presetSubtype="1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46" fill="hold" display="0">
                  <p:stCondLst>
                    <p:cond delay="indefinite"/>
                  </p:stCondLst>
                </p:cTn>
                <p:tgtEl>
                  <p:spTgt spid="5"/>
                </p:tgtEl>
              </p:cMediaNode>
            </p:video>
            <p:seq concurrent="1" nextAc="seek">
              <p:cTn id="47" restart="whenNotActive" fill="hold" evtFilter="cancelBubble" nodeType="interactiveSeq">
                <p:stCondLst>
                  <p:cond evt="onClick" delay="0">
                    <p:tgtEl>
                      <p:spTgt spid="5"/>
                    </p:tgtEl>
                  </p:cond>
                </p:stCondLst>
                <p:endSync evt="end" delay="0">
                  <p:rtn val="all"/>
                </p:endSync>
                <p:childTnLst>
                  <p:par>
                    <p:cTn id="48" fill="hold">
                      <p:stCondLst>
                        <p:cond delay="indefinite"/>
                      </p:stCondLst>
                      <p:childTnLst>
                        <p:par>
                          <p:cTn id="49" fill="hold">
                            <p:stCondLst>
                              <p:cond delay="0"/>
                            </p:stCondLst>
                            <p:childTnLst>
                              <p:par>
                                <p:cTn id="50" presetID="2" presetClass="mediacall" presetSubtype="0" fill="hold" nodeType="clickEffect">
                                  <p:stCondLst>
                                    <p:cond delay="0"/>
                                  </p:stCondLst>
                                  <p:childTnLst>
                                    <p:cmd type="call" cmd="togglePause">
                                      <p:cBhvr>
                                        <p:cTn id="51"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animBg="1"/>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D2CEEAC-3B52-4187-8E93-7218DEC52303}"/>
              </a:ext>
            </a:extLst>
          </p:cNvPr>
          <p:cNvSpPr>
            <a:spLocks noGrp="1"/>
          </p:cNvSpPr>
          <p:nvPr>
            <p:ph type="title"/>
          </p:nvPr>
        </p:nvSpPr>
        <p:spPr/>
        <p:txBody>
          <a:bodyPr>
            <a:normAutofit/>
          </a:bodyPr>
          <a:lstStyle/>
          <a:p>
            <a:br>
              <a:rPr lang="en-US" sz="2400" b="1" dirty="0"/>
            </a:br>
            <a:endParaRPr lang="en-US" sz="2400" dirty="0"/>
          </a:p>
        </p:txBody>
      </p:sp>
      <p:sp>
        <p:nvSpPr>
          <p:cNvPr id="3" name="TextBox 2"/>
          <p:cNvSpPr txBox="1"/>
          <p:nvPr/>
        </p:nvSpPr>
        <p:spPr>
          <a:xfrm>
            <a:off x="2400300" y="4953000"/>
            <a:ext cx="739140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4AC497F9-DC58-4109-822B-00116D7FC82F}"/>
              </a:ext>
            </a:extLst>
          </p:cNvPr>
          <p:cNvPicPr>
            <a:picLocks noChangeAspect="1"/>
          </p:cNvPicPr>
          <p:nvPr/>
        </p:nvPicPr>
        <p:blipFill>
          <a:blip r:embed="rId2"/>
          <a:stretch>
            <a:fillRect/>
          </a:stretch>
        </p:blipFill>
        <p:spPr>
          <a:xfrm>
            <a:off x="798738" y="1352145"/>
            <a:ext cx="10077497" cy="4591455"/>
          </a:xfrm>
          <a:prstGeom prst="rect">
            <a:avLst/>
          </a:prstGeom>
        </p:spPr>
      </p:pic>
    </p:spTree>
    <p:extLst>
      <p:ext uri="{BB962C8B-B14F-4D97-AF65-F5344CB8AC3E}">
        <p14:creationId xmlns:p14="http://schemas.microsoft.com/office/powerpoint/2010/main" val="3565722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1">
                    <a:lumMod val="75000"/>
                  </a:schemeClr>
                </a:solidFill>
              </a:rPr>
              <a:t>Considering Future Directions</a:t>
            </a:r>
          </a:p>
        </p:txBody>
      </p:sp>
      <p:sp>
        <p:nvSpPr>
          <p:cNvPr id="4" name="Content Placeholder 3">
            <a:extLst>
              <a:ext uri="{FF2B5EF4-FFF2-40B4-BE49-F238E27FC236}">
                <a16:creationId xmlns:a16="http://schemas.microsoft.com/office/drawing/2014/main" id="{EBC45DB1-D30E-D241-BB2B-AF351B567DC8}"/>
              </a:ext>
            </a:extLst>
          </p:cNvPr>
          <p:cNvSpPr>
            <a:spLocks noGrp="1"/>
          </p:cNvSpPr>
          <p:nvPr>
            <p:ph idx="1"/>
          </p:nvPr>
        </p:nvSpPr>
        <p:spPr>
          <a:xfrm>
            <a:off x="1584250" y="1845734"/>
            <a:ext cx="9571429" cy="4023360"/>
          </a:xfrm>
        </p:spPr>
        <p:txBody>
          <a:bodyPr>
            <a:normAutofit fontScale="92500" lnSpcReduction="20000"/>
          </a:bodyPr>
          <a:lstStyle/>
          <a:p>
            <a:pPr>
              <a:buFont typeface="Arial" panose="020B0604020202020204" pitchFamily="34" charset="0"/>
              <a:buChar char="•"/>
            </a:pPr>
            <a:r>
              <a:rPr lang="en-US" dirty="0"/>
              <a:t> “Completing” the work planned during first cycle</a:t>
            </a:r>
          </a:p>
          <a:p>
            <a:pPr lvl="1">
              <a:buFont typeface="Arial" panose="020B0604020202020204" pitchFamily="34" charset="0"/>
              <a:buChar char="•"/>
            </a:pPr>
            <a:r>
              <a:rPr lang="en-US" dirty="0"/>
              <a:t>Finishing recruitment and follow-up in all cohorts</a:t>
            </a:r>
          </a:p>
          <a:p>
            <a:pPr lvl="1">
              <a:buFont typeface="Arial" panose="020B0604020202020204" pitchFamily="34" charset="0"/>
              <a:buChar char="•"/>
            </a:pPr>
            <a:r>
              <a:rPr lang="en-US" dirty="0"/>
              <a:t>Characterizing pediatric CP and ARP: etiology, prognosis, predictors, disease burden, </a:t>
            </a:r>
            <a:r>
              <a:rPr lang="en-US" dirty="0" err="1"/>
              <a:t>etc</a:t>
            </a:r>
            <a:endParaRPr lang="en-US" dirty="0"/>
          </a:p>
          <a:p>
            <a:pPr lvl="1">
              <a:buFont typeface="Arial" panose="020B0604020202020204" pitchFamily="34" charset="0"/>
              <a:buChar char="•"/>
            </a:pPr>
            <a:r>
              <a:rPr lang="en-US" dirty="0"/>
              <a:t>Adult CP and ARP: etiology, progression, mechanisms, complications, prognosis, </a:t>
            </a:r>
            <a:r>
              <a:rPr lang="en-US" dirty="0" err="1"/>
              <a:t>etc</a:t>
            </a:r>
            <a:endParaRPr lang="en-US" dirty="0"/>
          </a:p>
          <a:p>
            <a:pPr lvl="1">
              <a:buFont typeface="Arial" panose="020B0604020202020204" pitchFamily="34" charset="0"/>
              <a:buChar char="•"/>
            </a:pPr>
            <a:r>
              <a:rPr lang="en-US" dirty="0"/>
              <a:t>Characterizing DM associated with CP and PDAC: diagnosis, prediction, </a:t>
            </a:r>
            <a:r>
              <a:rPr lang="en-US" dirty="0" err="1"/>
              <a:t>etc</a:t>
            </a:r>
            <a:endParaRPr lang="en-US" dirty="0"/>
          </a:p>
          <a:p>
            <a:pPr lvl="1">
              <a:buFont typeface="Arial" panose="020B0604020202020204" pitchFamily="34" charset="0"/>
              <a:buChar char="•"/>
            </a:pPr>
            <a:r>
              <a:rPr lang="en-US" dirty="0"/>
              <a:t>Identifying early PDAC: Risk modeling, biomarker, strategies, </a:t>
            </a:r>
            <a:r>
              <a:rPr lang="en-US" dirty="0" err="1"/>
              <a:t>etc</a:t>
            </a:r>
            <a:endParaRPr lang="en-US" dirty="0"/>
          </a:p>
          <a:p>
            <a:pPr>
              <a:buFont typeface="Arial" panose="020B0604020202020204" pitchFamily="34" charset="0"/>
              <a:buChar char="•"/>
            </a:pPr>
            <a:r>
              <a:rPr lang="en-US" dirty="0"/>
              <a:t>Envision, develop (and implement) a plan for the next 5 years</a:t>
            </a:r>
          </a:p>
          <a:p>
            <a:pPr lvl="1">
              <a:buFont typeface="Arial" panose="020B0604020202020204" pitchFamily="34" charset="0"/>
              <a:buChar char="•"/>
            </a:pPr>
            <a:r>
              <a:rPr lang="en-US" dirty="0"/>
              <a:t>Biomarker development</a:t>
            </a:r>
          </a:p>
          <a:p>
            <a:pPr lvl="1">
              <a:buFont typeface="Arial" panose="020B0604020202020204" pitchFamily="34" charset="0"/>
              <a:buChar char="•"/>
            </a:pPr>
            <a:r>
              <a:rPr lang="en-US" dirty="0"/>
              <a:t>Drug identification and development</a:t>
            </a:r>
          </a:p>
          <a:p>
            <a:pPr lvl="1">
              <a:buFont typeface="Arial" panose="020B0604020202020204" pitchFamily="34" charset="0"/>
              <a:buChar char="•"/>
            </a:pPr>
            <a:r>
              <a:rPr lang="en-US" dirty="0"/>
              <a:t>Intervention trials</a:t>
            </a:r>
          </a:p>
          <a:p>
            <a:pPr marL="0" indent="0">
              <a:buNone/>
            </a:pPr>
            <a:endParaRPr lang="en-US" dirty="0"/>
          </a:p>
        </p:txBody>
      </p:sp>
    </p:spTree>
    <p:extLst>
      <p:ext uri="{BB962C8B-B14F-4D97-AF65-F5344CB8AC3E}">
        <p14:creationId xmlns:p14="http://schemas.microsoft.com/office/powerpoint/2010/main" val="2694371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598C07BF-D629-4816-93CD-2E687D454CD6}"/>
              </a:ext>
            </a:extLst>
          </p:cNvPr>
          <p:cNvSpPr txBox="1">
            <a:spLocks noGrp="1"/>
          </p:cNvSpPr>
          <p:nvPr>
            <p:ph type="ctrTitle"/>
          </p:nvPr>
        </p:nvSpPr>
        <p:spPr>
          <a:xfrm>
            <a:off x="2316480" y="338296"/>
            <a:ext cx="8499577" cy="946467"/>
          </a:xfrm>
          <a:prstGeom prst="rect">
            <a:avLst/>
          </a:prstGeom>
          <a:solidFill>
            <a:schemeClr val="accent1">
              <a:lumMod val="40000"/>
              <a:lumOff val="60000"/>
            </a:schemeClr>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0"/>
              </a:spcAft>
            </a:pPr>
            <a:r>
              <a:rPr lang="en-US" sz="1600" b="1" u="sng" dirty="0">
                <a:effectLst/>
                <a:latin typeface="Calibri" panose="020F0502020204030204" pitchFamily="34" charset="0"/>
                <a:ea typeface="Calibri" panose="020F0502020204030204" pitchFamily="34" charset="0"/>
                <a:cs typeface="Times New Roman" panose="02020603050405020304" pitchFamily="18" charset="0"/>
              </a:rPr>
              <a:t>Administrative Core*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Steering Committee, Executive Committee, CDMC</a:t>
            </a:r>
          </a:p>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Other Committees (Ancillary Studies, Publication, etc.)</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11" name="Picture 10">
            <a:extLst>
              <a:ext uri="{FF2B5EF4-FFF2-40B4-BE49-F238E27FC236}">
                <a16:creationId xmlns:a16="http://schemas.microsoft.com/office/drawing/2014/main" id="{FF1393EA-F79F-4199-887D-C165A67AB346}"/>
              </a:ext>
            </a:extLst>
          </p:cNvPr>
          <p:cNvPicPr>
            <a:picLocks noChangeAspect="1"/>
          </p:cNvPicPr>
          <p:nvPr/>
        </p:nvPicPr>
        <p:blipFill>
          <a:blip r:embed="rId2"/>
          <a:stretch>
            <a:fillRect/>
          </a:stretch>
        </p:blipFill>
        <p:spPr>
          <a:xfrm>
            <a:off x="8011008" y="2705108"/>
            <a:ext cx="2841975" cy="3310128"/>
          </a:xfrm>
          <a:prstGeom prst="rect">
            <a:avLst/>
          </a:prstGeom>
        </p:spPr>
      </p:pic>
      <p:sp>
        <p:nvSpPr>
          <p:cNvPr id="13" name="Text Box 7">
            <a:extLst>
              <a:ext uri="{FF2B5EF4-FFF2-40B4-BE49-F238E27FC236}">
                <a16:creationId xmlns:a16="http://schemas.microsoft.com/office/drawing/2014/main" id="{F8FB8329-DB95-49A0-A11F-AC386BF862C9}"/>
              </a:ext>
            </a:extLst>
          </p:cNvPr>
          <p:cNvSpPr txBox="1"/>
          <p:nvPr/>
        </p:nvSpPr>
        <p:spPr>
          <a:xfrm>
            <a:off x="2283821" y="2705108"/>
            <a:ext cx="2891937" cy="3274685"/>
          </a:xfrm>
          <a:prstGeom prst="rect">
            <a:avLst/>
          </a:prstGeom>
          <a:solidFill>
            <a:schemeClr val="accent6">
              <a:lumMod val="20000"/>
              <a:lumOff val="8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60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Biomarker Development and Validation Core^</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Identify potential/promising biomarkers that deserve further evaluation</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Develop partnership(s) with scientific community (basic and translational research)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Interact with Trial Development Core to execute ideas of biomarker development and validation</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Interact with FDA re. regulatory issues</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Develop partnerships with Industry for clinical translation of validated biomarkers</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5" name="Text Box 8">
            <a:extLst>
              <a:ext uri="{FF2B5EF4-FFF2-40B4-BE49-F238E27FC236}">
                <a16:creationId xmlns:a16="http://schemas.microsoft.com/office/drawing/2014/main" id="{A335499C-949D-41C6-98F8-7E1A2F3376AB}"/>
              </a:ext>
            </a:extLst>
          </p:cNvPr>
          <p:cNvSpPr txBox="1"/>
          <p:nvPr/>
        </p:nvSpPr>
        <p:spPr>
          <a:xfrm>
            <a:off x="5219303" y="2705108"/>
            <a:ext cx="2755900" cy="3274685"/>
          </a:xfrm>
          <a:prstGeom prst="rect">
            <a:avLst/>
          </a:prstGeom>
          <a:solidFill>
            <a:schemeClr val="accent4">
              <a:lumMod val="20000"/>
              <a:lumOff val="8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60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Drug Development Core^</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Identify potential/promising drugs (new indication or repurposed) or other treatments (e.g. endoscopic therapy) that deserve further evaluation</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Interact with scientific community (basic and translational research) and industry to develop partnerships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Interact with Trial Development Core to execute Randomized Clinical Trials</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Interact with FDA re. regulatory issues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E2CF94C-FEB9-4588-8362-71A0947B145D}"/>
              </a:ext>
            </a:extLst>
          </p:cNvPr>
          <p:cNvSpPr txBox="1"/>
          <p:nvPr/>
        </p:nvSpPr>
        <p:spPr>
          <a:xfrm>
            <a:off x="2284875" y="2217420"/>
            <a:ext cx="84995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a:ea typeface="+mn-ea"/>
                <a:cs typeface="+mn-cs"/>
              </a:rPr>
              <a:t>Big Data Analysis Core</a:t>
            </a:r>
          </a:p>
        </p:txBody>
      </p:sp>
      <p:sp>
        <p:nvSpPr>
          <p:cNvPr id="8" name="Text Box 3">
            <a:extLst>
              <a:ext uri="{FF2B5EF4-FFF2-40B4-BE49-F238E27FC236}">
                <a16:creationId xmlns:a16="http://schemas.microsoft.com/office/drawing/2014/main" id="{14F9AA8E-CDC6-4EE5-98CC-DFFBFEB6426B}"/>
              </a:ext>
            </a:extLst>
          </p:cNvPr>
          <p:cNvSpPr txBox="1">
            <a:spLocks/>
          </p:cNvSpPr>
          <p:nvPr/>
        </p:nvSpPr>
        <p:spPr>
          <a:xfrm>
            <a:off x="2316480" y="1394088"/>
            <a:ext cx="8499577" cy="627965"/>
          </a:xfrm>
          <a:prstGeom prst="rect">
            <a:avLst/>
          </a:prstGeom>
          <a:solidFill>
            <a:schemeClr val="accent2">
              <a:lumMod val="40000"/>
              <a:lumOff val="60000"/>
            </a:schemeClr>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Working Groups*</a:t>
            </a:r>
            <a:endPar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DM-PDAC, Adult CP-RAP, Pediatric CP-RAP, Type 3c-DM, </a:t>
            </a:r>
            <a:r>
              <a:rPr kumimoji="0" lang="en-US"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Biospecimen</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Biomarker</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573702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S Content">
  <a:themeElements>
    <a:clrScheme name="Cedars-Sinai_PPT">
      <a:dk1>
        <a:sysClr val="windowText" lastClr="000000"/>
      </a:dk1>
      <a:lt1>
        <a:sysClr val="window" lastClr="FFFFFF"/>
      </a:lt1>
      <a:dk2>
        <a:srgbClr val="595959"/>
      </a:dk2>
      <a:lt2>
        <a:srgbClr val="CCCCCC"/>
      </a:lt2>
      <a:accent1>
        <a:srgbClr val="A90533"/>
      </a:accent1>
      <a:accent2>
        <a:srgbClr val="5F4357"/>
      </a:accent2>
      <a:accent3>
        <a:srgbClr val="CCCCCC"/>
      </a:accent3>
      <a:accent4>
        <a:srgbClr val="CCCCCC"/>
      </a:accent4>
      <a:accent5>
        <a:srgbClr val="CCCCCC"/>
      </a:accent5>
      <a:accent6>
        <a:srgbClr val="CCCCCC"/>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3815</TotalTime>
  <Words>1716</Words>
  <Application>Microsoft Office PowerPoint</Application>
  <PresentationFormat>Widescreen</PresentationFormat>
  <Paragraphs>250</Paragraphs>
  <Slides>28</Slides>
  <Notes>3</Notes>
  <HiddenSlides>0</HiddenSlides>
  <MMClips>2</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28</vt:i4>
      </vt:variant>
    </vt:vector>
  </HeadingPairs>
  <TitlesOfParts>
    <vt:vector size="40" baseType="lpstr">
      <vt:lpstr>Arial</vt:lpstr>
      <vt:lpstr>Calibri</vt:lpstr>
      <vt:lpstr>Calibri Light</vt:lpstr>
      <vt:lpstr>Lucida Sans</vt:lpstr>
      <vt:lpstr>Palatino Linotype</vt:lpstr>
      <vt:lpstr>Symbol</vt:lpstr>
      <vt:lpstr>Times New Roman</vt:lpstr>
      <vt:lpstr>Wingdings</vt:lpstr>
      <vt:lpstr>Office Theme</vt:lpstr>
      <vt:lpstr>CS Content</vt:lpstr>
      <vt:lpstr>1_Office Theme</vt:lpstr>
      <vt:lpstr>2_Office Theme</vt:lpstr>
      <vt:lpstr>Objectives of the CPDPC</vt:lpstr>
      <vt:lpstr>PowerPoint Presentation</vt:lpstr>
      <vt:lpstr>Dual “causality”</vt:lpstr>
      <vt:lpstr> </vt:lpstr>
      <vt:lpstr>Origins of the CPDPC</vt:lpstr>
      <vt:lpstr>PowerPoint Presentation</vt:lpstr>
      <vt:lpstr> RFA-DK- 14-027/28: Consortium for the Study of Chronic Pancreatitis Diabetes and Pancreatic Cancer</vt:lpstr>
      <vt:lpstr>Goals of the CPDPC</vt:lpstr>
      <vt:lpstr>CPDPC Cohorts</vt:lpstr>
      <vt:lpstr>Ancillary Studies</vt:lpstr>
      <vt:lpstr>Glycemic status in PC at diagnosis (n=220)</vt:lpstr>
      <vt:lpstr>PC in New-onset Diabetes vs. All Subjects &gt;50 6-8 fold Higher Risk</vt:lpstr>
      <vt:lpstr>NOD Study </vt:lpstr>
      <vt:lpstr>Administrative Core* Steering Committee, Executive Committee, CDMC Other Committees (Ancillary Studies, Publication, etc.)  </vt:lpstr>
      <vt:lpstr>PowerPoint Presentation</vt:lpstr>
      <vt:lpstr>PowerPoint Presentation</vt:lpstr>
      <vt:lpstr>PowerPoint Presentation</vt:lpstr>
      <vt:lpstr>3rd Street Diagnostics</vt:lpstr>
      <vt:lpstr>PowerPoint Presentation</vt:lpstr>
      <vt:lpstr>Laboratory Developed Test (LDT) </vt:lpstr>
      <vt:lpstr>PDAC Prediction Model Using Radiomics &amp; Artificial Intelligence </vt:lpstr>
      <vt:lpstr>Our Approach </vt:lpstr>
      <vt:lpstr>Prediction of PDAC using Radiomics-based Machine learning</vt:lpstr>
      <vt:lpstr>Healthy Control Pancreas </vt:lpstr>
      <vt:lpstr>Pre-diagnostic Pancreas</vt:lpstr>
      <vt:lpstr> </vt:lpstr>
      <vt:lpstr>Considering Future Directions</vt:lpstr>
      <vt:lpstr>Administrative Core* Steering Committee, Executive Committee, CDMC Other Committees (Ancillary Studies, Publication, etc.)  </vt:lpstr>
    </vt:vector>
  </TitlesOfParts>
  <Company>M. D. Anderson Cancer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Graham,Sarah Cancelmo</dc:creator>
  <cp:lastModifiedBy>Pandol, Stephen J</cp:lastModifiedBy>
  <cp:revision>53</cp:revision>
  <dcterms:created xsi:type="dcterms:W3CDTF">2018-11-16T22:22:35Z</dcterms:created>
  <dcterms:modified xsi:type="dcterms:W3CDTF">2019-09-11T15:39:43Z</dcterms:modified>
</cp:coreProperties>
</file>