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9" r:id="rId3"/>
  </p:sldMasterIdLst>
  <p:notesMasterIdLst>
    <p:notesMasterId r:id="rId31"/>
  </p:notesMasterIdLst>
  <p:sldIdLst>
    <p:sldId id="547" r:id="rId4"/>
    <p:sldId id="492" r:id="rId5"/>
    <p:sldId id="409" r:id="rId6"/>
    <p:sldId id="360" r:id="rId7"/>
    <p:sldId id="412" r:id="rId8"/>
    <p:sldId id="411" r:id="rId9"/>
    <p:sldId id="559" r:id="rId10"/>
    <p:sldId id="278" r:id="rId11"/>
    <p:sldId id="413" r:id="rId12"/>
    <p:sldId id="544" r:id="rId13"/>
    <p:sldId id="259" r:id="rId14"/>
    <p:sldId id="545" r:id="rId15"/>
    <p:sldId id="426" r:id="rId16"/>
    <p:sldId id="496" r:id="rId17"/>
    <p:sldId id="437" r:id="rId18"/>
    <p:sldId id="324" r:id="rId19"/>
    <p:sldId id="506" r:id="rId20"/>
    <p:sldId id="556" r:id="rId21"/>
    <p:sldId id="332" r:id="rId22"/>
    <p:sldId id="553" r:id="rId23"/>
    <p:sldId id="554" r:id="rId24"/>
    <p:sldId id="555" r:id="rId25"/>
    <p:sldId id="331" r:id="rId26"/>
    <p:sldId id="414" r:id="rId27"/>
    <p:sldId id="560" r:id="rId28"/>
    <p:sldId id="549" r:id="rId29"/>
    <p:sldId id="42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66"/>
    <p:restoredTop sz="94694"/>
  </p:normalViewPr>
  <p:slideViewPr>
    <p:cSldViewPr snapToGrid="0" snapToObjects="1">
      <p:cViewPr varScale="1">
        <p:scale>
          <a:sx n="117" d="100"/>
          <a:sy n="117" d="100"/>
        </p:scale>
        <p:origin x="1232" y="16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A4AAAF-5A1B-EF45-AAB2-DD07B74607FF}" type="datetimeFigureOut">
              <a:rPr lang="en-US" smtClean="0"/>
              <a:t>9/11/19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BFC2-E01F-D74E-ACB8-827B266096F7}" type="slidenum">
              <a:rPr lang="en-US" smtClean="0"/>
              <a:t>‹#›</a:t>
            </a:fld>
            <a:endParaRPr lang="en-US"/>
          </a:p>
        </p:txBody>
      </p:sp>
    </p:spTree>
    <p:extLst>
      <p:ext uri="{BB962C8B-B14F-4D97-AF65-F5344CB8AC3E}">
        <p14:creationId xmlns:p14="http://schemas.microsoft.com/office/powerpoint/2010/main" val="256371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9F44ED00-5420-4349-A5F1-4735E32004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ヒラギノ角ゴ Pro W3" panose="020B0300000000000000" pitchFamily="34" charset="-128"/>
              </a:defRPr>
            </a:lvl1pPr>
            <a:lvl2pPr marL="742950" indent="-285750">
              <a:spcBef>
                <a:spcPct val="30000"/>
              </a:spcBef>
              <a:defRPr sz="1200">
                <a:solidFill>
                  <a:schemeClr val="tx1"/>
                </a:solidFill>
                <a:latin typeface="Arial" panose="020B0604020202020204" pitchFamily="34" charset="0"/>
                <a:ea typeface="ヒラギノ角ゴ Pro W3" panose="020B0300000000000000" pitchFamily="34" charset="-128"/>
              </a:defRPr>
            </a:lvl2pPr>
            <a:lvl3pPr marL="1143000" indent="-228600">
              <a:spcBef>
                <a:spcPct val="30000"/>
              </a:spcBef>
              <a:defRPr sz="1200">
                <a:solidFill>
                  <a:schemeClr val="tx1"/>
                </a:solidFill>
                <a:latin typeface="Arial" panose="020B0604020202020204" pitchFamily="34" charset="0"/>
                <a:ea typeface="ヒラギノ角ゴ Pro W3" panose="020B0300000000000000" pitchFamily="34" charset="-128"/>
              </a:defRPr>
            </a:lvl3pPr>
            <a:lvl4pPr marL="1600200" indent="-228600">
              <a:spcBef>
                <a:spcPct val="30000"/>
              </a:spcBef>
              <a:defRPr sz="1200">
                <a:solidFill>
                  <a:schemeClr val="tx1"/>
                </a:solidFill>
                <a:latin typeface="Arial" panose="020B0604020202020204" pitchFamily="34" charset="0"/>
                <a:ea typeface="ヒラギノ角ゴ Pro W3" panose="020B0300000000000000" pitchFamily="34" charset="-128"/>
              </a:defRPr>
            </a:lvl4pPr>
            <a:lvl5pPr marL="2057400" indent="-228600">
              <a:spcBef>
                <a:spcPct val="30000"/>
              </a:spcBef>
              <a:defRPr sz="12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panose="020B0300000000000000" pitchFamily="34" charset="-128"/>
              </a:defRPr>
            </a:lvl9pPr>
          </a:lstStyle>
          <a:p>
            <a:pPr>
              <a:spcBef>
                <a:spcPct val="0"/>
              </a:spcBef>
            </a:pPr>
            <a:fld id="{B150D181-14CD-FE49-8B65-27A35D62F502}" type="slidenum">
              <a:rPr lang="en-US" altLang="en-US" smtClean="0">
                <a:solidFill>
                  <a:srgbClr val="000000"/>
                </a:solidFill>
                <a:ea typeface="ＭＳ Ｐゴシック" panose="020B0600070205080204" pitchFamily="34" charset="-128"/>
              </a:rPr>
              <a:pPr>
                <a:spcBef>
                  <a:spcPct val="0"/>
                </a:spcBef>
              </a:pPr>
              <a:t>8</a:t>
            </a:fld>
            <a:endParaRPr lang="en-US" altLang="en-US">
              <a:solidFill>
                <a:srgbClr val="000000"/>
              </a:solidFill>
              <a:ea typeface="ＭＳ Ｐゴシック" panose="020B0600070205080204" pitchFamily="34" charset="-128"/>
            </a:endParaRPr>
          </a:p>
        </p:txBody>
      </p:sp>
      <p:sp>
        <p:nvSpPr>
          <p:cNvPr id="89090" name="Rectangle 2">
            <a:extLst>
              <a:ext uri="{FF2B5EF4-FFF2-40B4-BE49-F238E27FC236}">
                <a16:creationId xmlns:a16="http://schemas.microsoft.com/office/drawing/2014/main" id="{B95A7277-996B-604E-A71B-EBBF0CDCD382}"/>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C3EA657C-388E-E844-A16B-BECCA1A4FAB9}"/>
              </a:ext>
            </a:extLst>
          </p:cNvPr>
          <p:cNvSpPr>
            <a:spLocks noGrp="1" noChangeArrowheads="1"/>
          </p:cNvSpPr>
          <p:nvPr>
            <p:ph type="body" idx="1"/>
          </p:nvPr>
        </p:nvSpPr>
        <p:spPr>
          <a:solidFill>
            <a:srgbClr val="FFFFFF"/>
          </a:solidFill>
          <a:ln>
            <a:solidFill>
              <a:srgbClr val="000000"/>
            </a:solidFill>
          </a:ln>
        </p:spPr>
        <p:txBody>
          <a:bodyPr/>
          <a:lstStyle/>
          <a:p>
            <a:pPr>
              <a:spcBef>
                <a:spcPct val="0"/>
              </a:spcBef>
            </a:pPr>
            <a:endParaRPr lang="en-US" altLang="en-US" sz="240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7117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F650F2BE-4984-4C75-8884-A5ABFA275B66}" type="slidenum">
              <a:rPr lang="en-US" altLang="en-US" sz="1200" smtClean="0"/>
              <a:pPr/>
              <a:t>13</a:t>
            </a:fld>
            <a:endParaRPr lang="en-US" altLang="en-US" sz="1200"/>
          </a:p>
        </p:txBody>
      </p:sp>
    </p:spTree>
    <p:extLst>
      <p:ext uri="{BB962C8B-B14F-4D97-AF65-F5344CB8AC3E}">
        <p14:creationId xmlns:p14="http://schemas.microsoft.com/office/powerpoint/2010/main" val="133743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7079A3C2-728D-4D42-B409-E56019662833}" type="slidenum">
              <a:rPr lang="en-US" altLang="en-US" sz="1200" smtClean="0"/>
              <a:pPr/>
              <a:t>27</a:t>
            </a:fld>
            <a:endParaRPr lang="en-US" altLang="en-US" sz="1200"/>
          </a:p>
        </p:txBody>
      </p:sp>
    </p:spTree>
    <p:extLst>
      <p:ext uri="{BB962C8B-B14F-4D97-AF65-F5344CB8AC3E}">
        <p14:creationId xmlns:p14="http://schemas.microsoft.com/office/powerpoint/2010/main" val="2621788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24D2-3795-814E-91A3-9FCB0F0422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CC5EC6-0A4C-4B44-94C4-514CB553C7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68709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DDD2-D341-1144-A12F-CE4E515B34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A86239-016F-B042-9196-7D5D8854F1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8E410D-34E0-F946-A87A-31CB7E70B4F0}"/>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5" name="Footer Placeholder 4">
            <a:extLst>
              <a:ext uri="{FF2B5EF4-FFF2-40B4-BE49-F238E27FC236}">
                <a16:creationId xmlns:a16="http://schemas.microsoft.com/office/drawing/2014/main" id="{0F12FB0D-00BD-4344-9648-F94475347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403F47-4E76-F141-9C3D-17DEBFAC7761}"/>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3405313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FA2F0-287E-5E45-BADA-5DFB084279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BFB90A-40F1-F949-B068-8842758F73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5713938-EF4E-F249-80FB-981137026314}"/>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5" name="Footer Placeholder 4">
            <a:extLst>
              <a:ext uri="{FF2B5EF4-FFF2-40B4-BE49-F238E27FC236}">
                <a16:creationId xmlns:a16="http://schemas.microsoft.com/office/drawing/2014/main" id="{A0BB5FFF-C101-F243-92F4-2BA856EC1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79EDD5-29CB-8540-A579-CE07C051346F}"/>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400895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A50F5-AA20-BE4D-850B-27269E3033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00B67C-B586-4B49-840C-E3887274E1E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65EBB-CBF6-BF41-84C2-1605679114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3D16A2-5F24-0244-AF63-BEEDDD9EE5F2}"/>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6" name="Footer Placeholder 5">
            <a:extLst>
              <a:ext uri="{FF2B5EF4-FFF2-40B4-BE49-F238E27FC236}">
                <a16:creationId xmlns:a16="http://schemas.microsoft.com/office/drawing/2014/main" id="{A9593D4B-7B50-6A43-B609-02EA235399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4D18A-5959-5E4A-8B0E-25E5641E7C46}"/>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297898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DBB4C-1745-7D48-813E-CB5486A102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51DD78-97C0-8B44-9D51-51467A39FC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483F2E0-8024-3642-B212-AF9FA085021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AA5BE7-26B1-A141-9B47-400D0FCE26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1311928-3DD3-C543-A876-73300ED0AF7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5EBF91-D460-064F-875E-7A4B216693E0}"/>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8" name="Footer Placeholder 7">
            <a:extLst>
              <a:ext uri="{FF2B5EF4-FFF2-40B4-BE49-F238E27FC236}">
                <a16:creationId xmlns:a16="http://schemas.microsoft.com/office/drawing/2014/main" id="{E5F5BA86-C73C-F848-B521-8469216757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143420-EB53-BF45-B1CA-7CDF651F67CA}"/>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2746902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FD082-B627-6F46-AC07-815779120F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64388F-0BA7-794C-A6B2-86883FC74064}"/>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4" name="Footer Placeholder 3">
            <a:extLst>
              <a:ext uri="{FF2B5EF4-FFF2-40B4-BE49-F238E27FC236}">
                <a16:creationId xmlns:a16="http://schemas.microsoft.com/office/drawing/2014/main" id="{942FBD56-55CF-8F4E-BD03-A2DE22ABA5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7435B0-F119-444A-8BD9-6740930CC681}"/>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1597348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8F646-5C99-EB47-9C98-30FC5E3B1547}"/>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3" name="Footer Placeholder 2">
            <a:extLst>
              <a:ext uri="{FF2B5EF4-FFF2-40B4-BE49-F238E27FC236}">
                <a16:creationId xmlns:a16="http://schemas.microsoft.com/office/drawing/2014/main" id="{C8E96C16-7041-E142-A8AC-44714BDEDC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FD0043-AAD2-CF49-B340-1D4210787AA3}"/>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4026082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2FA33-AF74-6B45-90C4-EF7F5315A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5CB39A-247B-B440-939E-FEDBBD5C10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264A36-96C2-1E4F-81B1-A642C6EC5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F3CFF4-5590-B94E-A824-5EE4865A8858}"/>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6" name="Footer Placeholder 5">
            <a:extLst>
              <a:ext uri="{FF2B5EF4-FFF2-40B4-BE49-F238E27FC236}">
                <a16:creationId xmlns:a16="http://schemas.microsoft.com/office/drawing/2014/main" id="{89A4CDFA-91AB-514A-9BD2-299E8BE170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96E943-A21D-B045-866F-A24B27B4F187}"/>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3733361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BE3E-8CA9-C043-9C4E-7102FD075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1E3C64-EDB9-3249-AE36-A84A2554FD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FE0486-4CCB-6D4B-97F0-BDEE1C62D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DAF6D1-F537-154F-B598-D22630DFCB97}"/>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6" name="Footer Placeholder 5">
            <a:extLst>
              <a:ext uri="{FF2B5EF4-FFF2-40B4-BE49-F238E27FC236}">
                <a16:creationId xmlns:a16="http://schemas.microsoft.com/office/drawing/2014/main" id="{D385186D-B4C9-4143-BFB3-4E3F5FEFE1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75FD6A-A727-3044-AFF6-3729C500D5AD}"/>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2491775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DD388-62CC-0846-AB53-DF68DAAA32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4E8C74-3C05-0745-8DF2-40CC227948A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552BF-876E-2A47-894E-E1F20B546059}"/>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5" name="Footer Placeholder 4">
            <a:extLst>
              <a:ext uri="{FF2B5EF4-FFF2-40B4-BE49-F238E27FC236}">
                <a16:creationId xmlns:a16="http://schemas.microsoft.com/office/drawing/2014/main" id="{10E29FC0-3736-0047-BEB5-527195E75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6EDE9-E543-F24D-9023-FCFD19F85264}"/>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841155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743131-3E34-BB4A-8351-C11CE9BE88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53C15F-2C46-724C-999D-D04EE3F4559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6C7179-387F-7243-89C3-B3FF298B3A02}"/>
              </a:ext>
            </a:extLst>
          </p:cNvPr>
          <p:cNvSpPr>
            <a:spLocks noGrp="1"/>
          </p:cNvSpPr>
          <p:nvPr>
            <p:ph type="dt" sz="half" idx="10"/>
          </p:nvPr>
        </p:nvSpPr>
        <p:spPr/>
        <p:txBody>
          <a:bodyPr/>
          <a:lstStyle/>
          <a:p>
            <a:fld id="{F57D6702-A506-1241-83C1-A0F31D238730}" type="datetimeFigureOut">
              <a:rPr lang="en-US" smtClean="0"/>
              <a:t>9/11/19</a:t>
            </a:fld>
            <a:endParaRPr lang="en-US"/>
          </a:p>
        </p:txBody>
      </p:sp>
      <p:sp>
        <p:nvSpPr>
          <p:cNvPr id="5" name="Footer Placeholder 4">
            <a:extLst>
              <a:ext uri="{FF2B5EF4-FFF2-40B4-BE49-F238E27FC236}">
                <a16:creationId xmlns:a16="http://schemas.microsoft.com/office/drawing/2014/main" id="{B7613ABC-8B91-5841-A383-F013B16C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88F84-C1CE-A54A-AC2F-4416D23FD3A4}"/>
              </a:ext>
            </a:extLst>
          </p:cNvPr>
          <p:cNvSpPr>
            <a:spLocks noGrp="1"/>
          </p:cNvSpPr>
          <p:nvPr>
            <p:ph type="sldNum" sz="quarter" idx="12"/>
          </p:nvPr>
        </p:nvSpPr>
        <p:spPr/>
        <p:txBody>
          <a:bodyPr/>
          <a:lstStyle/>
          <a:p>
            <a:fld id="{48BED8B5-BFF9-E244-ADF2-722865FA94E6}" type="slidenum">
              <a:rPr lang="en-US" smtClean="0"/>
              <a:t>‹#›</a:t>
            </a:fld>
            <a:endParaRPr lang="en-US"/>
          </a:p>
        </p:txBody>
      </p:sp>
    </p:spTree>
    <p:extLst>
      <p:ext uri="{BB962C8B-B14F-4D97-AF65-F5344CB8AC3E}">
        <p14:creationId xmlns:p14="http://schemas.microsoft.com/office/powerpoint/2010/main" val="2427327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ingle Graphic — No Footer">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Tree>
    <p:extLst>
      <p:ext uri="{BB962C8B-B14F-4D97-AF65-F5344CB8AC3E}">
        <p14:creationId xmlns:p14="http://schemas.microsoft.com/office/powerpoint/2010/main" val="41737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 No Footer">
    <p:bg>
      <p:bgPr>
        <a:solidFill>
          <a:schemeClr val="bg1"/>
        </a:solidFill>
        <a:effectLst/>
      </p:bgPr>
    </p:bg>
    <p:spTree>
      <p:nvGrpSpPr>
        <p:cNvPr id="1" name=""/>
        <p:cNvGrpSpPr/>
        <p:nvPr/>
      </p:nvGrpSpPr>
      <p:grpSpPr>
        <a:xfrm>
          <a:off x="0" y="0"/>
          <a:ext cx="0" cy="0"/>
          <a:chOff x="0" y="0"/>
          <a:chExt cx="0" cy="0"/>
        </a:xfrm>
      </p:grpSpPr>
      <p:sp>
        <p:nvSpPr>
          <p:cNvPr id="3"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Tree>
    <p:extLst>
      <p:ext uri="{BB962C8B-B14F-4D97-AF65-F5344CB8AC3E}">
        <p14:creationId xmlns:p14="http://schemas.microsoft.com/office/powerpoint/2010/main" val="4171308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ne Column — Footer">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pic>
        <p:nvPicPr>
          <p:cNvPr id="12" name="Picture 1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3" name="Content Placeholder 2"/>
          <p:cNvSpPr>
            <a:spLocks noGrp="1"/>
          </p:cNvSpPr>
          <p:nvPr>
            <p:ph sz="quarter" idx="11"/>
          </p:nvPr>
        </p:nvSpPr>
        <p:spPr>
          <a:xfrm>
            <a:off x="64202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4250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ne Column — No Footer">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5" name="Content Placeholder 2"/>
          <p:cNvSpPr>
            <a:spLocks noGrp="1"/>
          </p:cNvSpPr>
          <p:nvPr>
            <p:ph sz="quarter" idx="11"/>
          </p:nvPr>
        </p:nvSpPr>
        <p:spPr>
          <a:xfrm>
            <a:off x="64202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5014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ngle Graphic — Footer">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8" name="Picture 7"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Tree>
    <p:extLst>
      <p:ext uri="{BB962C8B-B14F-4D97-AF65-F5344CB8AC3E}">
        <p14:creationId xmlns:p14="http://schemas.microsoft.com/office/powerpoint/2010/main" val="2743380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Title Slide">
    <p:bg>
      <p:bgPr>
        <a:solidFill>
          <a:schemeClr val="accent4"/>
        </a:solidFill>
        <a:effectLst/>
      </p:bgPr>
    </p:bg>
    <p:spTree>
      <p:nvGrpSpPr>
        <p:cNvPr id="1" name=""/>
        <p:cNvGrpSpPr/>
        <p:nvPr/>
      </p:nvGrpSpPr>
      <p:grpSpPr>
        <a:xfrm>
          <a:off x="0" y="0"/>
          <a:ext cx="0" cy="0"/>
          <a:chOff x="0" y="0"/>
          <a:chExt cx="0" cy="0"/>
        </a:xfrm>
      </p:grpSpPr>
      <p:sp>
        <p:nvSpPr>
          <p:cNvPr id="7" name="Pentagon 6"/>
          <p:cNvSpPr/>
          <p:nvPr userDrawn="1"/>
        </p:nvSpPr>
        <p:spPr>
          <a:xfrm>
            <a:off x="1557867" y="0"/>
            <a:ext cx="3826933" cy="6858000"/>
          </a:xfrm>
          <a:prstGeom prst="homePlate">
            <a:avLst>
              <a:gd name="adj" fmla="val 47787"/>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0" name="Pentagon 19"/>
          <p:cNvSpPr/>
          <p:nvPr userDrawn="1"/>
        </p:nvSpPr>
        <p:spPr>
          <a:xfrm>
            <a:off x="0" y="0"/>
            <a:ext cx="3826933" cy="6858000"/>
          </a:xfrm>
          <a:prstGeom prst="homePlate">
            <a:avLst>
              <a:gd name="adj" fmla="val 47787"/>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9" name="Rectangle 18"/>
          <p:cNvSpPr/>
          <p:nvPr userDrawn="1"/>
        </p:nvSpPr>
        <p:spPr>
          <a:xfrm flipV="1">
            <a:off x="0" y="5029200"/>
            <a:ext cx="12192000" cy="1828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914400" y="1645920"/>
            <a:ext cx="10363200" cy="1827842"/>
          </a:xfrm>
        </p:spPr>
        <p:txBody>
          <a:bodyPr lIns="0" tIns="0" rIns="0" bIns="0" anchor="b">
            <a:noAutofit/>
          </a:bodyPr>
          <a:lstStyle>
            <a:lvl1pPr algn="r">
              <a:defRPr sz="3600" b="0" i="0">
                <a:solidFill>
                  <a:srgbClr val="FFFFFF"/>
                </a:solidFill>
                <a:latin typeface="Arial"/>
                <a:cs typeface="Arial"/>
              </a:defRPr>
            </a:lvl1pPr>
          </a:lstStyle>
          <a:p>
            <a:r>
              <a:rPr lang="en-US" dirty="0"/>
              <a:t>Title of the presentation</a:t>
            </a:r>
          </a:p>
        </p:txBody>
      </p:sp>
      <p:sp>
        <p:nvSpPr>
          <p:cNvPr id="11" name="Subtitle 2"/>
          <p:cNvSpPr>
            <a:spLocks noGrp="1"/>
          </p:cNvSpPr>
          <p:nvPr>
            <p:ph type="subTitle" idx="1" hasCustomPrompt="1"/>
          </p:nvPr>
        </p:nvSpPr>
        <p:spPr>
          <a:xfrm>
            <a:off x="914400" y="3566160"/>
            <a:ext cx="10363200" cy="686376"/>
          </a:xfrm>
        </p:spPr>
        <p:txBody>
          <a:bodyPr lIns="0" tIns="0" rIns="0" bIns="0" anchor="t">
            <a:noAutofit/>
          </a:bodyPr>
          <a:lstStyle>
            <a:lvl1pPr marL="0" indent="0" algn="r">
              <a:buNone/>
              <a:defRPr sz="1800" b="0" i="1" spc="10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 </a:t>
            </a:r>
          </a:p>
        </p:txBody>
      </p:sp>
      <p:pic>
        <p:nvPicPr>
          <p:cNvPr id="12" name="Picture 11" descr="NCI-Logo-Colo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710326"/>
            <a:ext cx="6632448" cy="474575"/>
          </a:xfrm>
          <a:prstGeom prst="rect">
            <a:avLst/>
          </a:prstGeom>
        </p:spPr>
      </p:pic>
      <p:sp>
        <p:nvSpPr>
          <p:cNvPr id="9" name="Date Placeholder 3"/>
          <p:cNvSpPr>
            <a:spLocks noGrp="1"/>
          </p:cNvSpPr>
          <p:nvPr>
            <p:ph type="dt" sz="half" idx="2"/>
          </p:nvPr>
        </p:nvSpPr>
        <p:spPr>
          <a:xfrm>
            <a:off x="8534400" y="5727700"/>
            <a:ext cx="3048000" cy="457200"/>
          </a:xfrm>
          <a:prstGeom prst="rect">
            <a:avLst/>
          </a:prstGeom>
        </p:spPr>
        <p:txBody>
          <a:bodyPr vert="horz" lIns="0" tIns="0" rIns="0" bIns="0" rtlCol="0" anchor="ctr"/>
          <a:lstStyle>
            <a:lvl1pPr algn="r" fontAlgn="auto">
              <a:spcBef>
                <a:spcPts val="0"/>
              </a:spcBef>
              <a:spcAft>
                <a:spcPts val="0"/>
              </a:spcAft>
              <a:defRPr sz="1600" smtClean="0">
                <a:solidFill>
                  <a:srgbClr val="000000"/>
                </a:solidFill>
                <a:latin typeface="+mn-lt"/>
                <a:ea typeface="+mn-ea"/>
                <a:cs typeface="SapientSansRegular"/>
              </a:defRPr>
            </a:lvl1pPr>
          </a:lstStyle>
          <a:p>
            <a:pPr>
              <a:defRPr/>
            </a:pPr>
            <a:endParaRPr lang="en-US"/>
          </a:p>
        </p:txBody>
      </p:sp>
    </p:spTree>
    <p:extLst>
      <p:ext uri="{BB962C8B-B14F-4D97-AF65-F5344CB8AC3E}">
        <p14:creationId xmlns:p14="http://schemas.microsoft.com/office/powerpoint/2010/main" val="191569912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with Sub-Bullet">
    <p:bg>
      <p:bgPr>
        <a:solidFill>
          <a:schemeClr val="bg1"/>
        </a:solidFill>
        <a:effectLst/>
      </p:bgPr>
    </p:bg>
    <p:spTree>
      <p:nvGrpSpPr>
        <p:cNvPr id="1" name=""/>
        <p:cNvGrpSpPr/>
        <p:nvPr/>
      </p:nvGrpSpPr>
      <p:grpSpPr>
        <a:xfrm>
          <a:off x="0" y="0"/>
          <a:ext cx="0" cy="0"/>
          <a:chOff x="0" y="0"/>
          <a:chExt cx="0" cy="0"/>
        </a:xfrm>
      </p:grpSpPr>
      <p:sp>
        <p:nvSpPr>
          <p:cNvPr id="6" name="Pentagon 5"/>
          <p:cNvSpPr/>
          <p:nvPr userDrawn="1"/>
        </p:nvSpPr>
        <p:spPr>
          <a:xfrm>
            <a:off x="1557867" y="0"/>
            <a:ext cx="3826933" cy="6858000"/>
          </a:xfrm>
          <a:prstGeom prst="homePlate">
            <a:avLst>
              <a:gd name="adj" fmla="val 4778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Pentagon 8"/>
          <p:cNvSpPr/>
          <p:nvPr userDrawn="1"/>
        </p:nvSpPr>
        <p:spPr>
          <a:xfrm>
            <a:off x="0" y="0"/>
            <a:ext cx="3826933" cy="6858000"/>
          </a:xfrm>
          <a:prstGeom prst="homePlate">
            <a:avLst>
              <a:gd name="adj" fmla="val 47787"/>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
        <p:nvSpPr>
          <p:cNvPr id="10" name="Text Placeholder 12"/>
          <p:cNvSpPr>
            <a:spLocks noGrp="1"/>
          </p:cNvSpPr>
          <p:nvPr>
            <p:ph type="body" sz="quarter" idx="10" hasCustomPrompt="1"/>
          </p:nvPr>
        </p:nvSpPr>
        <p:spPr>
          <a:xfrm>
            <a:off x="5779008" y="0"/>
            <a:ext cx="5730240" cy="6858000"/>
          </a:xfrm>
        </p:spPr>
        <p:txBody>
          <a:bodyPr anchor="ctr">
            <a:noAutofit/>
          </a:bodyPr>
          <a:lstStyle>
            <a:lvl1pPr marL="457200" marR="0" indent="-457200" algn="l" defTabSz="457200" rtl="0" eaLnBrk="1" fontAlgn="auto" latinLnBrk="0" hangingPunct="1">
              <a:lnSpc>
                <a:spcPct val="100000"/>
              </a:lnSpc>
              <a:spcBef>
                <a:spcPts val="0"/>
              </a:spcBef>
              <a:spcAft>
                <a:spcPts val="1000"/>
              </a:spcAft>
              <a:buClr>
                <a:schemeClr val="accent1"/>
              </a:buClr>
              <a:buSzTx/>
              <a:buFont typeface="+mj-lt"/>
              <a:buAutoNum type="arabicPeriod"/>
              <a:tabLst/>
              <a:defRPr i="1">
                <a:solidFill>
                  <a:srgbClr val="000000"/>
                </a:solidFill>
              </a:defRPr>
            </a:lvl1pPr>
            <a:lvl2pPr marL="685800" marR="0"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lang="en-US" sz="1900" i="1" kern="1200" baseline="0" dirty="0" smtClean="0">
                <a:solidFill>
                  <a:srgbClr val="000000"/>
                </a:solidFill>
                <a:latin typeface="+mn-lt"/>
                <a:ea typeface="ＭＳ Ｐゴシック" charset="0"/>
                <a:cs typeface="SapientCentroSlab-Light"/>
              </a:defRPr>
            </a:lvl2pPr>
          </a:lstStyle>
          <a:p>
            <a:r>
              <a:rPr lang="en-US" dirty="0"/>
              <a:t>Agenda Item 1</a:t>
            </a:r>
          </a:p>
          <a:p>
            <a:pPr lvl="1"/>
            <a:r>
              <a:rPr lang="en-US" dirty="0"/>
              <a:t>Agenda Item 1a</a:t>
            </a:r>
          </a:p>
          <a:p>
            <a:pPr lvl="1"/>
            <a:r>
              <a:rPr lang="en-US" dirty="0"/>
              <a:t>Agenda Item 1b</a:t>
            </a:r>
          </a:p>
          <a:p>
            <a:r>
              <a:rPr lang="en-US" dirty="0"/>
              <a:t>Agenda Item 2</a:t>
            </a:r>
          </a:p>
          <a:p>
            <a:pPr lvl="1"/>
            <a:r>
              <a:rPr lang="en-US" dirty="0"/>
              <a:t>Agenda Item 2a</a:t>
            </a:r>
          </a:p>
          <a:p>
            <a:pPr lvl="1"/>
            <a:r>
              <a:rPr lang="en-US" dirty="0"/>
              <a:t>Agenda Item 2b</a:t>
            </a:r>
          </a:p>
          <a:p>
            <a:r>
              <a:rPr lang="en-US" dirty="0"/>
              <a:t>Agenda Item 3</a:t>
            </a:r>
          </a:p>
          <a:p>
            <a:pPr marL="685800" marR="0" lvl="1"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a:t>Agenda Item 3a</a:t>
            </a:r>
          </a:p>
          <a:p>
            <a:pPr marL="685800" marR="0" lvl="1"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a:t>Agenda Item 3b</a:t>
            </a:r>
          </a:p>
          <a:p>
            <a:pPr marL="685800" marR="0" lvl="1"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a:t>Agenda Item 3c</a:t>
            </a:r>
          </a:p>
          <a:p>
            <a:r>
              <a:rPr lang="en-US" dirty="0"/>
              <a:t>Agenda Item 4</a:t>
            </a:r>
          </a:p>
        </p:txBody>
      </p:sp>
      <p:sp>
        <p:nvSpPr>
          <p:cNvPr id="8" name="Title 1"/>
          <p:cNvSpPr>
            <a:spLocks noGrp="1"/>
          </p:cNvSpPr>
          <p:nvPr>
            <p:ph type="title" hasCustomPrompt="1"/>
          </p:nvPr>
        </p:nvSpPr>
        <p:spPr>
          <a:xfrm>
            <a:off x="658368" y="1737360"/>
            <a:ext cx="4023360" cy="1828800"/>
          </a:xfrm>
        </p:spPr>
        <p:txBody>
          <a:bodyPr lIns="0" tIns="0" rIns="0" bIns="0" anchor="b">
            <a:noAutofit/>
          </a:bodyPr>
          <a:lstStyle>
            <a:lvl1pPr algn="r">
              <a:lnSpc>
                <a:spcPct val="90000"/>
              </a:lnSpc>
              <a:defRPr sz="2400">
                <a:solidFill>
                  <a:srgbClr val="123E57"/>
                </a:solidFill>
                <a:latin typeface="+mj-lt"/>
                <a:cs typeface="SapientSansBold"/>
              </a:defRPr>
            </a:lvl1pPr>
          </a:lstStyle>
          <a:p>
            <a:r>
              <a:rPr lang="en-US" dirty="0"/>
              <a:t>Agenda</a:t>
            </a:r>
          </a:p>
        </p:txBody>
      </p:sp>
      <p:pic>
        <p:nvPicPr>
          <p:cNvPr id="2" name="Picture 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Tree>
    <p:extLst>
      <p:ext uri="{BB962C8B-B14F-4D97-AF65-F5344CB8AC3E}">
        <p14:creationId xmlns:p14="http://schemas.microsoft.com/office/powerpoint/2010/main" val="1018703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 Section Break">
    <p:bg>
      <p:bgPr>
        <a:solidFill>
          <a:schemeClr val="accent4"/>
        </a:solidFill>
        <a:effectLst/>
      </p:bgPr>
    </p:bg>
    <p:spTree>
      <p:nvGrpSpPr>
        <p:cNvPr id="1" name=""/>
        <p:cNvGrpSpPr/>
        <p:nvPr/>
      </p:nvGrpSpPr>
      <p:grpSpPr>
        <a:xfrm>
          <a:off x="0" y="0"/>
          <a:ext cx="0" cy="0"/>
          <a:chOff x="0" y="0"/>
          <a:chExt cx="0" cy="0"/>
        </a:xfrm>
      </p:grpSpPr>
      <p:sp>
        <p:nvSpPr>
          <p:cNvPr id="11" name="Pentagon 10"/>
          <p:cNvSpPr/>
          <p:nvPr userDrawn="1"/>
        </p:nvSpPr>
        <p:spPr>
          <a:xfrm>
            <a:off x="0" y="0"/>
            <a:ext cx="11277597" cy="6858000"/>
          </a:xfrm>
          <a:prstGeom prst="homePlate">
            <a:avLst>
              <a:gd name="adj" fmla="val 20935"/>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Pentagon 11"/>
          <p:cNvSpPr/>
          <p:nvPr userDrawn="1"/>
        </p:nvSpPr>
        <p:spPr>
          <a:xfrm>
            <a:off x="0" y="0"/>
            <a:ext cx="9719731" cy="6858000"/>
          </a:xfrm>
          <a:prstGeom prst="homePlate">
            <a:avLst>
              <a:gd name="adj" fmla="val 20935"/>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Title 1"/>
          <p:cNvSpPr>
            <a:spLocks noGrp="1"/>
          </p:cNvSpPr>
          <p:nvPr>
            <p:ph type="ctrTitle" hasCustomPrompt="1"/>
          </p:nvPr>
        </p:nvSpPr>
        <p:spPr>
          <a:xfrm>
            <a:off x="4571999" y="2423160"/>
            <a:ext cx="6705599" cy="1828800"/>
          </a:xfrm>
        </p:spPr>
        <p:txBody>
          <a:bodyPr lIns="0" tIns="0" rIns="0" bIns="0" anchor="b">
            <a:noAutofit/>
          </a:bodyPr>
          <a:lstStyle>
            <a:lvl1pPr algn="r">
              <a:defRPr sz="3600" spc="-80">
                <a:solidFill>
                  <a:schemeClr val="bg1"/>
                </a:solidFill>
                <a:latin typeface="+mj-lt"/>
                <a:cs typeface="SapientSansBold"/>
              </a:defRPr>
            </a:lvl1pPr>
          </a:lstStyle>
          <a:p>
            <a:pPr lvl="0"/>
            <a:r>
              <a:rPr lang="en-US" dirty="0"/>
              <a:t>Section title</a:t>
            </a:r>
          </a:p>
        </p:txBody>
      </p:sp>
      <p:sp>
        <p:nvSpPr>
          <p:cNvPr id="10" name="Subtitle 2"/>
          <p:cNvSpPr>
            <a:spLocks noGrp="1"/>
          </p:cNvSpPr>
          <p:nvPr>
            <p:ph type="subTitle" idx="1" hasCustomPrompt="1"/>
          </p:nvPr>
        </p:nvSpPr>
        <p:spPr>
          <a:xfrm>
            <a:off x="4571999" y="4343400"/>
            <a:ext cx="6697189" cy="685800"/>
          </a:xfrm>
        </p:spPr>
        <p:txBody>
          <a:bodyPr lIns="0" tIns="0" rIns="0" bIns="0">
            <a:noAutofit/>
          </a:bodyPr>
          <a:lstStyle>
            <a:lvl1pPr marL="0" indent="0" algn="r">
              <a:buNone/>
              <a:defRPr sz="1700" b="0" i="1" spc="100">
                <a:solidFill>
                  <a:srgbClr val="FFFFFF"/>
                </a:solidFill>
                <a:latin typeface="+mn-lt"/>
                <a:cs typeface="SapientCentroSlab-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FFFFFF"/>
                </a:solidFill>
                <a:latin typeface="+mn-lt"/>
                <a:cs typeface="SapientSansRegular"/>
              </a:rPr>
              <a:t> </a:t>
            </a:r>
            <a:fld id="{4225D95B-3580-C74C-AC82-B8FCF626B418}" type="slidenum">
              <a:rPr lang="en-US" sz="1000" b="1" smtClean="0">
                <a:solidFill>
                  <a:srgbClr val="FFFFFF"/>
                </a:solidFill>
                <a:latin typeface="+mn-lt"/>
                <a:cs typeface="SapientSansRegular"/>
              </a:rPr>
              <a:pPr algn="r" fontAlgn="auto">
                <a:lnSpc>
                  <a:spcPct val="101000"/>
                </a:lnSpc>
                <a:spcBef>
                  <a:spcPct val="50000"/>
                </a:spcBef>
                <a:spcAft>
                  <a:spcPts val="0"/>
                </a:spcAft>
                <a:defRPr/>
              </a:pPr>
              <a:t>‹#›</a:t>
            </a:fld>
            <a:endParaRPr lang="en-US" sz="1000" b="1">
              <a:solidFill>
                <a:srgbClr val="FFFFFF"/>
              </a:solidFill>
              <a:latin typeface="+mn-lt"/>
              <a:cs typeface="SapientSansRegular"/>
            </a:endParaRPr>
          </a:p>
        </p:txBody>
      </p:sp>
      <p:pic>
        <p:nvPicPr>
          <p:cNvPr id="13" name="Picture 12"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1" y="6579290"/>
            <a:ext cx="2555849" cy="182880"/>
          </a:xfrm>
          <a:prstGeom prst="rect">
            <a:avLst/>
          </a:prstGeom>
        </p:spPr>
      </p:pic>
    </p:spTree>
    <p:extLst>
      <p:ext uri="{BB962C8B-B14F-4D97-AF65-F5344CB8AC3E}">
        <p14:creationId xmlns:p14="http://schemas.microsoft.com/office/powerpoint/2010/main" val="24123812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Section Break ALT">
    <p:bg>
      <p:bgPr>
        <a:solidFill>
          <a:schemeClr val="bg1"/>
        </a:solidFill>
        <a:effectLst/>
      </p:bgPr>
    </p:bg>
    <p:spTree>
      <p:nvGrpSpPr>
        <p:cNvPr id="1" name=""/>
        <p:cNvGrpSpPr/>
        <p:nvPr/>
      </p:nvGrpSpPr>
      <p:grpSpPr>
        <a:xfrm>
          <a:off x="0" y="0"/>
          <a:ext cx="0" cy="0"/>
          <a:chOff x="0" y="0"/>
          <a:chExt cx="0" cy="0"/>
        </a:xfrm>
      </p:grpSpPr>
      <p:sp>
        <p:nvSpPr>
          <p:cNvPr id="10" name="Pentagon 9"/>
          <p:cNvSpPr/>
          <p:nvPr userDrawn="1"/>
        </p:nvSpPr>
        <p:spPr>
          <a:xfrm>
            <a:off x="2033694" y="0"/>
            <a:ext cx="3826933" cy="6858000"/>
          </a:xfrm>
          <a:prstGeom prst="homePlate">
            <a:avLst>
              <a:gd name="adj" fmla="val 47787"/>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Pentagon 11"/>
          <p:cNvSpPr/>
          <p:nvPr userDrawn="1"/>
        </p:nvSpPr>
        <p:spPr>
          <a:xfrm>
            <a:off x="0" y="0"/>
            <a:ext cx="4302760" cy="6858000"/>
          </a:xfrm>
          <a:prstGeom prst="homePlate">
            <a:avLst>
              <a:gd name="adj" fmla="val 42671"/>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Title 1"/>
          <p:cNvSpPr>
            <a:spLocks noGrp="1"/>
          </p:cNvSpPr>
          <p:nvPr>
            <p:ph type="ctrTitle" hasCustomPrompt="1"/>
          </p:nvPr>
        </p:nvSpPr>
        <p:spPr>
          <a:xfrm>
            <a:off x="5860627" y="2423160"/>
            <a:ext cx="5416971" cy="1828800"/>
          </a:xfrm>
        </p:spPr>
        <p:txBody>
          <a:bodyPr lIns="0" tIns="0" rIns="0" bIns="0" anchor="b">
            <a:noAutofit/>
          </a:bodyPr>
          <a:lstStyle>
            <a:lvl1pPr algn="r">
              <a:defRPr sz="3600" spc="-80" baseline="0">
                <a:solidFill>
                  <a:schemeClr val="tx2"/>
                </a:solidFill>
                <a:latin typeface="+mj-lt"/>
                <a:cs typeface="SapientSansBold"/>
              </a:defRPr>
            </a:lvl1pPr>
          </a:lstStyle>
          <a:p>
            <a:pPr lvl="0"/>
            <a:r>
              <a:rPr lang="en-US" dirty="0"/>
              <a:t>Section title</a:t>
            </a:r>
          </a:p>
        </p:txBody>
      </p:sp>
      <p:sp>
        <p:nvSpPr>
          <p:cNvPr id="9" name="Subtitle 2"/>
          <p:cNvSpPr>
            <a:spLocks noGrp="1"/>
          </p:cNvSpPr>
          <p:nvPr>
            <p:ph type="subTitle" idx="1" hasCustomPrompt="1"/>
          </p:nvPr>
        </p:nvSpPr>
        <p:spPr>
          <a:xfrm>
            <a:off x="5860626" y="4343400"/>
            <a:ext cx="5408561" cy="685800"/>
          </a:xfrm>
        </p:spPr>
        <p:txBody>
          <a:bodyPr lIns="0" tIns="0" rIns="0" bIns="0">
            <a:noAutofit/>
          </a:bodyPr>
          <a:lstStyle>
            <a:lvl1pPr marL="0" indent="0" algn="r">
              <a:buNone/>
              <a:defRPr sz="1700" b="0" i="1" spc="100">
                <a:solidFill>
                  <a:schemeClr val="accent3"/>
                </a:solidFill>
                <a:latin typeface="+mn-lt"/>
                <a:cs typeface="SapientCentroSlab-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a:t>
            </a:r>
          </a:p>
        </p:txBody>
      </p:sp>
      <p:sp>
        <p:nvSpPr>
          <p:cNvPr id="13"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pic>
        <p:nvPicPr>
          <p:cNvPr id="15" name="Picture 14"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1" y="6579290"/>
            <a:ext cx="2555849" cy="182880"/>
          </a:xfrm>
          <a:prstGeom prst="rect">
            <a:avLst/>
          </a:prstGeom>
        </p:spPr>
      </p:pic>
    </p:spTree>
    <p:extLst>
      <p:ext uri="{BB962C8B-B14F-4D97-AF65-F5344CB8AC3E}">
        <p14:creationId xmlns:p14="http://schemas.microsoft.com/office/powerpoint/2010/main" val="2124243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4"/>
        </a:solidFill>
        <a:effectLst/>
      </p:bgPr>
    </p:bg>
    <p:spTree>
      <p:nvGrpSpPr>
        <p:cNvPr id="1" name=""/>
        <p:cNvGrpSpPr/>
        <p:nvPr/>
      </p:nvGrpSpPr>
      <p:grpSpPr>
        <a:xfrm>
          <a:off x="0" y="0"/>
          <a:ext cx="0" cy="0"/>
          <a:chOff x="0" y="0"/>
          <a:chExt cx="0" cy="0"/>
        </a:xfrm>
      </p:grpSpPr>
      <p:sp>
        <p:nvSpPr>
          <p:cNvPr id="5" name="Pentagon 4"/>
          <p:cNvSpPr/>
          <p:nvPr userDrawn="1"/>
        </p:nvSpPr>
        <p:spPr>
          <a:xfrm>
            <a:off x="0" y="0"/>
            <a:ext cx="11277597" cy="6858000"/>
          </a:xfrm>
          <a:prstGeom prst="homePlate">
            <a:avLst>
              <a:gd name="adj" fmla="val 20935"/>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Pentagon 7"/>
          <p:cNvSpPr/>
          <p:nvPr userDrawn="1"/>
        </p:nvSpPr>
        <p:spPr>
          <a:xfrm>
            <a:off x="0" y="0"/>
            <a:ext cx="9719731" cy="6858000"/>
          </a:xfrm>
          <a:prstGeom prst="homePlate">
            <a:avLst>
              <a:gd name="adj" fmla="val 20935"/>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Text Placeholder 8"/>
          <p:cNvSpPr>
            <a:spLocks noGrp="1"/>
          </p:cNvSpPr>
          <p:nvPr>
            <p:ph type="body" sz="quarter" idx="10" hasCustomPrompt="1"/>
          </p:nvPr>
        </p:nvSpPr>
        <p:spPr>
          <a:xfrm>
            <a:off x="914400" y="1828800"/>
            <a:ext cx="10363200" cy="3200400"/>
          </a:xfrm>
        </p:spPr>
        <p:txBody>
          <a:bodyPr anchor="ctr">
            <a:noAutofit/>
          </a:bodyPr>
          <a:lstStyle>
            <a:lvl1pPr marL="0" indent="0" algn="ctr">
              <a:spcAft>
                <a:spcPts val="0"/>
              </a:spcAft>
              <a:buNone/>
              <a:defRPr sz="2800" b="0" i="1" baseline="0">
                <a:solidFill>
                  <a:srgbClr val="FFFFFF"/>
                </a:solidFill>
                <a:latin typeface="+mn-lt"/>
                <a:cs typeface="SapientCentroSlab-Light"/>
              </a:defRPr>
            </a:lvl1pPr>
          </a:lstStyle>
          <a:p>
            <a:pPr lvl="0"/>
            <a:r>
              <a:rPr lang="en-US" dirty="0"/>
              <a:t>Vision Quote</a:t>
            </a:r>
            <a:br>
              <a:rPr lang="en-US" dirty="0"/>
            </a:br>
            <a:r>
              <a:rPr lang="en-US" dirty="0"/>
              <a:t>“</a:t>
            </a:r>
            <a:r>
              <a:rPr lang="en-US" dirty="0" err="1"/>
              <a:t>Lorem</a:t>
            </a:r>
            <a:r>
              <a:rPr lang="en-US" dirty="0"/>
              <a:t> </a:t>
            </a:r>
            <a:r>
              <a:rPr lang="en-US" dirty="0" err="1"/>
              <a:t>ipsum</a:t>
            </a:r>
            <a:r>
              <a:rPr lang="en-US" dirty="0"/>
              <a:t> dolor sit </a:t>
            </a:r>
            <a:r>
              <a:rPr lang="en-US" dirty="0" err="1"/>
              <a:t>amet</a:t>
            </a:r>
            <a:r>
              <a:rPr lang="en-US" dirty="0"/>
              <a:t>, fugit </a:t>
            </a:r>
            <a:r>
              <a:rPr lang="en-US" dirty="0" err="1"/>
              <a:t>liberavisse</a:t>
            </a:r>
            <a:r>
              <a:rPr lang="en-US" dirty="0"/>
              <a:t> </a:t>
            </a:r>
            <a:br>
              <a:rPr lang="en-US" dirty="0"/>
            </a:br>
            <a:r>
              <a:rPr lang="en-US" dirty="0" err="1"/>
              <a:t>nec</a:t>
            </a:r>
            <a:r>
              <a:rPr lang="en-US" dirty="0"/>
              <a:t> at. </a:t>
            </a:r>
            <a:r>
              <a:rPr lang="en-US" dirty="0" err="1"/>
              <a:t>Essent</a:t>
            </a:r>
            <a:r>
              <a:rPr lang="en-US" dirty="0"/>
              <a:t> </a:t>
            </a:r>
            <a:r>
              <a:rPr lang="en-US" dirty="0" err="1"/>
              <a:t>elaboraret</a:t>
            </a:r>
            <a:r>
              <a:rPr lang="en-US" dirty="0"/>
              <a:t> </a:t>
            </a:r>
            <a:r>
              <a:rPr lang="en-US" dirty="0" err="1"/>
              <a:t>conclusionemque</a:t>
            </a:r>
            <a:r>
              <a:rPr lang="en-US" dirty="0"/>
              <a:t> </a:t>
            </a:r>
            <a:br>
              <a:rPr lang="en-US" dirty="0"/>
            </a:br>
            <a:r>
              <a:rPr lang="en-US" dirty="0" err="1"/>
              <a:t>eam</a:t>
            </a:r>
            <a:r>
              <a:rPr lang="en-US" dirty="0"/>
              <a:t> id. Quo ex </a:t>
            </a:r>
            <a:r>
              <a:rPr lang="en-US" dirty="0" err="1"/>
              <a:t>laboramus</a:t>
            </a:r>
            <a:r>
              <a:rPr lang="en-US" dirty="0"/>
              <a:t> </a:t>
            </a:r>
            <a:r>
              <a:rPr lang="en-US" dirty="0" err="1"/>
              <a:t>accommodare</a:t>
            </a:r>
            <a:r>
              <a:rPr lang="en-US" dirty="0"/>
              <a:t>, </a:t>
            </a:r>
            <a:br>
              <a:rPr lang="en-US" dirty="0"/>
            </a:br>
            <a:r>
              <a:rPr lang="en-US" dirty="0"/>
              <a:t>his </a:t>
            </a:r>
            <a:r>
              <a:rPr lang="en-US" dirty="0" err="1"/>
              <a:t>falli</a:t>
            </a:r>
            <a:r>
              <a:rPr lang="en-US" dirty="0"/>
              <a:t> </a:t>
            </a:r>
            <a:r>
              <a:rPr lang="en-US" dirty="0" err="1"/>
              <a:t>deleniti</a:t>
            </a:r>
            <a:r>
              <a:rPr lang="en-US" dirty="0"/>
              <a:t> </a:t>
            </a:r>
            <a:r>
              <a:rPr lang="en-US" dirty="0" err="1"/>
              <a:t>ei</a:t>
            </a:r>
            <a:r>
              <a:rPr lang="en-US" dirty="0"/>
              <a:t>. </a:t>
            </a:r>
            <a:r>
              <a:rPr lang="en-US" dirty="0" err="1"/>
              <a:t>Illud</a:t>
            </a:r>
            <a:r>
              <a:rPr lang="en-US" dirty="0"/>
              <a:t> postulant </a:t>
            </a:r>
            <a:br>
              <a:rPr lang="en-US" dirty="0"/>
            </a:br>
            <a:r>
              <a:rPr lang="en-US" dirty="0" err="1"/>
              <a:t>adversarium</a:t>
            </a:r>
            <a:r>
              <a:rPr lang="en-US" dirty="0"/>
              <a:t> </a:t>
            </a:r>
            <a:r>
              <a:rPr lang="en-US" dirty="0" err="1"/>
              <a:t>ei</a:t>
            </a:r>
            <a:r>
              <a:rPr lang="en-US" dirty="0"/>
              <a:t> his.”</a:t>
            </a:r>
          </a:p>
        </p:txBody>
      </p:sp>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FFFFFF"/>
                </a:solidFill>
                <a:latin typeface="+mn-lt"/>
                <a:cs typeface="SapientSansRegular"/>
              </a:rPr>
              <a:t> </a:t>
            </a:r>
            <a:fld id="{4225D95B-3580-C74C-AC82-B8FCF626B418}" type="slidenum">
              <a:rPr lang="en-US" sz="1000" b="1" smtClean="0">
                <a:solidFill>
                  <a:srgbClr val="FFFFFF"/>
                </a:solidFill>
                <a:latin typeface="+mn-lt"/>
                <a:cs typeface="SapientSansRegular"/>
              </a:rPr>
              <a:pPr algn="r" fontAlgn="auto">
                <a:lnSpc>
                  <a:spcPct val="101000"/>
                </a:lnSpc>
                <a:spcBef>
                  <a:spcPct val="50000"/>
                </a:spcBef>
                <a:spcAft>
                  <a:spcPts val="0"/>
                </a:spcAft>
                <a:defRPr/>
              </a:pPr>
              <a:t>‹#›</a:t>
            </a:fld>
            <a:endParaRPr lang="en-US" sz="1000" b="1">
              <a:solidFill>
                <a:srgbClr val="FFFFFF"/>
              </a:solidFill>
              <a:latin typeface="+mn-lt"/>
              <a:cs typeface="SapientSansRegular"/>
            </a:endParaRPr>
          </a:p>
        </p:txBody>
      </p:sp>
      <p:pic>
        <p:nvPicPr>
          <p:cNvPr id="11" name="Picture 10"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1" y="6579290"/>
            <a:ext cx="2555849" cy="182880"/>
          </a:xfrm>
          <a:prstGeom prst="rect">
            <a:avLst/>
          </a:prstGeom>
        </p:spPr>
      </p:pic>
    </p:spTree>
    <p:extLst>
      <p:ext uri="{BB962C8B-B14F-4D97-AF65-F5344CB8AC3E}">
        <p14:creationId xmlns:p14="http://schemas.microsoft.com/office/powerpoint/2010/main" val="3576668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Column — Footer">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pic>
        <p:nvPicPr>
          <p:cNvPr id="12" name="Picture 1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3" name="Content Placeholder 2"/>
          <p:cNvSpPr>
            <a:spLocks noGrp="1"/>
          </p:cNvSpPr>
          <p:nvPr>
            <p:ph sz="quarter" idx="11"/>
          </p:nvPr>
        </p:nvSpPr>
        <p:spPr>
          <a:xfrm>
            <a:off x="64202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571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lumn — No Footer">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
        <p:nvSpPr>
          <p:cNvPr id="5" name="Content Placeholder 2"/>
          <p:cNvSpPr>
            <a:spLocks noGrp="1"/>
          </p:cNvSpPr>
          <p:nvPr>
            <p:ph sz="quarter" idx="11"/>
          </p:nvPr>
        </p:nvSpPr>
        <p:spPr>
          <a:xfrm>
            <a:off x="64202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4278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lumn Left —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9" name="Picture 8"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
        <p:nvSpPr>
          <p:cNvPr id="6" name="Content Placeholder 2"/>
          <p:cNvSpPr>
            <a:spLocks noGrp="1"/>
          </p:cNvSpPr>
          <p:nvPr>
            <p:ph sz="quarter" idx="11"/>
          </p:nvPr>
        </p:nvSpPr>
        <p:spPr>
          <a:xfrm>
            <a:off x="642028"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2"/>
          </p:nvPr>
        </p:nvSpPr>
        <p:spPr>
          <a:xfrm>
            <a:off x="6349408"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39091364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lumn Left — No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
        <p:nvSpPr>
          <p:cNvPr id="5" name="Content Placeholder 2"/>
          <p:cNvSpPr>
            <a:spLocks noGrp="1"/>
          </p:cNvSpPr>
          <p:nvPr>
            <p:ph sz="quarter" idx="11"/>
          </p:nvPr>
        </p:nvSpPr>
        <p:spPr>
          <a:xfrm>
            <a:off x="642028"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4"/>
          <p:cNvSpPr>
            <a:spLocks noGrp="1"/>
          </p:cNvSpPr>
          <p:nvPr>
            <p:ph sz="quarter" idx="12"/>
          </p:nvPr>
        </p:nvSpPr>
        <p:spPr>
          <a:xfrm>
            <a:off x="6349408"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2609086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umn Right —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9" name="Picture 8"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
        <p:nvSpPr>
          <p:cNvPr id="6" name="Content Placeholder 2"/>
          <p:cNvSpPr>
            <a:spLocks noGrp="1"/>
          </p:cNvSpPr>
          <p:nvPr>
            <p:ph sz="quarter" idx="11"/>
          </p:nvPr>
        </p:nvSpPr>
        <p:spPr>
          <a:xfrm>
            <a:off x="6051635"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4"/>
          <p:cNvSpPr>
            <a:spLocks noGrp="1"/>
          </p:cNvSpPr>
          <p:nvPr>
            <p:ph sz="quarter" idx="12"/>
          </p:nvPr>
        </p:nvSpPr>
        <p:spPr>
          <a:xfrm>
            <a:off x="658369"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3531160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umn Right — No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
        <p:nvSpPr>
          <p:cNvPr id="5" name="Content Placeholder 2"/>
          <p:cNvSpPr>
            <a:spLocks noGrp="1"/>
          </p:cNvSpPr>
          <p:nvPr>
            <p:ph sz="quarter" idx="11"/>
          </p:nvPr>
        </p:nvSpPr>
        <p:spPr>
          <a:xfrm>
            <a:off x="6051635"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4"/>
          <p:cNvSpPr>
            <a:spLocks noGrp="1"/>
          </p:cNvSpPr>
          <p:nvPr>
            <p:ph sz="quarter" idx="12"/>
          </p:nvPr>
        </p:nvSpPr>
        <p:spPr>
          <a:xfrm>
            <a:off x="658369"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3418839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gle Graphic — Footer">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8" name="Picture 7"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Tree>
    <p:extLst>
      <p:ext uri="{BB962C8B-B14F-4D97-AF65-F5344CB8AC3E}">
        <p14:creationId xmlns:p14="http://schemas.microsoft.com/office/powerpoint/2010/main" val="36827761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gle Graphic — No Footer">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Tree>
    <p:extLst>
      <p:ext uri="{BB962C8B-B14F-4D97-AF65-F5344CB8AC3E}">
        <p14:creationId xmlns:p14="http://schemas.microsoft.com/office/powerpoint/2010/main" val="2351721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 Footer">
    <p:bg>
      <p:bgPr>
        <a:solidFill>
          <a:schemeClr val="bg1"/>
        </a:solidFill>
        <a:effectLst/>
      </p:bgPr>
    </p:bg>
    <p:spTree>
      <p:nvGrpSpPr>
        <p:cNvPr id="1" name=""/>
        <p:cNvGrpSpPr/>
        <p:nvPr/>
      </p:nvGrpSpPr>
      <p:grpSpPr>
        <a:xfrm>
          <a:off x="0" y="0"/>
          <a:ext cx="0" cy="0"/>
          <a:chOff x="0" y="0"/>
          <a:chExt cx="0" cy="0"/>
        </a:xfrm>
      </p:grpSpPr>
      <p:sp>
        <p:nvSpPr>
          <p:cNvPr id="7"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pic>
        <p:nvPicPr>
          <p:cNvPr id="12" name="Picture 1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Tree>
    <p:extLst>
      <p:ext uri="{BB962C8B-B14F-4D97-AF65-F5344CB8AC3E}">
        <p14:creationId xmlns:p14="http://schemas.microsoft.com/office/powerpoint/2010/main" val="1174325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No Footer">
    <p:bg>
      <p:bgPr>
        <a:solidFill>
          <a:schemeClr val="bg1"/>
        </a:solidFill>
        <a:effectLst/>
      </p:bgPr>
    </p:bg>
    <p:spTree>
      <p:nvGrpSpPr>
        <p:cNvPr id="1" name=""/>
        <p:cNvGrpSpPr/>
        <p:nvPr/>
      </p:nvGrpSpPr>
      <p:grpSpPr>
        <a:xfrm>
          <a:off x="0" y="0"/>
          <a:ext cx="0" cy="0"/>
          <a:chOff x="0" y="0"/>
          <a:chExt cx="0" cy="0"/>
        </a:xfrm>
      </p:grpSpPr>
      <p:sp>
        <p:nvSpPr>
          <p:cNvPr id="3"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a:solidFill>
                <a:srgbClr val="7F7F7F"/>
              </a:solidFill>
              <a:latin typeface="+mn-lt"/>
              <a:cs typeface="SapientSansRegular"/>
            </a:endParaRPr>
          </a:p>
        </p:txBody>
      </p:sp>
    </p:spTree>
    <p:extLst>
      <p:ext uri="{BB962C8B-B14F-4D97-AF65-F5344CB8AC3E}">
        <p14:creationId xmlns:p14="http://schemas.microsoft.com/office/powerpoint/2010/main" val="17970901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ack Cover Blue">
    <p:bg>
      <p:bgPr>
        <a:solidFill>
          <a:schemeClr val="accent4"/>
        </a:solidFill>
        <a:effectLst/>
      </p:bgPr>
    </p:bg>
    <p:spTree>
      <p:nvGrpSpPr>
        <p:cNvPr id="1" name=""/>
        <p:cNvGrpSpPr/>
        <p:nvPr/>
      </p:nvGrpSpPr>
      <p:grpSpPr>
        <a:xfrm>
          <a:off x="0" y="0"/>
          <a:ext cx="0" cy="0"/>
          <a:chOff x="0" y="0"/>
          <a:chExt cx="0" cy="0"/>
        </a:xfrm>
      </p:grpSpPr>
      <p:sp>
        <p:nvSpPr>
          <p:cNvPr id="7" name="Pentagon 6"/>
          <p:cNvSpPr/>
          <p:nvPr userDrawn="1"/>
        </p:nvSpPr>
        <p:spPr>
          <a:xfrm>
            <a:off x="0" y="0"/>
            <a:ext cx="11277597" cy="6858000"/>
          </a:xfrm>
          <a:prstGeom prst="homePlate">
            <a:avLst>
              <a:gd name="adj" fmla="val 20935"/>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Pentagon 8"/>
          <p:cNvSpPr/>
          <p:nvPr userDrawn="1"/>
        </p:nvSpPr>
        <p:spPr>
          <a:xfrm>
            <a:off x="0" y="0"/>
            <a:ext cx="9719731" cy="6858000"/>
          </a:xfrm>
          <a:prstGeom prst="homePlate">
            <a:avLst>
              <a:gd name="adj" fmla="val 20935"/>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2" name="Group 1"/>
          <p:cNvGrpSpPr>
            <a:grpSpLocks noChangeAspect="1"/>
          </p:cNvGrpSpPr>
          <p:nvPr userDrawn="1"/>
        </p:nvGrpSpPr>
        <p:grpSpPr>
          <a:xfrm>
            <a:off x="3425319" y="2915920"/>
            <a:ext cx="5403724" cy="1007110"/>
            <a:chOff x="1524000" y="2654300"/>
            <a:chExt cx="6235066" cy="1549400"/>
          </a:xfrm>
        </p:grpSpPr>
        <p:pic>
          <p:nvPicPr>
            <p:cNvPr id="4" name="Picture 3" descr="NCI-Logo-Sta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1" y="2844800"/>
              <a:ext cx="4253865" cy="1162050"/>
            </a:xfrm>
            <a:prstGeom prst="rect">
              <a:avLst/>
            </a:prstGeom>
          </p:spPr>
        </p:pic>
        <p:pic>
          <p:nvPicPr>
            <p:cNvPr id="5" name="Picture 4" descr="4_hhs_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24000" y="2654300"/>
              <a:ext cx="1549400" cy="1549400"/>
            </a:xfrm>
            <a:prstGeom prst="rect">
              <a:avLst/>
            </a:prstGeom>
          </p:spPr>
        </p:pic>
      </p:grpSp>
      <p:sp>
        <p:nvSpPr>
          <p:cNvPr id="6" name="TextBox 13"/>
          <p:cNvSpPr txBox="1">
            <a:spLocks noChangeArrowheads="1"/>
          </p:cNvSpPr>
          <p:nvPr userDrawn="1"/>
        </p:nvSpPr>
        <p:spPr bwMode="auto">
          <a:xfrm>
            <a:off x="3215254" y="6083300"/>
            <a:ext cx="58101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800" b="1" err="1">
                <a:solidFill>
                  <a:schemeClr val="bg1"/>
                </a:solidFill>
                <a:latin typeface="Arial" charset="0"/>
              </a:rPr>
              <a:t>www.cancer.gov</a:t>
            </a:r>
            <a:r>
              <a:rPr lang="en-US" sz="1800" b="1">
                <a:solidFill>
                  <a:schemeClr val="bg1"/>
                </a:solidFill>
                <a:latin typeface="Arial" charset="0"/>
              </a:rPr>
              <a:t>                 </a:t>
            </a:r>
            <a:r>
              <a:rPr lang="en-US" sz="1800" b="1" err="1">
                <a:solidFill>
                  <a:schemeClr val="bg1"/>
                </a:solidFill>
                <a:latin typeface="Arial" charset="0"/>
              </a:rPr>
              <a:t>www.cancer.gov</a:t>
            </a:r>
            <a:r>
              <a:rPr lang="en-US" sz="1800" b="1">
                <a:solidFill>
                  <a:schemeClr val="bg1"/>
                </a:solidFill>
                <a:latin typeface="Arial" charset="0"/>
              </a:rPr>
              <a:t>/</a:t>
            </a:r>
            <a:r>
              <a:rPr lang="en-US" sz="1800" b="1" err="1">
                <a:solidFill>
                  <a:schemeClr val="bg1"/>
                </a:solidFill>
                <a:latin typeface="Arial" charset="0"/>
              </a:rPr>
              <a:t>espanol</a:t>
            </a:r>
            <a:endParaRPr lang="en-US" sz="1800" b="1">
              <a:solidFill>
                <a:schemeClr val="bg1"/>
              </a:solidFill>
              <a:latin typeface="Arial" charset="0"/>
            </a:endParaRPr>
          </a:p>
        </p:txBody>
      </p:sp>
    </p:spTree>
    <p:extLst>
      <p:ext uri="{BB962C8B-B14F-4D97-AF65-F5344CB8AC3E}">
        <p14:creationId xmlns:p14="http://schemas.microsoft.com/office/powerpoint/2010/main" val="20554141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771EA5-4F3B-614C-A87C-5CB9AB737F3F}" type="slidenum">
              <a:rPr lang="en-US"/>
              <a:pPr>
                <a:defRPr/>
              </a:pPr>
              <a:t>‹#›</a:t>
            </a:fld>
            <a:endParaRPr lang="en-US"/>
          </a:p>
        </p:txBody>
      </p:sp>
    </p:spTree>
    <p:extLst>
      <p:ext uri="{BB962C8B-B14F-4D97-AF65-F5344CB8AC3E}">
        <p14:creationId xmlns:p14="http://schemas.microsoft.com/office/powerpoint/2010/main" val="12964983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3742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613C-4E56-4A00-8B0E-2AB5496568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C07700-3C91-48AA-8B20-C8AB088737A8}"/>
              </a:ext>
            </a:extLst>
          </p:cNvPr>
          <p:cNvSpPr>
            <a:spLocks noGrp="1"/>
          </p:cNvSpPr>
          <p:nvPr>
            <p:ph type="dt" sz="half" idx="10"/>
          </p:nvPr>
        </p:nvSpPr>
        <p:spPr/>
        <p:txBody>
          <a:bodyPr/>
          <a:lstStyle/>
          <a:p>
            <a:fld id="{0CE52850-AC69-45BC-9C61-CD4B53F83D12}" type="datetimeFigureOut">
              <a:rPr lang="en-US" smtClean="0"/>
              <a:t>9/11/19</a:t>
            </a:fld>
            <a:endParaRPr lang="en-US"/>
          </a:p>
        </p:txBody>
      </p:sp>
      <p:sp>
        <p:nvSpPr>
          <p:cNvPr id="4" name="Footer Placeholder 3">
            <a:extLst>
              <a:ext uri="{FF2B5EF4-FFF2-40B4-BE49-F238E27FC236}">
                <a16:creationId xmlns:a16="http://schemas.microsoft.com/office/drawing/2014/main" id="{9949A33F-71D6-4731-8B4A-94799F5494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E37C35-9454-48F6-95E1-14BFE63E321F}"/>
              </a:ext>
            </a:extLst>
          </p:cNvPr>
          <p:cNvSpPr>
            <a:spLocks noGrp="1"/>
          </p:cNvSpPr>
          <p:nvPr>
            <p:ph type="sldNum" sz="quarter" idx="12"/>
          </p:nvPr>
        </p:nvSpPr>
        <p:spPr/>
        <p:txBody>
          <a:bodyPr/>
          <a:lstStyle/>
          <a:p>
            <a:fld id="{2718C2E9-261C-45E7-98B3-9F4810B84082}" type="slidenum">
              <a:rPr lang="en-US" smtClean="0"/>
              <a:t>‹#›</a:t>
            </a:fld>
            <a:endParaRPr lang="en-US"/>
          </a:p>
        </p:txBody>
      </p:sp>
    </p:spTree>
    <p:extLst>
      <p:ext uri="{BB962C8B-B14F-4D97-AF65-F5344CB8AC3E}">
        <p14:creationId xmlns:p14="http://schemas.microsoft.com/office/powerpoint/2010/main" val="9603215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d Title Slide">
    <p:bg>
      <p:bgPr>
        <a:solidFill>
          <a:schemeClr val="tx2"/>
        </a:solidFill>
        <a:effectLst/>
      </p:bgPr>
    </p:bg>
    <p:spTree>
      <p:nvGrpSpPr>
        <p:cNvPr id="1" name=""/>
        <p:cNvGrpSpPr/>
        <p:nvPr/>
      </p:nvGrpSpPr>
      <p:grpSpPr>
        <a:xfrm>
          <a:off x="0" y="0"/>
          <a:ext cx="0" cy="0"/>
          <a:chOff x="0" y="0"/>
          <a:chExt cx="0" cy="0"/>
        </a:xfrm>
      </p:grpSpPr>
      <p:sp>
        <p:nvSpPr>
          <p:cNvPr id="19" name="Pentagon 18"/>
          <p:cNvSpPr/>
          <p:nvPr userDrawn="1"/>
        </p:nvSpPr>
        <p:spPr>
          <a:xfrm>
            <a:off x="1557867" y="0"/>
            <a:ext cx="3826933" cy="6858000"/>
          </a:xfrm>
          <a:prstGeom prst="homePlate">
            <a:avLst>
              <a:gd name="adj" fmla="val 47787"/>
            </a:avLst>
          </a:prstGeom>
          <a:solidFill>
            <a:srgbClr val="B1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0" name="Pentagon 19"/>
          <p:cNvSpPr/>
          <p:nvPr userDrawn="1"/>
        </p:nvSpPr>
        <p:spPr>
          <a:xfrm>
            <a:off x="0" y="0"/>
            <a:ext cx="3826933" cy="6858000"/>
          </a:xfrm>
          <a:prstGeom prst="homePlate">
            <a:avLst>
              <a:gd name="adj" fmla="val 47787"/>
            </a:avLst>
          </a:prstGeom>
          <a:solidFill>
            <a:srgbClr val="A7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1" name="Rectangle 20"/>
          <p:cNvSpPr/>
          <p:nvPr userDrawn="1"/>
        </p:nvSpPr>
        <p:spPr>
          <a:xfrm flipV="1">
            <a:off x="0" y="5029200"/>
            <a:ext cx="12192000" cy="1828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2" name="Title 1"/>
          <p:cNvSpPr>
            <a:spLocks noGrp="1"/>
          </p:cNvSpPr>
          <p:nvPr>
            <p:ph type="ctrTitle" hasCustomPrompt="1"/>
          </p:nvPr>
        </p:nvSpPr>
        <p:spPr>
          <a:xfrm>
            <a:off x="914399" y="1645920"/>
            <a:ext cx="10363200" cy="1827842"/>
          </a:xfrm>
        </p:spPr>
        <p:txBody>
          <a:bodyPr lIns="0" tIns="0" rIns="0" bIns="0" anchor="b">
            <a:noAutofit/>
          </a:bodyPr>
          <a:lstStyle>
            <a:lvl1pPr algn="r">
              <a:defRPr sz="3600" b="0" i="0">
                <a:solidFill>
                  <a:srgbClr val="FFFFFF"/>
                </a:solidFill>
                <a:latin typeface="Arial"/>
                <a:cs typeface="Arial"/>
              </a:defRPr>
            </a:lvl1pPr>
          </a:lstStyle>
          <a:p>
            <a:r>
              <a:rPr lang="en-US" dirty="0"/>
              <a:t>Title of the presentation</a:t>
            </a:r>
          </a:p>
        </p:txBody>
      </p:sp>
      <p:sp>
        <p:nvSpPr>
          <p:cNvPr id="23" name="Subtitle 2"/>
          <p:cNvSpPr>
            <a:spLocks noGrp="1"/>
          </p:cNvSpPr>
          <p:nvPr>
            <p:ph type="subTitle" idx="1" hasCustomPrompt="1"/>
          </p:nvPr>
        </p:nvSpPr>
        <p:spPr>
          <a:xfrm>
            <a:off x="914400" y="3566160"/>
            <a:ext cx="10363200" cy="686376"/>
          </a:xfrm>
        </p:spPr>
        <p:txBody>
          <a:bodyPr lIns="0" tIns="0" rIns="0" bIns="0" anchor="t">
            <a:noAutofit/>
          </a:bodyPr>
          <a:lstStyle>
            <a:lvl1pPr marL="0" indent="0" algn="r">
              <a:buNone/>
              <a:defRPr sz="1800" b="0" i="1" spc="10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 </a:t>
            </a:r>
          </a:p>
        </p:txBody>
      </p:sp>
      <p:pic>
        <p:nvPicPr>
          <p:cNvPr id="2" name="Picture 1" descr="NCI-Logo-Colo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710326"/>
            <a:ext cx="6632448" cy="474575"/>
          </a:xfrm>
          <a:prstGeom prst="rect">
            <a:avLst/>
          </a:prstGeom>
        </p:spPr>
      </p:pic>
      <p:sp>
        <p:nvSpPr>
          <p:cNvPr id="9" name="Date Placeholder 3"/>
          <p:cNvSpPr>
            <a:spLocks noGrp="1"/>
          </p:cNvSpPr>
          <p:nvPr>
            <p:ph type="dt" sz="half" idx="2"/>
          </p:nvPr>
        </p:nvSpPr>
        <p:spPr>
          <a:xfrm>
            <a:off x="8534400" y="5724145"/>
            <a:ext cx="3048000" cy="455525"/>
          </a:xfrm>
          <a:prstGeom prst="rect">
            <a:avLst/>
          </a:prstGeom>
        </p:spPr>
        <p:txBody>
          <a:bodyPr vert="horz" lIns="0" tIns="0" rIns="0" bIns="0" rtlCol="0" anchor="ctr"/>
          <a:lstStyle>
            <a:lvl1pPr algn="r" fontAlgn="auto">
              <a:spcBef>
                <a:spcPts val="0"/>
              </a:spcBef>
              <a:spcAft>
                <a:spcPts val="0"/>
              </a:spcAft>
              <a:defRPr sz="1600" smtClean="0">
                <a:solidFill>
                  <a:srgbClr val="000000"/>
                </a:solidFill>
                <a:latin typeface="+mn-lt"/>
                <a:ea typeface="+mn-ea"/>
                <a:cs typeface="SapientSansRegular"/>
              </a:defRPr>
            </a:lvl1pPr>
          </a:lstStyle>
          <a:p>
            <a:pPr>
              <a:defRPr/>
            </a:pPr>
            <a:fld id="{64E399A6-2005-5942-9A54-D03BEFAD9AF9}" type="datetime4">
              <a:rPr lang="en-US" smtClean="0"/>
              <a:t>September 11, 2019</a:t>
            </a:fld>
            <a:endParaRPr lang="en-US" dirty="0"/>
          </a:p>
        </p:txBody>
      </p:sp>
    </p:spTree>
    <p:extLst>
      <p:ext uri="{BB962C8B-B14F-4D97-AF65-F5344CB8AC3E}">
        <p14:creationId xmlns:p14="http://schemas.microsoft.com/office/powerpoint/2010/main" val="13660381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with Sub-Bullet">
    <p:bg>
      <p:bgPr>
        <a:solidFill>
          <a:schemeClr val="bg1"/>
        </a:solidFill>
        <a:effectLst/>
      </p:bgPr>
    </p:bg>
    <p:spTree>
      <p:nvGrpSpPr>
        <p:cNvPr id="1" name=""/>
        <p:cNvGrpSpPr/>
        <p:nvPr/>
      </p:nvGrpSpPr>
      <p:grpSpPr>
        <a:xfrm>
          <a:off x="0" y="0"/>
          <a:ext cx="0" cy="0"/>
          <a:chOff x="0" y="0"/>
          <a:chExt cx="0" cy="0"/>
        </a:xfrm>
      </p:grpSpPr>
      <p:sp>
        <p:nvSpPr>
          <p:cNvPr id="6" name="Pentagon 5"/>
          <p:cNvSpPr/>
          <p:nvPr userDrawn="1"/>
        </p:nvSpPr>
        <p:spPr>
          <a:xfrm>
            <a:off x="1557867" y="0"/>
            <a:ext cx="3826933" cy="6858000"/>
          </a:xfrm>
          <a:prstGeom prst="homePlate">
            <a:avLst>
              <a:gd name="adj" fmla="val 4778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Pentagon 8"/>
          <p:cNvSpPr/>
          <p:nvPr userDrawn="1"/>
        </p:nvSpPr>
        <p:spPr>
          <a:xfrm>
            <a:off x="0" y="0"/>
            <a:ext cx="3826933" cy="6858000"/>
          </a:xfrm>
          <a:prstGeom prst="homePlate">
            <a:avLst>
              <a:gd name="adj" fmla="val 47787"/>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10" name="Text Placeholder 12"/>
          <p:cNvSpPr>
            <a:spLocks noGrp="1"/>
          </p:cNvSpPr>
          <p:nvPr>
            <p:ph type="body" sz="quarter" idx="10" hasCustomPrompt="1"/>
          </p:nvPr>
        </p:nvSpPr>
        <p:spPr>
          <a:xfrm>
            <a:off x="5779008" y="0"/>
            <a:ext cx="5730240" cy="6858000"/>
          </a:xfrm>
        </p:spPr>
        <p:txBody>
          <a:bodyPr anchor="ctr">
            <a:noAutofit/>
          </a:bodyPr>
          <a:lstStyle>
            <a:lvl1pPr marL="457200" marR="0" indent="-457200" algn="l" defTabSz="457200" rtl="0" eaLnBrk="1" fontAlgn="auto" latinLnBrk="0" hangingPunct="1">
              <a:lnSpc>
                <a:spcPct val="100000"/>
              </a:lnSpc>
              <a:spcBef>
                <a:spcPts val="0"/>
              </a:spcBef>
              <a:spcAft>
                <a:spcPts val="1000"/>
              </a:spcAft>
              <a:buClr>
                <a:schemeClr val="accent1"/>
              </a:buClr>
              <a:buSzTx/>
              <a:buFont typeface="+mj-lt"/>
              <a:buAutoNum type="arabicPeriod"/>
              <a:tabLst/>
              <a:defRPr i="1">
                <a:solidFill>
                  <a:srgbClr val="000000"/>
                </a:solidFill>
              </a:defRPr>
            </a:lvl1pPr>
            <a:lvl2pPr marL="685800" marR="0"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lang="en-US" sz="1900" i="1" kern="1200" baseline="0" dirty="0" smtClean="0">
                <a:solidFill>
                  <a:srgbClr val="000000"/>
                </a:solidFill>
                <a:latin typeface="+mn-lt"/>
                <a:ea typeface="ＭＳ Ｐゴシック" charset="0"/>
                <a:cs typeface="SapientCentroSlab-Light"/>
              </a:defRPr>
            </a:lvl2pPr>
          </a:lstStyle>
          <a:p>
            <a:r>
              <a:rPr lang="en-US" dirty="0"/>
              <a:t>Agenda Item 1</a:t>
            </a:r>
          </a:p>
          <a:p>
            <a:pPr lvl="1"/>
            <a:r>
              <a:rPr lang="en-US" dirty="0"/>
              <a:t>Agenda Item 1a</a:t>
            </a:r>
          </a:p>
          <a:p>
            <a:pPr lvl="1"/>
            <a:r>
              <a:rPr lang="en-US" dirty="0"/>
              <a:t>Agenda Item 1b</a:t>
            </a:r>
          </a:p>
          <a:p>
            <a:r>
              <a:rPr lang="en-US" dirty="0"/>
              <a:t>Agenda Item 2</a:t>
            </a:r>
          </a:p>
          <a:p>
            <a:pPr lvl="1"/>
            <a:r>
              <a:rPr lang="en-US" dirty="0"/>
              <a:t>Agenda Item 2a</a:t>
            </a:r>
          </a:p>
          <a:p>
            <a:pPr lvl="1"/>
            <a:r>
              <a:rPr lang="en-US" dirty="0"/>
              <a:t>Agenda Item 2b</a:t>
            </a:r>
          </a:p>
          <a:p>
            <a:r>
              <a:rPr lang="en-US" dirty="0"/>
              <a:t>Agenda Item 3</a:t>
            </a:r>
          </a:p>
          <a:p>
            <a:pPr marL="685800" marR="0" lvl="1"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a:t>Agenda Item 3a</a:t>
            </a:r>
          </a:p>
          <a:p>
            <a:pPr marL="685800" marR="0" lvl="1"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a:t>Agenda Item 3b</a:t>
            </a:r>
          </a:p>
          <a:p>
            <a:pPr marL="685800" marR="0" lvl="1" indent="-228600" algn="l" defTabSz="457200"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a:t>Agenda Item 3c</a:t>
            </a:r>
          </a:p>
          <a:p>
            <a:r>
              <a:rPr lang="en-US" dirty="0"/>
              <a:t>Agenda Item 4</a:t>
            </a:r>
          </a:p>
        </p:txBody>
      </p:sp>
      <p:sp>
        <p:nvSpPr>
          <p:cNvPr id="8" name="Title 1"/>
          <p:cNvSpPr>
            <a:spLocks noGrp="1"/>
          </p:cNvSpPr>
          <p:nvPr>
            <p:ph type="title" hasCustomPrompt="1"/>
          </p:nvPr>
        </p:nvSpPr>
        <p:spPr>
          <a:xfrm>
            <a:off x="658368" y="1737360"/>
            <a:ext cx="4023360" cy="1828800"/>
          </a:xfrm>
        </p:spPr>
        <p:txBody>
          <a:bodyPr lIns="0" tIns="0" rIns="0" bIns="0" anchor="b">
            <a:noAutofit/>
          </a:bodyPr>
          <a:lstStyle>
            <a:lvl1pPr algn="r">
              <a:lnSpc>
                <a:spcPct val="90000"/>
              </a:lnSpc>
              <a:defRPr sz="2400">
                <a:solidFill>
                  <a:srgbClr val="123E57"/>
                </a:solidFill>
                <a:latin typeface="+mj-lt"/>
                <a:cs typeface="SapientSansBold"/>
              </a:defRPr>
            </a:lvl1pPr>
          </a:lstStyle>
          <a:p>
            <a:r>
              <a:rPr lang="en-US" dirty="0"/>
              <a:t>Agenda</a:t>
            </a:r>
          </a:p>
        </p:txBody>
      </p:sp>
      <p:pic>
        <p:nvPicPr>
          <p:cNvPr id="2" name="Picture 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Tree>
    <p:extLst>
      <p:ext uri="{BB962C8B-B14F-4D97-AF65-F5344CB8AC3E}">
        <p14:creationId xmlns:p14="http://schemas.microsoft.com/office/powerpoint/2010/main" val="34621713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 Section Break">
    <p:bg>
      <p:bgPr>
        <a:solidFill>
          <a:schemeClr val="tx2"/>
        </a:solidFill>
        <a:effectLst/>
      </p:bgPr>
    </p:bg>
    <p:spTree>
      <p:nvGrpSpPr>
        <p:cNvPr id="1" name=""/>
        <p:cNvGrpSpPr/>
        <p:nvPr/>
      </p:nvGrpSpPr>
      <p:grpSpPr>
        <a:xfrm>
          <a:off x="0" y="0"/>
          <a:ext cx="0" cy="0"/>
          <a:chOff x="0" y="0"/>
          <a:chExt cx="0" cy="0"/>
        </a:xfrm>
      </p:grpSpPr>
      <p:sp>
        <p:nvSpPr>
          <p:cNvPr id="6" name="Pentagon 5"/>
          <p:cNvSpPr/>
          <p:nvPr userDrawn="1"/>
        </p:nvSpPr>
        <p:spPr>
          <a:xfrm>
            <a:off x="0" y="0"/>
            <a:ext cx="11277597" cy="6858000"/>
          </a:xfrm>
          <a:prstGeom prst="homePlate">
            <a:avLst>
              <a:gd name="adj" fmla="val 20935"/>
            </a:avLst>
          </a:prstGeom>
          <a:solidFill>
            <a:srgbClr val="B1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entagon 6"/>
          <p:cNvSpPr/>
          <p:nvPr userDrawn="1"/>
        </p:nvSpPr>
        <p:spPr>
          <a:xfrm>
            <a:off x="0" y="0"/>
            <a:ext cx="9719731" cy="6858000"/>
          </a:xfrm>
          <a:prstGeom prst="homePlate">
            <a:avLst>
              <a:gd name="adj" fmla="val 20935"/>
            </a:avLst>
          </a:prstGeom>
          <a:solidFill>
            <a:srgbClr val="A7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Title 1"/>
          <p:cNvSpPr>
            <a:spLocks noGrp="1"/>
          </p:cNvSpPr>
          <p:nvPr>
            <p:ph type="ctrTitle" hasCustomPrompt="1"/>
          </p:nvPr>
        </p:nvSpPr>
        <p:spPr>
          <a:xfrm>
            <a:off x="4571999" y="2423160"/>
            <a:ext cx="6705599" cy="1828800"/>
          </a:xfrm>
        </p:spPr>
        <p:txBody>
          <a:bodyPr lIns="0" tIns="0" rIns="0" bIns="0" anchor="b">
            <a:noAutofit/>
          </a:bodyPr>
          <a:lstStyle>
            <a:lvl1pPr algn="r">
              <a:defRPr sz="3600" spc="-80" baseline="0">
                <a:solidFill>
                  <a:schemeClr val="bg1"/>
                </a:solidFill>
                <a:latin typeface="+mj-lt"/>
                <a:cs typeface="SapientSansBold"/>
              </a:defRPr>
            </a:lvl1pPr>
          </a:lstStyle>
          <a:p>
            <a:pPr lvl="0"/>
            <a:r>
              <a:rPr lang="en-US" dirty="0"/>
              <a:t>Section title</a:t>
            </a:r>
          </a:p>
        </p:txBody>
      </p:sp>
      <p:sp>
        <p:nvSpPr>
          <p:cNvPr id="9" name="Subtitle 2"/>
          <p:cNvSpPr>
            <a:spLocks noGrp="1"/>
          </p:cNvSpPr>
          <p:nvPr>
            <p:ph type="subTitle" idx="1" hasCustomPrompt="1"/>
          </p:nvPr>
        </p:nvSpPr>
        <p:spPr>
          <a:xfrm>
            <a:off x="4571999" y="4343400"/>
            <a:ext cx="6697189" cy="685800"/>
          </a:xfrm>
        </p:spPr>
        <p:txBody>
          <a:bodyPr lIns="0" tIns="0" rIns="0" bIns="0">
            <a:noAutofit/>
          </a:bodyPr>
          <a:lstStyle>
            <a:lvl1pPr marL="0" indent="0" algn="r">
              <a:buNone/>
              <a:defRPr sz="1700" b="0" i="1" spc="100">
                <a:solidFill>
                  <a:srgbClr val="FFFFFF"/>
                </a:solidFill>
                <a:latin typeface="+mn-lt"/>
                <a:cs typeface="SapientCentroSlab-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a:t>
            </a:r>
          </a:p>
        </p:txBody>
      </p:sp>
      <p:sp>
        <p:nvSpPr>
          <p:cNvPr id="11"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FFFFFF"/>
                </a:solidFill>
                <a:latin typeface="+mn-lt"/>
                <a:cs typeface="SapientSansRegular"/>
              </a:rPr>
              <a:t> </a:t>
            </a:r>
            <a:fld id="{4225D95B-3580-C74C-AC82-B8FCF626B418}" type="slidenum">
              <a:rPr lang="en-US" sz="1000" b="1" smtClean="0">
                <a:solidFill>
                  <a:srgbClr val="FFFFFF"/>
                </a:solidFill>
                <a:latin typeface="+mn-lt"/>
                <a:cs typeface="SapientSansRegular"/>
              </a:rPr>
              <a:pPr algn="r" fontAlgn="auto">
                <a:lnSpc>
                  <a:spcPct val="101000"/>
                </a:lnSpc>
                <a:spcBef>
                  <a:spcPct val="50000"/>
                </a:spcBef>
                <a:spcAft>
                  <a:spcPts val="0"/>
                </a:spcAft>
                <a:defRPr/>
              </a:pPr>
              <a:t>‹#›</a:t>
            </a:fld>
            <a:endParaRPr lang="en-US" sz="1000" b="1" dirty="0">
              <a:solidFill>
                <a:srgbClr val="FFFFFF"/>
              </a:solidFill>
              <a:latin typeface="+mn-lt"/>
              <a:cs typeface="SapientSansRegular"/>
            </a:endParaRPr>
          </a:p>
        </p:txBody>
      </p:sp>
      <p:pic>
        <p:nvPicPr>
          <p:cNvPr id="12" name="Picture 11"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1" y="6579290"/>
            <a:ext cx="2555849" cy="182880"/>
          </a:xfrm>
          <a:prstGeom prst="rect">
            <a:avLst/>
          </a:prstGeom>
        </p:spPr>
      </p:pic>
    </p:spTree>
    <p:extLst>
      <p:ext uri="{BB962C8B-B14F-4D97-AF65-F5344CB8AC3E}">
        <p14:creationId xmlns:p14="http://schemas.microsoft.com/office/powerpoint/2010/main" val="16104385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d Section Break ALT">
    <p:bg>
      <p:bgPr>
        <a:solidFill>
          <a:schemeClr val="bg1"/>
        </a:solidFill>
        <a:effectLst/>
      </p:bgPr>
    </p:bg>
    <p:spTree>
      <p:nvGrpSpPr>
        <p:cNvPr id="1" name=""/>
        <p:cNvGrpSpPr/>
        <p:nvPr/>
      </p:nvGrpSpPr>
      <p:grpSpPr>
        <a:xfrm>
          <a:off x="0" y="0"/>
          <a:ext cx="0" cy="0"/>
          <a:chOff x="0" y="0"/>
          <a:chExt cx="0" cy="0"/>
        </a:xfrm>
      </p:grpSpPr>
      <p:sp>
        <p:nvSpPr>
          <p:cNvPr id="10" name="Pentagon 9"/>
          <p:cNvSpPr/>
          <p:nvPr userDrawn="1"/>
        </p:nvSpPr>
        <p:spPr>
          <a:xfrm>
            <a:off x="2033694" y="0"/>
            <a:ext cx="3826933" cy="6858000"/>
          </a:xfrm>
          <a:prstGeom prst="homePlate">
            <a:avLst>
              <a:gd name="adj" fmla="val 47787"/>
            </a:avLst>
          </a:prstGeom>
          <a:solidFill>
            <a:srgbClr val="B1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Pentagon 11"/>
          <p:cNvSpPr/>
          <p:nvPr userDrawn="1"/>
        </p:nvSpPr>
        <p:spPr>
          <a:xfrm>
            <a:off x="0" y="0"/>
            <a:ext cx="4302760" cy="6858000"/>
          </a:xfrm>
          <a:prstGeom prst="homePlate">
            <a:avLst>
              <a:gd name="adj" fmla="val 42671"/>
            </a:avLst>
          </a:prstGeom>
          <a:solidFill>
            <a:srgbClr val="A7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Title 1"/>
          <p:cNvSpPr>
            <a:spLocks noGrp="1"/>
          </p:cNvSpPr>
          <p:nvPr>
            <p:ph type="ctrTitle" hasCustomPrompt="1"/>
          </p:nvPr>
        </p:nvSpPr>
        <p:spPr>
          <a:xfrm>
            <a:off x="5860627" y="2423160"/>
            <a:ext cx="5416971" cy="1828800"/>
          </a:xfrm>
        </p:spPr>
        <p:txBody>
          <a:bodyPr lIns="0" tIns="0" rIns="0" bIns="0" anchor="b">
            <a:noAutofit/>
          </a:bodyPr>
          <a:lstStyle>
            <a:lvl1pPr algn="r">
              <a:defRPr sz="3600" spc="-80" baseline="0">
                <a:solidFill>
                  <a:srgbClr val="BB0E3D"/>
                </a:solidFill>
                <a:latin typeface="+mj-lt"/>
                <a:cs typeface="SapientSansBold"/>
              </a:defRPr>
            </a:lvl1pPr>
          </a:lstStyle>
          <a:p>
            <a:pPr lvl="0"/>
            <a:r>
              <a:rPr lang="en-US" dirty="0"/>
              <a:t>Section title</a:t>
            </a:r>
          </a:p>
        </p:txBody>
      </p:sp>
      <p:sp>
        <p:nvSpPr>
          <p:cNvPr id="9" name="Subtitle 2"/>
          <p:cNvSpPr>
            <a:spLocks noGrp="1"/>
          </p:cNvSpPr>
          <p:nvPr>
            <p:ph type="subTitle" idx="1" hasCustomPrompt="1"/>
          </p:nvPr>
        </p:nvSpPr>
        <p:spPr>
          <a:xfrm>
            <a:off x="5860626" y="4343400"/>
            <a:ext cx="5408561" cy="685800"/>
          </a:xfrm>
        </p:spPr>
        <p:txBody>
          <a:bodyPr lIns="0" tIns="0" rIns="0" bIns="0">
            <a:noAutofit/>
          </a:bodyPr>
          <a:lstStyle>
            <a:lvl1pPr marL="0" indent="0" algn="r">
              <a:buNone/>
              <a:defRPr sz="1700" b="0" i="1" spc="100">
                <a:solidFill>
                  <a:schemeClr val="accent3"/>
                </a:solidFill>
                <a:latin typeface="+mn-lt"/>
                <a:cs typeface="SapientCentroSlab-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a:t>
            </a:r>
          </a:p>
        </p:txBody>
      </p:sp>
      <p:sp>
        <p:nvSpPr>
          <p:cNvPr id="11"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pic>
        <p:nvPicPr>
          <p:cNvPr id="13" name="Picture 12"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1" y="6579290"/>
            <a:ext cx="2555849" cy="182880"/>
          </a:xfrm>
          <a:prstGeom prst="rect">
            <a:avLst/>
          </a:prstGeom>
        </p:spPr>
      </p:pic>
    </p:spTree>
    <p:extLst>
      <p:ext uri="{BB962C8B-B14F-4D97-AF65-F5344CB8AC3E}">
        <p14:creationId xmlns:p14="http://schemas.microsoft.com/office/powerpoint/2010/main" val="20926204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Red">
    <p:bg>
      <p:bgPr>
        <a:solidFill>
          <a:schemeClr val="tx2"/>
        </a:solidFill>
        <a:effectLst/>
      </p:bgPr>
    </p:bg>
    <p:spTree>
      <p:nvGrpSpPr>
        <p:cNvPr id="1" name=""/>
        <p:cNvGrpSpPr/>
        <p:nvPr/>
      </p:nvGrpSpPr>
      <p:grpSpPr>
        <a:xfrm>
          <a:off x="0" y="0"/>
          <a:ext cx="0" cy="0"/>
          <a:chOff x="0" y="0"/>
          <a:chExt cx="0" cy="0"/>
        </a:xfrm>
      </p:grpSpPr>
      <p:sp>
        <p:nvSpPr>
          <p:cNvPr id="4" name="Pentagon 3"/>
          <p:cNvSpPr/>
          <p:nvPr userDrawn="1"/>
        </p:nvSpPr>
        <p:spPr>
          <a:xfrm>
            <a:off x="0" y="0"/>
            <a:ext cx="11277597" cy="6858000"/>
          </a:xfrm>
          <a:prstGeom prst="homePlate">
            <a:avLst>
              <a:gd name="adj" fmla="val 20935"/>
            </a:avLst>
          </a:prstGeom>
          <a:solidFill>
            <a:srgbClr val="B1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Pentagon 4"/>
          <p:cNvSpPr/>
          <p:nvPr userDrawn="1"/>
        </p:nvSpPr>
        <p:spPr>
          <a:xfrm>
            <a:off x="0" y="0"/>
            <a:ext cx="9719731" cy="6858000"/>
          </a:xfrm>
          <a:prstGeom prst="homePlate">
            <a:avLst>
              <a:gd name="adj" fmla="val 20935"/>
            </a:avLst>
          </a:prstGeom>
          <a:solidFill>
            <a:srgbClr val="A7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Text Placeholder 8"/>
          <p:cNvSpPr>
            <a:spLocks noGrp="1"/>
          </p:cNvSpPr>
          <p:nvPr>
            <p:ph type="body" sz="quarter" idx="10" hasCustomPrompt="1"/>
          </p:nvPr>
        </p:nvSpPr>
        <p:spPr>
          <a:xfrm>
            <a:off x="914400" y="1828800"/>
            <a:ext cx="10363200" cy="3200400"/>
          </a:xfrm>
        </p:spPr>
        <p:txBody>
          <a:bodyPr anchor="ctr">
            <a:noAutofit/>
          </a:bodyPr>
          <a:lstStyle>
            <a:lvl1pPr marL="0" indent="0" algn="ctr">
              <a:spcAft>
                <a:spcPts val="0"/>
              </a:spcAft>
              <a:buNone/>
              <a:defRPr sz="2800" b="0" i="1" baseline="0">
                <a:solidFill>
                  <a:srgbClr val="FFFFFF"/>
                </a:solidFill>
                <a:latin typeface="+mn-lt"/>
                <a:cs typeface="SapientCentroSlab-Light"/>
              </a:defRPr>
            </a:lvl1pPr>
          </a:lstStyle>
          <a:p>
            <a:pPr lvl="0"/>
            <a:r>
              <a:rPr lang="en-US" dirty="0"/>
              <a:t>Vision Quote</a:t>
            </a:r>
            <a:br>
              <a:rPr lang="en-US" dirty="0"/>
            </a:br>
            <a:r>
              <a:rPr lang="en-US" dirty="0"/>
              <a:t>“</a:t>
            </a:r>
            <a:r>
              <a:rPr lang="en-US" dirty="0" err="1"/>
              <a:t>Lorem</a:t>
            </a:r>
            <a:r>
              <a:rPr lang="en-US" dirty="0"/>
              <a:t> </a:t>
            </a:r>
            <a:r>
              <a:rPr lang="en-US" dirty="0" err="1"/>
              <a:t>ipsum</a:t>
            </a:r>
            <a:r>
              <a:rPr lang="en-US" dirty="0"/>
              <a:t> dolor sit </a:t>
            </a:r>
            <a:r>
              <a:rPr lang="en-US" dirty="0" err="1"/>
              <a:t>amet</a:t>
            </a:r>
            <a:r>
              <a:rPr lang="en-US" dirty="0"/>
              <a:t>, fugit </a:t>
            </a:r>
            <a:r>
              <a:rPr lang="en-US" dirty="0" err="1"/>
              <a:t>liberavisse</a:t>
            </a:r>
            <a:r>
              <a:rPr lang="en-US" dirty="0"/>
              <a:t> </a:t>
            </a:r>
            <a:br>
              <a:rPr lang="en-US" dirty="0"/>
            </a:br>
            <a:r>
              <a:rPr lang="en-US" dirty="0" err="1"/>
              <a:t>nec</a:t>
            </a:r>
            <a:r>
              <a:rPr lang="en-US" dirty="0"/>
              <a:t> at. </a:t>
            </a:r>
            <a:r>
              <a:rPr lang="en-US" dirty="0" err="1"/>
              <a:t>Essent</a:t>
            </a:r>
            <a:r>
              <a:rPr lang="en-US" dirty="0"/>
              <a:t> </a:t>
            </a:r>
            <a:r>
              <a:rPr lang="en-US" dirty="0" err="1"/>
              <a:t>elaboraret</a:t>
            </a:r>
            <a:r>
              <a:rPr lang="en-US" dirty="0"/>
              <a:t> </a:t>
            </a:r>
            <a:r>
              <a:rPr lang="en-US" dirty="0" err="1"/>
              <a:t>conclusionemque</a:t>
            </a:r>
            <a:r>
              <a:rPr lang="en-US" dirty="0"/>
              <a:t> </a:t>
            </a:r>
            <a:br>
              <a:rPr lang="en-US" dirty="0"/>
            </a:br>
            <a:r>
              <a:rPr lang="en-US" dirty="0" err="1"/>
              <a:t>eam</a:t>
            </a:r>
            <a:r>
              <a:rPr lang="en-US" dirty="0"/>
              <a:t> id. Quo ex </a:t>
            </a:r>
            <a:r>
              <a:rPr lang="en-US" dirty="0" err="1"/>
              <a:t>laboramus</a:t>
            </a:r>
            <a:r>
              <a:rPr lang="en-US" dirty="0"/>
              <a:t> </a:t>
            </a:r>
            <a:r>
              <a:rPr lang="en-US" dirty="0" err="1"/>
              <a:t>accommodare</a:t>
            </a:r>
            <a:r>
              <a:rPr lang="en-US" dirty="0"/>
              <a:t>, </a:t>
            </a:r>
            <a:br>
              <a:rPr lang="en-US" dirty="0"/>
            </a:br>
            <a:r>
              <a:rPr lang="en-US" dirty="0"/>
              <a:t>his </a:t>
            </a:r>
            <a:r>
              <a:rPr lang="en-US" dirty="0" err="1"/>
              <a:t>falli</a:t>
            </a:r>
            <a:r>
              <a:rPr lang="en-US" dirty="0"/>
              <a:t> </a:t>
            </a:r>
            <a:r>
              <a:rPr lang="en-US" dirty="0" err="1"/>
              <a:t>deleniti</a:t>
            </a:r>
            <a:r>
              <a:rPr lang="en-US" dirty="0"/>
              <a:t> </a:t>
            </a:r>
            <a:r>
              <a:rPr lang="en-US" dirty="0" err="1"/>
              <a:t>ei</a:t>
            </a:r>
            <a:r>
              <a:rPr lang="en-US" dirty="0"/>
              <a:t>. </a:t>
            </a:r>
            <a:r>
              <a:rPr lang="en-US" dirty="0" err="1"/>
              <a:t>Illud</a:t>
            </a:r>
            <a:r>
              <a:rPr lang="en-US" dirty="0"/>
              <a:t> postulant </a:t>
            </a:r>
            <a:br>
              <a:rPr lang="en-US" dirty="0"/>
            </a:br>
            <a:r>
              <a:rPr lang="en-US" dirty="0" err="1"/>
              <a:t>adversarium</a:t>
            </a:r>
            <a:r>
              <a:rPr lang="en-US" dirty="0"/>
              <a:t> </a:t>
            </a:r>
            <a:r>
              <a:rPr lang="en-US" dirty="0" err="1"/>
              <a:t>ei</a:t>
            </a:r>
            <a:r>
              <a:rPr lang="en-US" dirty="0"/>
              <a:t> his.”</a:t>
            </a:r>
          </a:p>
        </p:txBody>
      </p:sp>
      <p:sp>
        <p:nvSpPr>
          <p:cNvPr id="7"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FFFFFF"/>
                </a:solidFill>
                <a:latin typeface="+mn-lt"/>
                <a:cs typeface="SapientSansRegular"/>
              </a:rPr>
              <a:t> </a:t>
            </a:r>
            <a:fld id="{4225D95B-3580-C74C-AC82-B8FCF626B418}" type="slidenum">
              <a:rPr lang="en-US" sz="1000" b="1" smtClean="0">
                <a:solidFill>
                  <a:srgbClr val="FFFFFF"/>
                </a:solidFill>
                <a:latin typeface="+mn-lt"/>
                <a:cs typeface="SapientSansRegular"/>
              </a:rPr>
              <a:pPr algn="r" fontAlgn="auto">
                <a:lnSpc>
                  <a:spcPct val="101000"/>
                </a:lnSpc>
                <a:spcBef>
                  <a:spcPct val="50000"/>
                </a:spcBef>
                <a:spcAft>
                  <a:spcPts val="0"/>
                </a:spcAft>
                <a:defRPr/>
              </a:pPr>
              <a:t>‹#›</a:t>
            </a:fld>
            <a:endParaRPr lang="en-US" sz="1000" b="1" dirty="0">
              <a:solidFill>
                <a:srgbClr val="FFFFFF"/>
              </a:solidFill>
              <a:latin typeface="+mn-lt"/>
              <a:cs typeface="SapientSansRegular"/>
            </a:endParaRPr>
          </a:p>
        </p:txBody>
      </p:sp>
      <p:pic>
        <p:nvPicPr>
          <p:cNvPr id="8" name="Picture 7"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1" y="6579290"/>
            <a:ext cx="2555849" cy="182880"/>
          </a:xfrm>
          <a:prstGeom prst="rect">
            <a:avLst/>
          </a:prstGeom>
        </p:spPr>
      </p:pic>
    </p:spTree>
    <p:extLst>
      <p:ext uri="{BB962C8B-B14F-4D97-AF65-F5344CB8AC3E}">
        <p14:creationId xmlns:p14="http://schemas.microsoft.com/office/powerpoint/2010/main" val="41669437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ne Column — Footer">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pic>
        <p:nvPicPr>
          <p:cNvPr id="12" name="Picture 1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3" name="Content Placeholder 2"/>
          <p:cNvSpPr>
            <a:spLocks noGrp="1"/>
          </p:cNvSpPr>
          <p:nvPr>
            <p:ph sz="quarter" idx="11"/>
          </p:nvPr>
        </p:nvSpPr>
        <p:spPr>
          <a:xfrm>
            <a:off x="64202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53453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ne Column — No Footer">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9"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5" name="Content Placeholder 2"/>
          <p:cNvSpPr>
            <a:spLocks noGrp="1"/>
          </p:cNvSpPr>
          <p:nvPr>
            <p:ph sz="quarter" idx="11"/>
          </p:nvPr>
        </p:nvSpPr>
        <p:spPr>
          <a:xfrm>
            <a:off x="64202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56088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lumn Left —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9" name="Picture 8"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6" name="Content Placeholder 2"/>
          <p:cNvSpPr>
            <a:spLocks noGrp="1"/>
          </p:cNvSpPr>
          <p:nvPr>
            <p:ph sz="quarter" idx="11"/>
          </p:nvPr>
        </p:nvSpPr>
        <p:spPr>
          <a:xfrm>
            <a:off x="642028"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2"/>
          </p:nvPr>
        </p:nvSpPr>
        <p:spPr>
          <a:xfrm>
            <a:off x="6349408"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14362749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lumn Left — No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5" name="Content Placeholder 2"/>
          <p:cNvSpPr>
            <a:spLocks noGrp="1"/>
          </p:cNvSpPr>
          <p:nvPr>
            <p:ph sz="quarter" idx="11"/>
          </p:nvPr>
        </p:nvSpPr>
        <p:spPr>
          <a:xfrm>
            <a:off x="642028"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4"/>
          <p:cNvSpPr>
            <a:spLocks noGrp="1"/>
          </p:cNvSpPr>
          <p:nvPr>
            <p:ph sz="quarter" idx="12"/>
          </p:nvPr>
        </p:nvSpPr>
        <p:spPr>
          <a:xfrm>
            <a:off x="6349408"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691582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lumn Right —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9" name="Picture 8"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6" name="Content Placeholder 2"/>
          <p:cNvSpPr>
            <a:spLocks noGrp="1"/>
          </p:cNvSpPr>
          <p:nvPr>
            <p:ph sz="quarter" idx="11"/>
          </p:nvPr>
        </p:nvSpPr>
        <p:spPr>
          <a:xfrm>
            <a:off x="6051635"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4"/>
          <p:cNvSpPr>
            <a:spLocks noGrp="1"/>
          </p:cNvSpPr>
          <p:nvPr>
            <p:ph sz="quarter" idx="12"/>
          </p:nvPr>
        </p:nvSpPr>
        <p:spPr>
          <a:xfrm>
            <a:off x="658369"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19374958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lumn Right — No Footer">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4"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
        <p:nvSpPr>
          <p:cNvPr id="5" name="Content Placeholder 2"/>
          <p:cNvSpPr>
            <a:spLocks noGrp="1"/>
          </p:cNvSpPr>
          <p:nvPr>
            <p:ph sz="quarter" idx="11"/>
          </p:nvPr>
        </p:nvSpPr>
        <p:spPr>
          <a:xfrm>
            <a:off x="6051635" y="1426633"/>
            <a:ext cx="549418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4"/>
          <p:cNvSpPr>
            <a:spLocks noGrp="1"/>
          </p:cNvSpPr>
          <p:nvPr>
            <p:ph sz="quarter" idx="12"/>
          </p:nvPr>
        </p:nvSpPr>
        <p:spPr>
          <a:xfrm>
            <a:off x="658369"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5517661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ingle Graphic — Footer">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pic>
        <p:nvPicPr>
          <p:cNvPr id="8" name="Picture 7"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Tree>
    <p:extLst>
      <p:ext uri="{BB962C8B-B14F-4D97-AF65-F5344CB8AC3E}">
        <p14:creationId xmlns:p14="http://schemas.microsoft.com/office/powerpoint/2010/main" val="2469380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ngle Graphic — No Footer">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a:t>Slide title</a:t>
            </a:r>
          </a:p>
        </p:txBody>
      </p:sp>
      <p:sp>
        <p:nvSpPr>
          <p:cNvPr id="10"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Tree>
    <p:extLst>
      <p:ext uri="{BB962C8B-B14F-4D97-AF65-F5344CB8AC3E}">
        <p14:creationId xmlns:p14="http://schemas.microsoft.com/office/powerpoint/2010/main" val="7426401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 Footer">
    <p:bg>
      <p:bgPr>
        <a:solidFill>
          <a:schemeClr val="bg1"/>
        </a:solidFill>
        <a:effectLst/>
      </p:bgPr>
    </p:bg>
    <p:spTree>
      <p:nvGrpSpPr>
        <p:cNvPr id="1" name=""/>
        <p:cNvGrpSpPr/>
        <p:nvPr/>
      </p:nvGrpSpPr>
      <p:grpSpPr>
        <a:xfrm>
          <a:off x="0" y="0"/>
          <a:ext cx="0" cy="0"/>
          <a:chOff x="0" y="0"/>
          <a:chExt cx="0" cy="0"/>
        </a:xfrm>
      </p:grpSpPr>
      <p:sp>
        <p:nvSpPr>
          <p:cNvPr id="7"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pic>
        <p:nvPicPr>
          <p:cNvPr id="12" name="Picture 11"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579290"/>
            <a:ext cx="2555851" cy="182880"/>
          </a:xfrm>
          <a:prstGeom prst="rect">
            <a:avLst/>
          </a:prstGeom>
        </p:spPr>
      </p:pic>
    </p:spTree>
    <p:extLst>
      <p:ext uri="{BB962C8B-B14F-4D97-AF65-F5344CB8AC3E}">
        <p14:creationId xmlns:p14="http://schemas.microsoft.com/office/powerpoint/2010/main" val="21025556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 No Footer">
    <p:bg>
      <p:bgPr>
        <a:solidFill>
          <a:schemeClr val="bg1"/>
        </a:solidFill>
        <a:effectLst/>
      </p:bgPr>
    </p:bg>
    <p:spTree>
      <p:nvGrpSpPr>
        <p:cNvPr id="1" name=""/>
        <p:cNvGrpSpPr/>
        <p:nvPr/>
      </p:nvGrpSpPr>
      <p:grpSpPr>
        <a:xfrm>
          <a:off x="0" y="0"/>
          <a:ext cx="0" cy="0"/>
          <a:chOff x="0" y="0"/>
          <a:chExt cx="0" cy="0"/>
        </a:xfrm>
      </p:grpSpPr>
      <p:sp>
        <p:nvSpPr>
          <p:cNvPr id="3" name="Text Box 14"/>
          <p:cNvSpPr txBox="1">
            <a:spLocks noChangeArrowheads="1"/>
          </p:cNvSpPr>
          <p:nvPr userDrawn="1"/>
        </p:nvSpPr>
        <p:spPr bwMode="auto">
          <a:xfrm>
            <a:off x="11529485" y="6579290"/>
            <a:ext cx="410633" cy="18288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000" b="1" dirty="0">
                <a:solidFill>
                  <a:srgbClr val="7F7F7F"/>
                </a:solidFill>
                <a:latin typeface="+mn-lt"/>
                <a:cs typeface="SapientSansRegular"/>
              </a:rPr>
              <a:t> </a:t>
            </a:r>
            <a:fld id="{4225D95B-3580-C74C-AC82-B8FCF626B418}" type="slidenum">
              <a:rPr lang="en-US" sz="1000" b="1" smtClean="0">
                <a:solidFill>
                  <a:srgbClr val="7F7F7F"/>
                </a:solidFill>
                <a:latin typeface="+mn-lt"/>
                <a:cs typeface="SapientSansRegular"/>
              </a:rPr>
              <a:pPr algn="r" fontAlgn="auto">
                <a:lnSpc>
                  <a:spcPct val="101000"/>
                </a:lnSpc>
                <a:spcBef>
                  <a:spcPct val="50000"/>
                </a:spcBef>
                <a:spcAft>
                  <a:spcPts val="0"/>
                </a:spcAft>
                <a:defRPr/>
              </a:pPr>
              <a:t>‹#›</a:t>
            </a:fld>
            <a:endParaRPr lang="en-US" sz="1000" b="1" dirty="0">
              <a:solidFill>
                <a:srgbClr val="7F7F7F"/>
              </a:solidFill>
              <a:latin typeface="+mn-lt"/>
              <a:cs typeface="SapientSansRegular"/>
            </a:endParaRPr>
          </a:p>
        </p:txBody>
      </p:sp>
    </p:spTree>
    <p:extLst>
      <p:ext uri="{BB962C8B-B14F-4D97-AF65-F5344CB8AC3E}">
        <p14:creationId xmlns:p14="http://schemas.microsoft.com/office/powerpoint/2010/main" val="19694146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ack Cover Red">
    <p:bg>
      <p:bgPr>
        <a:solidFill>
          <a:schemeClr val="tx2"/>
        </a:solidFill>
        <a:effectLst/>
      </p:bgPr>
    </p:bg>
    <p:spTree>
      <p:nvGrpSpPr>
        <p:cNvPr id="1" name=""/>
        <p:cNvGrpSpPr/>
        <p:nvPr/>
      </p:nvGrpSpPr>
      <p:grpSpPr>
        <a:xfrm>
          <a:off x="0" y="0"/>
          <a:ext cx="0" cy="0"/>
          <a:chOff x="0" y="0"/>
          <a:chExt cx="0" cy="0"/>
        </a:xfrm>
      </p:grpSpPr>
      <p:sp>
        <p:nvSpPr>
          <p:cNvPr id="6" name="Pentagon 5"/>
          <p:cNvSpPr/>
          <p:nvPr userDrawn="1"/>
        </p:nvSpPr>
        <p:spPr>
          <a:xfrm>
            <a:off x="0" y="0"/>
            <a:ext cx="11277597" cy="6858000"/>
          </a:xfrm>
          <a:prstGeom prst="homePlate">
            <a:avLst>
              <a:gd name="adj" fmla="val 20935"/>
            </a:avLst>
          </a:prstGeom>
          <a:solidFill>
            <a:srgbClr val="B1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Pentagon 7"/>
          <p:cNvSpPr/>
          <p:nvPr userDrawn="1"/>
        </p:nvSpPr>
        <p:spPr>
          <a:xfrm>
            <a:off x="0" y="0"/>
            <a:ext cx="9719731" cy="6858000"/>
          </a:xfrm>
          <a:prstGeom prst="homePlate">
            <a:avLst>
              <a:gd name="adj" fmla="val 20935"/>
            </a:avLst>
          </a:prstGeom>
          <a:solidFill>
            <a:srgbClr val="A7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TextBox 13"/>
          <p:cNvSpPr txBox="1">
            <a:spLocks noChangeArrowheads="1"/>
          </p:cNvSpPr>
          <p:nvPr userDrawn="1"/>
        </p:nvSpPr>
        <p:spPr bwMode="auto">
          <a:xfrm>
            <a:off x="3215254" y="6083300"/>
            <a:ext cx="58101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800" b="1" dirty="0" err="1">
                <a:solidFill>
                  <a:schemeClr val="bg1"/>
                </a:solidFill>
                <a:latin typeface="Arial" charset="0"/>
              </a:rPr>
              <a:t>www.cancer.gov</a:t>
            </a:r>
            <a:r>
              <a:rPr lang="en-US" sz="1800" b="1" dirty="0">
                <a:solidFill>
                  <a:schemeClr val="bg1"/>
                </a:solidFill>
                <a:latin typeface="Arial" charset="0"/>
              </a:rPr>
              <a:t>                 </a:t>
            </a:r>
            <a:r>
              <a:rPr lang="en-US" sz="1800" b="1" dirty="0" err="1">
                <a:solidFill>
                  <a:schemeClr val="bg1"/>
                </a:solidFill>
                <a:latin typeface="Arial" charset="0"/>
              </a:rPr>
              <a:t>www.cancer.gov</a:t>
            </a:r>
            <a:r>
              <a:rPr lang="en-US" sz="1800" b="1" dirty="0">
                <a:solidFill>
                  <a:schemeClr val="bg1"/>
                </a:solidFill>
                <a:latin typeface="Arial" charset="0"/>
              </a:rPr>
              <a:t>/</a:t>
            </a:r>
            <a:r>
              <a:rPr lang="en-US" sz="1800" b="1" dirty="0" err="1">
                <a:solidFill>
                  <a:schemeClr val="bg1"/>
                </a:solidFill>
                <a:latin typeface="Arial" charset="0"/>
              </a:rPr>
              <a:t>espanol</a:t>
            </a:r>
            <a:endParaRPr lang="en-US" sz="1800" b="1" dirty="0">
              <a:solidFill>
                <a:schemeClr val="bg1"/>
              </a:solidFill>
              <a:latin typeface="Arial" charset="0"/>
            </a:endParaRPr>
          </a:p>
        </p:txBody>
      </p:sp>
      <p:grpSp>
        <p:nvGrpSpPr>
          <p:cNvPr id="9" name="Group 8"/>
          <p:cNvGrpSpPr>
            <a:grpSpLocks noChangeAspect="1"/>
          </p:cNvGrpSpPr>
          <p:nvPr userDrawn="1"/>
        </p:nvGrpSpPr>
        <p:grpSpPr>
          <a:xfrm>
            <a:off x="3425319" y="2916936"/>
            <a:ext cx="5403724" cy="1007110"/>
            <a:chOff x="1524000" y="2654300"/>
            <a:chExt cx="6235066" cy="1549400"/>
          </a:xfrm>
        </p:grpSpPr>
        <p:pic>
          <p:nvPicPr>
            <p:cNvPr id="10" name="Picture 9" descr="NCI-Logo-Sta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1" y="2844800"/>
              <a:ext cx="4253865" cy="1162050"/>
            </a:xfrm>
            <a:prstGeom prst="rect">
              <a:avLst/>
            </a:prstGeom>
          </p:spPr>
        </p:pic>
        <p:pic>
          <p:nvPicPr>
            <p:cNvPr id="11" name="Picture 10" descr="4_hhs_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24000" y="2654300"/>
              <a:ext cx="1549400" cy="1549400"/>
            </a:xfrm>
            <a:prstGeom prst="rect">
              <a:avLst/>
            </a:prstGeom>
          </p:spPr>
        </p:pic>
      </p:grpSp>
    </p:spTree>
    <p:extLst>
      <p:ext uri="{BB962C8B-B14F-4D97-AF65-F5344CB8AC3E}">
        <p14:creationId xmlns:p14="http://schemas.microsoft.com/office/powerpoint/2010/main" val="229077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771EA5-4F3B-614C-A87C-5CB9AB737F3F}" type="slidenum">
              <a:rPr lang="en-US"/>
              <a:pPr>
                <a:defRPr/>
              </a:pPr>
              <a:t>‹#›</a:t>
            </a:fld>
            <a:endParaRPr lang="en-US"/>
          </a:p>
        </p:txBody>
      </p:sp>
    </p:spTree>
    <p:extLst>
      <p:ext uri="{BB962C8B-B14F-4D97-AF65-F5344CB8AC3E}">
        <p14:creationId xmlns:p14="http://schemas.microsoft.com/office/powerpoint/2010/main" val="4726938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8129467"/>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5259123-16BC-AE43-955D-3CC704F2F80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E8D8220-400A-7B4C-95F6-DACDB468E0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723224-1622-764B-BC7D-B58F7A8751A1}"/>
              </a:ext>
            </a:extLst>
          </p:cNvPr>
          <p:cNvSpPr>
            <a:spLocks noGrp="1" noChangeArrowheads="1"/>
          </p:cNvSpPr>
          <p:nvPr>
            <p:ph type="sldNum" sz="quarter" idx="12"/>
          </p:nvPr>
        </p:nvSpPr>
        <p:spPr>
          <a:ln/>
        </p:spPr>
        <p:txBody>
          <a:bodyPr/>
          <a:lstStyle>
            <a:lvl1pPr>
              <a:defRPr/>
            </a:lvl1pPr>
          </a:lstStyle>
          <a:p>
            <a:pPr>
              <a:defRPr/>
            </a:pPr>
            <a:fld id="{4231B102-E7C5-DE43-B7E2-FC368546898B}" type="slidenum">
              <a:rPr lang="en-US" altLang="en-US"/>
              <a:pPr>
                <a:defRPr/>
              </a:pPr>
              <a:t>‹#›</a:t>
            </a:fld>
            <a:endParaRPr lang="en-US" altLang="en-US"/>
          </a:p>
        </p:txBody>
      </p:sp>
    </p:spTree>
    <p:extLst>
      <p:ext uri="{BB962C8B-B14F-4D97-AF65-F5344CB8AC3E}">
        <p14:creationId xmlns:p14="http://schemas.microsoft.com/office/powerpoint/2010/main" val="854910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theme" Target="../theme/theme3.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E651E9-EB4F-6D4B-8848-DFB978A36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EEF2C-B275-8242-AB9B-1424739C6D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36217-A865-A84C-8C0D-71507D131C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D6702-A506-1241-83C1-A0F31D238730}" type="datetimeFigureOut">
              <a:rPr lang="en-US" smtClean="0"/>
              <a:t>9/11/19</a:t>
            </a:fld>
            <a:endParaRPr lang="en-US"/>
          </a:p>
        </p:txBody>
      </p:sp>
      <p:sp>
        <p:nvSpPr>
          <p:cNvPr id="5" name="Footer Placeholder 4">
            <a:extLst>
              <a:ext uri="{FF2B5EF4-FFF2-40B4-BE49-F238E27FC236}">
                <a16:creationId xmlns:a16="http://schemas.microsoft.com/office/drawing/2014/main" id="{BD4F72C4-7794-0340-A578-78B3A9E9F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C5BF43-4744-7442-AB09-A9EADEB96D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BED8B5-BFF9-E244-ADF2-722865FA94E6}" type="slidenum">
              <a:rPr lang="en-US" smtClean="0"/>
              <a:t>‹#›</a:t>
            </a:fld>
            <a:endParaRPr lang="en-US"/>
          </a:p>
        </p:txBody>
      </p:sp>
    </p:spTree>
    <p:extLst>
      <p:ext uri="{BB962C8B-B14F-4D97-AF65-F5344CB8AC3E}">
        <p14:creationId xmlns:p14="http://schemas.microsoft.com/office/powerpoint/2010/main" val="535429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7" r:id="rId12"/>
    <p:sldLayoutId id="2147483698" r:id="rId13"/>
    <p:sldLayoutId id="2147483702" r:id="rId14"/>
    <p:sldLayoutId id="2147483703" r:id="rId15"/>
    <p:sldLayoutId id="214748370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09600" y="363539"/>
            <a:ext cx="10972800" cy="46166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lvl="0"/>
            <a:r>
              <a:rPr lang="en-US"/>
              <a:t>Click to edit Master title style</a:t>
            </a:r>
            <a:endParaRPr lang="en-US" dirty="0"/>
          </a:p>
        </p:txBody>
      </p:sp>
      <p:sp>
        <p:nvSpPr>
          <p:cNvPr id="5123" name="Text Placeholder 2"/>
          <p:cNvSpPr>
            <a:spLocks noGrp="1"/>
          </p:cNvSpPr>
          <p:nvPr>
            <p:ph type="body" idx="1"/>
          </p:nvPr>
        </p:nvSpPr>
        <p:spPr bwMode="auto">
          <a:xfrm>
            <a:off x="609600" y="1320504"/>
            <a:ext cx="10972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p:cNvSpPr>
            <a:spLocks noGrp="1"/>
          </p:cNvSpPr>
          <p:nvPr>
            <p:ph type="dt" sz="half" idx="2"/>
          </p:nvPr>
        </p:nvSpPr>
        <p:spPr>
          <a:xfrm>
            <a:off x="609600" y="6356351"/>
            <a:ext cx="2844800" cy="365125"/>
          </a:xfrm>
          <a:prstGeom prst="rect">
            <a:avLst/>
          </a:prstGeom>
        </p:spPr>
        <p:txBody>
          <a:bodyPr vert="horz" lIns="0" tIns="0" rIns="0" bIns="0" rtlCol="0" anchor="ctr"/>
          <a:lstStyle>
            <a:lvl1pPr algn="l" fontAlgn="auto">
              <a:spcBef>
                <a:spcPts val="0"/>
              </a:spcBef>
              <a:spcAft>
                <a:spcPts val="0"/>
              </a:spcAft>
              <a:defRPr sz="1000" smtClean="0">
                <a:solidFill>
                  <a:srgbClr val="7F7F7F"/>
                </a:solidFill>
                <a:latin typeface="+mn-lt"/>
                <a:ea typeface="+mn-ea"/>
                <a:cs typeface="SapientSansRegular"/>
              </a:defRPr>
            </a:lvl1pPr>
          </a:lstStyle>
          <a:p>
            <a:pPr>
              <a:defRPr/>
            </a:pPr>
            <a:endParaRPr lang="en-US"/>
          </a:p>
        </p:txBody>
      </p:sp>
      <p:sp>
        <p:nvSpPr>
          <p:cNvPr id="11" name="Footer Placeholder 4"/>
          <p:cNvSpPr>
            <a:spLocks noGrp="1"/>
          </p:cNvSpPr>
          <p:nvPr>
            <p:ph type="ftr" sz="quarter" idx="3"/>
          </p:nvPr>
        </p:nvSpPr>
        <p:spPr>
          <a:xfrm>
            <a:off x="4165600" y="6356351"/>
            <a:ext cx="3860800" cy="365125"/>
          </a:xfrm>
          <a:prstGeom prst="rect">
            <a:avLst/>
          </a:prstGeom>
        </p:spPr>
        <p:txBody>
          <a:bodyPr vert="horz" lIns="0" tIns="0" rIns="0" bIns="0" rtlCol="0" anchor="ctr"/>
          <a:lstStyle>
            <a:lvl1pPr algn="ctr" fontAlgn="auto">
              <a:spcBef>
                <a:spcPts val="0"/>
              </a:spcBef>
              <a:spcAft>
                <a:spcPts val="0"/>
              </a:spcAft>
              <a:defRPr sz="1000" dirty="0" smtClean="0">
                <a:solidFill>
                  <a:srgbClr val="7F7F7F"/>
                </a:solidFill>
                <a:latin typeface="+mn-lt"/>
                <a:ea typeface="+mn-ea"/>
                <a:cs typeface="SapientSansRegular"/>
              </a:defRPr>
            </a:lvl1pPr>
          </a:lstStyle>
          <a:p>
            <a:pPr>
              <a:defRPr/>
            </a:pPr>
            <a:endParaRPr lang="en-US"/>
          </a:p>
        </p:txBody>
      </p:sp>
      <p:sp>
        <p:nvSpPr>
          <p:cNvPr id="12" name="Slide Number Placeholder 5"/>
          <p:cNvSpPr>
            <a:spLocks noGrp="1"/>
          </p:cNvSpPr>
          <p:nvPr>
            <p:ph type="sldNum" sz="quarter" idx="4"/>
          </p:nvPr>
        </p:nvSpPr>
        <p:spPr>
          <a:xfrm>
            <a:off x="8737600" y="6356351"/>
            <a:ext cx="2844800" cy="365125"/>
          </a:xfrm>
          <a:prstGeom prst="rect">
            <a:avLst/>
          </a:prstGeom>
        </p:spPr>
        <p:txBody>
          <a:bodyPr vert="horz" lIns="0" tIns="0" rIns="0" bIns="0" rtlCol="0" anchor="ctr"/>
          <a:lstStyle>
            <a:lvl1pPr algn="r" fontAlgn="auto">
              <a:spcBef>
                <a:spcPts val="0"/>
              </a:spcBef>
              <a:spcAft>
                <a:spcPts val="0"/>
              </a:spcAft>
              <a:defRPr sz="1000" b="0" i="0" smtClean="0">
                <a:solidFill>
                  <a:srgbClr val="7F7F7F"/>
                </a:solidFill>
                <a:latin typeface="+mn-lt"/>
                <a:ea typeface="+mn-ea"/>
                <a:cs typeface="Sapient Centro Slab"/>
              </a:defRPr>
            </a:lvl1pPr>
          </a:lstStyle>
          <a:p>
            <a:pPr>
              <a:defRPr/>
            </a:pPr>
            <a:fld id="{4F8F9822-CE00-0B4F-ADB5-DBA954363B09}" type="slidenum">
              <a:rPr lang="en-US" smtClean="0"/>
              <a:pPr>
                <a:defRPr/>
              </a:pPr>
              <a:t>‹#›</a:t>
            </a:fld>
            <a:endParaRPr lang="en-US"/>
          </a:p>
        </p:txBody>
      </p:sp>
    </p:spTree>
    <p:extLst>
      <p:ext uri="{BB962C8B-B14F-4D97-AF65-F5344CB8AC3E}">
        <p14:creationId xmlns:p14="http://schemas.microsoft.com/office/powerpoint/2010/main" val="2267839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701" r:id="rId19"/>
  </p:sldLayoutIdLst>
  <p:hf sldNum="0" hdr="0" ftr="0" dt="0"/>
  <p:txStyles>
    <p:titleStyle>
      <a:lvl1pPr algn="l" defTabSz="457200" rtl="0" eaLnBrk="1" fontAlgn="base" hangingPunct="1">
        <a:spcBef>
          <a:spcPct val="0"/>
        </a:spcBef>
        <a:spcAft>
          <a:spcPct val="0"/>
        </a:spcAft>
        <a:defRPr sz="2400" b="0" kern="1200">
          <a:solidFill>
            <a:srgbClr val="123E57"/>
          </a:solidFill>
          <a:latin typeface="+mj-lt"/>
          <a:ea typeface="ＭＳ Ｐゴシック" charset="0"/>
          <a:cs typeface="SapientSansBold"/>
        </a:defRPr>
      </a:lvl1pPr>
      <a:lvl2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2pPr>
      <a:lvl3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3pPr>
      <a:lvl4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4pPr>
      <a:lvl5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5pPr>
      <a:lvl6pPr marL="4572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6pPr>
      <a:lvl7pPr marL="9144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7pPr>
      <a:lvl8pPr marL="13716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8pPr>
      <a:lvl9pPr marL="18288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9pPr>
    </p:titleStyle>
    <p:bodyStyle>
      <a:lvl1pPr marL="228600" indent="-228600" algn="l" defTabSz="457200" rtl="0" eaLnBrk="1" fontAlgn="base" hangingPunct="1">
        <a:spcBef>
          <a:spcPct val="0"/>
        </a:spcBef>
        <a:spcAft>
          <a:spcPts val="1000"/>
        </a:spcAft>
        <a:buClr>
          <a:schemeClr val="accent1"/>
        </a:buClr>
        <a:buFont typeface="Wingdings" charset="0"/>
        <a:buChar char="§"/>
        <a:defRPr sz="2000" kern="1200">
          <a:solidFill>
            <a:srgbClr val="000000"/>
          </a:solidFill>
          <a:latin typeface="+mn-lt"/>
          <a:ea typeface="ＭＳ Ｐゴシック" charset="0"/>
          <a:cs typeface="SapientCentroSlab-Light"/>
        </a:defRPr>
      </a:lvl1pPr>
      <a:lvl2pPr marL="457200" indent="-228600" algn="l" defTabSz="457200" rtl="0" eaLnBrk="1" fontAlgn="base" hangingPunct="1">
        <a:spcBef>
          <a:spcPct val="0"/>
        </a:spcBef>
        <a:spcAft>
          <a:spcPts val="1000"/>
        </a:spcAft>
        <a:buClr>
          <a:schemeClr val="accent1"/>
        </a:buClr>
        <a:buFont typeface="Wingdings" charset="0"/>
        <a:buChar char="§"/>
        <a:defRPr sz="1900" kern="1200">
          <a:solidFill>
            <a:srgbClr val="000000"/>
          </a:solidFill>
          <a:latin typeface="+mn-lt"/>
          <a:ea typeface="ＭＳ Ｐゴシック" charset="0"/>
          <a:cs typeface="SapientCentroSlab-Light"/>
        </a:defRPr>
      </a:lvl2pPr>
      <a:lvl3pPr marL="685800" indent="-228600" algn="l" defTabSz="457200" rtl="0" eaLnBrk="1" fontAlgn="base" hangingPunct="1">
        <a:spcBef>
          <a:spcPct val="0"/>
        </a:spcBef>
        <a:spcAft>
          <a:spcPts val="1000"/>
        </a:spcAft>
        <a:buClr>
          <a:schemeClr val="accent1"/>
        </a:buClr>
        <a:buFont typeface="Wingdings" charset="0"/>
        <a:buChar char="§"/>
        <a:defRPr sz="1800" kern="1200">
          <a:solidFill>
            <a:srgbClr val="000000"/>
          </a:solidFill>
          <a:latin typeface="+mn-lt"/>
          <a:ea typeface="ＭＳ Ｐゴシック" charset="0"/>
          <a:cs typeface="SapientCentroSlab-Light"/>
        </a:defRPr>
      </a:lvl3pPr>
      <a:lvl4pPr marL="914400" indent="-228600" algn="l" defTabSz="457200" rtl="0" eaLnBrk="1" fontAlgn="base" hangingPunct="1">
        <a:spcBef>
          <a:spcPct val="0"/>
        </a:spcBef>
        <a:spcAft>
          <a:spcPts val="1000"/>
        </a:spcAft>
        <a:buClr>
          <a:schemeClr val="accent1"/>
        </a:buClr>
        <a:buFont typeface="Wingdings" charset="0"/>
        <a:buChar char="§"/>
        <a:defRPr sz="1700" kern="1200">
          <a:solidFill>
            <a:srgbClr val="000000"/>
          </a:solidFill>
          <a:latin typeface="+mn-lt"/>
          <a:ea typeface="ＭＳ Ｐゴシック" charset="0"/>
          <a:cs typeface="SapientCentroSlab-Light"/>
        </a:defRPr>
      </a:lvl4pPr>
      <a:lvl5pPr marL="1143000" indent="-228600" algn="l" defTabSz="457200" rtl="0" eaLnBrk="1" fontAlgn="base" hangingPunct="1">
        <a:spcBef>
          <a:spcPct val="0"/>
        </a:spcBef>
        <a:spcAft>
          <a:spcPts val="1000"/>
        </a:spcAft>
        <a:buClr>
          <a:schemeClr val="accent1"/>
        </a:buClr>
        <a:buFont typeface="Wingdings" charset="0"/>
        <a:buChar char="§"/>
        <a:defRPr sz="1600" kern="1200">
          <a:solidFill>
            <a:srgbClr val="000000"/>
          </a:solidFill>
          <a:latin typeface="+mn-lt"/>
          <a:ea typeface="ＭＳ Ｐゴシック" charset="0"/>
          <a:cs typeface="SapientCentroSlab-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09600" y="363539"/>
            <a:ext cx="10972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lvl="0"/>
            <a:r>
              <a:rPr lang="en-US"/>
              <a:t>Click to edit Master title style</a:t>
            </a:r>
            <a:endParaRPr lang="en-US" dirty="0"/>
          </a:p>
        </p:txBody>
      </p:sp>
      <p:sp>
        <p:nvSpPr>
          <p:cNvPr id="5123" name="Text Placeholder 2"/>
          <p:cNvSpPr>
            <a:spLocks noGrp="1"/>
          </p:cNvSpPr>
          <p:nvPr>
            <p:ph type="body" idx="1"/>
          </p:nvPr>
        </p:nvSpPr>
        <p:spPr bwMode="auto">
          <a:xfrm>
            <a:off x="609600" y="13205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p:cNvSpPr>
            <a:spLocks noGrp="1"/>
          </p:cNvSpPr>
          <p:nvPr>
            <p:ph type="dt" sz="half" idx="2"/>
          </p:nvPr>
        </p:nvSpPr>
        <p:spPr>
          <a:xfrm>
            <a:off x="609600" y="6356351"/>
            <a:ext cx="2844800" cy="365125"/>
          </a:xfrm>
          <a:prstGeom prst="rect">
            <a:avLst/>
          </a:prstGeom>
        </p:spPr>
        <p:txBody>
          <a:bodyPr vert="horz" lIns="0" tIns="0" rIns="0" bIns="0" rtlCol="0" anchor="ctr"/>
          <a:lstStyle>
            <a:lvl1pPr algn="l" fontAlgn="auto">
              <a:spcBef>
                <a:spcPts val="0"/>
              </a:spcBef>
              <a:spcAft>
                <a:spcPts val="0"/>
              </a:spcAft>
              <a:defRPr sz="1000" smtClean="0">
                <a:solidFill>
                  <a:srgbClr val="7F7F7F"/>
                </a:solidFill>
                <a:latin typeface="+mn-lt"/>
                <a:ea typeface="+mn-ea"/>
                <a:cs typeface="SapientSansRegular"/>
              </a:defRPr>
            </a:lvl1pPr>
          </a:lstStyle>
          <a:p>
            <a:pPr>
              <a:defRPr/>
            </a:pPr>
            <a:fld id="{63A80243-55C2-1C49-BA61-21AC8F55AA45}" type="datetime4">
              <a:rPr lang="en-US" smtClean="0"/>
              <a:t>September 11, 2019</a:t>
            </a:fld>
            <a:endParaRPr lang="en-US" dirty="0"/>
          </a:p>
        </p:txBody>
      </p:sp>
      <p:sp>
        <p:nvSpPr>
          <p:cNvPr id="11" name="Footer Placeholder 4"/>
          <p:cNvSpPr>
            <a:spLocks noGrp="1"/>
          </p:cNvSpPr>
          <p:nvPr>
            <p:ph type="ftr" sz="quarter" idx="3"/>
          </p:nvPr>
        </p:nvSpPr>
        <p:spPr>
          <a:xfrm>
            <a:off x="4165600" y="6356351"/>
            <a:ext cx="3860800" cy="365125"/>
          </a:xfrm>
          <a:prstGeom prst="rect">
            <a:avLst/>
          </a:prstGeom>
        </p:spPr>
        <p:txBody>
          <a:bodyPr vert="horz" lIns="0" tIns="0" rIns="0" bIns="0" rtlCol="0" anchor="ctr"/>
          <a:lstStyle>
            <a:lvl1pPr algn="ctr" fontAlgn="auto">
              <a:spcBef>
                <a:spcPts val="0"/>
              </a:spcBef>
              <a:spcAft>
                <a:spcPts val="0"/>
              </a:spcAft>
              <a:defRPr sz="1000" dirty="0" smtClean="0">
                <a:solidFill>
                  <a:srgbClr val="7F7F7F"/>
                </a:solidFill>
                <a:latin typeface="+mn-lt"/>
                <a:ea typeface="+mn-ea"/>
                <a:cs typeface="SapientSansRegular"/>
              </a:defRPr>
            </a:lvl1pPr>
          </a:lstStyle>
          <a:p>
            <a:pPr>
              <a:defRPr/>
            </a:pPr>
            <a:endParaRPr lang="en-US"/>
          </a:p>
        </p:txBody>
      </p:sp>
      <p:sp>
        <p:nvSpPr>
          <p:cNvPr id="12" name="Slide Number Placeholder 5"/>
          <p:cNvSpPr>
            <a:spLocks noGrp="1"/>
          </p:cNvSpPr>
          <p:nvPr>
            <p:ph type="sldNum" sz="quarter" idx="4"/>
          </p:nvPr>
        </p:nvSpPr>
        <p:spPr>
          <a:xfrm>
            <a:off x="8737600" y="6356351"/>
            <a:ext cx="2844800" cy="365125"/>
          </a:xfrm>
          <a:prstGeom prst="rect">
            <a:avLst/>
          </a:prstGeom>
        </p:spPr>
        <p:txBody>
          <a:bodyPr vert="horz" lIns="0" tIns="0" rIns="0" bIns="0" rtlCol="0" anchor="ctr"/>
          <a:lstStyle>
            <a:lvl1pPr algn="r" fontAlgn="auto">
              <a:spcBef>
                <a:spcPts val="0"/>
              </a:spcBef>
              <a:spcAft>
                <a:spcPts val="0"/>
              </a:spcAft>
              <a:defRPr sz="1000" b="0" i="0" smtClean="0">
                <a:solidFill>
                  <a:srgbClr val="7F7F7F"/>
                </a:solidFill>
                <a:latin typeface="+mn-lt"/>
                <a:ea typeface="+mn-ea"/>
                <a:cs typeface="Sapient Centro Slab"/>
              </a:defRPr>
            </a:lvl1pPr>
          </a:lstStyle>
          <a:p>
            <a:pPr>
              <a:defRPr/>
            </a:pPr>
            <a:fld id="{4F8F9822-CE00-0B4F-ADB5-DBA954363B09}" type="slidenum">
              <a:rPr lang="en-US" smtClean="0"/>
              <a:pPr>
                <a:defRPr/>
              </a:pPr>
              <a:t>‹#›</a:t>
            </a:fld>
            <a:endParaRPr lang="en-US" dirty="0"/>
          </a:p>
        </p:txBody>
      </p:sp>
    </p:spTree>
    <p:extLst>
      <p:ext uri="{BB962C8B-B14F-4D97-AF65-F5344CB8AC3E}">
        <p14:creationId xmlns:p14="http://schemas.microsoft.com/office/powerpoint/2010/main" val="373844473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9" r:id="rId18"/>
    <p:sldLayoutId id="2147483700" r:id="rId19"/>
  </p:sldLayoutIdLst>
  <p:hf sldNum="0" hdr="0" ftr="0"/>
  <p:txStyles>
    <p:titleStyle>
      <a:lvl1pPr algn="l" defTabSz="457200" rtl="0" eaLnBrk="1" fontAlgn="base" hangingPunct="1">
        <a:spcBef>
          <a:spcPct val="0"/>
        </a:spcBef>
        <a:spcAft>
          <a:spcPct val="0"/>
        </a:spcAft>
        <a:defRPr sz="2400" b="0" kern="1200">
          <a:solidFill>
            <a:srgbClr val="123E57"/>
          </a:solidFill>
          <a:latin typeface="+mj-lt"/>
          <a:ea typeface="ＭＳ Ｐゴシック" charset="0"/>
          <a:cs typeface="SapientSansBold"/>
        </a:defRPr>
      </a:lvl1pPr>
      <a:lvl2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2pPr>
      <a:lvl3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3pPr>
      <a:lvl4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4pPr>
      <a:lvl5pPr algn="l" defTabSz="457200" rtl="0" eaLnBrk="1" fontAlgn="base" hangingPunct="1">
        <a:spcBef>
          <a:spcPct val="0"/>
        </a:spcBef>
        <a:spcAft>
          <a:spcPct val="0"/>
        </a:spcAft>
        <a:defRPr sz="3700">
          <a:solidFill>
            <a:schemeClr val="tx2"/>
          </a:solidFill>
          <a:latin typeface="SapientCentroSlab-Light" charset="0"/>
          <a:ea typeface="ＭＳ Ｐゴシック" charset="0"/>
        </a:defRPr>
      </a:lvl5pPr>
      <a:lvl6pPr marL="4572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6pPr>
      <a:lvl7pPr marL="9144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7pPr>
      <a:lvl8pPr marL="13716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8pPr>
      <a:lvl9pPr marL="1828800" algn="l" defTabSz="457200" rtl="0" eaLnBrk="1" fontAlgn="base" hangingPunct="1">
        <a:spcBef>
          <a:spcPct val="0"/>
        </a:spcBef>
        <a:spcAft>
          <a:spcPct val="0"/>
        </a:spcAft>
        <a:defRPr sz="3700">
          <a:solidFill>
            <a:schemeClr val="tx2"/>
          </a:solidFill>
          <a:latin typeface="SapientCentroSlab-Light" charset="0"/>
          <a:ea typeface="ＭＳ Ｐゴシック" charset="0"/>
        </a:defRPr>
      </a:lvl9pPr>
    </p:titleStyle>
    <p:bodyStyle>
      <a:lvl1pPr marL="228600" indent="-228600" algn="l" defTabSz="457200" rtl="0" eaLnBrk="1" fontAlgn="base" hangingPunct="1">
        <a:spcBef>
          <a:spcPct val="0"/>
        </a:spcBef>
        <a:spcAft>
          <a:spcPts val="1000"/>
        </a:spcAft>
        <a:buClr>
          <a:schemeClr val="accent1"/>
        </a:buClr>
        <a:buFont typeface="Wingdings" charset="0"/>
        <a:buChar char="§"/>
        <a:defRPr sz="2000" kern="1200">
          <a:solidFill>
            <a:srgbClr val="000000"/>
          </a:solidFill>
          <a:latin typeface="+mn-lt"/>
          <a:ea typeface="ＭＳ Ｐゴシック" charset="0"/>
          <a:cs typeface="SapientCentroSlab-Light"/>
        </a:defRPr>
      </a:lvl1pPr>
      <a:lvl2pPr marL="457200" indent="-228600" algn="l" defTabSz="457200" rtl="0" eaLnBrk="1" fontAlgn="base" hangingPunct="1">
        <a:spcBef>
          <a:spcPct val="0"/>
        </a:spcBef>
        <a:spcAft>
          <a:spcPts val="1000"/>
        </a:spcAft>
        <a:buClr>
          <a:schemeClr val="accent1"/>
        </a:buClr>
        <a:buFont typeface="Wingdings" charset="0"/>
        <a:buChar char="§"/>
        <a:defRPr sz="1900" kern="1200">
          <a:solidFill>
            <a:srgbClr val="000000"/>
          </a:solidFill>
          <a:latin typeface="+mn-lt"/>
          <a:ea typeface="ＭＳ Ｐゴシック" charset="0"/>
          <a:cs typeface="SapientCentroSlab-Light"/>
        </a:defRPr>
      </a:lvl2pPr>
      <a:lvl3pPr marL="685800" indent="-228600" algn="l" defTabSz="457200" rtl="0" eaLnBrk="1" fontAlgn="base" hangingPunct="1">
        <a:spcBef>
          <a:spcPct val="0"/>
        </a:spcBef>
        <a:spcAft>
          <a:spcPts val="1000"/>
        </a:spcAft>
        <a:buClr>
          <a:schemeClr val="accent1"/>
        </a:buClr>
        <a:buFont typeface="Wingdings" charset="0"/>
        <a:buChar char="§"/>
        <a:defRPr sz="1800" kern="1200">
          <a:solidFill>
            <a:srgbClr val="000000"/>
          </a:solidFill>
          <a:latin typeface="+mn-lt"/>
          <a:ea typeface="ＭＳ Ｐゴシック" charset="0"/>
          <a:cs typeface="SapientCentroSlab-Light"/>
        </a:defRPr>
      </a:lvl3pPr>
      <a:lvl4pPr marL="914400" indent="-228600" algn="l" defTabSz="457200" rtl="0" eaLnBrk="1" fontAlgn="base" hangingPunct="1">
        <a:spcBef>
          <a:spcPct val="0"/>
        </a:spcBef>
        <a:spcAft>
          <a:spcPts val="1000"/>
        </a:spcAft>
        <a:buClr>
          <a:schemeClr val="accent1"/>
        </a:buClr>
        <a:buFont typeface="Wingdings" charset="0"/>
        <a:buChar char="§"/>
        <a:defRPr sz="1700" kern="1200">
          <a:solidFill>
            <a:srgbClr val="000000"/>
          </a:solidFill>
          <a:latin typeface="+mn-lt"/>
          <a:ea typeface="ＭＳ Ｐゴシック" charset="0"/>
          <a:cs typeface="SapientCentroSlab-Light"/>
        </a:defRPr>
      </a:lvl4pPr>
      <a:lvl5pPr marL="1143000" indent="-228600" algn="l" defTabSz="457200" rtl="0" eaLnBrk="1" fontAlgn="base" hangingPunct="1">
        <a:spcBef>
          <a:spcPct val="0"/>
        </a:spcBef>
        <a:spcAft>
          <a:spcPts val="1000"/>
        </a:spcAft>
        <a:buClr>
          <a:schemeClr val="accent1"/>
        </a:buClr>
        <a:buFont typeface="Wingdings" charset="0"/>
        <a:buChar char="§"/>
        <a:defRPr sz="1600" kern="1200">
          <a:solidFill>
            <a:srgbClr val="000000"/>
          </a:solidFill>
          <a:latin typeface="+mn-lt"/>
          <a:ea typeface="ＭＳ Ｐゴシック" charset="0"/>
          <a:cs typeface="SapientCentroSlab-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293A0-E163-1C48-A206-623C70306CAB}"/>
              </a:ext>
            </a:extLst>
          </p:cNvPr>
          <p:cNvSpPr>
            <a:spLocks noGrp="1"/>
          </p:cNvSpPr>
          <p:nvPr>
            <p:ph type="ctrTitle" idx="4294967295"/>
          </p:nvPr>
        </p:nvSpPr>
        <p:spPr>
          <a:xfrm>
            <a:off x="1132884" y="1643484"/>
            <a:ext cx="9783271" cy="1528594"/>
          </a:xfrm>
        </p:spPr>
        <p:txBody>
          <a:bodyPr>
            <a:normAutofit fontScale="90000"/>
          </a:bodyPr>
          <a:lstStyle/>
          <a:p>
            <a:pPr algn="ctr"/>
            <a:r>
              <a:rPr lang="en-US" sz="6700" b="1" dirty="0"/>
              <a:t>Cancer Overdiagnosis</a:t>
            </a:r>
            <a:br>
              <a:rPr lang="en-US" sz="4800" dirty="0">
                <a:solidFill>
                  <a:schemeClr val="accent1">
                    <a:lumMod val="75000"/>
                  </a:schemeClr>
                </a:solidFill>
              </a:rPr>
            </a:br>
            <a:r>
              <a:rPr lang="en-US" sz="4800" dirty="0">
                <a:solidFill>
                  <a:schemeClr val="accent1">
                    <a:lumMod val="75000"/>
                  </a:schemeClr>
                </a:solidFill>
              </a:rPr>
              <a:t>(</a:t>
            </a:r>
            <a:r>
              <a:rPr lang="en-US" sz="4400" dirty="0">
                <a:solidFill>
                  <a:schemeClr val="accent1">
                    <a:lumMod val="75000"/>
                  </a:schemeClr>
                </a:solidFill>
              </a:rPr>
              <a:t>A Biological Challenge and Clinical Dilemma)</a:t>
            </a:r>
          </a:p>
        </p:txBody>
      </p:sp>
      <p:sp>
        <p:nvSpPr>
          <p:cNvPr id="3" name="Subtitle 2">
            <a:extLst>
              <a:ext uri="{FF2B5EF4-FFF2-40B4-BE49-F238E27FC236}">
                <a16:creationId xmlns:a16="http://schemas.microsoft.com/office/drawing/2014/main" id="{BB8AD209-8172-244D-A549-3CF506ED3AA5}"/>
              </a:ext>
            </a:extLst>
          </p:cNvPr>
          <p:cNvSpPr>
            <a:spLocks noGrp="1"/>
          </p:cNvSpPr>
          <p:nvPr>
            <p:ph type="subTitle" idx="4294967295"/>
          </p:nvPr>
        </p:nvSpPr>
        <p:spPr>
          <a:xfrm>
            <a:off x="4341181" y="3827632"/>
            <a:ext cx="2663825" cy="485775"/>
          </a:xfrm>
        </p:spPr>
        <p:txBody>
          <a:bodyPr>
            <a:noAutofit/>
          </a:bodyPr>
          <a:lstStyle/>
          <a:p>
            <a:pPr marL="0" indent="0">
              <a:buNone/>
            </a:pPr>
            <a:r>
              <a:rPr lang="en-US" sz="3600" dirty="0"/>
              <a:t>Barry Kramer</a:t>
            </a:r>
          </a:p>
        </p:txBody>
      </p:sp>
    </p:spTree>
    <p:extLst>
      <p:ext uri="{BB962C8B-B14F-4D97-AF65-F5344CB8AC3E}">
        <p14:creationId xmlns:p14="http://schemas.microsoft.com/office/powerpoint/2010/main" val="219254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2887" y="901068"/>
            <a:ext cx="7198998" cy="571683"/>
          </a:xfrm>
        </p:spPr>
        <p:txBody>
          <a:bodyPr/>
          <a:lstStyle/>
          <a:p>
            <a:r>
              <a:rPr lang="en-US" altLang="en-US" sz="3600" b="1" dirty="0">
                <a:solidFill>
                  <a:srgbClr val="D40138"/>
                </a:solidFill>
                <a:latin typeface="Arial" pitchFamily="34" charset="0"/>
              </a:rPr>
              <a:t>Requirements for </a:t>
            </a:r>
            <a:r>
              <a:rPr lang="en-US" altLang="en-US" sz="3600" b="1" dirty="0" err="1">
                <a:solidFill>
                  <a:srgbClr val="D40138"/>
                </a:solidFill>
                <a:latin typeface="Arial" pitchFamily="34" charset="0"/>
              </a:rPr>
              <a:t>Overdiagnosis</a:t>
            </a:r>
            <a:endParaRPr lang="en-US" sz="3600" b="1" dirty="0"/>
          </a:p>
        </p:txBody>
      </p:sp>
      <p:sp>
        <p:nvSpPr>
          <p:cNvPr id="3" name="Content Placeholder 2"/>
          <p:cNvSpPr>
            <a:spLocks noGrp="1"/>
          </p:cNvSpPr>
          <p:nvPr>
            <p:ph sz="quarter" idx="11"/>
          </p:nvPr>
        </p:nvSpPr>
        <p:spPr>
          <a:xfrm>
            <a:off x="1359492" y="2077886"/>
            <a:ext cx="9473016" cy="1713077"/>
          </a:xfrm>
        </p:spPr>
        <p:txBody>
          <a:bodyPr/>
          <a:lstStyle/>
          <a:p>
            <a:pPr marL="311665" indent="-311665">
              <a:spcBef>
                <a:spcPct val="50000"/>
              </a:spcBef>
              <a:defRPr/>
            </a:pPr>
            <a:r>
              <a:rPr lang="en-US" b="1" dirty="0">
                <a:ea typeface="ＭＳ Ｐゴシック"/>
                <a:cs typeface="ＭＳ Ｐゴシック"/>
              </a:rPr>
              <a:t>Existence of a silent disease reservoir</a:t>
            </a:r>
          </a:p>
          <a:p>
            <a:pPr marL="311665" indent="-311665">
              <a:spcBef>
                <a:spcPct val="50000"/>
              </a:spcBef>
              <a:defRPr/>
            </a:pPr>
            <a:r>
              <a:rPr lang="en-US" b="1" dirty="0">
                <a:ea typeface="ＭＳ Ｐゴシック"/>
                <a:cs typeface="ＭＳ Ｐゴシック"/>
              </a:rPr>
              <a:t>Activities leading to its detection (particularly screening)</a:t>
            </a:r>
          </a:p>
        </p:txBody>
      </p:sp>
      <p:sp>
        <p:nvSpPr>
          <p:cNvPr id="5" name="TextBox 4"/>
          <p:cNvSpPr txBox="1"/>
          <p:nvPr/>
        </p:nvSpPr>
        <p:spPr>
          <a:xfrm>
            <a:off x="6524119" y="5275699"/>
            <a:ext cx="5023216" cy="391698"/>
          </a:xfrm>
          <a:prstGeom prst="rect">
            <a:avLst/>
          </a:prstGeom>
          <a:noFill/>
        </p:spPr>
        <p:txBody>
          <a:bodyPr wrap="square" lIns="83111" tIns="41555" rIns="83111" bIns="41555">
            <a:spAutoFit/>
          </a:bodyPr>
          <a:lstStyle/>
          <a:p>
            <a:pPr>
              <a:defRPr/>
            </a:pPr>
            <a:r>
              <a:rPr lang="en-US" sz="2000" b="1" i="1" dirty="0">
                <a:solidFill>
                  <a:schemeClr val="accent1"/>
                </a:solidFill>
                <a:latin typeface="Arial" pitchFamily="34" charset="0"/>
                <a:ea typeface="ＭＳ Ｐゴシック"/>
                <a:cs typeface="Arial" pitchFamily="34" charset="0"/>
              </a:rPr>
              <a:t>G. Welch and W. Black, JNCI 2010</a:t>
            </a:r>
          </a:p>
        </p:txBody>
      </p:sp>
    </p:spTree>
    <p:extLst>
      <p:ext uri="{BB962C8B-B14F-4D97-AF65-F5344CB8AC3E}">
        <p14:creationId xmlns:p14="http://schemas.microsoft.com/office/powerpoint/2010/main" val="244118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idx="4294967295"/>
          </p:nvPr>
        </p:nvSpPr>
        <p:spPr>
          <a:xfrm>
            <a:off x="6324600" y="76200"/>
            <a:ext cx="5867400" cy="1143000"/>
          </a:xfrm>
        </p:spPr>
        <p:txBody>
          <a:bodyPr/>
          <a:lstStyle/>
          <a:p>
            <a:pPr algn="ctr" eaLnBrk="1" hangingPunct="1"/>
            <a:r>
              <a:rPr lang="en-US" altLang="en-US" sz="2800">
                <a:solidFill>
                  <a:srgbClr val="C00000"/>
                </a:solidFill>
                <a:latin typeface="Arial" panose="020B0604020202020204" pitchFamily="34" charset="0"/>
              </a:rPr>
              <a:t> </a:t>
            </a:r>
          </a:p>
        </p:txBody>
      </p:sp>
      <p:sp>
        <p:nvSpPr>
          <p:cNvPr id="43011" name="TextBox 2"/>
          <p:cNvSpPr txBox="1">
            <a:spLocks noChangeArrowheads="1"/>
          </p:cNvSpPr>
          <p:nvPr/>
        </p:nvSpPr>
        <p:spPr bwMode="auto">
          <a:xfrm>
            <a:off x="5943600" y="1447800"/>
            <a:ext cx="4191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2400">
                <a:latin typeface="Arial" panose="020B0604020202020204" pitchFamily="34" charset="0"/>
              </a:rPr>
              <a:t>“Dr. Bloodgood of Johns Hopkins declares elimination [of cancer] almost sure in early stage.”</a:t>
            </a:r>
          </a:p>
        </p:txBody>
      </p:sp>
      <p:sp>
        <p:nvSpPr>
          <p:cNvPr id="43012" name="TextBox 4"/>
          <p:cNvSpPr txBox="1">
            <a:spLocks noChangeArrowheads="1"/>
          </p:cNvSpPr>
          <p:nvPr/>
        </p:nvSpPr>
        <p:spPr bwMode="auto">
          <a:xfrm>
            <a:off x="5943600" y="3502026"/>
            <a:ext cx="41148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2400">
                <a:latin typeface="Arial" panose="020B0604020202020204" pitchFamily="34" charset="0"/>
              </a:rPr>
              <a:t>“Deaths from cancer would be practically eliminated.. If persons afflicted sought medical aid immediately upon the discovery of a foreign growth in any part of the body.”</a:t>
            </a:r>
          </a:p>
        </p:txBody>
      </p:sp>
      <p:cxnSp>
        <p:nvCxnSpPr>
          <p:cNvPr id="43013" name="Straight Arrow Connector 6"/>
          <p:cNvCxnSpPr>
            <a:cxnSpLocks noChangeShapeType="1"/>
          </p:cNvCxnSpPr>
          <p:nvPr/>
        </p:nvCxnSpPr>
        <p:spPr bwMode="auto">
          <a:xfrm>
            <a:off x="5257800" y="1981200"/>
            <a:ext cx="685800" cy="0"/>
          </a:xfrm>
          <a:prstGeom prst="straightConnector1">
            <a:avLst/>
          </a:prstGeom>
          <a:noFill/>
          <a:ln w="50800">
            <a:solidFill>
              <a:srgbClr val="C00000"/>
            </a:solidFill>
            <a:round/>
            <a:headEnd/>
            <a:tailEnd type="arrow" w="med" len="med"/>
          </a:ln>
          <a:extLst>
            <a:ext uri="{909E8E84-426E-40DD-AFC4-6F175D3DCCD1}">
              <a14:hiddenFill xmlns:a14="http://schemas.microsoft.com/office/drawing/2010/main">
                <a:noFill/>
              </a14:hiddenFill>
            </a:ext>
          </a:extLst>
        </p:spPr>
      </p:cxnSp>
      <p:pic>
        <p:nvPicPr>
          <p:cNvPr id="430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7013" y="4267200"/>
            <a:ext cx="9080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bwMode="auto">
          <a:xfrm>
            <a:off x="4953001" y="325438"/>
            <a:ext cx="6429375" cy="406400"/>
          </a:xfrm>
          <a:prstGeom prst="rect">
            <a:avLst/>
          </a:prstGeom>
          <a:noFill/>
          <a:ln>
            <a:noFill/>
          </a:ln>
          <a:extLst>
            <a:ext uri="{909E8E84-426E-40dd-AFC4-6F175D3DCCD1}"/>
            <a:ext uri="{91240B29-F687-4f45-9708-019B960494DF}"/>
          </a:extLst>
        </p:spPr>
        <p:txBody>
          <a:bodyPr lIns="83335" tIns="40477" rIns="83335" bIns="40477" anchor="ctr"/>
          <a:lstStyle>
            <a:lvl1pPr algn="ctr" defTabSz="817563" rtl="0" eaLnBrk="0" fontAlgn="base" hangingPunct="0">
              <a:spcBef>
                <a:spcPct val="0"/>
              </a:spcBef>
              <a:spcAft>
                <a:spcPct val="0"/>
              </a:spcAft>
              <a:defRPr sz="4200" b="1">
                <a:solidFill>
                  <a:schemeClr val="tx2"/>
                </a:solidFill>
                <a:latin typeface="+mj-lt"/>
                <a:ea typeface="MS PGothic" pitchFamily="34" charset="-128"/>
                <a:cs typeface="ＭＳ Ｐゴシック" charset="0"/>
              </a:defRPr>
            </a:lvl1pPr>
            <a:lvl2pPr algn="ctr" defTabSz="817563" rtl="0" eaLnBrk="0" fontAlgn="base" hangingPunct="0">
              <a:spcBef>
                <a:spcPct val="0"/>
              </a:spcBef>
              <a:spcAft>
                <a:spcPct val="0"/>
              </a:spcAft>
              <a:defRPr sz="4200" b="1">
                <a:solidFill>
                  <a:schemeClr val="tx2"/>
                </a:solidFill>
                <a:latin typeface="Arial" charset="0"/>
                <a:ea typeface="MS PGothic" pitchFamily="34" charset="-128"/>
                <a:cs typeface="ＭＳ Ｐゴシック" charset="0"/>
              </a:defRPr>
            </a:lvl2pPr>
            <a:lvl3pPr algn="ctr" defTabSz="817563" rtl="0" eaLnBrk="0" fontAlgn="base" hangingPunct="0">
              <a:spcBef>
                <a:spcPct val="0"/>
              </a:spcBef>
              <a:spcAft>
                <a:spcPct val="0"/>
              </a:spcAft>
              <a:defRPr sz="4200" b="1">
                <a:solidFill>
                  <a:schemeClr val="tx2"/>
                </a:solidFill>
                <a:latin typeface="Arial" charset="0"/>
                <a:ea typeface="MS PGothic" pitchFamily="34" charset="-128"/>
                <a:cs typeface="ＭＳ Ｐゴシック" charset="0"/>
              </a:defRPr>
            </a:lvl3pPr>
            <a:lvl4pPr algn="ctr" defTabSz="817563" rtl="0" eaLnBrk="0" fontAlgn="base" hangingPunct="0">
              <a:spcBef>
                <a:spcPct val="0"/>
              </a:spcBef>
              <a:spcAft>
                <a:spcPct val="0"/>
              </a:spcAft>
              <a:defRPr sz="4200" b="1">
                <a:solidFill>
                  <a:schemeClr val="tx2"/>
                </a:solidFill>
                <a:latin typeface="Arial" charset="0"/>
                <a:ea typeface="MS PGothic" pitchFamily="34" charset="-128"/>
                <a:cs typeface="ＭＳ Ｐゴシック" charset="0"/>
              </a:defRPr>
            </a:lvl4pPr>
            <a:lvl5pPr algn="ctr" defTabSz="817563" rtl="0" eaLnBrk="0" fontAlgn="base" hangingPunct="0">
              <a:spcBef>
                <a:spcPct val="0"/>
              </a:spcBef>
              <a:spcAft>
                <a:spcPct val="0"/>
              </a:spcAft>
              <a:defRPr sz="4200" b="1">
                <a:solidFill>
                  <a:schemeClr val="tx2"/>
                </a:solidFill>
                <a:latin typeface="Arial" charset="0"/>
                <a:ea typeface="MS PGothic" pitchFamily="34" charset="-128"/>
                <a:cs typeface="ＭＳ Ｐゴシック" charset="0"/>
              </a:defRPr>
            </a:lvl5pPr>
            <a:lvl6pPr marL="457155" algn="ctr" defTabSz="819068" rtl="0" eaLnBrk="0" fontAlgn="base" hangingPunct="0">
              <a:spcBef>
                <a:spcPct val="0"/>
              </a:spcBef>
              <a:spcAft>
                <a:spcPct val="0"/>
              </a:spcAft>
              <a:defRPr sz="4200" b="1">
                <a:solidFill>
                  <a:schemeClr val="tx2"/>
                </a:solidFill>
                <a:latin typeface="Arial" charset="0"/>
              </a:defRPr>
            </a:lvl6pPr>
            <a:lvl7pPr marL="914309" algn="ctr" defTabSz="819068" rtl="0" eaLnBrk="0" fontAlgn="base" hangingPunct="0">
              <a:spcBef>
                <a:spcPct val="0"/>
              </a:spcBef>
              <a:spcAft>
                <a:spcPct val="0"/>
              </a:spcAft>
              <a:defRPr sz="4200" b="1">
                <a:solidFill>
                  <a:schemeClr val="tx2"/>
                </a:solidFill>
                <a:latin typeface="Arial" charset="0"/>
              </a:defRPr>
            </a:lvl7pPr>
            <a:lvl8pPr marL="1371462" algn="ctr" defTabSz="819068" rtl="0" eaLnBrk="0" fontAlgn="base" hangingPunct="0">
              <a:spcBef>
                <a:spcPct val="0"/>
              </a:spcBef>
              <a:spcAft>
                <a:spcPct val="0"/>
              </a:spcAft>
              <a:defRPr sz="4200" b="1">
                <a:solidFill>
                  <a:schemeClr val="tx2"/>
                </a:solidFill>
                <a:latin typeface="Arial" charset="0"/>
              </a:defRPr>
            </a:lvl8pPr>
            <a:lvl9pPr marL="1828617" algn="ctr" defTabSz="819068" rtl="0" eaLnBrk="0" fontAlgn="base" hangingPunct="0">
              <a:spcBef>
                <a:spcPct val="0"/>
              </a:spcBef>
              <a:spcAft>
                <a:spcPct val="0"/>
              </a:spcAft>
              <a:defRPr sz="4200" b="1">
                <a:solidFill>
                  <a:schemeClr val="tx2"/>
                </a:solidFill>
                <a:latin typeface="Arial" charset="0"/>
              </a:defRPr>
            </a:lvl9pPr>
          </a:lstStyle>
          <a:p>
            <a:pPr eaLnBrk="1" hangingPunct="1">
              <a:defRPr/>
            </a:pPr>
            <a:r>
              <a:rPr lang="en-US" altLang="en-US" sz="3200" kern="0" dirty="0">
                <a:solidFill>
                  <a:srgbClr val="C00000"/>
                </a:solidFill>
                <a:latin typeface="Arial"/>
              </a:rPr>
              <a:t>NY Times June 8, 1924</a:t>
            </a:r>
          </a:p>
        </p:txBody>
      </p:sp>
      <p:pic>
        <p:nvPicPr>
          <p:cNvPr id="4301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90764" y="325439"/>
            <a:ext cx="2503487"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306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49588" y="317819"/>
            <a:ext cx="6092825" cy="6222365"/>
            <a:chOff x="0" y="0"/>
            <a:chExt cx="6093038" cy="6222594"/>
          </a:xfrm>
        </p:grpSpPr>
        <p:grpSp>
          <p:nvGrpSpPr>
            <p:cNvPr id="10" name="Group 9"/>
            <p:cNvGrpSpPr/>
            <p:nvPr/>
          </p:nvGrpSpPr>
          <p:grpSpPr>
            <a:xfrm>
              <a:off x="0" y="0"/>
              <a:ext cx="2628900" cy="6222594"/>
              <a:chOff x="0" y="0"/>
              <a:chExt cx="2628900" cy="6222594"/>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049" y="0"/>
                <a:ext cx="2221865" cy="55943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934"/>
                <a:ext cx="2628900" cy="5661660"/>
              </a:xfrm>
              <a:prstGeom prst="rect">
                <a:avLst/>
              </a:prstGeom>
            </p:spPr>
          </p:pic>
        </p:grpSp>
        <p:sp>
          <p:nvSpPr>
            <p:cNvPr id="11" name="Text Box 2"/>
            <p:cNvSpPr txBox="1">
              <a:spLocks noChangeArrowheads="1"/>
            </p:cNvSpPr>
            <p:nvPr/>
          </p:nvSpPr>
          <p:spPr bwMode="auto">
            <a:xfrm>
              <a:off x="3988013" y="1851852"/>
              <a:ext cx="2105025" cy="266573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US"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“Periodic examination and preventive medicine, he said, are like a new religion, and the majority of people must be reached just as they have been reached in the past by new religions.”</a:t>
              </a:r>
              <a:endParaRPr lang="en-US" sz="1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p>
          </p:txBody>
        </p:sp>
        <p:cxnSp>
          <p:nvCxnSpPr>
            <p:cNvPr id="12" name="Connector: Elbow 11"/>
            <p:cNvCxnSpPr/>
            <p:nvPr/>
          </p:nvCxnSpPr>
          <p:spPr>
            <a:xfrm flipV="1">
              <a:off x="2566467" y="2013217"/>
              <a:ext cx="1306286" cy="3158138"/>
            </a:xfrm>
            <a:prstGeom prst="bentConnector3">
              <a:avLst/>
            </a:prstGeom>
            <a:ln w="31750" cap="flat">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DB5B16FC-957C-0E44-813F-AD66B97E07F1}"/>
              </a:ext>
            </a:extLst>
          </p:cNvPr>
          <p:cNvSpPr txBox="1"/>
          <p:nvPr/>
        </p:nvSpPr>
        <p:spPr>
          <a:xfrm>
            <a:off x="6269085" y="366270"/>
            <a:ext cx="5352299" cy="1077218"/>
          </a:xfrm>
          <a:prstGeom prst="rect">
            <a:avLst/>
          </a:prstGeom>
          <a:noFill/>
        </p:spPr>
        <p:txBody>
          <a:bodyPr wrap="none" rtlCol="0">
            <a:spAutoFit/>
          </a:bodyPr>
          <a:lstStyle/>
          <a:p>
            <a:r>
              <a:rPr lang="en-US" sz="3200" b="1" dirty="0">
                <a:solidFill>
                  <a:srgbClr val="C00000"/>
                </a:solidFill>
              </a:rPr>
              <a:t>Medical Testing is Transmuted </a:t>
            </a:r>
          </a:p>
          <a:p>
            <a:pPr lvl="1"/>
            <a:r>
              <a:rPr lang="en-US" sz="3200" b="1" dirty="0">
                <a:solidFill>
                  <a:srgbClr val="C00000"/>
                </a:solidFill>
              </a:rPr>
              <a:t>into Religion</a:t>
            </a:r>
          </a:p>
        </p:txBody>
      </p:sp>
    </p:spTree>
    <p:extLst>
      <p:ext uri="{BB962C8B-B14F-4D97-AF65-F5344CB8AC3E}">
        <p14:creationId xmlns:p14="http://schemas.microsoft.com/office/powerpoint/2010/main" val="2192169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altLang="en-US">
                <a:latin typeface="Arial" panose="020B0604020202020204" pitchFamily="34" charset="0"/>
              </a:rPr>
              <a:t> </a:t>
            </a:r>
          </a:p>
        </p:txBody>
      </p:sp>
      <p:pic>
        <p:nvPicPr>
          <p:cNvPr id="46082"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57450" y="857251"/>
            <a:ext cx="4173538" cy="5248275"/>
          </a:xfrm>
        </p:spPr>
      </p:pic>
      <p:pic>
        <p:nvPicPr>
          <p:cNvPr id="4608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758826"/>
            <a:ext cx="2387600" cy="548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72412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4" descr="rachel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6988"/>
            <a:ext cx="4922838"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10393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E1B98F-F005-064D-B8B4-C5D37FB2F60C}"/>
              </a:ext>
            </a:extLst>
          </p:cNvPr>
          <p:cNvGraphicFramePr>
            <a:graphicFrameLocks noGrp="1"/>
          </p:cNvGraphicFramePr>
          <p:nvPr>
            <p:extLst>
              <p:ext uri="{D42A27DB-BD31-4B8C-83A1-F6EECF244321}">
                <p14:modId xmlns:p14="http://schemas.microsoft.com/office/powerpoint/2010/main" val="743453635"/>
              </p:ext>
            </p:extLst>
          </p:nvPr>
        </p:nvGraphicFramePr>
        <p:xfrm>
          <a:off x="2387150" y="1954530"/>
          <a:ext cx="6274784" cy="3162300"/>
        </p:xfrm>
        <a:graphic>
          <a:graphicData uri="http://schemas.openxmlformats.org/drawingml/2006/table">
            <a:tbl>
              <a:tblPr/>
              <a:tblGrid>
                <a:gridCol w="3714245">
                  <a:extLst>
                    <a:ext uri="{9D8B030D-6E8A-4147-A177-3AD203B41FA5}">
                      <a16:colId xmlns:a16="http://schemas.microsoft.com/office/drawing/2014/main" val="1395761990"/>
                    </a:ext>
                  </a:extLst>
                </a:gridCol>
                <a:gridCol w="2560539">
                  <a:extLst>
                    <a:ext uri="{9D8B030D-6E8A-4147-A177-3AD203B41FA5}">
                      <a16:colId xmlns:a16="http://schemas.microsoft.com/office/drawing/2014/main" val="2393317674"/>
                    </a:ext>
                  </a:extLst>
                </a:gridCol>
              </a:tblGrid>
              <a:tr h="0">
                <a:tc>
                  <a:txBody>
                    <a:bodyPr/>
                    <a:lstStyle/>
                    <a:p>
                      <a:pPr algn="l" fontAlgn="t"/>
                      <a:r>
                        <a:rPr lang="en-US" sz="2000" b="1" dirty="0">
                          <a:effectLst/>
                        </a:rPr>
                        <a:t>Mammography (past 2 years)</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fontAlgn="t"/>
                      <a:r>
                        <a:rPr lang="en-US" sz="2000" b="1">
                          <a:effectLst/>
                        </a:rPr>
                        <a:t>34%</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90626253"/>
                  </a:ext>
                </a:extLst>
              </a:tr>
              <a:tr h="0">
                <a:tc>
                  <a:txBody>
                    <a:bodyPr/>
                    <a:lstStyle/>
                    <a:p>
                      <a:pPr algn="l" fontAlgn="t"/>
                      <a:r>
                        <a:rPr lang="en-US" sz="2000" b="1" dirty="0">
                          <a:effectLst/>
                        </a:rPr>
                        <a:t>Pap test (past 3 years)</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fontAlgn="t"/>
                      <a:r>
                        <a:rPr lang="en-US" sz="2000" b="1">
                          <a:effectLst/>
                        </a:rPr>
                        <a:t>18%</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482929771"/>
                  </a:ext>
                </a:extLst>
              </a:tr>
              <a:tr h="0">
                <a:tc>
                  <a:txBody>
                    <a:bodyPr/>
                    <a:lstStyle/>
                    <a:p>
                      <a:pPr marL="288925" indent="-288925" algn="l" fontAlgn="t">
                        <a:tabLst/>
                      </a:pPr>
                      <a:r>
                        <a:rPr lang="en-US" sz="2000" b="1" dirty="0">
                          <a:effectLst/>
                        </a:rPr>
                        <a:t>Stool (1 </a:t>
                      </a:r>
                      <a:r>
                        <a:rPr lang="en-US" sz="2000" b="1" dirty="0" err="1">
                          <a:effectLst/>
                        </a:rPr>
                        <a:t>yr</a:t>
                      </a:r>
                      <a:r>
                        <a:rPr lang="en-US" sz="2000" b="1" dirty="0">
                          <a:effectLst/>
                        </a:rPr>
                        <a:t>); Sigmoidoscopy (5 </a:t>
                      </a:r>
                      <a:r>
                        <a:rPr lang="en-US" sz="2000" b="1" dirty="0" err="1">
                          <a:effectLst/>
                        </a:rPr>
                        <a:t>yrs</a:t>
                      </a:r>
                      <a:r>
                        <a:rPr lang="en-US" sz="2000" b="1" dirty="0">
                          <a:effectLst/>
                        </a:rPr>
                        <a:t>); Colonoscopy (10 </a:t>
                      </a:r>
                      <a:r>
                        <a:rPr lang="en-US" sz="2000" b="1" dirty="0" err="1">
                          <a:effectLst/>
                        </a:rPr>
                        <a:t>yrs</a:t>
                      </a:r>
                      <a:r>
                        <a:rPr lang="en-US" sz="2000" b="1" dirty="0">
                          <a:effectLst/>
                        </a:rPr>
                        <a:t>)</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fontAlgn="t"/>
                      <a:r>
                        <a:rPr lang="en-US" sz="2000" b="1" dirty="0">
                          <a:effectLst/>
                        </a:rPr>
                        <a:t>52%</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013522743"/>
                  </a:ext>
                </a:extLst>
              </a:tr>
              <a:tr h="0">
                <a:tc>
                  <a:txBody>
                    <a:bodyPr/>
                    <a:lstStyle/>
                    <a:p>
                      <a:pPr marL="457200" indent="0" algn="l" fontAlgn="t">
                        <a:tabLst/>
                      </a:pPr>
                      <a:r>
                        <a:rPr lang="en-US" sz="2000" b="1" dirty="0">
                          <a:effectLst/>
                        </a:rPr>
                        <a:t>Males</a:t>
                      </a:r>
                    </a:p>
                  </a:txBody>
                  <a:tcPr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fontAlgn="t"/>
                      <a:r>
                        <a:rPr lang="en-US" sz="2000" b="1" dirty="0">
                          <a:effectLst/>
                        </a:rPr>
                        <a:t>60%</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068331828"/>
                  </a:ext>
                </a:extLst>
              </a:tr>
              <a:tr h="0">
                <a:tc>
                  <a:txBody>
                    <a:bodyPr/>
                    <a:lstStyle/>
                    <a:p>
                      <a:pPr marL="457200" indent="0" algn="l" fontAlgn="t">
                        <a:tabLst/>
                      </a:pPr>
                      <a:r>
                        <a:rPr lang="en-US" sz="2000" b="1" dirty="0">
                          <a:effectLst/>
                        </a:rPr>
                        <a:t>Females</a:t>
                      </a:r>
                    </a:p>
                  </a:txBody>
                  <a:tcPr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fontAlgn="t"/>
                      <a:r>
                        <a:rPr lang="en-US" sz="2000" b="1" dirty="0">
                          <a:effectLst/>
                        </a:rPr>
                        <a:t>47%</a:t>
                      </a:r>
                    </a:p>
                  </a:txBody>
                  <a:tcPr marL="114300" marR="114300" marT="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713518879"/>
                  </a:ext>
                </a:extLst>
              </a:tr>
              <a:tr h="0">
                <a:tc>
                  <a:txBody>
                    <a:bodyPr/>
                    <a:lstStyle/>
                    <a:p>
                      <a:pPr algn="l" fontAlgn="t"/>
                      <a:r>
                        <a:rPr lang="en-US" sz="2000" b="1" dirty="0">
                          <a:effectLst/>
                        </a:rPr>
                        <a:t>PSA test (past 1 year)</a:t>
                      </a:r>
                    </a:p>
                  </a:txBody>
                  <a:tcPr marL="114300" marR="114300" marT="114300" marB="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fontAlgn="t"/>
                      <a:r>
                        <a:rPr lang="en-US" sz="2000" b="1" dirty="0">
                          <a:effectLst/>
                        </a:rPr>
                        <a:t>29%</a:t>
                      </a:r>
                    </a:p>
                  </a:txBody>
                  <a:tcPr marL="114300" marR="114300" marT="114300" marB="11430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95654538"/>
                  </a:ext>
                </a:extLst>
              </a:tr>
            </a:tbl>
          </a:graphicData>
        </a:graphic>
      </p:graphicFrame>
      <p:sp>
        <p:nvSpPr>
          <p:cNvPr id="4" name="Rectangle 1">
            <a:extLst>
              <a:ext uri="{FF2B5EF4-FFF2-40B4-BE49-F238E27FC236}">
                <a16:creationId xmlns:a16="http://schemas.microsoft.com/office/drawing/2014/main" id="{DAF7CAA0-F83B-FF43-87B7-C8802B79BF4F}"/>
              </a:ext>
            </a:extLst>
          </p:cNvPr>
          <p:cNvSpPr>
            <a:spLocks noChangeArrowheads="1"/>
          </p:cNvSpPr>
          <p:nvPr/>
        </p:nvSpPr>
        <p:spPr bwMode="auto">
          <a:xfrm>
            <a:off x="825387" y="567636"/>
            <a:ext cx="959715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283"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C00000"/>
                </a:solidFill>
                <a:effectLst/>
                <a:latin typeface="Arial" panose="020B0604020202020204" pitchFamily="34" charset="0"/>
              </a:rPr>
              <a:t>Screening Prevalence in U.S. Adults Aged ≥ 85 (2015)</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i="0" u="none" strike="noStrike" cap="none" normalizeH="0" baseline="0" dirty="0">
                <a:ln>
                  <a:noFill/>
                </a:ln>
                <a:solidFill>
                  <a:srgbClr val="000000"/>
                </a:solidFill>
                <a:effectLst/>
                <a:latin typeface="Arial" panose="020B0604020202020204" pitchFamily="34" charset="0"/>
              </a:rPr>
              <a:t>(National Health Interview Survey)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863863F6-84B6-444D-AE3F-7299324D7E4C}"/>
              </a:ext>
            </a:extLst>
          </p:cNvPr>
          <p:cNvSpPr txBox="1"/>
          <p:nvPr/>
        </p:nvSpPr>
        <p:spPr>
          <a:xfrm>
            <a:off x="5348836" y="5486400"/>
            <a:ext cx="4882875" cy="369332"/>
          </a:xfrm>
          <a:prstGeom prst="rect">
            <a:avLst/>
          </a:prstGeom>
          <a:noFill/>
        </p:spPr>
        <p:txBody>
          <a:bodyPr wrap="none" rtlCol="0">
            <a:spAutoFit/>
          </a:bodyPr>
          <a:lstStyle/>
          <a:p>
            <a:r>
              <a:rPr lang="en-US" dirty="0"/>
              <a:t>(CE DeSantis et al.: CA Journal for Clinicians, 2019)</a:t>
            </a:r>
          </a:p>
        </p:txBody>
      </p:sp>
    </p:spTree>
    <p:extLst>
      <p:ext uri="{BB962C8B-B14F-4D97-AF65-F5344CB8AC3E}">
        <p14:creationId xmlns:p14="http://schemas.microsoft.com/office/powerpoint/2010/main" val="1298645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ext Box 2">
            <a:extLst>
              <a:ext uri="{FF2B5EF4-FFF2-40B4-BE49-F238E27FC236}">
                <a16:creationId xmlns:a16="http://schemas.microsoft.com/office/drawing/2014/main" id="{A50750C5-4E06-DB4D-852F-4F0CA8294AF1}"/>
              </a:ext>
            </a:extLst>
          </p:cNvPr>
          <p:cNvSpPr txBox="1">
            <a:spLocks noChangeArrowheads="1"/>
          </p:cNvSpPr>
          <p:nvPr/>
        </p:nvSpPr>
        <p:spPr bwMode="auto">
          <a:xfrm>
            <a:off x="1228164" y="1390861"/>
            <a:ext cx="9100367" cy="152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Clr>
                <a:schemeClr val="tx2"/>
              </a:buClr>
              <a:buSzPct val="100000"/>
              <a:defRPr sz="33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9pPr>
          </a:lstStyle>
          <a:p>
            <a:pPr>
              <a:buClrTx/>
              <a:buSzTx/>
            </a:pPr>
            <a:r>
              <a:rPr lang="en-US" sz="3200" b="0" dirty="0">
                <a:cs typeface="Arial" panose="020B0604020202020204" pitchFamily="34" charset="0"/>
              </a:rPr>
              <a:t>“But, unless you are extraordinarily careful, trying to erase uncertainty comes with downsides.” </a:t>
            </a:r>
          </a:p>
          <a:p>
            <a:pPr algn="r">
              <a:buClrTx/>
              <a:buSzTx/>
            </a:pPr>
            <a:r>
              <a:rPr lang="en-US" sz="2400" b="0" dirty="0"/>
              <a:t>(Hannah Fry, </a:t>
            </a:r>
            <a:r>
              <a:rPr lang="en-US" sz="2400" b="0" i="1" dirty="0"/>
              <a:t>The New Yorker</a:t>
            </a:r>
            <a:r>
              <a:rPr lang="en-US" sz="2400" b="0" dirty="0"/>
              <a:t>, 9 Sept 2019)</a:t>
            </a:r>
            <a:endParaRPr lang="en-US" altLang="en-US" sz="2400" dirty="0">
              <a:solidFill>
                <a:srgbClr val="C00000"/>
              </a:solidFill>
              <a:latin typeface="Arial Narrow" panose="020B0604020202020204" pitchFamily="34" charset="0"/>
            </a:endParaRPr>
          </a:p>
        </p:txBody>
      </p:sp>
      <p:sp>
        <p:nvSpPr>
          <p:cNvPr id="88066" name="Text Box 3">
            <a:extLst>
              <a:ext uri="{FF2B5EF4-FFF2-40B4-BE49-F238E27FC236}">
                <a16:creationId xmlns:a16="http://schemas.microsoft.com/office/drawing/2014/main" id="{BC8AB3BA-E0EC-A647-955A-D3F63EC0159D}"/>
              </a:ext>
            </a:extLst>
          </p:cNvPr>
          <p:cNvSpPr txBox="1">
            <a:spLocks noChangeArrowheads="1"/>
          </p:cNvSpPr>
          <p:nvPr/>
        </p:nvSpPr>
        <p:spPr bwMode="auto">
          <a:xfrm>
            <a:off x="1228164" y="3362782"/>
            <a:ext cx="9735671" cy="313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Clr>
                <a:schemeClr val="tx2"/>
              </a:buClr>
              <a:buSzPct val="100000"/>
              <a:defRPr sz="33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00000"/>
              <a:buChar char="•"/>
              <a:defRPr sz="3300" b="1">
                <a:solidFill>
                  <a:schemeClr val="tx1"/>
                </a:solidFill>
                <a:latin typeface="Arial" panose="020B0604020202020204" pitchFamily="34" charset="0"/>
                <a:ea typeface="ＭＳ Ｐゴシック" panose="020B0600070205080204" pitchFamily="34" charset="-128"/>
              </a:defRPr>
            </a:lvl9pPr>
          </a:lstStyle>
          <a:p>
            <a:pPr marL="11113" indent="-11113">
              <a:spcBef>
                <a:spcPct val="50000"/>
              </a:spcBef>
              <a:buClrTx/>
              <a:buSzTx/>
            </a:pPr>
            <a:r>
              <a:rPr lang="en-US" altLang="ja-JP" sz="3200" b="0" dirty="0">
                <a:solidFill>
                  <a:srgbClr val="000000"/>
                </a:solidFill>
                <a:cs typeface="Arial" panose="020B0604020202020204" pitchFamily="34" charset="0"/>
              </a:rPr>
              <a:t>The greatest deficiency of medical education throughout the twentieth century……was the failure to train learners properly for clinical uncertainty, which led to the systematic overuse in clinical practice of tests, procedures, and treatments.</a:t>
            </a:r>
            <a:r>
              <a:rPr lang="ja-JP" altLang="en-US" sz="3200" b="0">
                <a:solidFill>
                  <a:srgbClr val="000000"/>
                </a:solidFill>
                <a:cs typeface="Arial" panose="020B0604020202020204" pitchFamily="34" charset="0"/>
              </a:rPr>
              <a:t>”</a:t>
            </a:r>
            <a:r>
              <a:rPr lang="en-US" altLang="ja-JP" sz="3200" b="0" dirty="0">
                <a:solidFill>
                  <a:srgbClr val="000000"/>
                </a:solidFill>
                <a:cs typeface="Arial" panose="020B0604020202020204" pitchFamily="34" charset="0"/>
              </a:rPr>
              <a:t> </a:t>
            </a:r>
            <a:r>
              <a:rPr lang="en-US" altLang="ja-JP" b="0" dirty="0">
                <a:solidFill>
                  <a:srgbClr val="000000"/>
                </a:solidFill>
                <a:cs typeface="Arial" panose="020B0604020202020204" pitchFamily="34" charset="0"/>
              </a:rPr>
              <a:t>						</a:t>
            </a:r>
            <a:r>
              <a:rPr lang="en-US" altLang="ja-JP" sz="2400" b="0" dirty="0">
                <a:solidFill>
                  <a:srgbClr val="000000"/>
                </a:solidFill>
                <a:cs typeface="Arial" panose="020B0604020202020204" pitchFamily="34" charset="0"/>
              </a:rPr>
              <a:t>(Kenneth </a:t>
            </a:r>
            <a:r>
              <a:rPr lang="en-US" altLang="ja-JP" sz="2400" b="0" dirty="0" err="1">
                <a:solidFill>
                  <a:srgbClr val="000000"/>
                </a:solidFill>
                <a:cs typeface="Arial" panose="020B0604020202020204" pitchFamily="34" charset="0"/>
              </a:rPr>
              <a:t>Ludmerer</a:t>
            </a:r>
            <a:r>
              <a:rPr lang="en-US" altLang="ja-JP" sz="2400" b="0" dirty="0">
                <a:solidFill>
                  <a:srgbClr val="000000"/>
                </a:solidFill>
                <a:cs typeface="Arial" panose="020B0604020202020204" pitchFamily="34" charset="0"/>
              </a:rPr>
              <a:t>, Time to Heal)</a:t>
            </a:r>
          </a:p>
        </p:txBody>
      </p:sp>
      <p:sp>
        <p:nvSpPr>
          <p:cNvPr id="3" name="TextBox 2">
            <a:extLst>
              <a:ext uri="{FF2B5EF4-FFF2-40B4-BE49-F238E27FC236}">
                <a16:creationId xmlns:a16="http://schemas.microsoft.com/office/drawing/2014/main" id="{EED325E0-4843-844B-B11E-F8BBF73C0CEB}"/>
              </a:ext>
            </a:extLst>
          </p:cNvPr>
          <p:cNvSpPr txBox="1"/>
          <p:nvPr/>
        </p:nvSpPr>
        <p:spPr>
          <a:xfrm>
            <a:off x="1059757" y="517972"/>
            <a:ext cx="9662389" cy="646331"/>
          </a:xfrm>
          <a:prstGeom prst="rect">
            <a:avLst/>
          </a:prstGeom>
          <a:noFill/>
        </p:spPr>
        <p:txBody>
          <a:bodyPr wrap="none" rtlCol="0">
            <a:spAutoFit/>
          </a:bodyPr>
          <a:lstStyle/>
          <a:p>
            <a:r>
              <a:rPr lang="en-US" sz="3600" b="1" dirty="0">
                <a:solidFill>
                  <a:srgbClr val="C00000"/>
                </a:solidFill>
              </a:rPr>
              <a:t>Medical Testing: A Quest to Reduce Uncertainty</a:t>
            </a:r>
          </a:p>
        </p:txBody>
      </p:sp>
    </p:spTree>
    <p:extLst>
      <p:ext uri="{BB962C8B-B14F-4D97-AF65-F5344CB8AC3E}">
        <p14:creationId xmlns:p14="http://schemas.microsoft.com/office/powerpoint/2010/main" val="252657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idx="4294967295"/>
          </p:nvPr>
        </p:nvSpPr>
        <p:spPr>
          <a:xfrm>
            <a:off x="2023009" y="530731"/>
            <a:ext cx="7265988" cy="582613"/>
          </a:xfrm>
        </p:spPr>
        <p:txBody>
          <a:bodyPr>
            <a:normAutofit fontScale="90000"/>
          </a:bodyPr>
          <a:lstStyle/>
          <a:p>
            <a:pPr algn="ctr" eaLnBrk="1" hangingPunct="1"/>
            <a:r>
              <a:rPr lang="en-US" altLang="en-US" sz="4000" b="1" dirty="0">
                <a:solidFill>
                  <a:srgbClr val="C00000"/>
                </a:solidFill>
                <a:latin typeface="Arial" panose="020B0604020202020204" pitchFamily="34" charset="0"/>
              </a:rPr>
              <a:t>Core Issues in Screening</a:t>
            </a:r>
          </a:p>
        </p:txBody>
      </p:sp>
      <p:sp>
        <p:nvSpPr>
          <p:cNvPr id="40963" name="Text Box 2"/>
          <p:cNvSpPr>
            <a:spLocks noGrp="1" noChangeArrowheads="1"/>
          </p:cNvSpPr>
          <p:nvPr>
            <p:ph type="body" idx="4294967295"/>
          </p:nvPr>
        </p:nvSpPr>
        <p:spPr>
          <a:xfrm>
            <a:off x="1460240" y="1622777"/>
            <a:ext cx="8492964" cy="2547673"/>
          </a:xfrm>
        </p:spPr>
        <p:txBody>
          <a:bodyPr vert="horz" wrap="square" lIns="83111" tIns="41555" rIns="83111" bIns="41555" numCol="1" anchor="t" anchorCtr="0" compatLnSpc="1">
            <a:prstTxWarp prst="textNoShape">
              <a:avLst/>
            </a:prstTxWarp>
            <a:spAutoFit/>
          </a:bodyPr>
          <a:lstStyle/>
          <a:p>
            <a:pPr eaLnBrk="1" hangingPunct="1">
              <a:buClr>
                <a:srgbClr val="D30138"/>
              </a:buClr>
            </a:pPr>
            <a:r>
              <a:rPr lang="en-US" altLang="en-US" sz="2800" dirty="0">
                <a:latin typeface="Arial" panose="020B0604020202020204" pitchFamily="34" charset="0"/>
                <a:ea typeface="ヒラギノ角ゴ Pro W3" pitchFamily="2" charset="-128"/>
              </a:rPr>
              <a:t>It is difficult to make healthy people better off than they already are.</a:t>
            </a:r>
          </a:p>
          <a:p>
            <a:pPr lvl="1" eaLnBrk="1" hangingPunct="1">
              <a:buClr>
                <a:srgbClr val="D30138"/>
              </a:buClr>
              <a:buFont typeface="Arial" panose="020B0604020202020204" pitchFamily="34" charset="0"/>
              <a:buChar char="•"/>
            </a:pPr>
            <a:r>
              <a:rPr lang="en-US" altLang="en-US" sz="2400" dirty="0">
                <a:latin typeface="Arial" panose="020B0604020202020204" pitchFamily="34" charset="0"/>
                <a:ea typeface="ヒラギノ角ゴ Pro W3" pitchFamily="2" charset="-128"/>
              </a:rPr>
              <a:t>It is sometimes easy to make healthy people worse off.</a:t>
            </a:r>
          </a:p>
          <a:p>
            <a:pPr eaLnBrk="1" hangingPunct="1">
              <a:buClr>
                <a:srgbClr val="D30138"/>
              </a:buClr>
            </a:pPr>
            <a:r>
              <a:rPr lang="en-US" altLang="en-US" sz="2800" dirty="0">
                <a:latin typeface="Arial" panose="020B0604020202020204" pitchFamily="34" charset="0"/>
                <a:ea typeface="ヒラギノ角ゴ Pro W3" pitchFamily="2" charset="-128"/>
              </a:rPr>
              <a:t>Strong evidence of benefit is important when putting large numbers of healthy people in harm’</a:t>
            </a:r>
            <a:r>
              <a:rPr lang="en-US" altLang="ja-JP" sz="2800" dirty="0">
                <a:latin typeface="Arial" panose="020B0604020202020204" pitchFamily="34" charset="0"/>
              </a:rPr>
              <a:t>s way.</a:t>
            </a:r>
          </a:p>
        </p:txBody>
      </p:sp>
    </p:spTree>
    <p:extLst>
      <p:ext uri="{BB962C8B-B14F-4D97-AF65-F5344CB8AC3E}">
        <p14:creationId xmlns:p14="http://schemas.microsoft.com/office/powerpoint/2010/main" val="27507205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9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a:spLocks noGrp="1" noChangeArrowheads="1"/>
          </p:cNvSpPr>
          <p:nvPr>
            <p:ph type="title" idx="4294967295"/>
          </p:nvPr>
        </p:nvSpPr>
        <p:spPr>
          <a:xfrm>
            <a:off x="2330506" y="717241"/>
            <a:ext cx="7239000" cy="1143000"/>
          </a:xfrm>
        </p:spPr>
        <p:txBody>
          <a:bodyPr/>
          <a:lstStyle/>
          <a:p>
            <a:pPr algn="ctr" eaLnBrk="1" hangingPunct="1"/>
            <a:r>
              <a:rPr lang="en-US" altLang="en-US" sz="3600" b="1" dirty="0">
                <a:solidFill>
                  <a:srgbClr val="C00000"/>
                </a:solidFill>
                <a:latin typeface="Arial" panose="020B0604020202020204" pitchFamily="34" charset="0"/>
              </a:rPr>
              <a:t>Consequences of Screening:</a:t>
            </a:r>
            <a:br>
              <a:rPr lang="en-US" altLang="en-US" sz="3600" b="1" dirty="0">
                <a:solidFill>
                  <a:srgbClr val="C00000"/>
                </a:solidFill>
                <a:latin typeface="Arial" panose="020B0604020202020204" pitchFamily="34" charset="0"/>
              </a:rPr>
            </a:br>
            <a:r>
              <a:rPr lang="en-US" altLang="en-US" sz="3600" b="1" dirty="0">
                <a:solidFill>
                  <a:srgbClr val="C00000"/>
                </a:solidFill>
                <a:latin typeface="Arial" panose="020B0604020202020204" pitchFamily="34" charset="0"/>
              </a:rPr>
              <a:t>The Good</a:t>
            </a:r>
          </a:p>
        </p:txBody>
      </p:sp>
      <p:sp>
        <p:nvSpPr>
          <p:cNvPr id="17411" name="Rectangle 5"/>
          <p:cNvSpPr>
            <a:spLocks noGrp="1" noChangeArrowheads="1"/>
          </p:cNvSpPr>
          <p:nvPr>
            <p:ph type="body" idx="4294967295"/>
          </p:nvPr>
        </p:nvSpPr>
        <p:spPr>
          <a:xfrm>
            <a:off x="2197340" y="2325913"/>
            <a:ext cx="8012112" cy="2800350"/>
          </a:xfrm>
        </p:spPr>
        <p:txBody>
          <a:bodyPr>
            <a:normAutofit lnSpcReduction="10000"/>
          </a:bodyPr>
          <a:lstStyle/>
          <a:p>
            <a:pPr marL="514350" indent="-514350">
              <a:buClr>
                <a:srgbClr val="D30138"/>
              </a:buClr>
              <a:buFont typeface="Arial Narrow" panose="020B0606020202030204" pitchFamily="34" charset="0"/>
              <a:buAutoNum type="arabicPeriod"/>
            </a:pPr>
            <a:r>
              <a:rPr lang="en-US" altLang="en-US" sz="2800" b="1" dirty="0">
                <a:latin typeface="Arial" panose="020B0604020202020204" pitchFamily="34" charset="0"/>
                <a:cs typeface="Arial" panose="020B0604020202020204" pitchFamily="34" charset="0"/>
              </a:rPr>
              <a:t>Reduced risk of death from the target cancer (compared to no screening)</a:t>
            </a:r>
          </a:p>
          <a:p>
            <a:pPr marL="914400" lvl="1" indent="-514350">
              <a:buClr>
                <a:srgbClr val="D30138"/>
              </a:buClr>
              <a:buFont typeface="Arial" panose="020B0604020202020204" pitchFamily="34" charset="0"/>
              <a:buChar char="•"/>
            </a:pPr>
            <a:r>
              <a:rPr lang="en-US" altLang="en-US" sz="2400" b="1" dirty="0">
                <a:latin typeface="Arial" panose="020B0604020202020204" pitchFamily="34" charset="0"/>
                <a:cs typeface="Arial" panose="020B0604020202020204" pitchFamily="34" charset="0"/>
              </a:rPr>
              <a:t>Usually need a randomized controlled trial to determine this</a:t>
            </a:r>
          </a:p>
          <a:p>
            <a:pPr marL="914400" lvl="1" indent="-514350">
              <a:buClr>
                <a:srgbClr val="D30138"/>
              </a:buClr>
              <a:buFont typeface="Arial" panose="020B0604020202020204" pitchFamily="34" charset="0"/>
              <a:buChar char="•"/>
            </a:pPr>
            <a:r>
              <a:rPr lang="en-US" altLang="en-US" sz="2400" b="1" dirty="0">
                <a:latin typeface="Arial" panose="020B0604020202020204" pitchFamily="34" charset="0"/>
                <a:cs typeface="Arial" panose="020B0604020202020204" pitchFamily="34" charset="0"/>
              </a:rPr>
              <a:t>Major successes: e.g., cervix, colon, lung</a:t>
            </a:r>
          </a:p>
          <a:p>
            <a:pPr marL="514350" indent="-514350">
              <a:buClr>
                <a:srgbClr val="D30138"/>
              </a:buClr>
              <a:buFont typeface="Arial Narrow" panose="020B0606020202030204" pitchFamily="34" charset="0"/>
              <a:buAutoNum type="arabicPeriod"/>
            </a:pPr>
            <a:r>
              <a:rPr lang="en-US" altLang="en-US" sz="2800" b="1" dirty="0">
                <a:latin typeface="Arial" panose="020B0604020202020204" pitchFamily="34" charset="0"/>
                <a:cs typeface="Arial" panose="020B0604020202020204" pitchFamily="34" charset="0"/>
              </a:rPr>
              <a:t>Reassurance (assuming healthy people need reassurance)</a:t>
            </a:r>
          </a:p>
          <a:p>
            <a:pPr marL="514350" indent="-514350">
              <a:buClr>
                <a:srgbClr val="D30138"/>
              </a:buClr>
              <a:buNone/>
            </a:pPr>
            <a:endParaRPr lang="en-US"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7669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01C1E-178F-4C67-98CC-F67EAB7FFAF0}"/>
              </a:ext>
            </a:extLst>
          </p:cNvPr>
          <p:cNvSpPr>
            <a:spLocks noGrp="1"/>
          </p:cNvSpPr>
          <p:nvPr>
            <p:ph type="title" idx="4294967295"/>
          </p:nvPr>
        </p:nvSpPr>
        <p:spPr>
          <a:xfrm>
            <a:off x="1141413" y="0"/>
            <a:ext cx="11050587" cy="1020763"/>
          </a:xfrm>
        </p:spPr>
        <p:txBody>
          <a:bodyPr>
            <a:normAutofit/>
          </a:bodyPr>
          <a:lstStyle/>
          <a:p>
            <a:pPr algn="ctr"/>
            <a:r>
              <a:rPr lang="en-US" sz="3200" b="1" dirty="0">
                <a:latin typeface="Arial" panose="020B0604020202020204" pitchFamily="34" charset="0"/>
                <a:cs typeface="Arial" panose="020B0604020202020204" pitchFamily="34" charset="0"/>
              </a:rPr>
              <a:t>Inherent Biases in Cancer Screening:</a:t>
            </a:r>
            <a:br>
              <a:rPr lang="en-US" sz="3200" b="1"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Mortality Rates from Non-screened Causes in the PLCO Trial</a:t>
            </a:r>
          </a:p>
        </p:txBody>
      </p:sp>
      <p:sp>
        <p:nvSpPr>
          <p:cNvPr id="3" name="TextBox 2">
            <a:extLst>
              <a:ext uri="{FF2B5EF4-FFF2-40B4-BE49-F238E27FC236}">
                <a16:creationId xmlns:a16="http://schemas.microsoft.com/office/drawing/2014/main" id="{F9AB1353-217F-4409-A8E7-5EA1A1E02962}"/>
              </a:ext>
            </a:extLst>
          </p:cNvPr>
          <p:cNvSpPr txBox="1"/>
          <p:nvPr/>
        </p:nvSpPr>
        <p:spPr>
          <a:xfrm>
            <a:off x="7231584" y="6257968"/>
            <a:ext cx="4334069" cy="369332"/>
          </a:xfrm>
          <a:prstGeom prst="rect">
            <a:avLst/>
          </a:prstGeom>
          <a:noFill/>
        </p:spPr>
        <p:txBody>
          <a:bodyPr wrap="square" rtlCol="0">
            <a:spAutoFit/>
          </a:bodyPr>
          <a:lstStyle/>
          <a:p>
            <a:r>
              <a:rPr lang="en-US" dirty="0"/>
              <a:t>Pierre-Victor, </a:t>
            </a:r>
            <a:r>
              <a:rPr lang="en-US" i="1" dirty="0"/>
              <a:t>JAMA Internal Medicine</a:t>
            </a:r>
            <a:r>
              <a:rPr lang="en-US" dirty="0"/>
              <a:t>, 2018</a:t>
            </a:r>
          </a:p>
        </p:txBody>
      </p:sp>
      <p:pic>
        <p:nvPicPr>
          <p:cNvPr id="4" name="Picture 3">
            <a:extLst>
              <a:ext uri="{FF2B5EF4-FFF2-40B4-BE49-F238E27FC236}">
                <a16:creationId xmlns:a16="http://schemas.microsoft.com/office/drawing/2014/main" id="{B3F88621-AE50-4AAE-86EE-A29EA96C7DD2}"/>
              </a:ext>
            </a:extLst>
          </p:cNvPr>
          <p:cNvPicPr>
            <a:picLocks noChangeAspect="1"/>
          </p:cNvPicPr>
          <p:nvPr/>
        </p:nvPicPr>
        <p:blipFill>
          <a:blip r:embed="rId2"/>
          <a:stretch>
            <a:fillRect/>
          </a:stretch>
        </p:blipFill>
        <p:spPr>
          <a:xfrm>
            <a:off x="1928290" y="1020179"/>
            <a:ext cx="7545528" cy="5237789"/>
          </a:xfrm>
          <a:prstGeom prst="rect">
            <a:avLst/>
          </a:prstGeom>
        </p:spPr>
      </p:pic>
    </p:spTree>
    <p:extLst>
      <p:ext uri="{BB962C8B-B14F-4D97-AF65-F5344CB8AC3E}">
        <p14:creationId xmlns:p14="http://schemas.microsoft.com/office/powerpoint/2010/main" val="2499440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4"/>
          <p:cNvSpPr>
            <a:spLocks noGrp="1" noChangeArrowheads="1"/>
          </p:cNvSpPr>
          <p:nvPr>
            <p:ph type="title" idx="4294967295"/>
          </p:nvPr>
        </p:nvSpPr>
        <p:spPr>
          <a:xfrm>
            <a:off x="2079653" y="307975"/>
            <a:ext cx="7239000" cy="1143000"/>
          </a:xfrm>
        </p:spPr>
        <p:txBody>
          <a:bodyPr/>
          <a:lstStyle/>
          <a:p>
            <a:pPr algn="ctr" eaLnBrk="1" hangingPunct="1"/>
            <a:r>
              <a:rPr lang="en-US" altLang="en-US" sz="3600" b="1" dirty="0">
                <a:solidFill>
                  <a:srgbClr val="C00000"/>
                </a:solidFill>
                <a:latin typeface="Arial" panose="020B0604020202020204" pitchFamily="34" charset="0"/>
              </a:rPr>
              <a:t>Consequences of Screening:</a:t>
            </a:r>
            <a:br>
              <a:rPr lang="en-US" altLang="en-US" sz="3600" b="1" dirty="0">
                <a:solidFill>
                  <a:srgbClr val="C00000"/>
                </a:solidFill>
                <a:latin typeface="Arial" panose="020B0604020202020204" pitchFamily="34" charset="0"/>
              </a:rPr>
            </a:br>
            <a:r>
              <a:rPr lang="en-US" altLang="en-US" sz="3600" b="1" dirty="0">
                <a:solidFill>
                  <a:srgbClr val="C00000"/>
                </a:solidFill>
                <a:latin typeface="Arial" panose="020B0604020202020204" pitchFamily="34" charset="0"/>
              </a:rPr>
              <a:t>The Bad</a:t>
            </a:r>
          </a:p>
        </p:txBody>
      </p:sp>
      <p:sp>
        <p:nvSpPr>
          <p:cNvPr id="100355" name="Rectangle 5"/>
          <p:cNvSpPr>
            <a:spLocks noGrp="1" noChangeArrowheads="1"/>
          </p:cNvSpPr>
          <p:nvPr>
            <p:ph type="body" idx="4294967295"/>
          </p:nvPr>
        </p:nvSpPr>
        <p:spPr>
          <a:xfrm>
            <a:off x="1505118" y="1570038"/>
            <a:ext cx="9009063" cy="4979987"/>
          </a:xfrm>
          <a:noFill/>
        </p:spPr>
        <p:txBody>
          <a:bodyPr/>
          <a:lstStyle/>
          <a:p>
            <a:pPr marL="514350" indent="-514350">
              <a:buClr>
                <a:srgbClr val="D30138"/>
              </a:buClr>
              <a:buFont typeface="Arial Narrow" panose="020B0606020202030204" pitchFamily="34" charset="0"/>
              <a:buAutoNum type="arabicPeriod"/>
            </a:pPr>
            <a:r>
              <a:rPr lang="en-US" altLang="en-US" sz="2400" b="1" dirty="0">
                <a:latin typeface="Arial" panose="020B0604020202020204" pitchFamily="34" charset="0"/>
              </a:rPr>
              <a:t>False reassurance when you have cancer</a:t>
            </a:r>
          </a:p>
          <a:p>
            <a:pPr marL="514350" indent="-514350">
              <a:buClr>
                <a:srgbClr val="D30138"/>
              </a:buClr>
              <a:buFont typeface="Arial Narrow" panose="020B0606020202030204" pitchFamily="34" charset="0"/>
              <a:buAutoNum type="arabicPeriod"/>
            </a:pPr>
            <a:r>
              <a:rPr lang="en-US" altLang="en-US" sz="2400" b="1" dirty="0">
                <a:latin typeface="Arial" panose="020B0604020202020204" pitchFamily="34" charset="0"/>
              </a:rPr>
              <a:t>False alarms (false positive tests)</a:t>
            </a:r>
          </a:p>
          <a:p>
            <a:pPr marL="914400" lvl="1" indent="-514350">
              <a:buClr>
                <a:srgbClr val="D30138"/>
              </a:buClr>
              <a:buFont typeface="Arial" panose="020B0604020202020204" pitchFamily="34" charset="0"/>
              <a:buChar char="•"/>
            </a:pPr>
            <a:r>
              <a:rPr lang="en-US" altLang="en-US" sz="2400" b="1" dirty="0">
                <a:latin typeface="Arial" panose="020B0604020202020204" pitchFamily="34" charset="0"/>
              </a:rPr>
              <a:t>Harms of an unnecessary work-up</a:t>
            </a:r>
          </a:p>
          <a:p>
            <a:pPr marL="514350" indent="-514350">
              <a:buClr>
                <a:srgbClr val="D30138"/>
              </a:buClr>
              <a:buFont typeface="Arial Narrow" panose="020B0606020202030204" pitchFamily="34" charset="0"/>
              <a:buAutoNum type="arabicPeriod"/>
            </a:pPr>
            <a:r>
              <a:rPr lang="en-US" altLang="en-US" sz="2400" b="1" dirty="0">
                <a:latin typeface="Arial" panose="020B0604020202020204" pitchFamily="34" charset="0"/>
              </a:rPr>
              <a:t>Harms of the test: bleeding, sepsis after biopsy, etc.</a:t>
            </a:r>
          </a:p>
          <a:p>
            <a:pPr marL="514350" indent="-514350">
              <a:buClr>
                <a:srgbClr val="D30138"/>
              </a:buClr>
              <a:buFont typeface="Arial Narrow" panose="020B0606020202030204" pitchFamily="34" charset="0"/>
              <a:buAutoNum type="arabicPeriod"/>
            </a:pPr>
            <a:r>
              <a:rPr lang="en-US" altLang="en-US" sz="2400" b="1" dirty="0">
                <a:latin typeface="Arial" panose="020B0604020202020204" pitchFamily="34" charset="0"/>
              </a:rPr>
              <a:t>Detection of a lethal cancer without changing the outcome</a:t>
            </a:r>
          </a:p>
          <a:p>
            <a:pPr marL="914400" lvl="1" indent="-514350">
              <a:buClr>
                <a:srgbClr val="D30138"/>
              </a:buClr>
              <a:buFont typeface="Arial" panose="020B0604020202020204" pitchFamily="34" charset="0"/>
              <a:buChar char="•"/>
            </a:pPr>
            <a:r>
              <a:rPr lang="en-US" altLang="en-US" sz="2400" b="1" dirty="0">
                <a:latin typeface="Arial" panose="020B0604020202020204" pitchFamily="34" charset="0"/>
              </a:rPr>
              <a:t>Spend more of your life as a cancer patient</a:t>
            </a:r>
          </a:p>
          <a:p>
            <a:pPr marL="514350" indent="-514350">
              <a:buClr>
                <a:srgbClr val="D30138"/>
              </a:buClr>
              <a:buFont typeface="Arial Narrow" panose="020B0606020202030204" pitchFamily="34" charset="0"/>
              <a:buAutoNum type="arabicPeriod"/>
            </a:pPr>
            <a:r>
              <a:rPr lang="en-US" altLang="en-US" sz="2400" b="1" dirty="0">
                <a:solidFill>
                  <a:srgbClr val="C00000"/>
                </a:solidFill>
                <a:latin typeface="Arial" panose="020B0604020202020204" pitchFamily="34" charset="0"/>
              </a:rPr>
              <a:t>Detection of non-lethal cancers (over-diagnosis)</a:t>
            </a:r>
          </a:p>
          <a:p>
            <a:pPr marL="914400" lvl="1" indent="-514350">
              <a:buClr>
                <a:srgbClr val="D30138"/>
              </a:buClr>
              <a:buFont typeface="Arial" panose="020B0604020202020204" pitchFamily="34" charset="0"/>
              <a:buChar char="•"/>
            </a:pPr>
            <a:r>
              <a:rPr lang="en-US" altLang="en-US" sz="2400" b="1" dirty="0">
                <a:latin typeface="Arial" panose="020B0604020202020204" pitchFamily="34" charset="0"/>
              </a:rPr>
              <a:t>Unnecessary treatment</a:t>
            </a:r>
          </a:p>
          <a:p>
            <a:pPr marL="914400" lvl="1" indent="-514350">
              <a:buClr>
                <a:srgbClr val="D30138"/>
              </a:buClr>
              <a:buFont typeface="Arial" panose="020B0604020202020204" pitchFamily="34" charset="0"/>
              <a:buChar char="•"/>
            </a:pPr>
            <a:r>
              <a:rPr lang="en-US" altLang="en-US" sz="2400" b="1" dirty="0">
                <a:latin typeface="Arial" panose="020B0604020202020204" pitchFamily="34" charset="0"/>
              </a:rPr>
              <a:t>Treatment-related deaths of other causes (e.g., heart disease, secondary cancers)</a:t>
            </a:r>
          </a:p>
          <a:p>
            <a:pPr marL="514350" indent="-514350">
              <a:buClr>
                <a:srgbClr val="D30138"/>
              </a:buClr>
              <a:buFont typeface="Arial Narrow" panose="020B0606020202030204" pitchFamily="34" charset="0"/>
              <a:buAutoNum type="arabicPeriod"/>
            </a:pPr>
            <a:endParaRPr lang="en-US" altLang="en-US" dirty="0"/>
          </a:p>
        </p:txBody>
      </p:sp>
    </p:spTree>
    <p:extLst>
      <p:ext uri="{BB962C8B-B14F-4D97-AF65-F5344CB8AC3E}">
        <p14:creationId xmlns:p14="http://schemas.microsoft.com/office/powerpoint/2010/main" val="2156881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2020570" y="404337"/>
            <a:ext cx="8382000" cy="838200"/>
          </a:xfrm>
        </p:spPr>
        <p:txBody>
          <a:bodyPr/>
          <a:lstStyle/>
          <a:p>
            <a:pPr eaLnBrk="1" hangingPunct="1"/>
            <a:r>
              <a:rPr lang="en-US" altLang="en-US" sz="2800" b="1" dirty="0">
                <a:solidFill>
                  <a:srgbClr val="C00000"/>
                </a:solidFill>
                <a:latin typeface="Arial" panose="020B0604020202020204" pitchFamily="34" charset="0"/>
              </a:rPr>
              <a:t>The Heterogeneity of Cancer Progression</a:t>
            </a:r>
          </a:p>
        </p:txBody>
      </p:sp>
      <p:sp>
        <p:nvSpPr>
          <p:cNvPr id="5" name="Rectangle 3"/>
          <p:cNvSpPr>
            <a:spLocks noGrp="1" noChangeArrowheads="1"/>
          </p:cNvSpPr>
          <p:nvPr>
            <p:ph idx="1"/>
          </p:nvPr>
        </p:nvSpPr>
        <p:spPr>
          <a:xfrm>
            <a:off x="2362200" y="5562601"/>
            <a:ext cx="7924800" cy="4486275"/>
          </a:xfrm>
        </p:spPr>
        <p:txBody>
          <a:bodyPr/>
          <a:lstStyle/>
          <a:p>
            <a:pPr marL="0" indent="0" defTabSz="742950">
              <a:lnSpc>
                <a:spcPct val="70000"/>
              </a:lnSpc>
              <a:buNone/>
              <a:tabLst>
                <a:tab pos="315913" algn="l"/>
                <a:tab pos="3324225" algn="l"/>
                <a:tab pos="3533775" algn="l"/>
                <a:tab pos="3640138" algn="l"/>
                <a:tab pos="4827588" algn="l"/>
                <a:tab pos="4986338" algn="l"/>
                <a:tab pos="5195888" algn="l"/>
                <a:tab pos="5302250" algn="l"/>
                <a:tab pos="6648450" algn="l"/>
                <a:tab pos="6753225" algn="l"/>
                <a:tab pos="6858000" algn="l"/>
                <a:tab pos="7478713" algn="l"/>
                <a:tab pos="7637463" algn="l"/>
              </a:tabLst>
            </a:pPr>
            <a:r>
              <a:rPr lang="en-US" altLang="en-US" sz="1800"/>
              <a:t>		</a:t>
            </a:r>
            <a:endParaRPr lang="en-US" altLang="en-US" sz="1600">
              <a:solidFill>
                <a:srgbClr val="FFFF66"/>
              </a:solidFill>
            </a:endParaRPr>
          </a:p>
        </p:txBody>
      </p:sp>
      <p:sp>
        <p:nvSpPr>
          <p:cNvPr id="7" name="Rectangle 3"/>
          <p:cNvSpPr>
            <a:spLocks noChangeArrowheads="1"/>
          </p:cNvSpPr>
          <p:nvPr/>
        </p:nvSpPr>
        <p:spPr bwMode="auto">
          <a:xfrm>
            <a:off x="2057401" y="3030539"/>
            <a:ext cx="126206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a:lnSpc>
                <a:spcPct val="85000"/>
              </a:lnSpc>
              <a:spcBef>
                <a:spcPct val="0"/>
              </a:spcBef>
              <a:buFontTx/>
              <a:buNone/>
            </a:pPr>
            <a:r>
              <a:rPr lang="en-US" altLang="en-US" sz="1500" b="1">
                <a:latin typeface="Arial" panose="020B0604020202020204" pitchFamily="34" charset="0"/>
              </a:rPr>
              <a:t>Size at which </a:t>
            </a:r>
          </a:p>
          <a:p>
            <a:pPr algn="r">
              <a:lnSpc>
                <a:spcPct val="85000"/>
              </a:lnSpc>
              <a:spcBef>
                <a:spcPct val="0"/>
              </a:spcBef>
              <a:buFontTx/>
              <a:buNone/>
            </a:pPr>
            <a:r>
              <a:rPr lang="en-US" altLang="en-US" sz="1500" b="1">
                <a:latin typeface="Arial" panose="020B0604020202020204" pitchFamily="34" charset="0"/>
              </a:rPr>
              <a:t>cancer causes symptoms</a:t>
            </a:r>
          </a:p>
        </p:txBody>
      </p:sp>
      <p:grpSp>
        <p:nvGrpSpPr>
          <p:cNvPr id="8" name="Group 4"/>
          <p:cNvGrpSpPr>
            <a:grpSpLocks/>
          </p:cNvGrpSpPr>
          <p:nvPr/>
        </p:nvGrpSpPr>
        <p:grpSpPr bwMode="auto">
          <a:xfrm>
            <a:off x="3403600" y="3248025"/>
            <a:ext cx="615950" cy="76200"/>
            <a:chOff x="1710" y="2051"/>
            <a:chExt cx="437" cy="48"/>
          </a:xfrm>
        </p:grpSpPr>
        <p:sp>
          <p:nvSpPr>
            <p:cNvPr id="64591" name="Freeform 5"/>
            <p:cNvSpPr>
              <a:spLocks/>
            </p:cNvSpPr>
            <p:nvPr/>
          </p:nvSpPr>
          <p:spPr bwMode="auto">
            <a:xfrm>
              <a:off x="1989" y="2051"/>
              <a:ext cx="158" cy="48"/>
            </a:xfrm>
            <a:custGeom>
              <a:avLst/>
              <a:gdLst>
                <a:gd name="T0" fmla="*/ 158 w 158"/>
                <a:gd name="T1" fmla="*/ 24 h 48"/>
                <a:gd name="T2" fmla="*/ 0 w 158"/>
                <a:gd name="T3" fmla="*/ 48 h 48"/>
                <a:gd name="T4" fmla="*/ 0 w 158"/>
                <a:gd name="T5" fmla="*/ 24 h 48"/>
                <a:gd name="T6" fmla="*/ 0 w 158"/>
                <a:gd name="T7" fmla="*/ 0 h 48"/>
                <a:gd name="T8" fmla="*/ 158 w 158"/>
                <a:gd name="T9" fmla="*/ 24 h 48"/>
                <a:gd name="T10" fmla="*/ 0 60000 65536"/>
                <a:gd name="T11" fmla="*/ 0 60000 65536"/>
                <a:gd name="T12" fmla="*/ 0 60000 65536"/>
                <a:gd name="T13" fmla="*/ 0 60000 65536"/>
                <a:gd name="T14" fmla="*/ 0 60000 65536"/>
                <a:gd name="T15" fmla="*/ 0 w 158"/>
                <a:gd name="T16" fmla="*/ 0 h 48"/>
                <a:gd name="T17" fmla="*/ 158 w 158"/>
                <a:gd name="T18" fmla="*/ 48 h 48"/>
              </a:gdLst>
              <a:ahLst/>
              <a:cxnLst>
                <a:cxn ang="T10">
                  <a:pos x="T0" y="T1"/>
                </a:cxn>
                <a:cxn ang="T11">
                  <a:pos x="T2" y="T3"/>
                </a:cxn>
                <a:cxn ang="T12">
                  <a:pos x="T4" y="T5"/>
                </a:cxn>
                <a:cxn ang="T13">
                  <a:pos x="T6" y="T7"/>
                </a:cxn>
                <a:cxn ang="T14">
                  <a:pos x="T8" y="T9"/>
                </a:cxn>
              </a:cxnLst>
              <a:rect l="T15" t="T16" r="T17" b="T18"/>
              <a:pathLst>
                <a:path w="158" h="48">
                  <a:moveTo>
                    <a:pt x="158" y="24"/>
                  </a:moveTo>
                  <a:lnTo>
                    <a:pt x="0" y="48"/>
                  </a:lnTo>
                  <a:lnTo>
                    <a:pt x="0" y="24"/>
                  </a:lnTo>
                  <a:lnTo>
                    <a:pt x="0" y="0"/>
                  </a:lnTo>
                  <a:lnTo>
                    <a:pt x="158" y="24"/>
                  </a:lnTo>
                  <a:close/>
                </a:path>
              </a:pathLst>
            </a:custGeom>
            <a:solidFill>
              <a:srgbClr val="000000"/>
            </a:solidFill>
            <a:ln w="19050">
              <a:solidFill>
                <a:schemeClr val="tx1"/>
              </a:solidFill>
              <a:round/>
              <a:headEnd/>
              <a:tailEnd/>
            </a:ln>
          </p:spPr>
          <p:txBody>
            <a:bodyPr/>
            <a:lstStyle/>
            <a:p>
              <a:endParaRPr lang="en-US"/>
            </a:p>
          </p:txBody>
        </p:sp>
        <p:sp>
          <p:nvSpPr>
            <p:cNvPr id="64592" name="Line 6"/>
            <p:cNvSpPr>
              <a:spLocks noChangeShapeType="1"/>
            </p:cNvSpPr>
            <p:nvPr/>
          </p:nvSpPr>
          <p:spPr bwMode="auto">
            <a:xfrm>
              <a:off x="1710" y="2075"/>
              <a:ext cx="279"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18" name="Rectangle 7"/>
          <p:cNvSpPr>
            <a:spLocks noChangeArrowheads="1"/>
          </p:cNvSpPr>
          <p:nvPr/>
        </p:nvSpPr>
        <p:spPr bwMode="auto">
          <a:xfrm>
            <a:off x="2362200" y="5049838"/>
            <a:ext cx="1060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500" b="1">
                <a:latin typeface="Arial" panose="020B0604020202020204" pitchFamily="34" charset="0"/>
              </a:rPr>
              <a:t>Abnormal</a:t>
            </a:r>
          </a:p>
          <a:p>
            <a:pPr>
              <a:spcBef>
                <a:spcPct val="0"/>
              </a:spcBef>
              <a:buFontTx/>
              <a:buNone/>
            </a:pPr>
            <a:r>
              <a:rPr lang="en-US" altLang="en-US" sz="1500" b="1">
                <a:latin typeface="Arial" panose="020B0604020202020204" pitchFamily="34" charset="0"/>
              </a:rPr>
              <a:t> cell</a:t>
            </a:r>
            <a:endParaRPr lang="en-US" altLang="en-US" sz="2400" b="1">
              <a:latin typeface="Arial" panose="020B0604020202020204" pitchFamily="34" charset="0"/>
            </a:endParaRPr>
          </a:p>
        </p:txBody>
      </p:sp>
      <p:grpSp>
        <p:nvGrpSpPr>
          <p:cNvPr id="64519" name="Group 8"/>
          <p:cNvGrpSpPr>
            <a:grpSpLocks/>
          </p:cNvGrpSpPr>
          <p:nvPr/>
        </p:nvGrpSpPr>
        <p:grpSpPr bwMode="auto">
          <a:xfrm>
            <a:off x="3403600" y="5176839"/>
            <a:ext cx="615950" cy="77787"/>
            <a:chOff x="1710" y="3254"/>
            <a:chExt cx="437" cy="49"/>
          </a:xfrm>
        </p:grpSpPr>
        <p:sp>
          <p:nvSpPr>
            <p:cNvPr id="64589" name="Freeform 9"/>
            <p:cNvSpPr>
              <a:spLocks/>
            </p:cNvSpPr>
            <p:nvPr/>
          </p:nvSpPr>
          <p:spPr bwMode="auto">
            <a:xfrm>
              <a:off x="1989" y="3254"/>
              <a:ext cx="158" cy="49"/>
            </a:xfrm>
            <a:custGeom>
              <a:avLst/>
              <a:gdLst>
                <a:gd name="T0" fmla="*/ 158 w 158"/>
                <a:gd name="T1" fmla="*/ 24 h 49"/>
                <a:gd name="T2" fmla="*/ 0 w 158"/>
                <a:gd name="T3" fmla="*/ 49 h 49"/>
                <a:gd name="T4" fmla="*/ 0 w 158"/>
                <a:gd name="T5" fmla="*/ 24 h 49"/>
                <a:gd name="T6" fmla="*/ 0 w 158"/>
                <a:gd name="T7" fmla="*/ 0 h 49"/>
                <a:gd name="T8" fmla="*/ 158 w 158"/>
                <a:gd name="T9" fmla="*/ 24 h 49"/>
                <a:gd name="T10" fmla="*/ 0 60000 65536"/>
                <a:gd name="T11" fmla="*/ 0 60000 65536"/>
                <a:gd name="T12" fmla="*/ 0 60000 65536"/>
                <a:gd name="T13" fmla="*/ 0 60000 65536"/>
                <a:gd name="T14" fmla="*/ 0 60000 65536"/>
                <a:gd name="T15" fmla="*/ 0 w 158"/>
                <a:gd name="T16" fmla="*/ 0 h 49"/>
                <a:gd name="T17" fmla="*/ 158 w 158"/>
                <a:gd name="T18" fmla="*/ 49 h 49"/>
              </a:gdLst>
              <a:ahLst/>
              <a:cxnLst>
                <a:cxn ang="T10">
                  <a:pos x="T0" y="T1"/>
                </a:cxn>
                <a:cxn ang="T11">
                  <a:pos x="T2" y="T3"/>
                </a:cxn>
                <a:cxn ang="T12">
                  <a:pos x="T4" y="T5"/>
                </a:cxn>
                <a:cxn ang="T13">
                  <a:pos x="T6" y="T7"/>
                </a:cxn>
                <a:cxn ang="T14">
                  <a:pos x="T8" y="T9"/>
                </a:cxn>
              </a:cxnLst>
              <a:rect l="T15" t="T16" r="T17" b="T18"/>
              <a:pathLst>
                <a:path w="158" h="49">
                  <a:moveTo>
                    <a:pt x="158" y="24"/>
                  </a:moveTo>
                  <a:lnTo>
                    <a:pt x="0" y="49"/>
                  </a:lnTo>
                  <a:lnTo>
                    <a:pt x="0" y="24"/>
                  </a:lnTo>
                  <a:lnTo>
                    <a:pt x="0" y="0"/>
                  </a:lnTo>
                  <a:lnTo>
                    <a:pt x="158" y="24"/>
                  </a:lnTo>
                  <a:close/>
                </a:path>
              </a:pathLst>
            </a:custGeom>
            <a:solidFill>
              <a:srgbClr val="000000"/>
            </a:solidFill>
            <a:ln w="19050">
              <a:solidFill>
                <a:schemeClr val="tx1"/>
              </a:solidFill>
              <a:round/>
              <a:headEnd/>
              <a:tailEnd/>
            </a:ln>
          </p:spPr>
          <p:txBody>
            <a:bodyPr/>
            <a:lstStyle/>
            <a:p>
              <a:endParaRPr lang="en-US"/>
            </a:p>
          </p:txBody>
        </p:sp>
        <p:sp>
          <p:nvSpPr>
            <p:cNvPr id="64590" name="Line 10"/>
            <p:cNvSpPr>
              <a:spLocks noChangeShapeType="1"/>
            </p:cNvSpPr>
            <p:nvPr/>
          </p:nvSpPr>
          <p:spPr bwMode="auto">
            <a:xfrm>
              <a:off x="1710" y="3278"/>
              <a:ext cx="279"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 name="Group 11"/>
          <p:cNvGrpSpPr>
            <a:grpSpLocks/>
          </p:cNvGrpSpPr>
          <p:nvPr/>
        </p:nvGrpSpPr>
        <p:grpSpPr bwMode="auto">
          <a:xfrm>
            <a:off x="4175126" y="2619375"/>
            <a:ext cx="925513" cy="2605088"/>
            <a:chOff x="2257" y="1650"/>
            <a:chExt cx="656" cy="1641"/>
          </a:xfrm>
        </p:grpSpPr>
        <p:grpSp>
          <p:nvGrpSpPr>
            <p:cNvPr id="64585" name="Group 12"/>
            <p:cNvGrpSpPr>
              <a:grpSpLocks/>
            </p:cNvGrpSpPr>
            <p:nvPr/>
          </p:nvGrpSpPr>
          <p:grpSpPr bwMode="auto">
            <a:xfrm>
              <a:off x="2257" y="1650"/>
              <a:ext cx="656" cy="1641"/>
              <a:chOff x="2257" y="1650"/>
              <a:chExt cx="656" cy="1641"/>
            </a:xfrm>
          </p:grpSpPr>
          <p:sp>
            <p:nvSpPr>
              <p:cNvPr id="64587" name="Freeform 13"/>
              <p:cNvSpPr>
                <a:spLocks/>
              </p:cNvSpPr>
              <p:nvPr/>
            </p:nvSpPr>
            <p:spPr bwMode="auto">
              <a:xfrm>
                <a:off x="2828" y="1650"/>
                <a:ext cx="85" cy="158"/>
              </a:xfrm>
              <a:custGeom>
                <a:avLst/>
                <a:gdLst>
                  <a:gd name="T0" fmla="*/ 85 w 85"/>
                  <a:gd name="T1" fmla="*/ 0 h 158"/>
                  <a:gd name="T2" fmla="*/ 49 w 85"/>
                  <a:gd name="T3" fmla="*/ 158 h 158"/>
                  <a:gd name="T4" fmla="*/ 24 w 85"/>
                  <a:gd name="T5" fmla="*/ 146 h 158"/>
                  <a:gd name="T6" fmla="*/ 0 w 85"/>
                  <a:gd name="T7" fmla="*/ 133 h 158"/>
                  <a:gd name="T8" fmla="*/ 85 w 85"/>
                  <a:gd name="T9" fmla="*/ 0 h 158"/>
                  <a:gd name="T10" fmla="*/ 0 60000 65536"/>
                  <a:gd name="T11" fmla="*/ 0 60000 65536"/>
                  <a:gd name="T12" fmla="*/ 0 60000 65536"/>
                  <a:gd name="T13" fmla="*/ 0 60000 65536"/>
                  <a:gd name="T14" fmla="*/ 0 60000 65536"/>
                  <a:gd name="T15" fmla="*/ 0 w 85"/>
                  <a:gd name="T16" fmla="*/ 0 h 158"/>
                  <a:gd name="T17" fmla="*/ 85 w 85"/>
                  <a:gd name="T18" fmla="*/ 158 h 158"/>
                </a:gdLst>
                <a:ahLst/>
                <a:cxnLst>
                  <a:cxn ang="T10">
                    <a:pos x="T0" y="T1"/>
                  </a:cxn>
                  <a:cxn ang="T11">
                    <a:pos x="T2" y="T3"/>
                  </a:cxn>
                  <a:cxn ang="T12">
                    <a:pos x="T4" y="T5"/>
                  </a:cxn>
                  <a:cxn ang="T13">
                    <a:pos x="T6" y="T7"/>
                  </a:cxn>
                  <a:cxn ang="T14">
                    <a:pos x="T8" y="T9"/>
                  </a:cxn>
                </a:cxnLst>
                <a:rect l="T15" t="T16" r="T17" b="T18"/>
                <a:pathLst>
                  <a:path w="85" h="158">
                    <a:moveTo>
                      <a:pt x="85" y="0"/>
                    </a:moveTo>
                    <a:lnTo>
                      <a:pt x="49" y="158"/>
                    </a:lnTo>
                    <a:lnTo>
                      <a:pt x="24" y="146"/>
                    </a:lnTo>
                    <a:lnTo>
                      <a:pt x="0" y="133"/>
                    </a:lnTo>
                    <a:lnTo>
                      <a:pt x="85" y="0"/>
                    </a:lnTo>
                    <a:close/>
                  </a:path>
                </a:pathLst>
              </a:custGeom>
              <a:solidFill>
                <a:schemeClr val="accent2"/>
              </a:solidFill>
              <a:ln w="25400">
                <a:solidFill>
                  <a:srgbClr val="C00000"/>
                </a:solidFill>
                <a:round/>
                <a:headEnd/>
                <a:tailEnd/>
              </a:ln>
            </p:spPr>
            <p:txBody>
              <a:bodyPr/>
              <a:lstStyle/>
              <a:p>
                <a:endParaRPr lang="en-US"/>
              </a:p>
            </p:txBody>
          </p:sp>
          <p:sp>
            <p:nvSpPr>
              <p:cNvPr id="64588" name="Line 14"/>
              <p:cNvSpPr>
                <a:spLocks noChangeShapeType="1"/>
              </p:cNvSpPr>
              <p:nvPr/>
            </p:nvSpPr>
            <p:spPr bwMode="auto">
              <a:xfrm flipV="1">
                <a:off x="2257" y="1796"/>
                <a:ext cx="595" cy="1495"/>
              </a:xfrm>
              <a:prstGeom prst="line">
                <a:avLst/>
              </a:prstGeom>
              <a:noFill/>
              <a:ln w="25400">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86" name="Rectangle 15"/>
            <p:cNvSpPr>
              <a:spLocks noChangeArrowheads="1"/>
            </p:cNvSpPr>
            <p:nvPr/>
          </p:nvSpPr>
          <p:spPr bwMode="auto">
            <a:xfrm>
              <a:off x="2396" y="1874"/>
              <a:ext cx="275" cy="165"/>
            </a:xfrm>
            <a:prstGeom prst="rect">
              <a:avLst/>
            </a:prstGeom>
            <a:noFill/>
            <a:ln w="254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700" i="1">
                  <a:solidFill>
                    <a:srgbClr val="C00000"/>
                  </a:solidFill>
                  <a:latin typeface="Times" panose="02020603050405020304" pitchFamily="18" charset="0"/>
                </a:rPr>
                <a:t>Fast</a:t>
              </a:r>
              <a:endParaRPr lang="en-US" altLang="en-US" sz="3200">
                <a:solidFill>
                  <a:srgbClr val="C00000"/>
                </a:solidFill>
                <a:latin typeface="Times" panose="02020603050405020304" pitchFamily="18" charset="0"/>
              </a:endParaRPr>
            </a:p>
          </p:txBody>
        </p:sp>
      </p:grpSp>
      <p:sp>
        <p:nvSpPr>
          <p:cNvPr id="64521" name="Line 17"/>
          <p:cNvSpPr>
            <a:spLocks noChangeShapeType="1"/>
          </p:cNvSpPr>
          <p:nvPr/>
        </p:nvSpPr>
        <p:spPr bwMode="auto">
          <a:xfrm flipV="1">
            <a:off x="4175125" y="2174875"/>
            <a:ext cx="1588" cy="3049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3111" tIns="41555" rIns="83111" bIns="41555"/>
          <a:lstStyle/>
          <a:p>
            <a:endParaRPr lang="en-US"/>
          </a:p>
        </p:txBody>
      </p:sp>
      <p:sp>
        <p:nvSpPr>
          <p:cNvPr id="64522" name="Rectangle 18"/>
          <p:cNvSpPr>
            <a:spLocks noChangeArrowheads="1"/>
          </p:cNvSpPr>
          <p:nvPr/>
        </p:nvSpPr>
        <p:spPr bwMode="auto">
          <a:xfrm>
            <a:off x="3498850" y="1801813"/>
            <a:ext cx="10429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800" b="1">
                <a:latin typeface="Arial" panose="020B0604020202020204" pitchFamily="34" charset="0"/>
              </a:rPr>
              <a:t>Size</a:t>
            </a:r>
          </a:p>
        </p:txBody>
      </p:sp>
      <p:grpSp>
        <p:nvGrpSpPr>
          <p:cNvPr id="22" name="Group 19"/>
          <p:cNvGrpSpPr>
            <a:grpSpLocks/>
          </p:cNvGrpSpPr>
          <p:nvPr/>
        </p:nvGrpSpPr>
        <p:grpSpPr bwMode="auto">
          <a:xfrm>
            <a:off x="4175126" y="2619375"/>
            <a:ext cx="3241675" cy="2605088"/>
            <a:chOff x="2257" y="1650"/>
            <a:chExt cx="2297" cy="1641"/>
          </a:xfrm>
        </p:grpSpPr>
        <p:sp>
          <p:nvSpPr>
            <p:cNvPr id="64581" name="Rectangle 20"/>
            <p:cNvSpPr>
              <a:spLocks noChangeArrowheads="1"/>
            </p:cNvSpPr>
            <p:nvPr/>
          </p:nvSpPr>
          <p:spPr bwMode="auto">
            <a:xfrm>
              <a:off x="3611" y="1886"/>
              <a:ext cx="301" cy="165"/>
            </a:xfrm>
            <a:prstGeom prst="rect">
              <a:avLst/>
            </a:prstGeom>
            <a:noFill/>
            <a:ln w="254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700" i="1">
                  <a:solidFill>
                    <a:srgbClr val="C00000"/>
                  </a:solidFill>
                  <a:latin typeface="Times" panose="02020603050405020304" pitchFamily="18" charset="0"/>
                </a:rPr>
                <a:t>Slow</a:t>
              </a:r>
              <a:endParaRPr lang="en-US" altLang="en-US" sz="3200">
                <a:solidFill>
                  <a:srgbClr val="C00000"/>
                </a:solidFill>
                <a:latin typeface="Times" panose="02020603050405020304" pitchFamily="18" charset="0"/>
              </a:endParaRPr>
            </a:p>
          </p:txBody>
        </p:sp>
        <p:grpSp>
          <p:nvGrpSpPr>
            <p:cNvPr id="64582" name="Group 21"/>
            <p:cNvGrpSpPr>
              <a:grpSpLocks/>
            </p:cNvGrpSpPr>
            <p:nvPr/>
          </p:nvGrpSpPr>
          <p:grpSpPr bwMode="auto">
            <a:xfrm>
              <a:off x="2257" y="1650"/>
              <a:ext cx="2297" cy="1641"/>
              <a:chOff x="2257" y="1650"/>
              <a:chExt cx="2297" cy="1641"/>
            </a:xfrm>
          </p:grpSpPr>
          <p:sp>
            <p:nvSpPr>
              <p:cNvPr id="64583" name="Freeform 22"/>
              <p:cNvSpPr>
                <a:spLocks/>
              </p:cNvSpPr>
              <p:nvPr/>
            </p:nvSpPr>
            <p:spPr bwMode="auto">
              <a:xfrm>
                <a:off x="4408" y="1650"/>
                <a:ext cx="146" cy="109"/>
              </a:xfrm>
              <a:custGeom>
                <a:avLst/>
                <a:gdLst>
                  <a:gd name="T0" fmla="*/ 146 w 146"/>
                  <a:gd name="T1" fmla="*/ 0 h 109"/>
                  <a:gd name="T2" fmla="*/ 36 w 146"/>
                  <a:gd name="T3" fmla="*/ 109 h 109"/>
                  <a:gd name="T4" fmla="*/ 12 w 146"/>
                  <a:gd name="T5" fmla="*/ 97 h 109"/>
                  <a:gd name="T6" fmla="*/ 0 w 146"/>
                  <a:gd name="T7" fmla="*/ 73 h 109"/>
                  <a:gd name="T8" fmla="*/ 146 w 146"/>
                  <a:gd name="T9" fmla="*/ 0 h 109"/>
                  <a:gd name="T10" fmla="*/ 0 60000 65536"/>
                  <a:gd name="T11" fmla="*/ 0 60000 65536"/>
                  <a:gd name="T12" fmla="*/ 0 60000 65536"/>
                  <a:gd name="T13" fmla="*/ 0 60000 65536"/>
                  <a:gd name="T14" fmla="*/ 0 60000 65536"/>
                  <a:gd name="T15" fmla="*/ 0 w 146"/>
                  <a:gd name="T16" fmla="*/ 0 h 109"/>
                  <a:gd name="T17" fmla="*/ 146 w 146"/>
                  <a:gd name="T18" fmla="*/ 109 h 109"/>
                </a:gdLst>
                <a:ahLst/>
                <a:cxnLst>
                  <a:cxn ang="T10">
                    <a:pos x="T0" y="T1"/>
                  </a:cxn>
                  <a:cxn ang="T11">
                    <a:pos x="T2" y="T3"/>
                  </a:cxn>
                  <a:cxn ang="T12">
                    <a:pos x="T4" y="T5"/>
                  </a:cxn>
                  <a:cxn ang="T13">
                    <a:pos x="T6" y="T7"/>
                  </a:cxn>
                  <a:cxn ang="T14">
                    <a:pos x="T8" y="T9"/>
                  </a:cxn>
                </a:cxnLst>
                <a:rect l="T15" t="T16" r="T17" b="T18"/>
                <a:pathLst>
                  <a:path w="146" h="109">
                    <a:moveTo>
                      <a:pt x="146" y="0"/>
                    </a:moveTo>
                    <a:lnTo>
                      <a:pt x="36" y="109"/>
                    </a:lnTo>
                    <a:lnTo>
                      <a:pt x="12" y="97"/>
                    </a:lnTo>
                    <a:lnTo>
                      <a:pt x="0" y="73"/>
                    </a:lnTo>
                    <a:lnTo>
                      <a:pt x="146" y="0"/>
                    </a:lnTo>
                    <a:close/>
                  </a:path>
                </a:pathLst>
              </a:custGeom>
              <a:solidFill>
                <a:schemeClr val="accent2"/>
              </a:solidFill>
              <a:ln w="25400">
                <a:solidFill>
                  <a:srgbClr val="C00000"/>
                </a:solidFill>
                <a:round/>
                <a:headEnd/>
                <a:tailEnd/>
              </a:ln>
            </p:spPr>
            <p:txBody>
              <a:bodyPr/>
              <a:lstStyle/>
              <a:p>
                <a:endParaRPr lang="en-US"/>
              </a:p>
            </p:txBody>
          </p:sp>
          <p:sp>
            <p:nvSpPr>
              <p:cNvPr id="64584" name="Line 23"/>
              <p:cNvSpPr>
                <a:spLocks noChangeShapeType="1"/>
              </p:cNvSpPr>
              <p:nvPr/>
            </p:nvSpPr>
            <p:spPr bwMode="auto">
              <a:xfrm flipV="1">
                <a:off x="2257" y="1747"/>
                <a:ext cx="2163" cy="1544"/>
              </a:xfrm>
              <a:prstGeom prst="line">
                <a:avLst/>
              </a:prstGeom>
              <a:noFill/>
              <a:ln w="25400">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7" name="Line 24"/>
          <p:cNvSpPr>
            <a:spLocks noChangeShapeType="1"/>
          </p:cNvSpPr>
          <p:nvPr/>
        </p:nvSpPr>
        <p:spPr bwMode="auto">
          <a:xfrm flipV="1">
            <a:off x="8839201" y="2209800"/>
            <a:ext cx="60325" cy="2609850"/>
          </a:xfrm>
          <a:prstGeom prst="line">
            <a:avLst/>
          </a:prstGeom>
          <a:noFill/>
          <a:ln w="38100">
            <a:solidFill>
              <a:srgbClr val="FFFFFF"/>
            </a:solidFill>
            <a:round/>
            <a:headEnd/>
            <a:tailEnd type="arrow" w="med" len="med"/>
          </a:ln>
          <a:extLst>
            <a:ext uri="{909E8E84-426E-40DD-AFC4-6F175D3DCCD1}">
              <a14:hiddenFill xmlns:a14="http://schemas.microsoft.com/office/drawing/2010/main">
                <a:noFill/>
              </a14:hiddenFill>
            </a:ext>
          </a:extLst>
        </p:spPr>
        <p:txBody>
          <a:bodyPr lIns="83111" tIns="41555" rIns="83111" bIns="41555"/>
          <a:lstStyle/>
          <a:p>
            <a:endParaRPr lang="en-US"/>
          </a:p>
        </p:txBody>
      </p:sp>
      <p:grpSp>
        <p:nvGrpSpPr>
          <p:cNvPr id="28" name="Group 25"/>
          <p:cNvGrpSpPr>
            <a:grpSpLocks/>
          </p:cNvGrpSpPr>
          <p:nvPr/>
        </p:nvGrpSpPr>
        <p:grpSpPr bwMode="auto">
          <a:xfrm>
            <a:off x="4175125" y="3487739"/>
            <a:ext cx="4630738" cy="1736725"/>
            <a:chOff x="2257" y="2197"/>
            <a:chExt cx="3281" cy="1094"/>
          </a:xfrm>
        </p:grpSpPr>
        <p:grpSp>
          <p:nvGrpSpPr>
            <p:cNvPr id="64577" name="Group 26"/>
            <p:cNvGrpSpPr>
              <a:grpSpLocks/>
            </p:cNvGrpSpPr>
            <p:nvPr/>
          </p:nvGrpSpPr>
          <p:grpSpPr bwMode="auto">
            <a:xfrm>
              <a:off x="2257" y="2197"/>
              <a:ext cx="3281" cy="1094"/>
              <a:chOff x="2257" y="2197"/>
              <a:chExt cx="3281" cy="1094"/>
            </a:xfrm>
          </p:grpSpPr>
          <p:sp>
            <p:nvSpPr>
              <p:cNvPr id="64579" name="Freeform 27"/>
              <p:cNvSpPr>
                <a:spLocks/>
              </p:cNvSpPr>
              <p:nvPr/>
            </p:nvSpPr>
            <p:spPr bwMode="auto">
              <a:xfrm>
                <a:off x="5380" y="2197"/>
                <a:ext cx="158" cy="73"/>
              </a:xfrm>
              <a:custGeom>
                <a:avLst/>
                <a:gdLst>
                  <a:gd name="T0" fmla="*/ 158 w 158"/>
                  <a:gd name="T1" fmla="*/ 0 h 73"/>
                  <a:gd name="T2" fmla="*/ 12 w 158"/>
                  <a:gd name="T3" fmla="*/ 73 h 73"/>
                  <a:gd name="T4" fmla="*/ 12 w 158"/>
                  <a:gd name="T5" fmla="*/ 48 h 73"/>
                  <a:gd name="T6" fmla="*/ 0 w 158"/>
                  <a:gd name="T7" fmla="*/ 24 h 73"/>
                  <a:gd name="T8" fmla="*/ 158 w 158"/>
                  <a:gd name="T9" fmla="*/ 0 h 73"/>
                  <a:gd name="T10" fmla="*/ 0 60000 65536"/>
                  <a:gd name="T11" fmla="*/ 0 60000 65536"/>
                  <a:gd name="T12" fmla="*/ 0 60000 65536"/>
                  <a:gd name="T13" fmla="*/ 0 60000 65536"/>
                  <a:gd name="T14" fmla="*/ 0 60000 65536"/>
                  <a:gd name="T15" fmla="*/ 0 w 158"/>
                  <a:gd name="T16" fmla="*/ 0 h 73"/>
                  <a:gd name="T17" fmla="*/ 158 w 158"/>
                  <a:gd name="T18" fmla="*/ 73 h 73"/>
                </a:gdLst>
                <a:ahLst/>
                <a:cxnLst>
                  <a:cxn ang="T10">
                    <a:pos x="T0" y="T1"/>
                  </a:cxn>
                  <a:cxn ang="T11">
                    <a:pos x="T2" y="T3"/>
                  </a:cxn>
                  <a:cxn ang="T12">
                    <a:pos x="T4" y="T5"/>
                  </a:cxn>
                  <a:cxn ang="T13">
                    <a:pos x="T6" y="T7"/>
                  </a:cxn>
                  <a:cxn ang="T14">
                    <a:pos x="T8" y="T9"/>
                  </a:cxn>
                </a:cxnLst>
                <a:rect l="T15" t="T16" r="T17" b="T18"/>
                <a:pathLst>
                  <a:path w="158" h="73">
                    <a:moveTo>
                      <a:pt x="158" y="0"/>
                    </a:moveTo>
                    <a:lnTo>
                      <a:pt x="12" y="73"/>
                    </a:lnTo>
                    <a:lnTo>
                      <a:pt x="12" y="48"/>
                    </a:lnTo>
                    <a:lnTo>
                      <a:pt x="0" y="24"/>
                    </a:lnTo>
                    <a:lnTo>
                      <a:pt x="158" y="0"/>
                    </a:lnTo>
                    <a:close/>
                  </a:path>
                </a:pathLst>
              </a:custGeom>
              <a:solidFill>
                <a:schemeClr val="accent2"/>
              </a:solidFill>
              <a:ln w="25400">
                <a:solidFill>
                  <a:srgbClr val="C00000"/>
                </a:solidFill>
                <a:round/>
                <a:headEnd/>
                <a:tailEnd/>
              </a:ln>
            </p:spPr>
            <p:txBody>
              <a:bodyPr/>
              <a:lstStyle/>
              <a:p>
                <a:endParaRPr lang="en-US"/>
              </a:p>
            </p:txBody>
          </p:sp>
          <p:sp>
            <p:nvSpPr>
              <p:cNvPr id="64580" name="Line 28"/>
              <p:cNvSpPr>
                <a:spLocks noChangeShapeType="1"/>
              </p:cNvSpPr>
              <p:nvPr/>
            </p:nvSpPr>
            <p:spPr bwMode="auto">
              <a:xfrm flipV="1">
                <a:off x="2257" y="2245"/>
                <a:ext cx="3135" cy="1046"/>
              </a:xfrm>
              <a:prstGeom prst="line">
                <a:avLst/>
              </a:prstGeom>
              <a:noFill/>
              <a:ln w="25400">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78" name="Rectangle 29"/>
            <p:cNvSpPr>
              <a:spLocks noChangeArrowheads="1"/>
            </p:cNvSpPr>
            <p:nvPr/>
          </p:nvSpPr>
          <p:spPr bwMode="auto">
            <a:xfrm>
              <a:off x="3976" y="2335"/>
              <a:ext cx="613" cy="165"/>
            </a:xfrm>
            <a:prstGeom prst="rect">
              <a:avLst/>
            </a:prstGeom>
            <a:noFill/>
            <a:ln w="254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700" i="1">
                  <a:solidFill>
                    <a:srgbClr val="C00000"/>
                  </a:solidFill>
                  <a:latin typeface="Times" panose="02020603050405020304" pitchFamily="18" charset="0"/>
                </a:rPr>
                <a:t>Very Slow</a:t>
              </a:r>
              <a:endParaRPr lang="en-US" altLang="en-US" sz="3200">
                <a:solidFill>
                  <a:srgbClr val="C00000"/>
                </a:solidFill>
                <a:latin typeface="Times" panose="02020603050405020304" pitchFamily="18" charset="0"/>
              </a:endParaRPr>
            </a:p>
          </p:txBody>
        </p:sp>
      </p:grpSp>
      <p:sp>
        <p:nvSpPr>
          <p:cNvPr id="33" name="Rectangle 30"/>
          <p:cNvSpPr>
            <a:spLocks noChangeArrowheads="1"/>
          </p:cNvSpPr>
          <p:nvPr/>
        </p:nvSpPr>
        <p:spPr bwMode="auto">
          <a:xfrm>
            <a:off x="8210551" y="5408614"/>
            <a:ext cx="120332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a:lnSpc>
                <a:spcPct val="85000"/>
              </a:lnSpc>
              <a:spcBef>
                <a:spcPct val="0"/>
              </a:spcBef>
              <a:buFontTx/>
              <a:buNone/>
            </a:pPr>
            <a:r>
              <a:rPr lang="en-US" altLang="en-US" sz="1800" b="1">
                <a:latin typeface="Arial" panose="020B0604020202020204" pitchFamily="34" charset="0"/>
              </a:rPr>
              <a:t>Death from other causes</a:t>
            </a:r>
          </a:p>
        </p:txBody>
      </p:sp>
      <p:sp>
        <p:nvSpPr>
          <p:cNvPr id="34" name="Rectangle 31"/>
          <p:cNvSpPr>
            <a:spLocks noChangeArrowheads="1"/>
          </p:cNvSpPr>
          <p:nvPr/>
        </p:nvSpPr>
        <p:spPr bwMode="auto">
          <a:xfrm>
            <a:off x="2085975" y="2174876"/>
            <a:ext cx="123348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a:lnSpc>
                <a:spcPct val="85000"/>
              </a:lnSpc>
              <a:spcBef>
                <a:spcPct val="0"/>
              </a:spcBef>
              <a:buFontTx/>
              <a:buNone/>
            </a:pPr>
            <a:r>
              <a:rPr lang="en-US" altLang="en-US" sz="1500" b="1">
                <a:latin typeface="Arial" panose="020B0604020202020204" pitchFamily="34" charset="0"/>
              </a:rPr>
              <a:t>Size at which</a:t>
            </a:r>
          </a:p>
          <a:p>
            <a:pPr algn="r">
              <a:lnSpc>
                <a:spcPct val="85000"/>
              </a:lnSpc>
              <a:spcBef>
                <a:spcPct val="0"/>
              </a:spcBef>
              <a:buFontTx/>
              <a:buNone/>
            </a:pPr>
            <a:r>
              <a:rPr lang="en-US" altLang="en-US" sz="1500" b="1">
                <a:latin typeface="Arial" panose="020B0604020202020204" pitchFamily="34" charset="0"/>
              </a:rPr>
              <a:t> cancer causes death</a:t>
            </a:r>
          </a:p>
        </p:txBody>
      </p:sp>
      <p:grpSp>
        <p:nvGrpSpPr>
          <p:cNvPr id="35" name="Group 32"/>
          <p:cNvGrpSpPr>
            <a:grpSpLocks/>
          </p:cNvGrpSpPr>
          <p:nvPr/>
        </p:nvGrpSpPr>
        <p:grpSpPr bwMode="auto">
          <a:xfrm>
            <a:off x="3403600" y="2557464"/>
            <a:ext cx="615950" cy="77787"/>
            <a:chOff x="1710" y="1613"/>
            <a:chExt cx="437" cy="49"/>
          </a:xfrm>
        </p:grpSpPr>
        <p:sp>
          <p:nvSpPr>
            <p:cNvPr id="64575" name="Freeform 33"/>
            <p:cNvSpPr>
              <a:spLocks/>
            </p:cNvSpPr>
            <p:nvPr/>
          </p:nvSpPr>
          <p:spPr bwMode="auto">
            <a:xfrm>
              <a:off x="1989" y="1613"/>
              <a:ext cx="158" cy="49"/>
            </a:xfrm>
            <a:custGeom>
              <a:avLst/>
              <a:gdLst>
                <a:gd name="T0" fmla="*/ 158 w 158"/>
                <a:gd name="T1" fmla="*/ 25 h 49"/>
                <a:gd name="T2" fmla="*/ 0 w 158"/>
                <a:gd name="T3" fmla="*/ 49 h 49"/>
                <a:gd name="T4" fmla="*/ 0 w 158"/>
                <a:gd name="T5" fmla="*/ 25 h 49"/>
                <a:gd name="T6" fmla="*/ 0 w 158"/>
                <a:gd name="T7" fmla="*/ 0 h 49"/>
                <a:gd name="T8" fmla="*/ 158 w 158"/>
                <a:gd name="T9" fmla="*/ 25 h 49"/>
                <a:gd name="T10" fmla="*/ 0 60000 65536"/>
                <a:gd name="T11" fmla="*/ 0 60000 65536"/>
                <a:gd name="T12" fmla="*/ 0 60000 65536"/>
                <a:gd name="T13" fmla="*/ 0 60000 65536"/>
                <a:gd name="T14" fmla="*/ 0 60000 65536"/>
                <a:gd name="T15" fmla="*/ 0 w 158"/>
                <a:gd name="T16" fmla="*/ 0 h 49"/>
                <a:gd name="T17" fmla="*/ 158 w 158"/>
                <a:gd name="T18" fmla="*/ 49 h 49"/>
              </a:gdLst>
              <a:ahLst/>
              <a:cxnLst>
                <a:cxn ang="T10">
                  <a:pos x="T0" y="T1"/>
                </a:cxn>
                <a:cxn ang="T11">
                  <a:pos x="T2" y="T3"/>
                </a:cxn>
                <a:cxn ang="T12">
                  <a:pos x="T4" y="T5"/>
                </a:cxn>
                <a:cxn ang="T13">
                  <a:pos x="T6" y="T7"/>
                </a:cxn>
                <a:cxn ang="T14">
                  <a:pos x="T8" y="T9"/>
                </a:cxn>
              </a:cxnLst>
              <a:rect l="T15" t="T16" r="T17" b="T18"/>
              <a:pathLst>
                <a:path w="158" h="49">
                  <a:moveTo>
                    <a:pt x="158" y="25"/>
                  </a:moveTo>
                  <a:lnTo>
                    <a:pt x="0" y="49"/>
                  </a:lnTo>
                  <a:lnTo>
                    <a:pt x="0" y="25"/>
                  </a:lnTo>
                  <a:lnTo>
                    <a:pt x="0" y="0"/>
                  </a:lnTo>
                  <a:lnTo>
                    <a:pt x="158" y="25"/>
                  </a:lnTo>
                  <a:close/>
                </a:path>
              </a:pathLst>
            </a:custGeom>
            <a:solidFill>
              <a:srgbClr val="000000"/>
            </a:solidFill>
            <a:ln w="19050">
              <a:solidFill>
                <a:schemeClr val="tx1"/>
              </a:solidFill>
              <a:round/>
              <a:headEnd/>
              <a:tailEnd/>
            </a:ln>
          </p:spPr>
          <p:txBody>
            <a:bodyPr/>
            <a:lstStyle/>
            <a:p>
              <a:endParaRPr lang="en-US"/>
            </a:p>
          </p:txBody>
        </p:sp>
        <p:sp>
          <p:nvSpPr>
            <p:cNvPr id="64576" name="Line 34"/>
            <p:cNvSpPr>
              <a:spLocks noChangeShapeType="1"/>
            </p:cNvSpPr>
            <p:nvPr/>
          </p:nvSpPr>
          <p:spPr bwMode="auto">
            <a:xfrm>
              <a:off x="1710" y="1638"/>
              <a:ext cx="279"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29" name="Line 36"/>
          <p:cNvSpPr>
            <a:spLocks noChangeShapeType="1"/>
          </p:cNvSpPr>
          <p:nvPr/>
        </p:nvSpPr>
        <p:spPr bwMode="auto">
          <a:xfrm>
            <a:off x="4175126" y="5224464"/>
            <a:ext cx="4664075" cy="3333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lIns="83111" tIns="41555" rIns="83111" bIns="41555"/>
          <a:lstStyle/>
          <a:p>
            <a:endParaRPr lang="en-US"/>
          </a:p>
        </p:txBody>
      </p:sp>
      <p:sp>
        <p:nvSpPr>
          <p:cNvPr id="64530" name="Rectangle 37"/>
          <p:cNvSpPr>
            <a:spLocks noChangeArrowheads="1"/>
          </p:cNvSpPr>
          <p:nvPr/>
        </p:nvSpPr>
        <p:spPr bwMode="auto">
          <a:xfrm>
            <a:off x="6205539" y="5405439"/>
            <a:ext cx="53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800" b="1">
                <a:latin typeface="Arial" panose="020B0604020202020204" pitchFamily="34" charset="0"/>
              </a:rPr>
              <a:t>Time</a:t>
            </a:r>
          </a:p>
        </p:txBody>
      </p:sp>
      <p:grpSp>
        <p:nvGrpSpPr>
          <p:cNvPr id="64531" name="Group 38"/>
          <p:cNvGrpSpPr>
            <a:grpSpLocks/>
          </p:cNvGrpSpPr>
          <p:nvPr/>
        </p:nvGrpSpPr>
        <p:grpSpPr bwMode="auto">
          <a:xfrm>
            <a:off x="4191000" y="3276600"/>
            <a:ext cx="4630738" cy="1588"/>
            <a:chOff x="2257" y="2087"/>
            <a:chExt cx="3281" cy="1"/>
          </a:xfrm>
        </p:grpSpPr>
        <p:sp>
          <p:nvSpPr>
            <p:cNvPr id="64559" name="Line 39"/>
            <p:cNvSpPr>
              <a:spLocks noChangeShapeType="1"/>
            </p:cNvSpPr>
            <p:nvPr/>
          </p:nvSpPr>
          <p:spPr bwMode="auto">
            <a:xfrm>
              <a:off x="2257"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0" name="Line 40"/>
            <p:cNvSpPr>
              <a:spLocks noChangeShapeType="1"/>
            </p:cNvSpPr>
            <p:nvPr/>
          </p:nvSpPr>
          <p:spPr bwMode="auto">
            <a:xfrm>
              <a:off x="2476"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1" name="Line 41"/>
            <p:cNvSpPr>
              <a:spLocks noChangeShapeType="1"/>
            </p:cNvSpPr>
            <p:nvPr/>
          </p:nvSpPr>
          <p:spPr bwMode="auto">
            <a:xfrm>
              <a:off x="2694"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2" name="Line 42"/>
            <p:cNvSpPr>
              <a:spLocks noChangeShapeType="1"/>
            </p:cNvSpPr>
            <p:nvPr/>
          </p:nvSpPr>
          <p:spPr bwMode="auto">
            <a:xfrm>
              <a:off x="2913"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3" name="Line 43"/>
            <p:cNvSpPr>
              <a:spLocks noChangeShapeType="1"/>
            </p:cNvSpPr>
            <p:nvPr/>
          </p:nvSpPr>
          <p:spPr bwMode="auto">
            <a:xfrm>
              <a:off x="3132"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4" name="Line 44"/>
            <p:cNvSpPr>
              <a:spLocks noChangeShapeType="1"/>
            </p:cNvSpPr>
            <p:nvPr/>
          </p:nvSpPr>
          <p:spPr bwMode="auto">
            <a:xfrm>
              <a:off x="3351"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5" name="Line 45"/>
            <p:cNvSpPr>
              <a:spLocks noChangeShapeType="1"/>
            </p:cNvSpPr>
            <p:nvPr/>
          </p:nvSpPr>
          <p:spPr bwMode="auto">
            <a:xfrm>
              <a:off x="3569"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6" name="Line 46"/>
            <p:cNvSpPr>
              <a:spLocks noChangeShapeType="1"/>
            </p:cNvSpPr>
            <p:nvPr/>
          </p:nvSpPr>
          <p:spPr bwMode="auto">
            <a:xfrm>
              <a:off x="3788"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7" name="Line 47"/>
            <p:cNvSpPr>
              <a:spLocks noChangeShapeType="1"/>
            </p:cNvSpPr>
            <p:nvPr/>
          </p:nvSpPr>
          <p:spPr bwMode="auto">
            <a:xfrm>
              <a:off x="4007"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8" name="Line 48"/>
            <p:cNvSpPr>
              <a:spLocks noChangeShapeType="1"/>
            </p:cNvSpPr>
            <p:nvPr/>
          </p:nvSpPr>
          <p:spPr bwMode="auto">
            <a:xfrm>
              <a:off x="4226"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69" name="Line 49"/>
            <p:cNvSpPr>
              <a:spLocks noChangeShapeType="1"/>
            </p:cNvSpPr>
            <p:nvPr/>
          </p:nvSpPr>
          <p:spPr bwMode="auto">
            <a:xfrm>
              <a:off x="4444"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0" name="Line 50"/>
            <p:cNvSpPr>
              <a:spLocks noChangeShapeType="1"/>
            </p:cNvSpPr>
            <p:nvPr/>
          </p:nvSpPr>
          <p:spPr bwMode="auto">
            <a:xfrm>
              <a:off x="4663"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1" name="Line 51"/>
            <p:cNvSpPr>
              <a:spLocks noChangeShapeType="1"/>
            </p:cNvSpPr>
            <p:nvPr/>
          </p:nvSpPr>
          <p:spPr bwMode="auto">
            <a:xfrm>
              <a:off x="4882"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2" name="Line 52"/>
            <p:cNvSpPr>
              <a:spLocks noChangeShapeType="1"/>
            </p:cNvSpPr>
            <p:nvPr/>
          </p:nvSpPr>
          <p:spPr bwMode="auto">
            <a:xfrm>
              <a:off x="5101"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3" name="Line 53"/>
            <p:cNvSpPr>
              <a:spLocks noChangeShapeType="1"/>
            </p:cNvSpPr>
            <p:nvPr/>
          </p:nvSpPr>
          <p:spPr bwMode="auto">
            <a:xfrm>
              <a:off x="5319"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74" name="Line 54"/>
            <p:cNvSpPr>
              <a:spLocks noChangeShapeType="1"/>
            </p:cNvSpPr>
            <p:nvPr/>
          </p:nvSpPr>
          <p:spPr bwMode="auto">
            <a:xfrm>
              <a:off x="5526" y="2087"/>
              <a:ext cx="12"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7" name="Group 64"/>
          <p:cNvGrpSpPr>
            <a:grpSpLocks/>
          </p:cNvGrpSpPr>
          <p:nvPr/>
        </p:nvGrpSpPr>
        <p:grpSpPr bwMode="auto">
          <a:xfrm>
            <a:off x="4175125" y="4572001"/>
            <a:ext cx="4630738" cy="631825"/>
            <a:chOff x="2257" y="2880"/>
            <a:chExt cx="3281" cy="398"/>
          </a:xfrm>
        </p:grpSpPr>
        <p:grpSp>
          <p:nvGrpSpPr>
            <p:cNvPr id="64554" name="Group 65"/>
            <p:cNvGrpSpPr>
              <a:grpSpLocks/>
            </p:cNvGrpSpPr>
            <p:nvPr/>
          </p:nvGrpSpPr>
          <p:grpSpPr bwMode="auto">
            <a:xfrm>
              <a:off x="3460" y="3047"/>
              <a:ext cx="2078" cy="49"/>
              <a:chOff x="3460" y="3047"/>
              <a:chExt cx="2078" cy="49"/>
            </a:xfrm>
          </p:grpSpPr>
          <p:sp>
            <p:nvSpPr>
              <p:cNvPr id="64557" name="Freeform 66"/>
              <p:cNvSpPr>
                <a:spLocks/>
              </p:cNvSpPr>
              <p:nvPr/>
            </p:nvSpPr>
            <p:spPr bwMode="auto">
              <a:xfrm>
                <a:off x="5380" y="3047"/>
                <a:ext cx="158" cy="49"/>
              </a:xfrm>
              <a:custGeom>
                <a:avLst/>
                <a:gdLst>
                  <a:gd name="T0" fmla="*/ 158 w 158"/>
                  <a:gd name="T1" fmla="*/ 25 h 49"/>
                  <a:gd name="T2" fmla="*/ 0 w 158"/>
                  <a:gd name="T3" fmla="*/ 49 h 49"/>
                  <a:gd name="T4" fmla="*/ 0 w 158"/>
                  <a:gd name="T5" fmla="*/ 25 h 49"/>
                  <a:gd name="T6" fmla="*/ 0 w 158"/>
                  <a:gd name="T7" fmla="*/ 0 h 49"/>
                  <a:gd name="T8" fmla="*/ 158 w 158"/>
                  <a:gd name="T9" fmla="*/ 25 h 49"/>
                  <a:gd name="T10" fmla="*/ 0 60000 65536"/>
                  <a:gd name="T11" fmla="*/ 0 60000 65536"/>
                  <a:gd name="T12" fmla="*/ 0 60000 65536"/>
                  <a:gd name="T13" fmla="*/ 0 60000 65536"/>
                  <a:gd name="T14" fmla="*/ 0 60000 65536"/>
                  <a:gd name="T15" fmla="*/ 0 w 158"/>
                  <a:gd name="T16" fmla="*/ 0 h 49"/>
                  <a:gd name="T17" fmla="*/ 158 w 158"/>
                  <a:gd name="T18" fmla="*/ 49 h 49"/>
                </a:gdLst>
                <a:ahLst/>
                <a:cxnLst>
                  <a:cxn ang="T10">
                    <a:pos x="T0" y="T1"/>
                  </a:cxn>
                  <a:cxn ang="T11">
                    <a:pos x="T2" y="T3"/>
                  </a:cxn>
                  <a:cxn ang="T12">
                    <a:pos x="T4" y="T5"/>
                  </a:cxn>
                  <a:cxn ang="T13">
                    <a:pos x="T6" y="T7"/>
                  </a:cxn>
                  <a:cxn ang="T14">
                    <a:pos x="T8" y="T9"/>
                  </a:cxn>
                </a:cxnLst>
                <a:rect l="T15" t="T16" r="T17" b="T18"/>
                <a:pathLst>
                  <a:path w="158" h="49">
                    <a:moveTo>
                      <a:pt x="158" y="25"/>
                    </a:moveTo>
                    <a:lnTo>
                      <a:pt x="0" y="49"/>
                    </a:lnTo>
                    <a:lnTo>
                      <a:pt x="0" y="25"/>
                    </a:lnTo>
                    <a:lnTo>
                      <a:pt x="0" y="0"/>
                    </a:lnTo>
                    <a:lnTo>
                      <a:pt x="158" y="25"/>
                    </a:lnTo>
                    <a:close/>
                  </a:path>
                </a:pathLst>
              </a:custGeom>
              <a:solidFill>
                <a:schemeClr val="accent2"/>
              </a:solidFill>
              <a:ln w="25400">
                <a:solidFill>
                  <a:srgbClr val="C00000"/>
                </a:solidFill>
                <a:round/>
                <a:headEnd/>
                <a:tailEnd/>
              </a:ln>
            </p:spPr>
            <p:txBody>
              <a:bodyPr/>
              <a:lstStyle/>
              <a:p>
                <a:endParaRPr lang="en-US"/>
              </a:p>
            </p:txBody>
          </p:sp>
          <p:sp>
            <p:nvSpPr>
              <p:cNvPr id="64558" name="Line 67"/>
              <p:cNvSpPr>
                <a:spLocks noChangeShapeType="1"/>
              </p:cNvSpPr>
              <p:nvPr/>
            </p:nvSpPr>
            <p:spPr bwMode="auto">
              <a:xfrm>
                <a:off x="3460" y="3072"/>
                <a:ext cx="1920" cy="1"/>
              </a:xfrm>
              <a:prstGeom prst="line">
                <a:avLst/>
              </a:prstGeom>
              <a:noFill/>
              <a:ln w="25400">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55" name="Rectangle 68"/>
            <p:cNvSpPr>
              <a:spLocks noChangeArrowheads="1"/>
            </p:cNvSpPr>
            <p:nvPr/>
          </p:nvSpPr>
          <p:spPr bwMode="auto">
            <a:xfrm>
              <a:off x="4050" y="2880"/>
              <a:ext cx="1018" cy="165"/>
            </a:xfrm>
            <a:prstGeom prst="rect">
              <a:avLst/>
            </a:prstGeom>
            <a:noFill/>
            <a:ln w="254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700" i="1">
                  <a:solidFill>
                    <a:srgbClr val="C00000"/>
                  </a:solidFill>
                  <a:latin typeface="Times" panose="02020603050405020304" pitchFamily="18" charset="0"/>
                </a:rPr>
                <a:t>Non-progressive</a:t>
              </a:r>
              <a:endParaRPr lang="en-US" altLang="en-US" sz="3200">
                <a:solidFill>
                  <a:srgbClr val="C00000"/>
                </a:solidFill>
                <a:latin typeface="Times" panose="02020603050405020304" pitchFamily="18" charset="0"/>
              </a:endParaRPr>
            </a:p>
          </p:txBody>
        </p:sp>
        <p:sp>
          <p:nvSpPr>
            <p:cNvPr id="64556" name="Line 69"/>
            <p:cNvSpPr>
              <a:spLocks noChangeShapeType="1"/>
            </p:cNvSpPr>
            <p:nvPr/>
          </p:nvSpPr>
          <p:spPr bwMode="auto">
            <a:xfrm flipV="1">
              <a:off x="2257" y="3072"/>
              <a:ext cx="1203" cy="206"/>
            </a:xfrm>
            <a:prstGeom prst="line">
              <a:avLst/>
            </a:prstGeom>
            <a:noFill/>
            <a:ln w="25400">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3" name="AutoShape 70"/>
          <p:cNvSpPr>
            <a:spLocks/>
          </p:cNvSpPr>
          <p:nvPr/>
        </p:nvSpPr>
        <p:spPr bwMode="auto">
          <a:xfrm>
            <a:off x="8839200" y="3390899"/>
            <a:ext cx="597338" cy="1592265"/>
          </a:xfrm>
          <a:prstGeom prst="rightBrace">
            <a:avLst>
              <a:gd name="adj1" fmla="val 37387"/>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83111" tIns="41555" rIns="83111" bIns="41555" anchor="ctr">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endParaRPr lang="en-US" altLang="en-US" sz="3200">
              <a:latin typeface="Times" panose="02020603050405020304" pitchFamily="18" charset="0"/>
            </a:endParaRPr>
          </a:p>
        </p:txBody>
      </p:sp>
      <p:sp>
        <p:nvSpPr>
          <p:cNvPr id="64" name="Text Box 71"/>
          <p:cNvSpPr txBox="1">
            <a:spLocks noChangeArrowheads="1"/>
          </p:cNvSpPr>
          <p:nvPr/>
        </p:nvSpPr>
        <p:spPr bwMode="auto">
          <a:xfrm>
            <a:off x="9467850" y="3857625"/>
            <a:ext cx="12001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3111" tIns="41555" rIns="83111" bIns="41555">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lnSpc>
                <a:spcPct val="85000"/>
              </a:lnSpc>
              <a:spcBef>
                <a:spcPct val="0"/>
              </a:spcBef>
              <a:buFontTx/>
              <a:buNone/>
            </a:pPr>
            <a:r>
              <a:rPr lang="en-US" altLang="en-US" sz="1800" b="1" i="1">
                <a:latin typeface="Arial" panose="020B0604020202020204" pitchFamily="34" charset="0"/>
              </a:rPr>
              <a:t>This is </a:t>
            </a:r>
          </a:p>
          <a:p>
            <a:pPr algn="ctr" eaLnBrk="1" hangingPunct="1">
              <a:lnSpc>
                <a:spcPct val="85000"/>
              </a:lnSpc>
              <a:spcBef>
                <a:spcPct val="0"/>
              </a:spcBef>
              <a:buFontTx/>
              <a:buNone/>
            </a:pPr>
            <a:r>
              <a:rPr lang="en-US" altLang="en-US" sz="1800" b="1" i="1">
                <a:latin typeface="Arial" panose="020B0604020202020204" pitchFamily="34" charset="0"/>
              </a:rPr>
              <a:t>over-Dx.</a:t>
            </a:r>
          </a:p>
        </p:txBody>
      </p:sp>
      <p:grpSp>
        <p:nvGrpSpPr>
          <p:cNvPr id="64535" name="Group 38"/>
          <p:cNvGrpSpPr>
            <a:grpSpLocks/>
          </p:cNvGrpSpPr>
          <p:nvPr/>
        </p:nvGrpSpPr>
        <p:grpSpPr bwMode="auto">
          <a:xfrm>
            <a:off x="4191000" y="2590800"/>
            <a:ext cx="4630738" cy="1588"/>
            <a:chOff x="2257" y="2087"/>
            <a:chExt cx="3281" cy="1"/>
          </a:xfrm>
        </p:grpSpPr>
        <p:sp>
          <p:nvSpPr>
            <p:cNvPr id="64538" name="Line 39"/>
            <p:cNvSpPr>
              <a:spLocks noChangeShapeType="1"/>
            </p:cNvSpPr>
            <p:nvPr/>
          </p:nvSpPr>
          <p:spPr bwMode="auto">
            <a:xfrm>
              <a:off x="2257"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9" name="Line 40"/>
            <p:cNvSpPr>
              <a:spLocks noChangeShapeType="1"/>
            </p:cNvSpPr>
            <p:nvPr/>
          </p:nvSpPr>
          <p:spPr bwMode="auto">
            <a:xfrm>
              <a:off x="2476"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0" name="Line 41"/>
            <p:cNvSpPr>
              <a:spLocks noChangeShapeType="1"/>
            </p:cNvSpPr>
            <p:nvPr/>
          </p:nvSpPr>
          <p:spPr bwMode="auto">
            <a:xfrm>
              <a:off x="2694"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1" name="Line 42"/>
            <p:cNvSpPr>
              <a:spLocks noChangeShapeType="1"/>
            </p:cNvSpPr>
            <p:nvPr/>
          </p:nvSpPr>
          <p:spPr bwMode="auto">
            <a:xfrm>
              <a:off x="2913"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2" name="Line 43"/>
            <p:cNvSpPr>
              <a:spLocks noChangeShapeType="1"/>
            </p:cNvSpPr>
            <p:nvPr/>
          </p:nvSpPr>
          <p:spPr bwMode="auto">
            <a:xfrm>
              <a:off x="3132"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3" name="Line 44"/>
            <p:cNvSpPr>
              <a:spLocks noChangeShapeType="1"/>
            </p:cNvSpPr>
            <p:nvPr/>
          </p:nvSpPr>
          <p:spPr bwMode="auto">
            <a:xfrm>
              <a:off x="3351"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4" name="Line 45"/>
            <p:cNvSpPr>
              <a:spLocks noChangeShapeType="1"/>
            </p:cNvSpPr>
            <p:nvPr/>
          </p:nvSpPr>
          <p:spPr bwMode="auto">
            <a:xfrm>
              <a:off x="3569"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5" name="Line 46"/>
            <p:cNvSpPr>
              <a:spLocks noChangeShapeType="1"/>
            </p:cNvSpPr>
            <p:nvPr/>
          </p:nvSpPr>
          <p:spPr bwMode="auto">
            <a:xfrm>
              <a:off x="3788"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6" name="Line 47"/>
            <p:cNvSpPr>
              <a:spLocks noChangeShapeType="1"/>
            </p:cNvSpPr>
            <p:nvPr/>
          </p:nvSpPr>
          <p:spPr bwMode="auto">
            <a:xfrm>
              <a:off x="4007"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7" name="Line 48"/>
            <p:cNvSpPr>
              <a:spLocks noChangeShapeType="1"/>
            </p:cNvSpPr>
            <p:nvPr/>
          </p:nvSpPr>
          <p:spPr bwMode="auto">
            <a:xfrm>
              <a:off x="4226"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8" name="Line 49"/>
            <p:cNvSpPr>
              <a:spLocks noChangeShapeType="1"/>
            </p:cNvSpPr>
            <p:nvPr/>
          </p:nvSpPr>
          <p:spPr bwMode="auto">
            <a:xfrm>
              <a:off x="4444"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49" name="Line 50"/>
            <p:cNvSpPr>
              <a:spLocks noChangeShapeType="1"/>
            </p:cNvSpPr>
            <p:nvPr/>
          </p:nvSpPr>
          <p:spPr bwMode="auto">
            <a:xfrm>
              <a:off x="4663"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0" name="Line 51"/>
            <p:cNvSpPr>
              <a:spLocks noChangeShapeType="1"/>
            </p:cNvSpPr>
            <p:nvPr/>
          </p:nvSpPr>
          <p:spPr bwMode="auto">
            <a:xfrm>
              <a:off x="4882"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1" name="Line 52"/>
            <p:cNvSpPr>
              <a:spLocks noChangeShapeType="1"/>
            </p:cNvSpPr>
            <p:nvPr/>
          </p:nvSpPr>
          <p:spPr bwMode="auto">
            <a:xfrm>
              <a:off x="5101" y="2087"/>
              <a:ext cx="97"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2" name="Line 53"/>
            <p:cNvSpPr>
              <a:spLocks noChangeShapeType="1"/>
            </p:cNvSpPr>
            <p:nvPr/>
          </p:nvSpPr>
          <p:spPr bwMode="auto">
            <a:xfrm>
              <a:off x="5319" y="2087"/>
              <a:ext cx="9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53" name="Line 54"/>
            <p:cNvSpPr>
              <a:spLocks noChangeShapeType="1"/>
            </p:cNvSpPr>
            <p:nvPr/>
          </p:nvSpPr>
          <p:spPr bwMode="auto">
            <a:xfrm>
              <a:off x="5526" y="2087"/>
              <a:ext cx="12"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4536" name="TextBox 2"/>
          <p:cNvSpPr txBox="1">
            <a:spLocks noChangeArrowheads="1"/>
          </p:cNvSpPr>
          <p:nvPr/>
        </p:nvSpPr>
        <p:spPr bwMode="auto">
          <a:xfrm>
            <a:off x="2589213" y="6172200"/>
            <a:ext cx="2809530" cy="29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111" tIns="41555" rIns="83111" bIns="41555">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400" b="1" dirty="0">
                <a:latin typeface="Arial" panose="020B0604020202020204" pitchFamily="34" charset="0"/>
              </a:rPr>
              <a:t>(Courtesy of H. Gilbert Welch)</a:t>
            </a:r>
          </a:p>
        </p:txBody>
      </p:sp>
      <p:sp>
        <p:nvSpPr>
          <p:cNvPr id="64537" name="Line 17"/>
          <p:cNvSpPr>
            <a:spLocks noChangeShapeType="1"/>
          </p:cNvSpPr>
          <p:nvPr/>
        </p:nvSpPr>
        <p:spPr bwMode="auto">
          <a:xfrm flipV="1">
            <a:off x="8839200" y="2209800"/>
            <a:ext cx="1588" cy="3049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3111" tIns="41555" rIns="83111" bIns="41555"/>
          <a:lstStyle/>
          <a:p>
            <a:endParaRPr lang="en-US"/>
          </a:p>
        </p:txBody>
      </p:sp>
    </p:spTree>
    <p:extLst>
      <p:ext uri="{BB962C8B-B14F-4D97-AF65-F5344CB8AC3E}">
        <p14:creationId xmlns:p14="http://schemas.microsoft.com/office/powerpoint/2010/main" val="3854699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
                                        </p:tgtEl>
                                        <p:attrNameLst>
                                          <p:attrName>style.visibility</p:attrName>
                                        </p:attrNameLst>
                                      </p:cBhvr>
                                      <p:to>
                                        <p:strVal val="visible"/>
                                      </p:to>
                                    </p:set>
                                  </p:childTnLst>
                                </p:cTn>
                              </p:par>
                            </p:childTnLst>
                          </p:cTn>
                        </p:par>
                        <p:par>
                          <p:cTn id="15" fill="hold" nodeType="afterGroup">
                            <p:stCondLst>
                              <p:cond delay="500"/>
                            </p:stCondLst>
                            <p:childTnLst>
                              <p:par>
                                <p:cTn id="16" presetID="22" presetClass="entr" presetSubtype="8"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childTnLst>
                          </p:cTn>
                        </p:par>
                        <p:par>
                          <p:cTn id="19" fill="hold" nodeType="afterGroup">
                            <p:stCondLst>
                              <p:cond delay="1000"/>
                            </p:stCondLst>
                            <p:childTnLst>
                              <p:par>
                                <p:cTn id="20" presetID="7" presetClass="entr" presetSubtype="2"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1000" fill="hold"/>
                                        <p:tgtEl>
                                          <p:spTgt spid="27"/>
                                        </p:tgtEl>
                                        <p:attrNameLst>
                                          <p:attrName>ppt_x</p:attrName>
                                        </p:attrNameLst>
                                      </p:cBhvr>
                                      <p:tavLst>
                                        <p:tav tm="0">
                                          <p:val>
                                            <p:strVal val="1+#ppt_w/2"/>
                                          </p:val>
                                        </p:tav>
                                        <p:tav tm="100000">
                                          <p:val>
                                            <p:strVal val="#ppt_x"/>
                                          </p:val>
                                        </p:tav>
                                      </p:tavLst>
                                    </p:anim>
                                    <p:anim calcmode="lin" valueType="num">
                                      <p:cBhvr additive="base">
                                        <p:cTn id="23" dur="1000" fill="hold"/>
                                        <p:tgtEl>
                                          <p:spTgt spid="27"/>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1" presetClass="entr" presetSubtype="0" fill="hold" grpId="0" nodeType="afterEffect">
                                  <p:stCondLst>
                                    <p:cond delay="0"/>
                                  </p:stCondLst>
                                  <p:childTnLst>
                                    <p:set>
                                      <p:cBhvr>
                                        <p:cTn id="26" dur="1" fill="hold">
                                          <p:stCondLst>
                                            <p:cond delay="499"/>
                                          </p:stCondLst>
                                        </p:cTn>
                                        <p:tgtEl>
                                          <p:spTgt spid="3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subTnLst>
                                    <p:animClr clrSpc="rgb" dir="cw">
                                      <p:cBhvr override="childStyle">
                                        <p:cTn dur="1" fill="hold" display="0" masterRel="nextClick" afterEffect="1"/>
                                        <p:tgtEl>
                                          <p:spTgt spid="15"/>
                                        </p:tgtEl>
                                        <p:attrNameLst>
                                          <p:attrName>ppt_c</p:attrName>
                                        </p:attrNameLst>
                                      </p:cBhvr>
                                      <p:to>
                                        <a:schemeClr val="folHlink"/>
                                      </p:to>
                                    </p:animClr>
                                  </p:sub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subTnLst>
                                    <p:animClr clrSpc="rgb" dir="cw">
                                      <p:cBhvr override="childStyle">
                                        <p:cTn dur="1" fill="hold" display="0" masterRel="nextClick" afterEffect="1"/>
                                        <p:tgtEl>
                                          <p:spTgt spid="22"/>
                                        </p:tgtEl>
                                        <p:attrNameLst>
                                          <p:attrName>ppt_c</p:attrName>
                                        </p:attrNameLst>
                                      </p:cBhvr>
                                      <p:to>
                                        <a:schemeClr val="folHlink"/>
                                      </p:to>
                                    </p:animClr>
                                  </p:sub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3" presetClass="entr" presetSubtype="16"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500" fill="hold"/>
                                        <p:tgtEl>
                                          <p:spTgt spid="63"/>
                                        </p:tgtEl>
                                        <p:attrNameLst>
                                          <p:attrName>ppt_w</p:attrName>
                                        </p:attrNameLst>
                                      </p:cBhvr>
                                      <p:tavLst>
                                        <p:tav tm="0">
                                          <p:val>
                                            <p:fltVal val="0"/>
                                          </p:val>
                                        </p:tav>
                                        <p:tav tm="100000">
                                          <p:val>
                                            <p:strVal val="#ppt_w"/>
                                          </p:val>
                                        </p:tav>
                                      </p:tavLst>
                                    </p:anim>
                                    <p:anim calcmode="lin" valueType="num">
                                      <p:cBhvr>
                                        <p:cTn id="52" dur="500" fill="hold"/>
                                        <p:tgtEl>
                                          <p:spTgt spid="63"/>
                                        </p:tgtEl>
                                        <p:attrNameLst>
                                          <p:attrName>ppt_h</p:attrName>
                                        </p:attrNameLst>
                                      </p:cBhvr>
                                      <p:tavLst>
                                        <p:tav tm="0">
                                          <p:val>
                                            <p:fltVal val="0"/>
                                          </p:val>
                                        </p:tav>
                                        <p:tav tm="100000">
                                          <p:val>
                                            <p:strVal val="#ppt_h"/>
                                          </p:val>
                                        </p:tav>
                                      </p:tavLst>
                                    </p:anim>
                                  </p:childTnLst>
                                </p:cTn>
                              </p:par>
                            </p:childTnLst>
                          </p:cTn>
                        </p:par>
                        <p:par>
                          <p:cTn id="53" fill="hold" nodeType="afterGroup">
                            <p:stCondLst>
                              <p:cond delay="500"/>
                            </p:stCondLst>
                            <p:childTnLst>
                              <p:par>
                                <p:cTn id="54" presetID="1" presetClass="entr" presetSubtype="0" fill="hold" grpId="0" nodeType="afterEffect">
                                  <p:stCondLst>
                                    <p:cond delay="0"/>
                                  </p:stCondLst>
                                  <p:childTnLst>
                                    <p:set>
                                      <p:cBhvr>
                                        <p:cTn id="55" dur="1" fill="hold">
                                          <p:stCondLst>
                                            <p:cond delay="499"/>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33" grpId="0" autoUpdateAnimBg="0"/>
      <p:bldP spid="34" grpId="0" autoUpdateAnimBg="0"/>
      <p:bldP spid="63" grpId="0" animBg="1"/>
      <p:bldP spid="6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2617" y="121381"/>
            <a:ext cx="6826765" cy="695916"/>
          </a:xfrm>
        </p:spPr>
        <p:txBody>
          <a:bodyPr/>
          <a:lstStyle/>
          <a:p>
            <a:r>
              <a:rPr lang="en-US" b="1" dirty="0">
                <a:solidFill>
                  <a:srgbClr val="C00000"/>
                </a:solidFill>
              </a:rPr>
              <a:t>Use of Screening Mammography and Incidence of </a:t>
            </a:r>
            <a:br>
              <a:rPr lang="en-US" b="1" dirty="0">
                <a:solidFill>
                  <a:srgbClr val="C00000"/>
                </a:solidFill>
              </a:rPr>
            </a:br>
            <a:r>
              <a:rPr lang="en-US" b="1" dirty="0">
                <a:solidFill>
                  <a:srgbClr val="C00000"/>
                </a:solidFill>
              </a:rPr>
              <a:t>Stage-Specific Breast Cancer in the U.S., 1976–2008</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351" y="919164"/>
            <a:ext cx="3433763" cy="55978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712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3005137" y="189728"/>
            <a:ext cx="7152806" cy="811986"/>
          </a:xfrm>
        </p:spPr>
        <p:txBody>
          <a:bodyPr>
            <a:normAutofit fontScale="90000"/>
          </a:bodyPr>
          <a:lstStyle/>
          <a:p>
            <a:pPr eaLnBrk="1" hangingPunct="1"/>
            <a:r>
              <a:rPr lang="en-US" altLang="en-US" sz="2800" b="1" dirty="0">
                <a:solidFill>
                  <a:srgbClr val="C00000"/>
                </a:solidFill>
                <a:latin typeface="Arial" panose="020B0604020202020204" pitchFamily="34" charset="0"/>
              </a:rPr>
              <a:t>Incidence and Mortality of Five Cancers:</a:t>
            </a:r>
            <a:br>
              <a:rPr lang="en-US" altLang="en-US" b="1" dirty="0">
                <a:solidFill>
                  <a:srgbClr val="C00000"/>
                </a:solidFill>
                <a:latin typeface="Arial" panose="020B0604020202020204" pitchFamily="34" charset="0"/>
              </a:rPr>
            </a:br>
            <a:r>
              <a:rPr lang="en-US" altLang="en-US" sz="2000" b="1" dirty="0">
                <a:solidFill>
                  <a:srgbClr val="C00000"/>
                </a:solidFill>
                <a:latin typeface="Arial" panose="020B0604020202020204" pitchFamily="34" charset="0"/>
              </a:rPr>
              <a:t>(Surveillance, Epidemiology, and End Results: SEER)</a:t>
            </a:r>
            <a:br>
              <a:rPr lang="en-US" altLang="en-US" sz="2000" b="1" dirty="0">
                <a:solidFill>
                  <a:srgbClr val="C00000"/>
                </a:solidFill>
                <a:latin typeface="Arial" panose="020B0604020202020204" pitchFamily="34" charset="0"/>
              </a:rPr>
            </a:br>
            <a:endParaRPr lang="en-US" altLang="en-US" sz="2000" b="1" dirty="0">
              <a:solidFill>
                <a:srgbClr val="C00000"/>
              </a:solidFill>
              <a:latin typeface="Arial" panose="020B0604020202020204" pitchFamily="34" charset="0"/>
            </a:endParaRPr>
          </a:p>
        </p:txBody>
      </p:sp>
      <p:sp>
        <p:nvSpPr>
          <p:cNvPr id="75779" name="Freeform 57"/>
          <p:cNvSpPr>
            <a:spLocks noChangeArrowheads="1"/>
          </p:cNvSpPr>
          <p:nvPr/>
        </p:nvSpPr>
        <p:spPr bwMode="auto">
          <a:xfrm>
            <a:off x="3581400" y="2555876"/>
            <a:ext cx="2190750" cy="22225"/>
          </a:xfrm>
          <a:custGeom>
            <a:avLst/>
            <a:gdLst>
              <a:gd name="T0" fmla="*/ 0 w 2190750"/>
              <a:gd name="T1" fmla="*/ 12613 h 22225"/>
              <a:gd name="T2" fmla="*/ 1684861 w 2190750"/>
              <a:gd name="T3" fmla="*/ 0 h 22225"/>
              <a:gd name="T4" fmla="*/ 3100139 w 2190750"/>
              <a:gd name="T5" fmla="*/ 12613 h 22225"/>
              <a:gd name="T6" fmla="*/ 4077354 w 2190750"/>
              <a:gd name="T7" fmla="*/ 50456 h 22225"/>
              <a:gd name="T8" fmla="*/ 5121960 w 2190750"/>
              <a:gd name="T9" fmla="*/ 25228 h 22225"/>
              <a:gd name="T10" fmla="*/ 6132869 w 2190750"/>
              <a:gd name="T11" fmla="*/ 50456 h 22225"/>
              <a:gd name="T12" fmla="*/ 7447060 w 2190750"/>
              <a:gd name="T13" fmla="*/ 50456 h 22225"/>
              <a:gd name="T14" fmla="*/ 10311318 w 2190750"/>
              <a:gd name="T15" fmla="*/ 75687 h 22225"/>
              <a:gd name="T16" fmla="*/ 12703805 w 2190750"/>
              <a:gd name="T17" fmla="*/ 75687 h 22225"/>
              <a:gd name="T18" fmla="*/ 14894127 w 2190750"/>
              <a:gd name="T19" fmla="*/ 75687 h 22225"/>
              <a:gd name="T20" fmla="*/ 17151823 w 2190750"/>
              <a:gd name="T21" fmla="*/ 75687 h 22225"/>
              <a:gd name="T22" fmla="*/ 19342119 w 2190750"/>
              <a:gd name="T23" fmla="*/ 63072 h 22225"/>
              <a:gd name="T24" fmla="*/ 21869414 w 2190750"/>
              <a:gd name="T25" fmla="*/ 88296 h 22225"/>
              <a:gd name="T26" fmla="*/ 23251004 w 2190750"/>
              <a:gd name="T27" fmla="*/ 75687 h 222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90750"/>
              <a:gd name="T43" fmla="*/ 0 h 22225"/>
              <a:gd name="T44" fmla="*/ 2190750 w 2190750"/>
              <a:gd name="T45" fmla="*/ 22225 h 222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90750" h="22225">
                <a:moveTo>
                  <a:pt x="0" y="3175"/>
                </a:moveTo>
                <a:lnTo>
                  <a:pt x="158750" y="0"/>
                </a:lnTo>
                <a:lnTo>
                  <a:pt x="292100" y="3175"/>
                </a:lnTo>
                <a:lnTo>
                  <a:pt x="384175" y="12700"/>
                </a:lnTo>
                <a:lnTo>
                  <a:pt x="482600" y="6350"/>
                </a:lnTo>
                <a:lnTo>
                  <a:pt x="577850" y="12700"/>
                </a:lnTo>
                <a:lnTo>
                  <a:pt x="701675" y="12700"/>
                </a:lnTo>
                <a:lnTo>
                  <a:pt x="971550" y="19050"/>
                </a:lnTo>
                <a:lnTo>
                  <a:pt x="1196975" y="19050"/>
                </a:lnTo>
                <a:lnTo>
                  <a:pt x="1403350" y="19050"/>
                </a:lnTo>
                <a:lnTo>
                  <a:pt x="1616075" y="19050"/>
                </a:lnTo>
                <a:lnTo>
                  <a:pt x="1822450" y="15875"/>
                </a:lnTo>
                <a:lnTo>
                  <a:pt x="2060575" y="22225"/>
                </a:lnTo>
                <a:lnTo>
                  <a:pt x="2190750" y="19050"/>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0" name="Freeform 115"/>
          <p:cNvSpPr>
            <a:spLocks noChangeArrowheads="1"/>
          </p:cNvSpPr>
          <p:nvPr/>
        </p:nvSpPr>
        <p:spPr bwMode="auto">
          <a:xfrm>
            <a:off x="3584576" y="4314826"/>
            <a:ext cx="2206625" cy="28575"/>
          </a:xfrm>
          <a:custGeom>
            <a:avLst/>
            <a:gdLst>
              <a:gd name="T0" fmla="*/ 0 w 2206625"/>
              <a:gd name="T1" fmla="*/ 84230 h 28575"/>
              <a:gd name="T2" fmla="*/ 906871 w 2206625"/>
              <a:gd name="T3" fmla="*/ 56156 h 28575"/>
              <a:gd name="T4" fmla="*/ 2653443 w 2206625"/>
              <a:gd name="T5" fmla="*/ 56156 h 28575"/>
              <a:gd name="T6" fmla="*/ 4030555 w 2206625"/>
              <a:gd name="T7" fmla="*/ 46794 h 28575"/>
              <a:gd name="T8" fmla="*/ 5340485 w 2206625"/>
              <a:gd name="T9" fmla="*/ 28078 h 28575"/>
              <a:gd name="T10" fmla="*/ 7590869 w 2206625"/>
              <a:gd name="T11" fmla="*/ 28078 h 28575"/>
              <a:gd name="T12" fmla="*/ 10277903 w 2206625"/>
              <a:gd name="T13" fmla="*/ 0 h 28575"/>
              <a:gd name="T14" fmla="*/ 12830621 w 2206625"/>
              <a:gd name="T15" fmla="*/ 0 h 28575"/>
              <a:gd name="T16" fmla="*/ 14913075 w 2206625"/>
              <a:gd name="T17" fmla="*/ 0 h 28575"/>
              <a:gd name="T18" fmla="*/ 16995536 w 2206625"/>
              <a:gd name="T19" fmla="*/ 0 h 28575"/>
              <a:gd name="T20" fmla="*/ 18775690 w 2206625"/>
              <a:gd name="T21" fmla="*/ 18718 h 28575"/>
              <a:gd name="T22" fmla="*/ 20287139 w 2206625"/>
              <a:gd name="T23" fmla="*/ 18718 h 28575"/>
              <a:gd name="T24" fmla="*/ 21899348 w 2206625"/>
              <a:gd name="T25" fmla="*/ 28078 h 28575"/>
              <a:gd name="T26" fmla="*/ 23343610 w 2206625"/>
              <a:gd name="T27" fmla="*/ 18718 h 285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06625"/>
              <a:gd name="T43" fmla="*/ 0 h 28575"/>
              <a:gd name="T44" fmla="*/ 2206625 w 2206625"/>
              <a:gd name="T45" fmla="*/ 28575 h 285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06625" h="28575">
                <a:moveTo>
                  <a:pt x="0" y="28575"/>
                </a:moveTo>
                <a:lnTo>
                  <a:pt x="85725" y="19050"/>
                </a:lnTo>
                <a:lnTo>
                  <a:pt x="250825" y="19050"/>
                </a:lnTo>
                <a:lnTo>
                  <a:pt x="381000" y="15875"/>
                </a:lnTo>
                <a:lnTo>
                  <a:pt x="504825" y="9525"/>
                </a:lnTo>
                <a:lnTo>
                  <a:pt x="717550" y="9525"/>
                </a:lnTo>
                <a:lnTo>
                  <a:pt x="971550" y="0"/>
                </a:lnTo>
                <a:lnTo>
                  <a:pt x="1212850" y="0"/>
                </a:lnTo>
                <a:lnTo>
                  <a:pt x="1409700" y="0"/>
                </a:lnTo>
                <a:lnTo>
                  <a:pt x="1606550" y="0"/>
                </a:lnTo>
                <a:lnTo>
                  <a:pt x="1774825" y="6350"/>
                </a:lnTo>
                <a:lnTo>
                  <a:pt x="1917700" y="6350"/>
                </a:lnTo>
                <a:lnTo>
                  <a:pt x="2070100" y="9525"/>
                </a:lnTo>
                <a:lnTo>
                  <a:pt x="2206625" y="6350"/>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1" name="Freeform 118"/>
          <p:cNvSpPr>
            <a:spLocks noChangeArrowheads="1"/>
          </p:cNvSpPr>
          <p:nvPr/>
        </p:nvSpPr>
        <p:spPr bwMode="auto">
          <a:xfrm>
            <a:off x="3587750" y="5915025"/>
            <a:ext cx="2178050" cy="69850"/>
          </a:xfrm>
          <a:custGeom>
            <a:avLst/>
            <a:gdLst>
              <a:gd name="T0" fmla="*/ 0 w 2178050"/>
              <a:gd name="T1" fmla="*/ 249417 h 69850"/>
              <a:gd name="T2" fmla="*/ 864870 w 2178050"/>
              <a:gd name="T3" fmla="*/ 261296 h 69850"/>
              <a:gd name="T4" fmla="*/ 1563418 w 2178050"/>
              <a:gd name="T5" fmla="*/ 225668 h 69850"/>
              <a:gd name="T6" fmla="*/ 2228715 w 2178050"/>
              <a:gd name="T7" fmla="*/ 225668 h 69850"/>
              <a:gd name="T8" fmla="*/ 2960515 w 2178050"/>
              <a:gd name="T9" fmla="*/ 249417 h 69850"/>
              <a:gd name="T10" fmla="*/ 3692325 w 2178050"/>
              <a:gd name="T11" fmla="*/ 237540 h 69850"/>
              <a:gd name="T12" fmla="*/ 4390879 w 2178050"/>
              <a:gd name="T13" fmla="*/ 213785 h 69850"/>
              <a:gd name="T14" fmla="*/ 5255759 w 2178050"/>
              <a:gd name="T15" fmla="*/ 154406 h 69850"/>
              <a:gd name="T16" fmla="*/ 6286940 w 2178050"/>
              <a:gd name="T17" fmla="*/ 166279 h 69850"/>
              <a:gd name="T18" fmla="*/ 7284878 w 2178050"/>
              <a:gd name="T19" fmla="*/ 154406 h 69850"/>
              <a:gd name="T20" fmla="*/ 8216276 w 2178050"/>
              <a:gd name="T21" fmla="*/ 106889 h 69850"/>
              <a:gd name="T22" fmla="*/ 8948081 w 2178050"/>
              <a:gd name="T23" fmla="*/ 47513 h 69850"/>
              <a:gd name="T24" fmla="*/ 9879485 w 2178050"/>
              <a:gd name="T25" fmla="*/ 118776 h 69850"/>
              <a:gd name="T26" fmla="*/ 10677833 w 2178050"/>
              <a:gd name="T27" fmla="*/ 59381 h 69850"/>
              <a:gd name="T28" fmla="*/ 11509442 w 2178050"/>
              <a:gd name="T29" fmla="*/ 59381 h 69850"/>
              <a:gd name="T30" fmla="*/ 12008393 w 2178050"/>
              <a:gd name="T31" fmla="*/ 11882 h 69850"/>
              <a:gd name="T32" fmla="*/ 13039590 w 2178050"/>
              <a:gd name="T33" fmla="*/ 0 h 69850"/>
              <a:gd name="T34" fmla="*/ 13704877 w 2178050"/>
              <a:gd name="T35" fmla="*/ 71264 h 69850"/>
              <a:gd name="T36" fmla="*/ 14503210 w 2178050"/>
              <a:gd name="T37" fmla="*/ 35628 h 69850"/>
              <a:gd name="T38" fmla="*/ 15268289 w 2178050"/>
              <a:gd name="T39" fmla="*/ 11882 h 69850"/>
              <a:gd name="T40" fmla="*/ 16166411 w 2178050"/>
              <a:gd name="T41" fmla="*/ 47513 h 69850"/>
              <a:gd name="T42" fmla="*/ 17430451 w 2178050"/>
              <a:gd name="T43" fmla="*/ 47513 h 69850"/>
              <a:gd name="T44" fmla="*/ 18328615 w 2178050"/>
              <a:gd name="T45" fmla="*/ 130650 h 69850"/>
              <a:gd name="T46" fmla="*/ 19126959 w 2178050"/>
              <a:gd name="T47" fmla="*/ 47513 h 69850"/>
              <a:gd name="T48" fmla="*/ 20091600 w 2178050"/>
              <a:gd name="T49" fmla="*/ 35628 h 69850"/>
              <a:gd name="T50" fmla="*/ 21122802 w 2178050"/>
              <a:gd name="T51" fmla="*/ 71264 h 69850"/>
              <a:gd name="T52" fmla="*/ 22020928 w 2178050"/>
              <a:gd name="T53" fmla="*/ 118776 h 69850"/>
              <a:gd name="T54" fmla="*/ 22819278 w 2178050"/>
              <a:gd name="T55" fmla="*/ 106889 h 698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78050"/>
              <a:gd name="T85" fmla="*/ 0 h 69850"/>
              <a:gd name="T86" fmla="*/ 2178050 w 2178050"/>
              <a:gd name="T87" fmla="*/ 69850 h 6985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78050" h="69850">
                <a:moveTo>
                  <a:pt x="0" y="66675"/>
                </a:moveTo>
                <a:lnTo>
                  <a:pt x="82550" y="69850"/>
                </a:lnTo>
                <a:lnTo>
                  <a:pt x="149225" y="60325"/>
                </a:lnTo>
                <a:lnTo>
                  <a:pt x="212725" y="60325"/>
                </a:lnTo>
                <a:lnTo>
                  <a:pt x="282575" y="66675"/>
                </a:lnTo>
                <a:lnTo>
                  <a:pt x="352425" y="63500"/>
                </a:lnTo>
                <a:lnTo>
                  <a:pt x="419100" y="57150"/>
                </a:lnTo>
                <a:lnTo>
                  <a:pt x="501650" y="41275"/>
                </a:lnTo>
                <a:lnTo>
                  <a:pt x="600075" y="44450"/>
                </a:lnTo>
                <a:lnTo>
                  <a:pt x="695325" y="41275"/>
                </a:lnTo>
                <a:lnTo>
                  <a:pt x="784225" y="28575"/>
                </a:lnTo>
                <a:lnTo>
                  <a:pt x="854075" y="12700"/>
                </a:lnTo>
                <a:lnTo>
                  <a:pt x="942975" y="31750"/>
                </a:lnTo>
                <a:lnTo>
                  <a:pt x="1019175" y="15875"/>
                </a:lnTo>
                <a:lnTo>
                  <a:pt x="1098550" y="15875"/>
                </a:lnTo>
                <a:lnTo>
                  <a:pt x="1146175" y="3175"/>
                </a:lnTo>
                <a:lnTo>
                  <a:pt x="1244600" y="0"/>
                </a:lnTo>
                <a:lnTo>
                  <a:pt x="1308100" y="19050"/>
                </a:lnTo>
                <a:lnTo>
                  <a:pt x="1384300" y="9525"/>
                </a:lnTo>
                <a:lnTo>
                  <a:pt x="1457325" y="3175"/>
                </a:lnTo>
                <a:lnTo>
                  <a:pt x="1543050" y="12700"/>
                </a:lnTo>
                <a:lnTo>
                  <a:pt x="1663700" y="12700"/>
                </a:lnTo>
                <a:lnTo>
                  <a:pt x="1749425" y="34925"/>
                </a:lnTo>
                <a:lnTo>
                  <a:pt x="1825625" y="12700"/>
                </a:lnTo>
                <a:lnTo>
                  <a:pt x="1917700" y="9525"/>
                </a:lnTo>
                <a:lnTo>
                  <a:pt x="2016125" y="19050"/>
                </a:lnTo>
                <a:lnTo>
                  <a:pt x="2101850" y="31750"/>
                </a:lnTo>
                <a:lnTo>
                  <a:pt x="2178050" y="28575"/>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2" name="Freeform 124"/>
          <p:cNvSpPr>
            <a:spLocks noChangeArrowheads="1"/>
          </p:cNvSpPr>
          <p:nvPr/>
        </p:nvSpPr>
        <p:spPr bwMode="auto">
          <a:xfrm>
            <a:off x="6737350" y="2406650"/>
            <a:ext cx="2178050" cy="88900"/>
          </a:xfrm>
          <a:custGeom>
            <a:avLst/>
            <a:gdLst>
              <a:gd name="T0" fmla="*/ 0 w 2178050"/>
              <a:gd name="T1" fmla="*/ 176669 h 88900"/>
              <a:gd name="T2" fmla="*/ 1197507 w 2178050"/>
              <a:gd name="T3" fmla="*/ 151419 h 88900"/>
              <a:gd name="T4" fmla="*/ 3160098 w 2178050"/>
              <a:gd name="T5" fmla="*/ 126188 h 88900"/>
              <a:gd name="T6" fmla="*/ 5588396 w 2178050"/>
              <a:gd name="T7" fmla="*/ 113568 h 88900"/>
              <a:gd name="T8" fmla="*/ 7617512 w 2178050"/>
              <a:gd name="T9" fmla="*/ 126188 h 88900"/>
              <a:gd name="T10" fmla="*/ 8482386 w 2178050"/>
              <a:gd name="T11" fmla="*/ 88333 h 88900"/>
              <a:gd name="T12" fmla="*/ 9879485 w 2178050"/>
              <a:gd name="T13" fmla="*/ 88333 h 88900"/>
              <a:gd name="T14" fmla="*/ 11043727 w 2178050"/>
              <a:gd name="T15" fmla="*/ 37858 h 88900"/>
              <a:gd name="T16" fmla="*/ 11975123 w 2178050"/>
              <a:gd name="T17" fmla="*/ 0 h 88900"/>
              <a:gd name="T18" fmla="*/ 14070781 w 2178050"/>
              <a:gd name="T19" fmla="*/ 25234 h 88900"/>
              <a:gd name="T20" fmla="*/ 15667466 w 2178050"/>
              <a:gd name="T21" fmla="*/ 75713 h 88900"/>
              <a:gd name="T22" fmla="*/ 17397192 w 2178050"/>
              <a:gd name="T23" fmla="*/ 164039 h 88900"/>
              <a:gd name="T24" fmla="*/ 19093671 w 2178050"/>
              <a:gd name="T25" fmla="*/ 214515 h 88900"/>
              <a:gd name="T26" fmla="*/ 20790145 w 2178050"/>
              <a:gd name="T27" fmla="*/ 290226 h 88900"/>
              <a:gd name="T28" fmla="*/ 21887866 w 2178050"/>
              <a:gd name="T29" fmla="*/ 328085 h 88900"/>
              <a:gd name="T30" fmla="*/ 22819278 w 2178050"/>
              <a:gd name="T31" fmla="*/ 353322 h 889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78050"/>
              <a:gd name="T49" fmla="*/ 0 h 88900"/>
              <a:gd name="T50" fmla="*/ 2178050 w 2178050"/>
              <a:gd name="T51" fmla="*/ 88900 h 889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78050" h="88900">
                <a:moveTo>
                  <a:pt x="0" y="44450"/>
                </a:moveTo>
                <a:lnTo>
                  <a:pt x="114300" y="38100"/>
                </a:lnTo>
                <a:lnTo>
                  <a:pt x="301625" y="31750"/>
                </a:lnTo>
                <a:lnTo>
                  <a:pt x="533400" y="28575"/>
                </a:lnTo>
                <a:lnTo>
                  <a:pt x="727075" y="31750"/>
                </a:lnTo>
                <a:lnTo>
                  <a:pt x="809625" y="22225"/>
                </a:lnTo>
                <a:lnTo>
                  <a:pt x="942975" y="22225"/>
                </a:lnTo>
                <a:lnTo>
                  <a:pt x="1054100" y="9525"/>
                </a:lnTo>
                <a:lnTo>
                  <a:pt x="1143000" y="0"/>
                </a:lnTo>
                <a:lnTo>
                  <a:pt x="1343025" y="6350"/>
                </a:lnTo>
                <a:lnTo>
                  <a:pt x="1495425" y="19050"/>
                </a:lnTo>
                <a:lnTo>
                  <a:pt x="1660525" y="41275"/>
                </a:lnTo>
                <a:lnTo>
                  <a:pt x="1822450" y="53975"/>
                </a:lnTo>
                <a:lnTo>
                  <a:pt x="1984375" y="73025"/>
                </a:lnTo>
                <a:lnTo>
                  <a:pt x="2089150" y="82550"/>
                </a:lnTo>
                <a:lnTo>
                  <a:pt x="2178050" y="88900"/>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3" name="Freeform 129"/>
          <p:cNvSpPr>
            <a:spLocks noChangeArrowheads="1"/>
          </p:cNvSpPr>
          <p:nvPr/>
        </p:nvSpPr>
        <p:spPr bwMode="auto">
          <a:xfrm>
            <a:off x="6727826" y="4219576"/>
            <a:ext cx="2200275" cy="79375"/>
          </a:xfrm>
          <a:custGeom>
            <a:avLst/>
            <a:gdLst>
              <a:gd name="T0" fmla="*/ 0 w 2200275"/>
              <a:gd name="T1" fmla="*/ 59194 h 79375"/>
              <a:gd name="T2" fmla="*/ 667481 w 2200275"/>
              <a:gd name="T3" fmla="*/ 44396 h 79375"/>
              <a:gd name="T4" fmla="*/ 1535192 w 2200275"/>
              <a:gd name="T5" fmla="*/ 0 h 79375"/>
              <a:gd name="T6" fmla="*/ 2369521 w 2200275"/>
              <a:gd name="T7" fmla="*/ 59194 h 79375"/>
              <a:gd name="T8" fmla="*/ 3337370 w 2200275"/>
              <a:gd name="T9" fmla="*/ 73991 h 79375"/>
              <a:gd name="T10" fmla="*/ 4839180 w 2200275"/>
              <a:gd name="T11" fmla="*/ 59194 h 79375"/>
              <a:gd name="T12" fmla="*/ 6107377 w 2200275"/>
              <a:gd name="T13" fmla="*/ 59194 h 79375"/>
              <a:gd name="T14" fmla="*/ 6975100 w 2200275"/>
              <a:gd name="T15" fmla="*/ 14802 h 79375"/>
              <a:gd name="T16" fmla="*/ 9644984 w 2200275"/>
              <a:gd name="T17" fmla="*/ 14802 h 79375"/>
              <a:gd name="T18" fmla="*/ 11614064 w 2200275"/>
              <a:gd name="T19" fmla="*/ 0 h 79375"/>
              <a:gd name="T20" fmla="*/ 12581903 w 2200275"/>
              <a:gd name="T21" fmla="*/ 29596 h 79375"/>
              <a:gd name="T22" fmla="*/ 13549745 w 2200275"/>
              <a:gd name="T23" fmla="*/ 88797 h 79375"/>
              <a:gd name="T24" fmla="*/ 15018167 w 2200275"/>
              <a:gd name="T25" fmla="*/ 88797 h 79375"/>
              <a:gd name="T26" fmla="*/ 16052770 w 2200275"/>
              <a:gd name="T27" fmla="*/ 147982 h 79375"/>
              <a:gd name="T28" fmla="*/ 17220841 w 2200275"/>
              <a:gd name="T29" fmla="*/ 207179 h 79375"/>
              <a:gd name="T30" fmla="*/ 18422268 w 2200275"/>
              <a:gd name="T31" fmla="*/ 251574 h 79375"/>
              <a:gd name="T32" fmla="*/ 19623735 w 2200275"/>
              <a:gd name="T33" fmla="*/ 281176 h 79375"/>
              <a:gd name="T34" fmla="*/ 20925301 w 2200275"/>
              <a:gd name="T35" fmla="*/ 295973 h 79375"/>
              <a:gd name="T36" fmla="*/ 21993267 w 2200275"/>
              <a:gd name="T37" fmla="*/ 325567 h 79375"/>
              <a:gd name="T38" fmla="*/ 23127919 w 2200275"/>
              <a:gd name="T39" fmla="*/ 369959 h 793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00275"/>
              <a:gd name="T61" fmla="*/ 0 h 79375"/>
              <a:gd name="T62" fmla="*/ 2200275 w 2200275"/>
              <a:gd name="T63" fmla="*/ 79375 h 793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00275" h="79375">
                <a:moveTo>
                  <a:pt x="0" y="12700"/>
                </a:moveTo>
                <a:lnTo>
                  <a:pt x="63500" y="9525"/>
                </a:lnTo>
                <a:lnTo>
                  <a:pt x="146050" y="0"/>
                </a:lnTo>
                <a:lnTo>
                  <a:pt x="225425" y="12700"/>
                </a:lnTo>
                <a:lnTo>
                  <a:pt x="317500" y="15875"/>
                </a:lnTo>
                <a:lnTo>
                  <a:pt x="460375" y="12700"/>
                </a:lnTo>
                <a:lnTo>
                  <a:pt x="581025" y="12700"/>
                </a:lnTo>
                <a:lnTo>
                  <a:pt x="663575" y="3175"/>
                </a:lnTo>
                <a:lnTo>
                  <a:pt x="917575" y="3175"/>
                </a:lnTo>
                <a:lnTo>
                  <a:pt x="1104900" y="0"/>
                </a:lnTo>
                <a:lnTo>
                  <a:pt x="1196975" y="6350"/>
                </a:lnTo>
                <a:lnTo>
                  <a:pt x="1289050" y="19050"/>
                </a:lnTo>
                <a:lnTo>
                  <a:pt x="1428750" y="19050"/>
                </a:lnTo>
                <a:lnTo>
                  <a:pt x="1527175" y="31750"/>
                </a:lnTo>
                <a:lnTo>
                  <a:pt x="1638300" y="44450"/>
                </a:lnTo>
                <a:lnTo>
                  <a:pt x="1752600" y="53975"/>
                </a:lnTo>
                <a:lnTo>
                  <a:pt x="1866900" y="60325"/>
                </a:lnTo>
                <a:lnTo>
                  <a:pt x="1990725" y="63500"/>
                </a:lnTo>
                <a:lnTo>
                  <a:pt x="2092325" y="69850"/>
                </a:lnTo>
                <a:lnTo>
                  <a:pt x="2200275" y="79375"/>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4" name="Freeform 56"/>
          <p:cNvSpPr>
            <a:spLocks noChangeArrowheads="1"/>
          </p:cNvSpPr>
          <p:nvPr/>
        </p:nvSpPr>
        <p:spPr bwMode="auto">
          <a:xfrm>
            <a:off x="3587751" y="1358901"/>
            <a:ext cx="2206625" cy="746125"/>
          </a:xfrm>
          <a:custGeom>
            <a:avLst/>
            <a:gdLst>
              <a:gd name="T0" fmla="*/ 0 w 2206625"/>
              <a:gd name="T1" fmla="*/ 2437528 h 746125"/>
              <a:gd name="T2" fmla="*/ 729535 w 2206625"/>
              <a:gd name="T3" fmla="*/ 2471697 h 746125"/>
              <a:gd name="T4" fmla="*/ 1525407 w 2206625"/>
              <a:gd name="T5" fmla="*/ 2198334 h 746125"/>
              <a:gd name="T6" fmla="*/ 2321259 w 2206625"/>
              <a:gd name="T7" fmla="*/ 2335013 h 746125"/>
              <a:gd name="T8" fmla="*/ 2785523 w 2206625"/>
              <a:gd name="T9" fmla="*/ 2505865 h 746125"/>
              <a:gd name="T10" fmla="*/ 3050806 w 2206625"/>
              <a:gd name="T11" fmla="*/ 2608383 h 746125"/>
              <a:gd name="T12" fmla="*/ 3813503 w 2206625"/>
              <a:gd name="T13" fmla="*/ 2676726 h 746125"/>
              <a:gd name="T14" fmla="*/ 4410392 w 2206625"/>
              <a:gd name="T15" fmla="*/ 2642554 h 746125"/>
              <a:gd name="T16" fmla="*/ 5438388 w 2206625"/>
              <a:gd name="T17" fmla="*/ 2540038 h 746125"/>
              <a:gd name="T18" fmla="*/ 6234265 w 2206625"/>
              <a:gd name="T19" fmla="*/ 2517260 h 746125"/>
              <a:gd name="T20" fmla="*/ 6996951 w 2206625"/>
              <a:gd name="T21" fmla="*/ 2437528 h 746125"/>
              <a:gd name="T22" fmla="*/ 7792821 w 2206625"/>
              <a:gd name="T23" fmla="*/ 2335013 h 746125"/>
              <a:gd name="T24" fmla="*/ 8422863 w 2206625"/>
              <a:gd name="T25" fmla="*/ 2255281 h 746125"/>
              <a:gd name="T26" fmla="*/ 9052918 w 2206625"/>
              <a:gd name="T27" fmla="*/ 2369188 h 746125"/>
              <a:gd name="T28" fmla="*/ 9948267 w 2206625"/>
              <a:gd name="T29" fmla="*/ 2426138 h 746125"/>
              <a:gd name="T30" fmla="*/ 10445680 w 2206625"/>
              <a:gd name="T31" fmla="*/ 2312237 h 746125"/>
              <a:gd name="T32" fmla="*/ 10777289 w 2206625"/>
              <a:gd name="T33" fmla="*/ 2232499 h 746125"/>
              <a:gd name="T34" fmla="*/ 11307890 w 2206625"/>
              <a:gd name="T35" fmla="*/ 2186936 h 746125"/>
              <a:gd name="T36" fmla="*/ 12203242 w 2206625"/>
              <a:gd name="T37" fmla="*/ 2209722 h 746125"/>
              <a:gd name="T38" fmla="*/ 12999104 w 2206625"/>
              <a:gd name="T39" fmla="*/ 2016086 h 746125"/>
              <a:gd name="T40" fmla="*/ 13728622 w 2206625"/>
              <a:gd name="T41" fmla="*/ 2129989 h 746125"/>
              <a:gd name="T42" fmla="*/ 14557656 w 2206625"/>
              <a:gd name="T43" fmla="*/ 1936356 h 746125"/>
              <a:gd name="T44" fmla="*/ 15386693 w 2206625"/>
              <a:gd name="T45" fmla="*/ 1868015 h 746125"/>
              <a:gd name="T46" fmla="*/ 16215704 w 2206625"/>
              <a:gd name="T47" fmla="*/ 1742713 h 746125"/>
              <a:gd name="T48" fmla="*/ 17044724 w 2206625"/>
              <a:gd name="T49" fmla="*/ 1640203 h 746125"/>
              <a:gd name="T50" fmla="*/ 17575300 w 2206625"/>
              <a:gd name="T51" fmla="*/ 1583255 h 746125"/>
              <a:gd name="T52" fmla="*/ 18271681 w 2206625"/>
              <a:gd name="T53" fmla="*/ 1435177 h 746125"/>
              <a:gd name="T54" fmla="*/ 19167014 w 2206625"/>
              <a:gd name="T55" fmla="*/ 1309885 h 746125"/>
              <a:gd name="T56" fmla="*/ 19962877 w 2206625"/>
              <a:gd name="T57" fmla="*/ 1036519 h 746125"/>
              <a:gd name="T58" fmla="*/ 20659243 w 2206625"/>
              <a:gd name="T59" fmla="*/ 649250 h 746125"/>
              <a:gd name="T60" fmla="*/ 21521457 w 2206625"/>
              <a:gd name="T61" fmla="*/ 466999 h 746125"/>
              <a:gd name="T62" fmla="*/ 22284118 w 2206625"/>
              <a:gd name="T63" fmla="*/ 273371 h 746125"/>
              <a:gd name="T64" fmla="*/ 23046797 w 2206625"/>
              <a:gd name="T65" fmla="*/ 0 h 746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06625"/>
              <a:gd name="T100" fmla="*/ 0 h 746125"/>
              <a:gd name="T101" fmla="*/ 2206625 w 2206625"/>
              <a:gd name="T102" fmla="*/ 746125 h 746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06625" h="746125">
                <a:moveTo>
                  <a:pt x="0" y="679450"/>
                </a:moveTo>
                <a:lnTo>
                  <a:pt x="69850" y="688975"/>
                </a:lnTo>
                <a:lnTo>
                  <a:pt x="146050" y="612775"/>
                </a:lnTo>
                <a:lnTo>
                  <a:pt x="222250" y="650875"/>
                </a:lnTo>
                <a:lnTo>
                  <a:pt x="266700" y="698500"/>
                </a:lnTo>
                <a:lnTo>
                  <a:pt x="292100" y="727075"/>
                </a:lnTo>
                <a:lnTo>
                  <a:pt x="365125" y="746125"/>
                </a:lnTo>
                <a:lnTo>
                  <a:pt x="422275" y="736600"/>
                </a:lnTo>
                <a:lnTo>
                  <a:pt x="520700" y="708025"/>
                </a:lnTo>
                <a:lnTo>
                  <a:pt x="596900" y="701675"/>
                </a:lnTo>
                <a:lnTo>
                  <a:pt x="669925" y="679450"/>
                </a:lnTo>
                <a:lnTo>
                  <a:pt x="746125" y="650875"/>
                </a:lnTo>
                <a:lnTo>
                  <a:pt x="806450" y="628650"/>
                </a:lnTo>
                <a:lnTo>
                  <a:pt x="866775" y="660400"/>
                </a:lnTo>
                <a:lnTo>
                  <a:pt x="952500" y="676275"/>
                </a:lnTo>
                <a:lnTo>
                  <a:pt x="1000125" y="644525"/>
                </a:lnTo>
                <a:lnTo>
                  <a:pt x="1031875" y="622300"/>
                </a:lnTo>
                <a:lnTo>
                  <a:pt x="1082675" y="609600"/>
                </a:lnTo>
                <a:lnTo>
                  <a:pt x="1168400" y="615950"/>
                </a:lnTo>
                <a:lnTo>
                  <a:pt x="1244600" y="561975"/>
                </a:lnTo>
                <a:lnTo>
                  <a:pt x="1314450" y="593725"/>
                </a:lnTo>
                <a:lnTo>
                  <a:pt x="1393825" y="539750"/>
                </a:lnTo>
                <a:lnTo>
                  <a:pt x="1473200" y="520700"/>
                </a:lnTo>
                <a:lnTo>
                  <a:pt x="1552575" y="485775"/>
                </a:lnTo>
                <a:lnTo>
                  <a:pt x="1631950" y="457200"/>
                </a:lnTo>
                <a:lnTo>
                  <a:pt x="1682750" y="441325"/>
                </a:lnTo>
                <a:lnTo>
                  <a:pt x="1749425" y="400050"/>
                </a:lnTo>
                <a:lnTo>
                  <a:pt x="1835150" y="365125"/>
                </a:lnTo>
                <a:lnTo>
                  <a:pt x="1911350" y="288925"/>
                </a:lnTo>
                <a:lnTo>
                  <a:pt x="1978025" y="180975"/>
                </a:lnTo>
                <a:lnTo>
                  <a:pt x="2060575" y="130175"/>
                </a:lnTo>
                <a:lnTo>
                  <a:pt x="2133600" y="76200"/>
                </a:lnTo>
                <a:lnTo>
                  <a:pt x="2206625" y="0"/>
                </a:lnTo>
              </a:path>
            </a:pathLst>
          </a:cu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5" name="Freeform 114"/>
          <p:cNvSpPr>
            <a:spLocks noChangeArrowheads="1"/>
          </p:cNvSpPr>
          <p:nvPr/>
        </p:nvSpPr>
        <p:spPr bwMode="auto">
          <a:xfrm>
            <a:off x="3587750" y="3219451"/>
            <a:ext cx="2216150" cy="784225"/>
          </a:xfrm>
          <a:custGeom>
            <a:avLst/>
            <a:gdLst>
              <a:gd name="T0" fmla="*/ 0 w 2216150"/>
              <a:gd name="T1" fmla="*/ 2858308 h 784225"/>
              <a:gd name="T2" fmla="*/ 798442 w 2216150"/>
              <a:gd name="T3" fmla="*/ 2812023 h 784225"/>
              <a:gd name="T4" fmla="*/ 1563611 w 2216150"/>
              <a:gd name="T5" fmla="*/ 2650011 h 784225"/>
              <a:gd name="T6" fmla="*/ 2395302 w 2216150"/>
              <a:gd name="T7" fmla="*/ 2638438 h 784225"/>
              <a:gd name="T8" fmla="*/ 3160466 w 2216150"/>
              <a:gd name="T9" fmla="*/ 2499574 h 784225"/>
              <a:gd name="T10" fmla="*/ 3859104 w 2216150"/>
              <a:gd name="T11" fmla="*/ 2314423 h 784225"/>
              <a:gd name="T12" fmla="*/ 4624275 w 2216150"/>
              <a:gd name="T13" fmla="*/ 2175557 h 784225"/>
              <a:gd name="T14" fmla="*/ 5422696 w 2216150"/>
              <a:gd name="T15" fmla="*/ 2163985 h 784225"/>
              <a:gd name="T16" fmla="*/ 6088065 w 2216150"/>
              <a:gd name="T17" fmla="*/ 2210269 h 784225"/>
              <a:gd name="T18" fmla="*/ 7052851 w 2216150"/>
              <a:gd name="T19" fmla="*/ 2129271 h 784225"/>
              <a:gd name="T20" fmla="*/ 7851266 w 2216150"/>
              <a:gd name="T21" fmla="*/ 1816818 h 784225"/>
              <a:gd name="T22" fmla="*/ 9315072 w 2216150"/>
              <a:gd name="T23" fmla="*/ 1643238 h 784225"/>
              <a:gd name="T24" fmla="*/ 10146774 w 2216150"/>
              <a:gd name="T25" fmla="*/ 1816818 h 784225"/>
              <a:gd name="T26" fmla="*/ 10945206 w 2216150"/>
              <a:gd name="T27" fmla="*/ 1631669 h 784225"/>
              <a:gd name="T28" fmla="*/ 11610579 w 2216150"/>
              <a:gd name="T29" fmla="*/ 1620094 h 784225"/>
              <a:gd name="T30" fmla="*/ 12109597 w 2216150"/>
              <a:gd name="T31" fmla="*/ 1515947 h 784225"/>
              <a:gd name="T32" fmla="*/ 12442270 w 2216150"/>
              <a:gd name="T33" fmla="*/ 1458082 h 784225"/>
              <a:gd name="T34" fmla="*/ 13140900 w 2216150"/>
              <a:gd name="T35" fmla="*/ 1423368 h 784225"/>
              <a:gd name="T36" fmla="*/ 13972605 w 2216150"/>
              <a:gd name="T37" fmla="*/ 1469661 h 784225"/>
              <a:gd name="T38" fmla="*/ 14704505 w 2216150"/>
              <a:gd name="T39" fmla="*/ 1249783 h 784225"/>
              <a:gd name="T40" fmla="*/ 15536207 w 2216150"/>
              <a:gd name="T41" fmla="*/ 1064630 h 784225"/>
              <a:gd name="T42" fmla="*/ 16268097 w 2216150"/>
              <a:gd name="T43" fmla="*/ 891049 h 784225"/>
              <a:gd name="T44" fmla="*/ 17133074 w 2216150"/>
              <a:gd name="T45" fmla="*/ 798474 h 784225"/>
              <a:gd name="T46" fmla="*/ 17898241 w 2216150"/>
              <a:gd name="T47" fmla="*/ 775333 h 784225"/>
              <a:gd name="T48" fmla="*/ 18763210 w 2216150"/>
              <a:gd name="T49" fmla="*/ 694327 h 784225"/>
              <a:gd name="T50" fmla="*/ 19561631 w 2216150"/>
              <a:gd name="T51" fmla="*/ 555459 h 784225"/>
              <a:gd name="T52" fmla="*/ 20160449 w 2216150"/>
              <a:gd name="T53" fmla="*/ 405019 h 784225"/>
              <a:gd name="T54" fmla="*/ 20925622 w 2216150"/>
              <a:gd name="T55" fmla="*/ 543889 h 784225"/>
              <a:gd name="T56" fmla="*/ 21724066 w 2216150"/>
              <a:gd name="T57" fmla="*/ 474455 h 784225"/>
              <a:gd name="T58" fmla="*/ 22589006 w 2216150"/>
              <a:gd name="T59" fmla="*/ 266156 h 784225"/>
              <a:gd name="T60" fmla="*/ 23221131 w 2216150"/>
              <a:gd name="T61" fmla="*/ 0 h 784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16150"/>
              <a:gd name="T94" fmla="*/ 0 h 784225"/>
              <a:gd name="T95" fmla="*/ 2216150 w 2216150"/>
              <a:gd name="T96" fmla="*/ 784225 h 784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16150" h="784225">
                <a:moveTo>
                  <a:pt x="0" y="784225"/>
                </a:moveTo>
                <a:lnTo>
                  <a:pt x="76200" y="771525"/>
                </a:lnTo>
                <a:lnTo>
                  <a:pt x="149225" y="727075"/>
                </a:lnTo>
                <a:lnTo>
                  <a:pt x="228600" y="723900"/>
                </a:lnTo>
                <a:lnTo>
                  <a:pt x="301625" y="685800"/>
                </a:lnTo>
                <a:lnTo>
                  <a:pt x="368300" y="635000"/>
                </a:lnTo>
                <a:lnTo>
                  <a:pt x="441325" y="596900"/>
                </a:lnTo>
                <a:lnTo>
                  <a:pt x="517525" y="593725"/>
                </a:lnTo>
                <a:lnTo>
                  <a:pt x="581025" y="606425"/>
                </a:lnTo>
                <a:lnTo>
                  <a:pt x="673100" y="584200"/>
                </a:lnTo>
                <a:lnTo>
                  <a:pt x="749300" y="498475"/>
                </a:lnTo>
                <a:lnTo>
                  <a:pt x="889000" y="450850"/>
                </a:lnTo>
                <a:lnTo>
                  <a:pt x="968375" y="498475"/>
                </a:lnTo>
                <a:lnTo>
                  <a:pt x="1044575" y="447675"/>
                </a:lnTo>
                <a:lnTo>
                  <a:pt x="1108075" y="444500"/>
                </a:lnTo>
                <a:lnTo>
                  <a:pt x="1155700" y="415925"/>
                </a:lnTo>
                <a:lnTo>
                  <a:pt x="1187450" y="400050"/>
                </a:lnTo>
                <a:lnTo>
                  <a:pt x="1254125" y="390525"/>
                </a:lnTo>
                <a:lnTo>
                  <a:pt x="1333500" y="403225"/>
                </a:lnTo>
                <a:lnTo>
                  <a:pt x="1403350" y="342900"/>
                </a:lnTo>
                <a:lnTo>
                  <a:pt x="1482725" y="292100"/>
                </a:lnTo>
                <a:lnTo>
                  <a:pt x="1552575" y="244475"/>
                </a:lnTo>
                <a:lnTo>
                  <a:pt x="1635125" y="219075"/>
                </a:lnTo>
                <a:lnTo>
                  <a:pt x="1708150" y="212725"/>
                </a:lnTo>
                <a:lnTo>
                  <a:pt x="1790700" y="190500"/>
                </a:lnTo>
                <a:lnTo>
                  <a:pt x="1866900" y="152400"/>
                </a:lnTo>
                <a:lnTo>
                  <a:pt x="1924050" y="111125"/>
                </a:lnTo>
                <a:lnTo>
                  <a:pt x="1997075" y="149225"/>
                </a:lnTo>
                <a:lnTo>
                  <a:pt x="2073275" y="130175"/>
                </a:lnTo>
                <a:lnTo>
                  <a:pt x="2155825" y="73025"/>
                </a:lnTo>
                <a:lnTo>
                  <a:pt x="2216150" y="0"/>
                </a:lnTo>
              </a:path>
            </a:pathLst>
          </a:cu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6" name="Freeform 117"/>
          <p:cNvSpPr>
            <a:spLocks noChangeArrowheads="1"/>
          </p:cNvSpPr>
          <p:nvPr/>
        </p:nvSpPr>
        <p:spPr bwMode="auto">
          <a:xfrm>
            <a:off x="3581400" y="5013326"/>
            <a:ext cx="2197100" cy="619125"/>
          </a:xfrm>
          <a:custGeom>
            <a:avLst/>
            <a:gdLst>
              <a:gd name="T0" fmla="*/ 0 w 2197100"/>
              <a:gd name="T1" fmla="*/ 2250885 h 619125"/>
              <a:gd name="T2" fmla="*/ 837024 w 2197100"/>
              <a:gd name="T3" fmla="*/ 1950768 h 619125"/>
              <a:gd name="T4" fmla="*/ 1573602 w 2197100"/>
              <a:gd name="T5" fmla="*/ 1904590 h 619125"/>
              <a:gd name="T6" fmla="*/ 3113713 w 2197100"/>
              <a:gd name="T7" fmla="*/ 2066188 h 619125"/>
              <a:gd name="T8" fmla="*/ 4586863 w 2197100"/>
              <a:gd name="T9" fmla="*/ 1754528 h 619125"/>
              <a:gd name="T10" fmla="*/ 5457370 w 2197100"/>
              <a:gd name="T11" fmla="*/ 1812253 h 619125"/>
              <a:gd name="T12" fmla="*/ 6193952 w 2197100"/>
              <a:gd name="T13" fmla="*/ 1604475 h 619125"/>
              <a:gd name="T14" fmla="*/ 6964007 w 2197100"/>
              <a:gd name="T15" fmla="*/ 1489043 h 619125"/>
              <a:gd name="T16" fmla="*/ 7734058 w 2197100"/>
              <a:gd name="T17" fmla="*/ 1592925 h 619125"/>
              <a:gd name="T18" fmla="*/ 8537596 w 2197100"/>
              <a:gd name="T19" fmla="*/ 1327443 h 619125"/>
              <a:gd name="T20" fmla="*/ 9307657 w 2197100"/>
              <a:gd name="T21" fmla="*/ 1258183 h 619125"/>
              <a:gd name="T22" fmla="*/ 10178153 w 2197100"/>
              <a:gd name="T23" fmla="*/ 1246641 h 619125"/>
              <a:gd name="T24" fmla="*/ 11015178 w 2197100"/>
              <a:gd name="T25" fmla="*/ 1096582 h 619125"/>
              <a:gd name="T26" fmla="*/ 11952638 w 2197100"/>
              <a:gd name="T27" fmla="*/ 1038873 h 619125"/>
              <a:gd name="T28" fmla="*/ 12588767 w 2197100"/>
              <a:gd name="T29" fmla="*/ 981157 h 619125"/>
              <a:gd name="T30" fmla="*/ 13224909 w 2197100"/>
              <a:gd name="T31" fmla="*/ 934985 h 619125"/>
              <a:gd name="T32" fmla="*/ 13894516 w 2197100"/>
              <a:gd name="T33" fmla="*/ 981157 h 619125"/>
              <a:gd name="T34" fmla="*/ 14664569 w 2197100"/>
              <a:gd name="T35" fmla="*/ 761835 h 619125"/>
              <a:gd name="T36" fmla="*/ 15434643 w 2197100"/>
              <a:gd name="T37" fmla="*/ 842640 h 619125"/>
              <a:gd name="T38" fmla="*/ 16137739 w 2197100"/>
              <a:gd name="T39" fmla="*/ 727209 h 619125"/>
              <a:gd name="T40" fmla="*/ 17008243 w 2197100"/>
              <a:gd name="T41" fmla="*/ 900356 h 619125"/>
              <a:gd name="T42" fmla="*/ 17811763 w 2197100"/>
              <a:gd name="T43" fmla="*/ 588694 h 619125"/>
              <a:gd name="T44" fmla="*/ 18615311 w 2197100"/>
              <a:gd name="T45" fmla="*/ 715664 h 619125"/>
              <a:gd name="T46" fmla="*/ 19318396 w 2197100"/>
              <a:gd name="T47" fmla="*/ 357831 h 619125"/>
              <a:gd name="T48" fmla="*/ 20021485 w 2197100"/>
              <a:gd name="T49" fmla="*/ 334746 h 619125"/>
              <a:gd name="T50" fmla="*/ 20691110 w 2197100"/>
              <a:gd name="T51" fmla="*/ 277031 h 619125"/>
              <a:gd name="T52" fmla="*/ 21092885 w 2197100"/>
              <a:gd name="T53" fmla="*/ 173142 h 619125"/>
              <a:gd name="T54" fmla="*/ 21628555 w 2197100"/>
              <a:gd name="T55" fmla="*/ 46171 h 619125"/>
              <a:gd name="T56" fmla="*/ 22298182 w 2197100"/>
              <a:gd name="T57" fmla="*/ 69260 h 619125"/>
              <a:gd name="T58" fmla="*/ 23168688 w 2197100"/>
              <a:gd name="T59" fmla="*/ 0 h 61912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97100"/>
              <a:gd name="T91" fmla="*/ 0 h 619125"/>
              <a:gd name="T92" fmla="*/ 2197100 w 2197100"/>
              <a:gd name="T93" fmla="*/ 619125 h 61912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97100" h="619125">
                <a:moveTo>
                  <a:pt x="0" y="619125"/>
                </a:moveTo>
                <a:lnTo>
                  <a:pt x="79375" y="536575"/>
                </a:lnTo>
                <a:lnTo>
                  <a:pt x="149225" y="523875"/>
                </a:lnTo>
                <a:lnTo>
                  <a:pt x="295275" y="568325"/>
                </a:lnTo>
                <a:lnTo>
                  <a:pt x="434975" y="482600"/>
                </a:lnTo>
                <a:lnTo>
                  <a:pt x="517525" y="498475"/>
                </a:lnTo>
                <a:lnTo>
                  <a:pt x="587375" y="441325"/>
                </a:lnTo>
                <a:lnTo>
                  <a:pt x="660400" y="409575"/>
                </a:lnTo>
                <a:lnTo>
                  <a:pt x="733425" y="438150"/>
                </a:lnTo>
                <a:lnTo>
                  <a:pt x="809625" y="365125"/>
                </a:lnTo>
                <a:lnTo>
                  <a:pt x="882650" y="346075"/>
                </a:lnTo>
                <a:lnTo>
                  <a:pt x="965200" y="342900"/>
                </a:lnTo>
                <a:lnTo>
                  <a:pt x="1044575" y="301625"/>
                </a:lnTo>
                <a:lnTo>
                  <a:pt x="1133475" y="285750"/>
                </a:lnTo>
                <a:lnTo>
                  <a:pt x="1193800" y="269875"/>
                </a:lnTo>
                <a:lnTo>
                  <a:pt x="1254125" y="257175"/>
                </a:lnTo>
                <a:lnTo>
                  <a:pt x="1317625" y="269875"/>
                </a:lnTo>
                <a:lnTo>
                  <a:pt x="1390650" y="209550"/>
                </a:lnTo>
                <a:lnTo>
                  <a:pt x="1463675" y="231775"/>
                </a:lnTo>
                <a:cubicBezTo>
                  <a:pt x="1531323" y="202783"/>
                  <a:pt x="1530350" y="227380"/>
                  <a:pt x="1530350" y="200025"/>
                </a:cubicBezTo>
                <a:lnTo>
                  <a:pt x="1612900" y="247650"/>
                </a:lnTo>
                <a:lnTo>
                  <a:pt x="1689100" y="161925"/>
                </a:lnTo>
                <a:lnTo>
                  <a:pt x="1765300" y="196850"/>
                </a:lnTo>
                <a:lnTo>
                  <a:pt x="1831975" y="98425"/>
                </a:lnTo>
                <a:lnTo>
                  <a:pt x="1898650" y="92075"/>
                </a:lnTo>
                <a:lnTo>
                  <a:pt x="1962150" y="76200"/>
                </a:lnTo>
                <a:lnTo>
                  <a:pt x="2000250" y="47625"/>
                </a:lnTo>
                <a:lnTo>
                  <a:pt x="2051050" y="12700"/>
                </a:lnTo>
                <a:lnTo>
                  <a:pt x="2114550" y="19050"/>
                </a:lnTo>
                <a:lnTo>
                  <a:pt x="2197100" y="0"/>
                </a:lnTo>
              </a:path>
            </a:pathLst>
          </a:cu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7" name="Freeform 123"/>
          <p:cNvSpPr>
            <a:spLocks noChangeArrowheads="1"/>
          </p:cNvSpPr>
          <p:nvPr/>
        </p:nvSpPr>
        <p:spPr bwMode="auto">
          <a:xfrm>
            <a:off x="6740525" y="1327151"/>
            <a:ext cx="2184400" cy="777875"/>
          </a:xfrm>
          <a:custGeom>
            <a:avLst/>
            <a:gdLst>
              <a:gd name="T0" fmla="*/ 0 w 2184400"/>
              <a:gd name="T1" fmla="*/ 2756752 h 777875"/>
              <a:gd name="T2" fmla="*/ 736586 w 2184400"/>
              <a:gd name="T3" fmla="*/ 2689243 h 777875"/>
              <a:gd name="T4" fmla="*/ 1473137 w 2184400"/>
              <a:gd name="T5" fmla="*/ 2644236 h 777875"/>
              <a:gd name="T6" fmla="*/ 2310152 w 2184400"/>
              <a:gd name="T7" fmla="*/ 2677983 h 777875"/>
              <a:gd name="T8" fmla="*/ 2879343 w 2184400"/>
              <a:gd name="T9" fmla="*/ 2599229 h 777875"/>
              <a:gd name="T10" fmla="*/ 3615906 w 2184400"/>
              <a:gd name="T11" fmla="*/ 2542966 h 777875"/>
              <a:gd name="T12" fmla="*/ 4653811 w 2184400"/>
              <a:gd name="T13" fmla="*/ 2464200 h 777875"/>
              <a:gd name="T14" fmla="*/ 5457344 w 2184400"/>
              <a:gd name="T15" fmla="*/ 2497959 h 777875"/>
              <a:gd name="T16" fmla="*/ 6227403 w 2184400"/>
              <a:gd name="T17" fmla="*/ 2430449 h 777875"/>
              <a:gd name="T18" fmla="*/ 6897016 w 2184400"/>
              <a:gd name="T19" fmla="*/ 2430449 h 777875"/>
              <a:gd name="T20" fmla="*/ 7700551 w 2184400"/>
              <a:gd name="T21" fmla="*/ 2340428 h 777875"/>
              <a:gd name="T22" fmla="*/ 8470605 w 2184400"/>
              <a:gd name="T23" fmla="*/ 2306669 h 777875"/>
              <a:gd name="T24" fmla="*/ 9274141 w 2184400"/>
              <a:gd name="T25" fmla="*/ 1980359 h 777875"/>
              <a:gd name="T26" fmla="*/ 10044186 w 2184400"/>
              <a:gd name="T27" fmla="*/ 1924100 h 777875"/>
              <a:gd name="T28" fmla="*/ 10814245 w 2184400"/>
              <a:gd name="T29" fmla="*/ 1789083 h 777875"/>
              <a:gd name="T30" fmla="*/ 11249505 w 2184400"/>
              <a:gd name="T31" fmla="*/ 1485270 h 777875"/>
              <a:gd name="T32" fmla="*/ 11617779 w 2184400"/>
              <a:gd name="T33" fmla="*/ 1248981 h 777875"/>
              <a:gd name="T34" fmla="*/ 11952590 w 2184400"/>
              <a:gd name="T35" fmla="*/ 855162 h 777875"/>
              <a:gd name="T36" fmla="*/ 12387835 w 2184400"/>
              <a:gd name="T37" fmla="*/ 438833 h 777875"/>
              <a:gd name="T38" fmla="*/ 13124421 w 2184400"/>
              <a:gd name="T39" fmla="*/ 0 h 777875"/>
              <a:gd name="T40" fmla="*/ 13727068 w 2184400"/>
              <a:gd name="T41" fmla="*/ 438833 h 777875"/>
              <a:gd name="T42" fmla="*/ 14061867 w 2184400"/>
              <a:gd name="T43" fmla="*/ 675125 h 777875"/>
              <a:gd name="T44" fmla="*/ 14631044 w 2184400"/>
              <a:gd name="T45" fmla="*/ 1113955 h 777875"/>
              <a:gd name="T46" fmla="*/ 15434569 w 2184400"/>
              <a:gd name="T47" fmla="*/ 1338998 h 777875"/>
              <a:gd name="T48" fmla="*/ 16171143 w 2184400"/>
              <a:gd name="T49" fmla="*/ 1350244 h 777875"/>
              <a:gd name="T50" fmla="*/ 16941194 w 2184400"/>
              <a:gd name="T51" fmla="*/ 1248981 h 777875"/>
              <a:gd name="T52" fmla="*/ 17744726 w 2184400"/>
              <a:gd name="T53" fmla="*/ 1327744 h 777875"/>
              <a:gd name="T54" fmla="*/ 18514797 w 2184400"/>
              <a:gd name="T55" fmla="*/ 1068942 h 777875"/>
              <a:gd name="T56" fmla="*/ 19217871 w 2184400"/>
              <a:gd name="T57" fmla="*/ 1102703 h 777875"/>
              <a:gd name="T58" fmla="*/ 19887492 w 2184400"/>
              <a:gd name="T59" fmla="*/ 1057698 h 777875"/>
              <a:gd name="T60" fmla="*/ 20758001 w 2184400"/>
              <a:gd name="T61" fmla="*/ 1136458 h 777875"/>
              <a:gd name="T62" fmla="*/ 21528042 w 2184400"/>
              <a:gd name="T63" fmla="*/ 1384003 h 777875"/>
              <a:gd name="T64" fmla="*/ 22365078 w 2184400"/>
              <a:gd name="T65" fmla="*/ 1474018 h 777875"/>
              <a:gd name="T66" fmla="*/ 23034680 w 2184400"/>
              <a:gd name="T67" fmla="*/ 1732812 h 7778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84400"/>
              <a:gd name="T103" fmla="*/ 0 h 777875"/>
              <a:gd name="T104" fmla="*/ 2184400 w 2184400"/>
              <a:gd name="T105" fmla="*/ 777875 h 7778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84400" h="777875">
                <a:moveTo>
                  <a:pt x="0" y="777875"/>
                </a:moveTo>
                <a:lnTo>
                  <a:pt x="69850" y="758825"/>
                </a:lnTo>
                <a:lnTo>
                  <a:pt x="139700" y="746125"/>
                </a:lnTo>
                <a:lnTo>
                  <a:pt x="219075" y="755650"/>
                </a:lnTo>
                <a:lnTo>
                  <a:pt x="273050" y="733425"/>
                </a:lnTo>
                <a:lnTo>
                  <a:pt x="342900" y="717550"/>
                </a:lnTo>
                <a:lnTo>
                  <a:pt x="441325" y="695325"/>
                </a:lnTo>
                <a:lnTo>
                  <a:pt x="517525" y="704850"/>
                </a:lnTo>
                <a:lnTo>
                  <a:pt x="590550" y="685800"/>
                </a:lnTo>
                <a:lnTo>
                  <a:pt x="654050" y="685800"/>
                </a:lnTo>
                <a:lnTo>
                  <a:pt x="730250" y="660400"/>
                </a:lnTo>
                <a:lnTo>
                  <a:pt x="803275" y="650875"/>
                </a:lnTo>
                <a:lnTo>
                  <a:pt x="879475" y="558800"/>
                </a:lnTo>
                <a:lnTo>
                  <a:pt x="952500" y="542925"/>
                </a:lnTo>
                <a:lnTo>
                  <a:pt x="1025525" y="504825"/>
                </a:lnTo>
                <a:lnTo>
                  <a:pt x="1066800" y="419100"/>
                </a:lnTo>
                <a:lnTo>
                  <a:pt x="1101725" y="352425"/>
                </a:lnTo>
                <a:lnTo>
                  <a:pt x="1133475" y="241300"/>
                </a:lnTo>
                <a:lnTo>
                  <a:pt x="1174750" y="123825"/>
                </a:lnTo>
                <a:lnTo>
                  <a:pt x="1244600" y="0"/>
                </a:lnTo>
                <a:lnTo>
                  <a:pt x="1301750" y="123825"/>
                </a:lnTo>
                <a:lnTo>
                  <a:pt x="1333500" y="190500"/>
                </a:lnTo>
                <a:lnTo>
                  <a:pt x="1387475" y="314325"/>
                </a:lnTo>
                <a:lnTo>
                  <a:pt x="1463675" y="377825"/>
                </a:lnTo>
                <a:lnTo>
                  <a:pt x="1533525" y="381000"/>
                </a:lnTo>
                <a:lnTo>
                  <a:pt x="1606550" y="352425"/>
                </a:lnTo>
                <a:lnTo>
                  <a:pt x="1682750" y="374650"/>
                </a:lnTo>
                <a:lnTo>
                  <a:pt x="1755775" y="301625"/>
                </a:lnTo>
                <a:lnTo>
                  <a:pt x="1822450" y="311150"/>
                </a:lnTo>
                <a:lnTo>
                  <a:pt x="1885950" y="298450"/>
                </a:lnTo>
                <a:lnTo>
                  <a:pt x="1968500" y="320675"/>
                </a:lnTo>
                <a:lnTo>
                  <a:pt x="2041525" y="390525"/>
                </a:lnTo>
                <a:lnTo>
                  <a:pt x="2120900" y="415925"/>
                </a:lnTo>
                <a:lnTo>
                  <a:pt x="2184400" y="488950"/>
                </a:lnTo>
              </a:path>
            </a:pathLst>
          </a:custGeom>
          <a:noFill/>
          <a:ln w="19050">
            <a:solidFill>
              <a:srgbClr val="D40138"/>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8" name="Freeform 128"/>
          <p:cNvSpPr>
            <a:spLocks noChangeArrowheads="1"/>
          </p:cNvSpPr>
          <p:nvPr/>
        </p:nvSpPr>
        <p:spPr bwMode="auto">
          <a:xfrm>
            <a:off x="6737351" y="3171825"/>
            <a:ext cx="2200275" cy="508000"/>
          </a:xfrm>
          <a:custGeom>
            <a:avLst/>
            <a:gdLst>
              <a:gd name="T0" fmla="*/ 0 w 2200275"/>
              <a:gd name="T1" fmla="*/ 1740347 h 508000"/>
              <a:gd name="T2" fmla="*/ 567342 w 2200275"/>
              <a:gd name="T3" fmla="*/ 1860366 h 508000"/>
              <a:gd name="T4" fmla="*/ 1334948 w 2200275"/>
              <a:gd name="T5" fmla="*/ 1920376 h 508000"/>
              <a:gd name="T6" fmla="*/ 2269391 w 2200275"/>
              <a:gd name="T7" fmla="*/ 1920376 h 508000"/>
              <a:gd name="T8" fmla="*/ 2903479 w 2200275"/>
              <a:gd name="T9" fmla="*/ 1860366 h 508000"/>
              <a:gd name="T10" fmla="*/ 3737826 w 2200275"/>
              <a:gd name="T11" fmla="*/ 1872370 h 508000"/>
              <a:gd name="T12" fmla="*/ 4538774 w 2200275"/>
              <a:gd name="T13" fmla="*/ 1740347 h 508000"/>
              <a:gd name="T14" fmla="*/ 5339739 w 2200275"/>
              <a:gd name="T15" fmla="*/ 1740347 h 508000"/>
              <a:gd name="T16" fmla="*/ 6140704 w 2200275"/>
              <a:gd name="T17" fmla="*/ 1572307 h 508000"/>
              <a:gd name="T18" fmla="*/ 6874927 w 2200275"/>
              <a:gd name="T19" fmla="*/ 1380273 h 508000"/>
              <a:gd name="T20" fmla="*/ 7375529 w 2200275"/>
              <a:gd name="T21" fmla="*/ 1200235 h 508000"/>
              <a:gd name="T22" fmla="*/ 7675874 w 2200275"/>
              <a:gd name="T23" fmla="*/ 1044201 h 508000"/>
              <a:gd name="T24" fmla="*/ 8476844 w 2200275"/>
              <a:gd name="T25" fmla="*/ 936184 h 508000"/>
              <a:gd name="T26" fmla="*/ 9211058 w 2200275"/>
              <a:gd name="T27" fmla="*/ 600119 h 508000"/>
              <a:gd name="T28" fmla="*/ 10078753 w 2200275"/>
              <a:gd name="T29" fmla="*/ 708139 h 508000"/>
              <a:gd name="T30" fmla="*/ 10779609 w 2200275"/>
              <a:gd name="T31" fmla="*/ 852165 h 508000"/>
              <a:gd name="T32" fmla="*/ 11513843 w 2200275"/>
              <a:gd name="T33" fmla="*/ 660133 h 508000"/>
              <a:gd name="T34" fmla="*/ 12314816 w 2200275"/>
              <a:gd name="T35" fmla="*/ 564108 h 508000"/>
              <a:gd name="T36" fmla="*/ 13082401 w 2200275"/>
              <a:gd name="T37" fmla="*/ 576113 h 508000"/>
              <a:gd name="T38" fmla="*/ 13849984 w 2200275"/>
              <a:gd name="T39" fmla="*/ 672131 h 508000"/>
              <a:gd name="T40" fmla="*/ 14784430 w 2200275"/>
              <a:gd name="T41" fmla="*/ 552112 h 508000"/>
              <a:gd name="T42" fmla="*/ 15451915 w 2200275"/>
              <a:gd name="T43" fmla="*/ 456089 h 508000"/>
              <a:gd name="T44" fmla="*/ 16219477 w 2200275"/>
              <a:gd name="T45" fmla="*/ 408077 h 508000"/>
              <a:gd name="T46" fmla="*/ 16987076 w 2200275"/>
              <a:gd name="T47" fmla="*/ 228047 h 508000"/>
              <a:gd name="T48" fmla="*/ 17721275 w 2200275"/>
              <a:gd name="T49" fmla="*/ 0 h 508000"/>
              <a:gd name="T50" fmla="*/ 18555620 w 2200275"/>
              <a:gd name="T51" fmla="*/ 0 h 508000"/>
              <a:gd name="T52" fmla="*/ 19389960 w 2200275"/>
              <a:gd name="T53" fmla="*/ 144030 h 508000"/>
              <a:gd name="T54" fmla="*/ 20024067 w 2200275"/>
              <a:gd name="T55" fmla="*/ 84022 h 508000"/>
              <a:gd name="T56" fmla="*/ 20891759 w 2200275"/>
              <a:gd name="T57" fmla="*/ 156032 h 508000"/>
              <a:gd name="T58" fmla="*/ 21592613 w 2200275"/>
              <a:gd name="T59" fmla="*/ 480093 h 508000"/>
              <a:gd name="T60" fmla="*/ 22426923 w 2200275"/>
              <a:gd name="T61" fmla="*/ 444086 h 508000"/>
              <a:gd name="T62" fmla="*/ 23127759 w 2200275"/>
              <a:gd name="T63" fmla="*/ 540113 h 5080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00275"/>
              <a:gd name="T97" fmla="*/ 0 h 508000"/>
              <a:gd name="T98" fmla="*/ 2200275 w 2200275"/>
              <a:gd name="T99" fmla="*/ 508000 h 5080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00275" h="508000">
                <a:moveTo>
                  <a:pt x="0" y="460375"/>
                </a:moveTo>
                <a:lnTo>
                  <a:pt x="53975" y="492125"/>
                </a:lnTo>
                <a:lnTo>
                  <a:pt x="127000" y="508000"/>
                </a:lnTo>
                <a:lnTo>
                  <a:pt x="215900" y="508000"/>
                </a:lnTo>
                <a:lnTo>
                  <a:pt x="276225" y="492125"/>
                </a:lnTo>
                <a:lnTo>
                  <a:pt x="355600" y="495300"/>
                </a:lnTo>
                <a:lnTo>
                  <a:pt x="431800" y="460375"/>
                </a:lnTo>
                <a:lnTo>
                  <a:pt x="508000" y="460375"/>
                </a:lnTo>
                <a:lnTo>
                  <a:pt x="584200" y="415925"/>
                </a:lnTo>
                <a:lnTo>
                  <a:pt x="654050" y="365125"/>
                </a:lnTo>
                <a:lnTo>
                  <a:pt x="701675" y="317500"/>
                </a:lnTo>
                <a:lnTo>
                  <a:pt x="730250" y="276225"/>
                </a:lnTo>
                <a:lnTo>
                  <a:pt x="806450" y="247650"/>
                </a:lnTo>
                <a:lnTo>
                  <a:pt x="876300" y="158750"/>
                </a:lnTo>
                <a:lnTo>
                  <a:pt x="958850" y="187325"/>
                </a:lnTo>
                <a:lnTo>
                  <a:pt x="1025525" y="225425"/>
                </a:lnTo>
                <a:lnTo>
                  <a:pt x="1095375" y="174625"/>
                </a:lnTo>
                <a:lnTo>
                  <a:pt x="1171575" y="149225"/>
                </a:lnTo>
                <a:lnTo>
                  <a:pt x="1244600" y="152400"/>
                </a:lnTo>
                <a:lnTo>
                  <a:pt x="1317625" y="177800"/>
                </a:lnTo>
                <a:lnTo>
                  <a:pt x="1406525" y="146050"/>
                </a:lnTo>
                <a:lnTo>
                  <a:pt x="1470025" y="120650"/>
                </a:lnTo>
                <a:lnTo>
                  <a:pt x="1543050" y="107950"/>
                </a:lnTo>
                <a:lnTo>
                  <a:pt x="1616075" y="60325"/>
                </a:lnTo>
                <a:lnTo>
                  <a:pt x="1685925" y="0"/>
                </a:lnTo>
                <a:lnTo>
                  <a:pt x="1765300" y="0"/>
                </a:lnTo>
                <a:lnTo>
                  <a:pt x="1844675" y="38100"/>
                </a:lnTo>
                <a:lnTo>
                  <a:pt x="1905000" y="22225"/>
                </a:lnTo>
                <a:lnTo>
                  <a:pt x="1987550" y="41275"/>
                </a:lnTo>
                <a:lnTo>
                  <a:pt x="2054225" y="127000"/>
                </a:lnTo>
                <a:lnTo>
                  <a:pt x="2133600" y="117475"/>
                </a:lnTo>
                <a:lnTo>
                  <a:pt x="2200275" y="142875"/>
                </a:lnTo>
              </a:path>
            </a:pathLst>
          </a:cu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sp>
        <p:nvSpPr>
          <p:cNvPr id="75789" name="Freeform 25"/>
          <p:cNvSpPr>
            <a:spLocks noChangeArrowheads="1"/>
          </p:cNvSpPr>
          <p:nvPr/>
        </p:nvSpPr>
        <p:spPr bwMode="auto">
          <a:xfrm>
            <a:off x="3576638" y="1308100"/>
            <a:ext cx="2201862" cy="1320800"/>
          </a:xfrm>
          <a:custGeom>
            <a:avLst/>
            <a:gdLst>
              <a:gd name="T0" fmla="*/ 0 w 2201333"/>
              <a:gd name="T1" fmla="*/ 0 h 1320800"/>
              <a:gd name="T2" fmla="*/ 45230 w 2201333"/>
              <a:gd name="T3" fmla="*/ 4736371 h 1320800"/>
              <a:gd name="T4" fmla="*/ 23522161 w 2201333"/>
              <a:gd name="T5" fmla="*/ 4751595 h 1320800"/>
              <a:gd name="T6" fmla="*/ 0 60000 65536"/>
              <a:gd name="T7" fmla="*/ 0 60000 65536"/>
              <a:gd name="T8" fmla="*/ 0 60000 65536"/>
              <a:gd name="T9" fmla="*/ 0 w 2201333"/>
              <a:gd name="T10" fmla="*/ 0 h 1320800"/>
              <a:gd name="T11" fmla="*/ 2201333 w 2201333"/>
              <a:gd name="T12" fmla="*/ 1320800 h 1320800"/>
            </a:gdLst>
            <a:ahLst/>
            <a:cxnLst>
              <a:cxn ang="T6">
                <a:pos x="T0" y="T1"/>
              </a:cxn>
              <a:cxn ang="T7">
                <a:pos x="T2" y="T3"/>
              </a:cxn>
              <a:cxn ang="T8">
                <a:pos x="T4" y="T5"/>
              </a:cxn>
            </a:cxnLst>
            <a:rect l="T9" t="T10" r="T11" b="T12"/>
            <a:pathLst>
              <a:path w="2201333" h="1320800">
                <a:moveTo>
                  <a:pt x="0" y="0"/>
                </a:moveTo>
                <a:lnTo>
                  <a:pt x="4233" y="1316567"/>
                </a:lnTo>
                <a:lnTo>
                  <a:pt x="2201333" y="13208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cxnSp>
        <p:nvCxnSpPr>
          <p:cNvPr id="75790" name="Straight Connector 30"/>
          <p:cNvCxnSpPr>
            <a:cxnSpLocks noChangeShapeType="1"/>
          </p:cNvCxnSpPr>
          <p:nvPr/>
        </p:nvCxnSpPr>
        <p:spPr bwMode="auto">
          <a:xfrm>
            <a:off x="3578225" y="14224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1" name="Straight Connector 37"/>
          <p:cNvCxnSpPr>
            <a:cxnSpLocks noChangeShapeType="1"/>
          </p:cNvCxnSpPr>
          <p:nvPr/>
        </p:nvCxnSpPr>
        <p:spPr bwMode="auto">
          <a:xfrm>
            <a:off x="3581400" y="1668464"/>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2" name="Straight Connector 38"/>
          <p:cNvCxnSpPr>
            <a:cxnSpLocks noChangeShapeType="1"/>
          </p:cNvCxnSpPr>
          <p:nvPr/>
        </p:nvCxnSpPr>
        <p:spPr bwMode="auto">
          <a:xfrm>
            <a:off x="3584575" y="19081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3" name="Straight Connector 39"/>
          <p:cNvCxnSpPr>
            <a:cxnSpLocks noChangeShapeType="1"/>
          </p:cNvCxnSpPr>
          <p:nvPr/>
        </p:nvCxnSpPr>
        <p:spPr bwMode="auto">
          <a:xfrm>
            <a:off x="3584575" y="2147889"/>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4" name="Straight Connector 43"/>
          <p:cNvCxnSpPr>
            <a:cxnSpLocks noChangeShapeType="1"/>
          </p:cNvCxnSpPr>
          <p:nvPr/>
        </p:nvCxnSpPr>
        <p:spPr bwMode="auto">
          <a:xfrm>
            <a:off x="3584575" y="23876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5" name="Straight Connector 50"/>
          <p:cNvCxnSpPr>
            <a:cxnSpLocks noChangeShapeType="1"/>
          </p:cNvCxnSpPr>
          <p:nvPr/>
        </p:nvCxnSpPr>
        <p:spPr bwMode="auto">
          <a:xfrm rot="-5400000">
            <a:off x="3926682" y="2596357"/>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6" name="Straight Connector 51"/>
          <p:cNvCxnSpPr>
            <a:cxnSpLocks noChangeShapeType="1"/>
          </p:cNvCxnSpPr>
          <p:nvPr/>
        </p:nvCxnSpPr>
        <p:spPr bwMode="auto">
          <a:xfrm rot="-5400000">
            <a:off x="4288632" y="2596357"/>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7" name="Straight Connector 52"/>
          <p:cNvCxnSpPr>
            <a:cxnSpLocks noChangeShapeType="1"/>
          </p:cNvCxnSpPr>
          <p:nvPr/>
        </p:nvCxnSpPr>
        <p:spPr bwMode="auto">
          <a:xfrm rot="-5400000">
            <a:off x="4656932" y="2596357"/>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8" name="Straight Connector 53"/>
          <p:cNvCxnSpPr>
            <a:cxnSpLocks noChangeShapeType="1"/>
          </p:cNvCxnSpPr>
          <p:nvPr/>
        </p:nvCxnSpPr>
        <p:spPr bwMode="auto">
          <a:xfrm rot="-5400000">
            <a:off x="5022057" y="2599532"/>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799" name="Straight Connector 54"/>
          <p:cNvCxnSpPr>
            <a:cxnSpLocks noChangeShapeType="1"/>
          </p:cNvCxnSpPr>
          <p:nvPr/>
        </p:nvCxnSpPr>
        <p:spPr bwMode="auto">
          <a:xfrm rot="-5400000">
            <a:off x="5390357" y="2602707"/>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0" name="Straight Connector 55"/>
          <p:cNvCxnSpPr>
            <a:cxnSpLocks noChangeShapeType="1"/>
          </p:cNvCxnSpPr>
          <p:nvPr/>
        </p:nvCxnSpPr>
        <p:spPr bwMode="auto">
          <a:xfrm rot="-5400000">
            <a:off x="5752307" y="2599532"/>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75801" name="Freeform 58"/>
          <p:cNvSpPr>
            <a:spLocks noChangeArrowheads="1"/>
          </p:cNvSpPr>
          <p:nvPr/>
        </p:nvSpPr>
        <p:spPr bwMode="auto">
          <a:xfrm>
            <a:off x="3578226" y="3152775"/>
            <a:ext cx="2201863" cy="1320800"/>
          </a:xfrm>
          <a:custGeom>
            <a:avLst/>
            <a:gdLst>
              <a:gd name="T0" fmla="*/ 0 w 2201333"/>
              <a:gd name="T1" fmla="*/ 0 h 1320800"/>
              <a:gd name="T2" fmla="*/ 45230 w 2201333"/>
              <a:gd name="T3" fmla="*/ 4844346 h 1320800"/>
              <a:gd name="T4" fmla="*/ 23522777 w 2201333"/>
              <a:gd name="T5" fmla="*/ 4859926 h 1320800"/>
              <a:gd name="T6" fmla="*/ 0 60000 65536"/>
              <a:gd name="T7" fmla="*/ 0 60000 65536"/>
              <a:gd name="T8" fmla="*/ 0 60000 65536"/>
              <a:gd name="T9" fmla="*/ 0 w 2201333"/>
              <a:gd name="T10" fmla="*/ 0 h 1320800"/>
              <a:gd name="T11" fmla="*/ 2201333 w 2201333"/>
              <a:gd name="T12" fmla="*/ 1320800 h 1320800"/>
            </a:gdLst>
            <a:ahLst/>
            <a:cxnLst>
              <a:cxn ang="T6">
                <a:pos x="T0" y="T1"/>
              </a:cxn>
              <a:cxn ang="T7">
                <a:pos x="T2" y="T3"/>
              </a:cxn>
              <a:cxn ang="T8">
                <a:pos x="T4" y="T5"/>
              </a:cxn>
            </a:cxnLst>
            <a:rect l="T9" t="T10" r="T11" b="T12"/>
            <a:pathLst>
              <a:path w="2201333" h="1320800">
                <a:moveTo>
                  <a:pt x="0" y="0"/>
                </a:moveTo>
                <a:lnTo>
                  <a:pt x="4233" y="1316567"/>
                </a:lnTo>
                <a:lnTo>
                  <a:pt x="2201333" y="13208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cxnSp>
        <p:nvCxnSpPr>
          <p:cNvPr id="75802" name="Straight Connector 59"/>
          <p:cNvCxnSpPr>
            <a:cxnSpLocks noChangeShapeType="1"/>
          </p:cNvCxnSpPr>
          <p:nvPr/>
        </p:nvCxnSpPr>
        <p:spPr bwMode="auto">
          <a:xfrm>
            <a:off x="3579813" y="329565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3" name="Straight Connector 60"/>
          <p:cNvCxnSpPr>
            <a:cxnSpLocks noChangeShapeType="1"/>
          </p:cNvCxnSpPr>
          <p:nvPr/>
        </p:nvCxnSpPr>
        <p:spPr bwMode="auto">
          <a:xfrm>
            <a:off x="3582988" y="3589339"/>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4" name="Straight Connector 61"/>
          <p:cNvCxnSpPr>
            <a:cxnSpLocks noChangeShapeType="1"/>
          </p:cNvCxnSpPr>
          <p:nvPr/>
        </p:nvCxnSpPr>
        <p:spPr bwMode="auto">
          <a:xfrm>
            <a:off x="3586163" y="3881439"/>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5" name="Straight Connector 62"/>
          <p:cNvCxnSpPr>
            <a:cxnSpLocks noChangeShapeType="1"/>
          </p:cNvCxnSpPr>
          <p:nvPr/>
        </p:nvCxnSpPr>
        <p:spPr bwMode="auto">
          <a:xfrm>
            <a:off x="3586163" y="4176714"/>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6" name="Straight Connector 64"/>
          <p:cNvCxnSpPr>
            <a:cxnSpLocks noChangeShapeType="1"/>
          </p:cNvCxnSpPr>
          <p:nvPr/>
        </p:nvCxnSpPr>
        <p:spPr bwMode="auto">
          <a:xfrm rot="-5400000">
            <a:off x="3928269" y="444103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7" name="Straight Connector 65"/>
          <p:cNvCxnSpPr>
            <a:cxnSpLocks noChangeShapeType="1"/>
          </p:cNvCxnSpPr>
          <p:nvPr/>
        </p:nvCxnSpPr>
        <p:spPr bwMode="auto">
          <a:xfrm rot="-5400000">
            <a:off x="4290219" y="444103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8" name="Straight Connector 66"/>
          <p:cNvCxnSpPr>
            <a:cxnSpLocks noChangeShapeType="1"/>
          </p:cNvCxnSpPr>
          <p:nvPr/>
        </p:nvCxnSpPr>
        <p:spPr bwMode="auto">
          <a:xfrm rot="-5400000">
            <a:off x="4658519" y="444103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09" name="Straight Connector 67"/>
          <p:cNvCxnSpPr>
            <a:cxnSpLocks noChangeShapeType="1"/>
          </p:cNvCxnSpPr>
          <p:nvPr/>
        </p:nvCxnSpPr>
        <p:spPr bwMode="auto">
          <a:xfrm rot="-5400000">
            <a:off x="5023644" y="4444206"/>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0" name="Straight Connector 68"/>
          <p:cNvCxnSpPr>
            <a:cxnSpLocks noChangeShapeType="1"/>
          </p:cNvCxnSpPr>
          <p:nvPr/>
        </p:nvCxnSpPr>
        <p:spPr bwMode="auto">
          <a:xfrm rot="-5400000">
            <a:off x="5391944" y="444738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1" name="Straight Connector 69"/>
          <p:cNvCxnSpPr>
            <a:cxnSpLocks noChangeShapeType="1"/>
          </p:cNvCxnSpPr>
          <p:nvPr/>
        </p:nvCxnSpPr>
        <p:spPr bwMode="auto">
          <a:xfrm rot="-5400000">
            <a:off x="5753894" y="4444206"/>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75812" name="Freeform 72"/>
          <p:cNvSpPr>
            <a:spLocks noChangeArrowheads="1"/>
          </p:cNvSpPr>
          <p:nvPr/>
        </p:nvSpPr>
        <p:spPr bwMode="auto">
          <a:xfrm>
            <a:off x="3579814" y="5032375"/>
            <a:ext cx="2200275" cy="1320800"/>
          </a:xfrm>
          <a:custGeom>
            <a:avLst/>
            <a:gdLst>
              <a:gd name="T0" fmla="*/ 0 w 2201333"/>
              <a:gd name="T1" fmla="*/ 0 h 1320800"/>
              <a:gd name="T2" fmla="*/ 42928 w 2201333"/>
              <a:gd name="T3" fmla="*/ 4844346 h 1320800"/>
              <a:gd name="T4" fmla="*/ 22319531 w 2201333"/>
              <a:gd name="T5" fmla="*/ 4859926 h 1320800"/>
              <a:gd name="T6" fmla="*/ 0 60000 65536"/>
              <a:gd name="T7" fmla="*/ 0 60000 65536"/>
              <a:gd name="T8" fmla="*/ 0 60000 65536"/>
              <a:gd name="T9" fmla="*/ 0 w 2201333"/>
              <a:gd name="T10" fmla="*/ 0 h 1320800"/>
              <a:gd name="T11" fmla="*/ 2201333 w 2201333"/>
              <a:gd name="T12" fmla="*/ 1320800 h 1320800"/>
            </a:gdLst>
            <a:ahLst/>
            <a:cxnLst>
              <a:cxn ang="T6">
                <a:pos x="T0" y="T1"/>
              </a:cxn>
              <a:cxn ang="T7">
                <a:pos x="T2" y="T3"/>
              </a:cxn>
              <a:cxn ang="T8">
                <a:pos x="T4" y="T5"/>
              </a:cxn>
            </a:cxnLst>
            <a:rect l="T9" t="T10" r="T11" b="T12"/>
            <a:pathLst>
              <a:path w="2201333" h="1320800">
                <a:moveTo>
                  <a:pt x="0" y="0"/>
                </a:moveTo>
                <a:lnTo>
                  <a:pt x="4233" y="1316567"/>
                </a:lnTo>
                <a:lnTo>
                  <a:pt x="2201333" y="13208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cxnSp>
        <p:nvCxnSpPr>
          <p:cNvPr id="75813" name="Straight Connector 73"/>
          <p:cNvCxnSpPr>
            <a:cxnSpLocks noChangeShapeType="1"/>
          </p:cNvCxnSpPr>
          <p:nvPr/>
        </p:nvCxnSpPr>
        <p:spPr bwMode="auto">
          <a:xfrm>
            <a:off x="3579813" y="51466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4" name="Straight Connector 74"/>
          <p:cNvCxnSpPr>
            <a:cxnSpLocks noChangeShapeType="1"/>
          </p:cNvCxnSpPr>
          <p:nvPr/>
        </p:nvCxnSpPr>
        <p:spPr bwMode="auto">
          <a:xfrm>
            <a:off x="3582988" y="5348289"/>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5" name="Straight Connector 75"/>
          <p:cNvCxnSpPr>
            <a:cxnSpLocks noChangeShapeType="1"/>
          </p:cNvCxnSpPr>
          <p:nvPr/>
        </p:nvCxnSpPr>
        <p:spPr bwMode="auto">
          <a:xfrm>
            <a:off x="3586163" y="55499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6" name="Straight Connector 76"/>
          <p:cNvCxnSpPr>
            <a:cxnSpLocks noChangeShapeType="1"/>
          </p:cNvCxnSpPr>
          <p:nvPr/>
        </p:nvCxnSpPr>
        <p:spPr bwMode="auto">
          <a:xfrm>
            <a:off x="3586163" y="574675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7" name="Straight Connector 77"/>
          <p:cNvCxnSpPr>
            <a:cxnSpLocks noChangeShapeType="1"/>
          </p:cNvCxnSpPr>
          <p:nvPr/>
        </p:nvCxnSpPr>
        <p:spPr bwMode="auto">
          <a:xfrm>
            <a:off x="3586163" y="6148389"/>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8" name="Straight Connector 78"/>
          <p:cNvCxnSpPr>
            <a:cxnSpLocks noChangeShapeType="1"/>
          </p:cNvCxnSpPr>
          <p:nvPr/>
        </p:nvCxnSpPr>
        <p:spPr bwMode="auto">
          <a:xfrm rot="-5400000">
            <a:off x="3928269" y="632063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19" name="Straight Connector 79"/>
          <p:cNvCxnSpPr>
            <a:cxnSpLocks noChangeShapeType="1"/>
          </p:cNvCxnSpPr>
          <p:nvPr/>
        </p:nvCxnSpPr>
        <p:spPr bwMode="auto">
          <a:xfrm rot="-5400000">
            <a:off x="4290219" y="632063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0" name="Straight Connector 80"/>
          <p:cNvCxnSpPr>
            <a:cxnSpLocks noChangeShapeType="1"/>
          </p:cNvCxnSpPr>
          <p:nvPr/>
        </p:nvCxnSpPr>
        <p:spPr bwMode="auto">
          <a:xfrm rot="-5400000">
            <a:off x="4658519" y="632063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1" name="Straight Connector 81"/>
          <p:cNvCxnSpPr>
            <a:cxnSpLocks noChangeShapeType="1"/>
          </p:cNvCxnSpPr>
          <p:nvPr/>
        </p:nvCxnSpPr>
        <p:spPr bwMode="auto">
          <a:xfrm rot="-5400000">
            <a:off x="5023644" y="6323806"/>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2" name="Straight Connector 82"/>
          <p:cNvCxnSpPr>
            <a:cxnSpLocks noChangeShapeType="1"/>
          </p:cNvCxnSpPr>
          <p:nvPr/>
        </p:nvCxnSpPr>
        <p:spPr bwMode="auto">
          <a:xfrm rot="-5400000">
            <a:off x="5391944" y="6326981"/>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3" name="Straight Connector 83"/>
          <p:cNvCxnSpPr>
            <a:cxnSpLocks noChangeShapeType="1"/>
          </p:cNvCxnSpPr>
          <p:nvPr/>
        </p:nvCxnSpPr>
        <p:spPr bwMode="auto">
          <a:xfrm rot="-5400000">
            <a:off x="5753894" y="6323806"/>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75824" name="Freeform 86"/>
          <p:cNvSpPr>
            <a:spLocks noChangeArrowheads="1"/>
          </p:cNvSpPr>
          <p:nvPr/>
        </p:nvSpPr>
        <p:spPr bwMode="auto">
          <a:xfrm>
            <a:off x="6727826" y="1303338"/>
            <a:ext cx="2201863" cy="1320800"/>
          </a:xfrm>
          <a:custGeom>
            <a:avLst/>
            <a:gdLst>
              <a:gd name="T0" fmla="*/ 0 w 2201333"/>
              <a:gd name="T1" fmla="*/ 0 h 1320800"/>
              <a:gd name="T2" fmla="*/ 45230 w 2201333"/>
              <a:gd name="T3" fmla="*/ 4736432 h 1320800"/>
              <a:gd name="T4" fmla="*/ 23522777 w 2201333"/>
              <a:gd name="T5" fmla="*/ 4751667 h 1320800"/>
              <a:gd name="T6" fmla="*/ 0 60000 65536"/>
              <a:gd name="T7" fmla="*/ 0 60000 65536"/>
              <a:gd name="T8" fmla="*/ 0 60000 65536"/>
              <a:gd name="T9" fmla="*/ 0 w 2201333"/>
              <a:gd name="T10" fmla="*/ 0 h 1320800"/>
              <a:gd name="T11" fmla="*/ 2201333 w 2201333"/>
              <a:gd name="T12" fmla="*/ 1320800 h 1320800"/>
            </a:gdLst>
            <a:ahLst/>
            <a:cxnLst>
              <a:cxn ang="T6">
                <a:pos x="T0" y="T1"/>
              </a:cxn>
              <a:cxn ang="T7">
                <a:pos x="T2" y="T3"/>
              </a:cxn>
              <a:cxn ang="T8">
                <a:pos x="T4" y="T5"/>
              </a:cxn>
            </a:cxnLst>
            <a:rect l="T9" t="T10" r="T11" b="T12"/>
            <a:pathLst>
              <a:path w="2201333" h="1320800">
                <a:moveTo>
                  <a:pt x="0" y="0"/>
                </a:moveTo>
                <a:lnTo>
                  <a:pt x="4233" y="1316567"/>
                </a:lnTo>
                <a:lnTo>
                  <a:pt x="2201333" y="13208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cxnSp>
        <p:nvCxnSpPr>
          <p:cNvPr id="75825" name="Straight Connector 87"/>
          <p:cNvCxnSpPr>
            <a:cxnSpLocks noChangeShapeType="1"/>
          </p:cNvCxnSpPr>
          <p:nvPr/>
        </p:nvCxnSpPr>
        <p:spPr bwMode="auto">
          <a:xfrm>
            <a:off x="6729413" y="1395414"/>
            <a:ext cx="508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6" name="Straight Connector 88"/>
          <p:cNvCxnSpPr>
            <a:cxnSpLocks noChangeShapeType="1"/>
          </p:cNvCxnSpPr>
          <p:nvPr/>
        </p:nvCxnSpPr>
        <p:spPr bwMode="auto">
          <a:xfrm>
            <a:off x="6732588" y="153035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7" name="Straight Connector 89"/>
          <p:cNvCxnSpPr>
            <a:cxnSpLocks noChangeShapeType="1"/>
          </p:cNvCxnSpPr>
          <p:nvPr/>
        </p:nvCxnSpPr>
        <p:spPr bwMode="auto">
          <a:xfrm>
            <a:off x="6735763" y="16668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8" name="Straight Connector 90"/>
          <p:cNvCxnSpPr>
            <a:cxnSpLocks noChangeShapeType="1"/>
          </p:cNvCxnSpPr>
          <p:nvPr/>
        </p:nvCxnSpPr>
        <p:spPr bwMode="auto">
          <a:xfrm>
            <a:off x="6735763" y="18034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29" name="Straight Connector 91"/>
          <p:cNvCxnSpPr>
            <a:cxnSpLocks noChangeShapeType="1"/>
          </p:cNvCxnSpPr>
          <p:nvPr/>
        </p:nvCxnSpPr>
        <p:spPr bwMode="auto">
          <a:xfrm>
            <a:off x="6735763" y="193992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0" name="Straight Connector 92"/>
          <p:cNvCxnSpPr>
            <a:cxnSpLocks noChangeShapeType="1"/>
          </p:cNvCxnSpPr>
          <p:nvPr/>
        </p:nvCxnSpPr>
        <p:spPr bwMode="auto">
          <a:xfrm rot="-5400000">
            <a:off x="7077869" y="2591594"/>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1" name="Straight Connector 93"/>
          <p:cNvCxnSpPr>
            <a:cxnSpLocks noChangeShapeType="1"/>
          </p:cNvCxnSpPr>
          <p:nvPr/>
        </p:nvCxnSpPr>
        <p:spPr bwMode="auto">
          <a:xfrm rot="-5400000">
            <a:off x="7439819" y="2591594"/>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2" name="Straight Connector 94"/>
          <p:cNvCxnSpPr>
            <a:cxnSpLocks noChangeShapeType="1"/>
          </p:cNvCxnSpPr>
          <p:nvPr/>
        </p:nvCxnSpPr>
        <p:spPr bwMode="auto">
          <a:xfrm rot="-5400000">
            <a:off x="7808119" y="2591594"/>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3" name="Straight Connector 95"/>
          <p:cNvCxnSpPr>
            <a:cxnSpLocks noChangeShapeType="1"/>
          </p:cNvCxnSpPr>
          <p:nvPr/>
        </p:nvCxnSpPr>
        <p:spPr bwMode="auto">
          <a:xfrm rot="-5400000">
            <a:off x="8173244" y="2594769"/>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4" name="Straight Connector 96"/>
          <p:cNvCxnSpPr>
            <a:cxnSpLocks noChangeShapeType="1"/>
          </p:cNvCxnSpPr>
          <p:nvPr/>
        </p:nvCxnSpPr>
        <p:spPr bwMode="auto">
          <a:xfrm rot="-5400000">
            <a:off x="8541544" y="2597944"/>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5" name="Straight Connector 97"/>
          <p:cNvCxnSpPr>
            <a:cxnSpLocks noChangeShapeType="1"/>
          </p:cNvCxnSpPr>
          <p:nvPr/>
        </p:nvCxnSpPr>
        <p:spPr bwMode="auto">
          <a:xfrm rot="-5400000">
            <a:off x="8903494" y="2594769"/>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75836" name="Freeform 100"/>
          <p:cNvSpPr>
            <a:spLocks noChangeArrowheads="1"/>
          </p:cNvSpPr>
          <p:nvPr/>
        </p:nvSpPr>
        <p:spPr bwMode="auto">
          <a:xfrm>
            <a:off x="6729414" y="3148013"/>
            <a:ext cx="2200275" cy="1320800"/>
          </a:xfrm>
          <a:custGeom>
            <a:avLst/>
            <a:gdLst>
              <a:gd name="T0" fmla="*/ 0 w 2201333"/>
              <a:gd name="T1" fmla="*/ 0 h 1320800"/>
              <a:gd name="T2" fmla="*/ 42928 w 2201333"/>
              <a:gd name="T3" fmla="*/ 4844346 h 1320800"/>
              <a:gd name="T4" fmla="*/ 22319531 w 2201333"/>
              <a:gd name="T5" fmla="*/ 4859926 h 1320800"/>
              <a:gd name="T6" fmla="*/ 0 60000 65536"/>
              <a:gd name="T7" fmla="*/ 0 60000 65536"/>
              <a:gd name="T8" fmla="*/ 0 60000 65536"/>
              <a:gd name="T9" fmla="*/ 0 w 2201333"/>
              <a:gd name="T10" fmla="*/ 0 h 1320800"/>
              <a:gd name="T11" fmla="*/ 2201333 w 2201333"/>
              <a:gd name="T12" fmla="*/ 1320800 h 1320800"/>
            </a:gdLst>
            <a:ahLst/>
            <a:cxnLst>
              <a:cxn ang="T6">
                <a:pos x="T0" y="T1"/>
              </a:cxn>
              <a:cxn ang="T7">
                <a:pos x="T2" y="T3"/>
              </a:cxn>
              <a:cxn ang="T8">
                <a:pos x="T4" y="T5"/>
              </a:cxn>
            </a:cxnLst>
            <a:rect l="T9" t="T10" r="T11" b="T12"/>
            <a:pathLst>
              <a:path w="2201333" h="1320800">
                <a:moveTo>
                  <a:pt x="0" y="0"/>
                </a:moveTo>
                <a:lnTo>
                  <a:pt x="4233" y="1316567"/>
                </a:lnTo>
                <a:lnTo>
                  <a:pt x="2201333" y="13208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2" tIns="45711" rIns="91422" bIns="45711"/>
          <a:lstStyle/>
          <a:p>
            <a:endParaRPr lang="en-US"/>
          </a:p>
        </p:txBody>
      </p:sp>
      <p:cxnSp>
        <p:nvCxnSpPr>
          <p:cNvPr id="75837" name="Straight Connector 101"/>
          <p:cNvCxnSpPr>
            <a:cxnSpLocks noChangeShapeType="1"/>
          </p:cNvCxnSpPr>
          <p:nvPr/>
        </p:nvCxnSpPr>
        <p:spPr bwMode="auto">
          <a:xfrm>
            <a:off x="6729413" y="315595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8" name="Straight Connector 102"/>
          <p:cNvCxnSpPr>
            <a:cxnSpLocks noChangeShapeType="1"/>
          </p:cNvCxnSpPr>
          <p:nvPr/>
        </p:nvCxnSpPr>
        <p:spPr bwMode="auto">
          <a:xfrm>
            <a:off x="6732588" y="334645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39" name="Straight Connector 103"/>
          <p:cNvCxnSpPr>
            <a:cxnSpLocks noChangeShapeType="1"/>
          </p:cNvCxnSpPr>
          <p:nvPr/>
        </p:nvCxnSpPr>
        <p:spPr bwMode="auto">
          <a:xfrm>
            <a:off x="6735763" y="35337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0" name="Straight Connector 104"/>
          <p:cNvCxnSpPr>
            <a:cxnSpLocks noChangeShapeType="1"/>
          </p:cNvCxnSpPr>
          <p:nvPr/>
        </p:nvCxnSpPr>
        <p:spPr bwMode="auto">
          <a:xfrm>
            <a:off x="6735763" y="37211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1" name="Straight Connector 106"/>
          <p:cNvCxnSpPr>
            <a:cxnSpLocks noChangeShapeType="1"/>
          </p:cNvCxnSpPr>
          <p:nvPr/>
        </p:nvCxnSpPr>
        <p:spPr bwMode="auto">
          <a:xfrm rot="-5400000">
            <a:off x="7077869" y="4436269"/>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2" name="Straight Connector 107"/>
          <p:cNvCxnSpPr>
            <a:cxnSpLocks noChangeShapeType="1"/>
          </p:cNvCxnSpPr>
          <p:nvPr/>
        </p:nvCxnSpPr>
        <p:spPr bwMode="auto">
          <a:xfrm rot="-5400000">
            <a:off x="7439819" y="4436269"/>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3" name="Straight Connector 108"/>
          <p:cNvCxnSpPr>
            <a:cxnSpLocks noChangeShapeType="1"/>
          </p:cNvCxnSpPr>
          <p:nvPr/>
        </p:nvCxnSpPr>
        <p:spPr bwMode="auto">
          <a:xfrm rot="-5400000">
            <a:off x="7808119" y="4436269"/>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4" name="Straight Connector 109"/>
          <p:cNvCxnSpPr>
            <a:cxnSpLocks noChangeShapeType="1"/>
          </p:cNvCxnSpPr>
          <p:nvPr/>
        </p:nvCxnSpPr>
        <p:spPr bwMode="auto">
          <a:xfrm rot="-5400000">
            <a:off x="8173244" y="4439444"/>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5" name="Straight Connector 110"/>
          <p:cNvCxnSpPr>
            <a:cxnSpLocks noChangeShapeType="1"/>
          </p:cNvCxnSpPr>
          <p:nvPr/>
        </p:nvCxnSpPr>
        <p:spPr bwMode="auto">
          <a:xfrm rot="-5400000">
            <a:off x="8541544" y="4442619"/>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6" name="Straight Connector 111"/>
          <p:cNvCxnSpPr>
            <a:cxnSpLocks noChangeShapeType="1"/>
          </p:cNvCxnSpPr>
          <p:nvPr/>
        </p:nvCxnSpPr>
        <p:spPr bwMode="auto">
          <a:xfrm rot="-5400000">
            <a:off x="8903494" y="4439444"/>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7" name="Straight Connector 116"/>
          <p:cNvCxnSpPr>
            <a:cxnSpLocks noChangeShapeType="1"/>
          </p:cNvCxnSpPr>
          <p:nvPr/>
        </p:nvCxnSpPr>
        <p:spPr bwMode="auto">
          <a:xfrm>
            <a:off x="3584575" y="59467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8" name="Straight Connector 119"/>
          <p:cNvCxnSpPr>
            <a:cxnSpLocks noChangeShapeType="1"/>
          </p:cNvCxnSpPr>
          <p:nvPr/>
        </p:nvCxnSpPr>
        <p:spPr bwMode="auto">
          <a:xfrm>
            <a:off x="6734175" y="20828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49" name="Straight Connector 120"/>
          <p:cNvCxnSpPr>
            <a:cxnSpLocks noChangeShapeType="1"/>
          </p:cNvCxnSpPr>
          <p:nvPr/>
        </p:nvCxnSpPr>
        <p:spPr bwMode="auto">
          <a:xfrm>
            <a:off x="6735763" y="221932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50" name="Straight Connector 121"/>
          <p:cNvCxnSpPr>
            <a:cxnSpLocks noChangeShapeType="1"/>
          </p:cNvCxnSpPr>
          <p:nvPr/>
        </p:nvCxnSpPr>
        <p:spPr bwMode="auto">
          <a:xfrm>
            <a:off x="6735763" y="23526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51" name="Straight Connector 122"/>
          <p:cNvCxnSpPr>
            <a:cxnSpLocks noChangeShapeType="1"/>
          </p:cNvCxnSpPr>
          <p:nvPr/>
        </p:nvCxnSpPr>
        <p:spPr bwMode="auto">
          <a:xfrm>
            <a:off x="6737350" y="248920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52" name="Straight Connector 125"/>
          <p:cNvCxnSpPr>
            <a:cxnSpLocks noChangeShapeType="1"/>
          </p:cNvCxnSpPr>
          <p:nvPr/>
        </p:nvCxnSpPr>
        <p:spPr bwMode="auto">
          <a:xfrm>
            <a:off x="6734175" y="3905250"/>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53" name="Straight Connector 126"/>
          <p:cNvCxnSpPr>
            <a:cxnSpLocks noChangeShapeType="1"/>
          </p:cNvCxnSpPr>
          <p:nvPr/>
        </p:nvCxnSpPr>
        <p:spPr bwMode="auto">
          <a:xfrm>
            <a:off x="6735763" y="40925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75854" name="Straight Connector 127"/>
          <p:cNvCxnSpPr>
            <a:cxnSpLocks noChangeShapeType="1"/>
          </p:cNvCxnSpPr>
          <p:nvPr/>
        </p:nvCxnSpPr>
        <p:spPr bwMode="auto">
          <a:xfrm>
            <a:off x="6737350" y="4283075"/>
            <a:ext cx="508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sp>
        <p:nvSpPr>
          <p:cNvPr id="75855" name="TextBox 130"/>
          <p:cNvSpPr txBox="1">
            <a:spLocks noChangeArrowheads="1"/>
          </p:cNvSpPr>
          <p:nvPr/>
        </p:nvSpPr>
        <p:spPr bwMode="auto">
          <a:xfrm>
            <a:off x="3309939" y="1285876"/>
            <a:ext cx="312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10</a:t>
            </a:r>
          </a:p>
        </p:txBody>
      </p:sp>
      <p:sp>
        <p:nvSpPr>
          <p:cNvPr id="75856" name="TextBox 131"/>
          <p:cNvSpPr txBox="1">
            <a:spLocks noChangeArrowheads="1"/>
          </p:cNvSpPr>
          <p:nvPr/>
        </p:nvSpPr>
        <p:spPr bwMode="auto">
          <a:xfrm>
            <a:off x="3375025" y="1530351"/>
            <a:ext cx="2492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8</a:t>
            </a:r>
          </a:p>
        </p:txBody>
      </p:sp>
      <p:sp>
        <p:nvSpPr>
          <p:cNvPr id="75857" name="TextBox 132"/>
          <p:cNvSpPr txBox="1">
            <a:spLocks noChangeArrowheads="1"/>
          </p:cNvSpPr>
          <p:nvPr/>
        </p:nvSpPr>
        <p:spPr bwMode="auto">
          <a:xfrm>
            <a:off x="3375025" y="1773238"/>
            <a:ext cx="2492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6</a:t>
            </a:r>
          </a:p>
        </p:txBody>
      </p:sp>
      <p:sp>
        <p:nvSpPr>
          <p:cNvPr id="75858" name="TextBox 133"/>
          <p:cNvSpPr txBox="1">
            <a:spLocks noChangeArrowheads="1"/>
          </p:cNvSpPr>
          <p:nvPr/>
        </p:nvSpPr>
        <p:spPr bwMode="auto">
          <a:xfrm>
            <a:off x="3378200" y="2014538"/>
            <a:ext cx="247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4</a:t>
            </a:r>
          </a:p>
        </p:txBody>
      </p:sp>
      <p:sp>
        <p:nvSpPr>
          <p:cNvPr id="75859" name="TextBox 134"/>
          <p:cNvSpPr txBox="1">
            <a:spLocks noChangeArrowheads="1"/>
          </p:cNvSpPr>
          <p:nvPr/>
        </p:nvSpPr>
        <p:spPr bwMode="auto">
          <a:xfrm>
            <a:off x="3379788" y="2251075"/>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a:t>
            </a:r>
          </a:p>
        </p:txBody>
      </p:sp>
      <p:sp>
        <p:nvSpPr>
          <p:cNvPr id="75860" name="TextBox 135"/>
          <p:cNvSpPr txBox="1">
            <a:spLocks noChangeArrowheads="1"/>
          </p:cNvSpPr>
          <p:nvPr/>
        </p:nvSpPr>
        <p:spPr bwMode="auto">
          <a:xfrm>
            <a:off x="3381375" y="2489200"/>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0</a:t>
            </a:r>
          </a:p>
        </p:txBody>
      </p:sp>
      <p:sp>
        <p:nvSpPr>
          <p:cNvPr id="85" name="TextBox 136"/>
          <p:cNvSpPr txBox="1">
            <a:spLocks noChangeArrowheads="1"/>
          </p:cNvSpPr>
          <p:nvPr/>
        </p:nvSpPr>
        <p:spPr bwMode="auto">
          <a:xfrm rot="16200000">
            <a:off x="2179639" y="1695451"/>
            <a:ext cx="1800225" cy="492125"/>
          </a:xfrm>
          <a:prstGeom prst="rect">
            <a:avLst/>
          </a:prstGeom>
          <a:noFill/>
          <a:ln w="9525">
            <a:noFill/>
            <a:miter lim="800000"/>
            <a:headEnd/>
            <a:tailEnd/>
          </a:ln>
        </p:spPr>
        <p:txBody>
          <a:bodyPr lIns="91422" tIns="45711" rIns="91422" bIns="45711">
            <a:spAutoFit/>
          </a:bodyPr>
          <a:lstStyle/>
          <a:p>
            <a:pPr algn="ctr">
              <a:defRPr/>
            </a:pPr>
            <a:r>
              <a:rPr lang="en-US" sz="1300" b="1" dirty="0">
                <a:ea typeface="ＭＳ Ｐゴシック"/>
                <a:cs typeface="ＭＳ Ｐゴシック"/>
              </a:rPr>
              <a:t>Rate</a:t>
            </a:r>
          </a:p>
          <a:p>
            <a:pPr algn="ctr">
              <a:defRPr/>
            </a:pPr>
            <a:r>
              <a:rPr lang="en-US" sz="1300" b="1" dirty="0">
                <a:ea typeface="ＭＳ Ｐゴシック"/>
                <a:cs typeface="ＭＳ Ｐゴシック"/>
              </a:rPr>
              <a:t>(per 100,000 people)</a:t>
            </a:r>
          </a:p>
        </p:txBody>
      </p:sp>
      <p:sp>
        <p:nvSpPr>
          <p:cNvPr id="75862" name="TextBox 137"/>
          <p:cNvSpPr txBox="1">
            <a:spLocks noChangeArrowheads="1"/>
          </p:cNvSpPr>
          <p:nvPr/>
        </p:nvSpPr>
        <p:spPr bwMode="auto">
          <a:xfrm>
            <a:off x="3362325" y="2625726"/>
            <a:ext cx="4397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1975</a:t>
            </a:r>
          </a:p>
        </p:txBody>
      </p:sp>
      <p:sp>
        <p:nvSpPr>
          <p:cNvPr id="75863" name="TextBox 138"/>
          <p:cNvSpPr txBox="1">
            <a:spLocks noChangeArrowheads="1"/>
          </p:cNvSpPr>
          <p:nvPr/>
        </p:nvSpPr>
        <p:spPr bwMode="auto">
          <a:xfrm>
            <a:off x="3735389" y="2625726"/>
            <a:ext cx="439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1980</a:t>
            </a:r>
          </a:p>
        </p:txBody>
      </p:sp>
      <p:sp>
        <p:nvSpPr>
          <p:cNvPr id="75864" name="TextBox 139"/>
          <p:cNvSpPr txBox="1">
            <a:spLocks noChangeArrowheads="1"/>
          </p:cNvSpPr>
          <p:nvPr/>
        </p:nvSpPr>
        <p:spPr bwMode="auto">
          <a:xfrm>
            <a:off x="4094164" y="2625726"/>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1985</a:t>
            </a:r>
          </a:p>
        </p:txBody>
      </p:sp>
      <p:sp>
        <p:nvSpPr>
          <p:cNvPr id="75865" name="TextBox 140"/>
          <p:cNvSpPr txBox="1">
            <a:spLocks noChangeArrowheads="1"/>
          </p:cNvSpPr>
          <p:nvPr/>
        </p:nvSpPr>
        <p:spPr bwMode="auto">
          <a:xfrm>
            <a:off x="4460876" y="26273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1990</a:t>
            </a:r>
          </a:p>
        </p:txBody>
      </p:sp>
      <p:sp>
        <p:nvSpPr>
          <p:cNvPr id="75866" name="TextBox 141"/>
          <p:cNvSpPr txBox="1">
            <a:spLocks noChangeArrowheads="1"/>
          </p:cNvSpPr>
          <p:nvPr/>
        </p:nvSpPr>
        <p:spPr bwMode="auto">
          <a:xfrm>
            <a:off x="4827589" y="26273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1995</a:t>
            </a:r>
          </a:p>
        </p:txBody>
      </p:sp>
      <p:sp>
        <p:nvSpPr>
          <p:cNvPr id="75867" name="TextBox 142"/>
          <p:cNvSpPr txBox="1">
            <a:spLocks noChangeArrowheads="1"/>
          </p:cNvSpPr>
          <p:nvPr/>
        </p:nvSpPr>
        <p:spPr bwMode="auto">
          <a:xfrm>
            <a:off x="5194301" y="262890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2000</a:t>
            </a:r>
          </a:p>
        </p:txBody>
      </p:sp>
      <p:sp>
        <p:nvSpPr>
          <p:cNvPr id="75868" name="TextBox 143"/>
          <p:cNvSpPr txBox="1">
            <a:spLocks noChangeArrowheads="1"/>
          </p:cNvSpPr>
          <p:nvPr/>
        </p:nvSpPr>
        <p:spPr bwMode="auto">
          <a:xfrm>
            <a:off x="5561014" y="262890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2005</a:t>
            </a:r>
          </a:p>
        </p:txBody>
      </p:sp>
      <p:sp>
        <p:nvSpPr>
          <p:cNvPr id="93" name="TextBox 144"/>
          <p:cNvSpPr txBox="1">
            <a:spLocks noChangeArrowheads="1"/>
          </p:cNvSpPr>
          <p:nvPr/>
        </p:nvSpPr>
        <p:spPr bwMode="auto">
          <a:xfrm>
            <a:off x="4191001" y="1654176"/>
            <a:ext cx="976513"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rgbClr val="C00000"/>
                </a:solidFill>
                <a:latin typeface="+mj-lt"/>
                <a:ea typeface="ＭＳ Ｐゴシック"/>
                <a:cs typeface="ＭＳ Ｐゴシック"/>
              </a:rPr>
              <a:t>New Diagnoses</a:t>
            </a:r>
          </a:p>
        </p:txBody>
      </p:sp>
      <p:sp>
        <p:nvSpPr>
          <p:cNvPr id="94" name="TextBox 145"/>
          <p:cNvSpPr txBox="1">
            <a:spLocks noChangeArrowheads="1"/>
          </p:cNvSpPr>
          <p:nvPr/>
        </p:nvSpPr>
        <p:spPr bwMode="auto">
          <a:xfrm>
            <a:off x="4418013" y="2344739"/>
            <a:ext cx="546908"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chemeClr val="accent2"/>
                </a:solidFill>
                <a:latin typeface="+mj-lt"/>
                <a:ea typeface="ＭＳ Ｐゴシック"/>
                <a:cs typeface="ＭＳ Ｐゴシック"/>
              </a:rPr>
              <a:t>Deaths</a:t>
            </a:r>
          </a:p>
        </p:txBody>
      </p:sp>
      <p:sp>
        <p:nvSpPr>
          <p:cNvPr id="95" name="TextBox 157"/>
          <p:cNvSpPr txBox="1">
            <a:spLocks noChangeArrowheads="1"/>
          </p:cNvSpPr>
          <p:nvPr/>
        </p:nvSpPr>
        <p:spPr bwMode="auto">
          <a:xfrm>
            <a:off x="4481744" y="2781301"/>
            <a:ext cx="415462" cy="246203"/>
          </a:xfrm>
          <a:prstGeom prst="rect">
            <a:avLst/>
          </a:prstGeom>
          <a:noFill/>
          <a:ln w="9525">
            <a:noFill/>
            <a:miter lim="800000"/>
            <a:headEnd/>
            <a:tailEnd/>
          </a:ln>
        </p:spPr>
        <p:txBody>
          <a:bodyPr wrap="none" lIns="91422" tIns="45711" rIns="91422" bIns="45711">
            <a:spAutoFit/>
          </a:bodyPr>
          <a:lstStyle/>
          <a:p>
            <a:pPr algn="ctr">
              <a:defRPr/>
            </a:pPr>
            <a:r>
              <a:rPr lang="en-US" sz="1000" dirty="0">
                <a:latin typeface="+mj-lt"/>
                <a:ea typeface="ＭＳ Ｐゴシック"/>
                <a:cs typeface="ＭＳ Ｐゴシック"/>
              </a:rPr>
              <a:t>Year</a:t>
            </a:r>
          </a:p>
        </p:txBody>
      </p:sp>
      <p:sp>
        <p:nvSpPr>
          <p:cNvPr id="75872" name="TextBox 158"/>
          <p:cNvSpPr txBox="1">
            <a:spLocks noChangeArrowheads="1"/>
          </p:cNvSpPr>
          <p:nvPr/>
        </p:nvSpPr>
        <p:spPr bwMode="auto">
          <a:xfrm>
            <a:off x="3382964" y="4333876"/>
            <a:ext cx="2492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0</a:t>
            </a:r>
          </a:p>
        </p:txBody>
      </p:sp>
      <p:sp>
        <p:nvSpPr>
          <p:cNvPr id="75873" name="TextBox 160"/>
          <p:cNvSpPr txBox="1">
            <a:spLocks noChangeArrowheads="1"/>
          </p:cNvSpPr>
          <p:nvPr/>
        </p:nvSpPr>
        <p:spPr bwMode="auto">
          <a:xfrm>
            <a:off x="3365501" y="447040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1975</a:t>
            </a:r>
          </a:p>
        </p:txBody>
      </p:sp>
      <p:sp>
        <p:nvSpPr>
          <p:cNvPr id="75874" name="TextBox 161"/>
          <p:cNvSpPr txBox="1">
            <a:spLocks noChangeArrowheads="1"/>
          </p:cNvSpPr>
          <p:nvPr/>
        </p:nvSpPr>
        <p:spPr bwMode="auto">
          <a:xfrm>
            <a:off x="3738564" y="4471988"/>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1980</a:t>
            </a:r>
          </a:p>
        </p:txBody>
      </p:sp>
      <p:sp>
        <p:nvSpPr>
          <p:cNvPr id="75875" name="TextBox 162"/>
          <p:cNvSpPr txBox="1">
            <a:spLocks noChangeArrowheads="1"/>
          </p:cNvSpPr>
          <p:nvPr/>
        </p:nvSpPr>
        <p:spPr bwMode="auto">
          <a:xfrm>
            <a:off x="4098925" y="4471988"/>
            <a:ext cx="439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1985</a:t>
            </a:r>
          </a:p>
        </p:txBody>
      </p:sp>
      <p:sp>
        <p:nvSpPr>
          <p:cNvPr id="75876" name="TextBox 163"/>
          <p:cNvSpPr txBox="1">
            <a:spLocks noChangeArrowheads="1"/>
          </p:cNvSpPr>
          <p:nvPr/>
        </p:nvSpPr>
        <p:spPr bwMode="auto">
          <a:xfrm>
            <a:off x="4465639" y="4473576"/>
            <a:ext cx="439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1990</a:t>
            </a:r>
          </a:p>
        </p:txBody>
      </p:sp>
      <p:sp>
        <p:nvSpPr>
          <p:cNvPr id="75877" name="TextBox 164"/>
          <p:cNvSpPr txBox="1">
            <a:spLocks noChangeArrowheads="1"/>
          </p:cNvSpPr>
          <p:nvPr/>
        </p:nvSpPr>
        <p:spPr bwMode="auto">
          <a:xfrm>
            <a:off x="4830764" y="4473576"/>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1995</a:t>
            </a:r>
          </a:p>
        </p:txBody>
      </p:sp>
      <p:sp>
        <p:nvSpPr>
          <p:cNvPr id="75878" name="TextBox 165"/>
          <p:cNvSpPr txBox="1">
            <a:spLocks noChangeArrowheads="1"/>
          </p:cNvSpPr>
          <p:nvPr/>
        </p:nvSpPr>
        <p:spPr bwMode="auto">
          <a:xfrm>
            <a:off x="5197476" y="447516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2000</a:t>
            </a:r>
          </a:p>
        </p:txBody>
      </p:sp>
      <p:sp>
        <p:nvSpPr>
          <p:cNvPr id="75879" name="TextBox 166"/>
          <p:cNvSpPr txBox="1">
            <a:spLocks noChangeArrowheads="1"/>
          </p:cNvSpPr>
          <p:nvPr/>
        </p:nvSpPr>
        <p:spPr bwMode="auto">
          <a:xfrm>
            <a:off x="5564189" y="447516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2005</a:t>
            </a:r>
          </a:p>
        </p:txBody>
      </p:sp>
      <p:sp>
        <p:nvSpPr>
          <p:cNvPr id="104" name="TextBox 167"/>
          <p:cNvSpPr txBox="1">
            <a:spLocks noChangeArrowheads="1"/>
          </p:cNvSpPr>
          <p:nvPr/>
        </p:nvSpPr>
        <p:spPr bwMode="auto">
          <a:xfrm>
            <a:off x="4194176" y="3302001"/>
            <a:ext cx="976513"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rgbClr val="C00000"/>
                </a:solidFill>
                <a:latin typeface="+mj-lt"/>
                <a:ea typeface="ＭＳ Ｐゴシック"/>
                <a:cs typeface="ＭＳ Ｐゴシック"/>
              </a:rPr>
              <a:t>New Diagnoses</a:t>
            </a:r>
          </a:p>
        </p:txBody>
      </p:sp>
      <p:sp>
        <p:nvSpPr>
          <p:cNvPr id="75881" name="TextBox 168"/>
          <p:cNvSpPr txBox="1">
            <a:spLocks noChangeArrowheads="1"/>
          </p:cNvSpPr>
          <p:nvPr/>
        </p:nvSpPr>
        <p:spPr bwMode="auto">
          <a:xfrm>
            <a:off x="4421188" y="4078288"/>
            <a:ext cx="5889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000">
                <a:solidFill>
                  <a:schemeClr val="accent2"/>
                </a:solidFill>
                <a:latin typeface="Arial" panose="020B0604020202020204" pitchFamily="34" charset="0"/>
              </a:rPr>
              <a:t>Deaths</a:t>
            </a:r>
          </a:p>
        </p:txBody>
      </p:sp>
      <p:sp>
        <p:nvSpPr>
          <p:cNvPr id="75882" name="TextBox 169"/>
          <p:cNvSpPr txBox="1">
            <a:spLocks noChangeArrowheads="1"/>
          </p:cNvSpPr>
          <p:nvPr/>
        </p:nvSpPr>
        <p:spPr bwMode="auto">
          <a:xfrm>
            <a:off x="4465639" y="4627563"/>
            <a:ext cx="454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Arial" panose="020B0604020202020204" pitchFamily="34" charset="0"/>
              </a:rPr>
              <a:t>Year</a:t>
            </a:r>
          </a:p>
        </p:txBody>
      </p:sp>
      <p:sp>
        <p:nvSpPr>
          <p:cNvPr id="75883" name="TextBox 170"/>
          <p:cNvSpPr txBox="1">
            <a:spLocks noChangeArrowheads="1"/>
          </p:cNvSpPr>
          <p:nvPr/>
        </p:nvSpPr>
        <p:spPr bwMode="auto">
          <a:xfrm>
            <a:off x="3386139" y="6224588"/>
            <a:ext cx="2492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0</a:t>
            </a:r>
          </a:p>
        </p:txBody>
      </p:sp>
      <p:sp>
        <p:nvSpPr>
          <p:cNvPr id="75884" name="TextBox 172"/>
          <p:cNvSpPr txBox="1">
            <a:spLocks noChangeArrowheads="1"/>
          </p:cNvSpPr>
          <p:nvPr/>
        </p:nvSpPr>
        <p:spPr bwMode="auto">
          <a:xfrm>
            <a:off x="3368676" y="63611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1975</a:t>
            </a:r>
          </a:p>
        </p:txBody>
      </p:sp>
      <p:sp>
        <p:nvSpPr>
          <p:cNvPr id="75885" name="TextBox 173"/>
          <p:cNvSpPr txBox="1">
            <a:spLocks noChangeArrowheads="1"/>
          </p:cNvSpPr>
          <p:nvPr/>
        </p:nvSpPr>
        <p:spPr bwMode="auto">
          <a:xfrm>
            <a:off x="3741739" y="636270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1980</a:t>
            </a:r>
          </a:p>
        </p:txBody>
      </p:sp>
      <p:sp>
        <p:nvSpPr>
          <p:cNvPr id="75886" name="TextBox 174"/>
          <p:cNvSpPr txBox="1">
            <a:spLocks noChangeArrowheads="1"/>
          </p:cNvSpPr>
          <p:nvPr/>
        </p:nvSpPr>
        <p:spPr bwMode="auto">
          <a:xfrm>
            <a:off x="4102101" y="636270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1985</a:t>
            </a:r>
          </a:p>
        </p:txBody>
      </p:sp>
      <p:sp>
        <p:nvSpPr>
          <p:cNvPr id="75887" name="TextBox 175"/>
          <p:cNvSpPr txBox="1">
            <a:spLocks noChangeArrowheads="1"/>
          </p:cNvSpPr>
          <p:nvPr/>
        </p:nvSpPr>
        <p:spPr bwMode="auto">
          <a:xfrm>
            <a:off x="4468814" y="6364288"/>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1990</a:t>
            </a:r>
          </a:p>
        </p:txBody>
      </p:sp>
      <p:sp>
        <p:nvSpPr>
          <p:cNvPr id="75888" name="TextBox 176"/>
          <p:cNvSpPr txBox="1">
            <a:spLocks noChangeArrowheads="1"/>
          </p:cNvSpPr>
          <p:nvPr/>
        </p:nvSpPr>
        <p:spPr bwMode="auto">
          <a:xfrm>
            <a:off x="4835525" y="6364288"/>
            <a:ext cx="439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1995</a:t>
            </a:r>
          </a:p>
        </p:txBody>
      </p:sp>
      <p:sp>
        <p:nvSpPr>
          <p:cNvPr id="75889" name="TextBox 177"/>
          <p:cNvSpPr txBox="1">
            <a:spLocks noChangeArrowheads="1"/>
          </p:cNvSpPr>
          <p:nvPr/>
        </p:nvSpPr>
        <p:spPr bwMode="auto">
          <a:xfrm>
            <a:off x="5202239" y="6365876"/>
            <a:ext cx="439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2000</a:t>
            </a:r>
          </a:p>
        </p:txBody>
      </p:sp>
      <p:sp>
        <p:nvSpPr>
          <p:cNvPr id="75890" name="TextBox 178"/>
          <p:cNvSpPr txBox="1">
            <a:spLocks noChangeArrowheads="1"/>
          </p:cNvSpPr>
          <p:nvPr/>
        </p:nvSpPr>
        <p:spPr bwMode="auto">
          <a:xfrm>
            <a:off x="5567364" y="6365876"/>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2005</a:t>
            </a:r>
          </a:p>
        </p:txBody>
      </p:sp>
      <p:sp>
        <p:nvSpPr>
          <p:cNvPr id="115" name="TextBox 179"/>
          <p:cNvSpPr txBox="1">
            <a:spLocks noChangeArrowheads="1"/>
          </p:cNvSpPr>
          <p:nvPr/>
        </p:nvSpPr>
        <p:spPr bwMode="auto">
          <a:xfrm>
            <a:off x="4198939" y="5016501"/>
            <a:ext cx="976513"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rgbClr val="C00000"/>
                </a:solidFill>
                <a:latin typeface="+mj-lt"/>
                <a:ea typeface="ＭＳ Ｐゴシック"/>
                <a:cs typeface="ＭＳ Ｐゴシック"/>
              </a:rPr>
              <a:t>New</a:t>
            </a:r>
            <a:r>
              <a:rPr lang="en-US" sz="1000" dirty="0">
                <a:solidFill>
                  <a:srgbClr val="C00000"/>
                </a:solidFill>
                <a:ea typeface="ＭＳ Ｐゴシック"/>
                <a:cs typeface="ＭＳ Ｐゴシック"/>
              </a:rPr>
              <a:t> </a:t>
            </a:r>
            <a:r>
              <a:rPr lang="en-US" sz="1000" dirty="0">
                <a:solidFill>
                  <a:srgbClr val="C00000"/>
                </a:solidFill>
                <a:latin typeface="+mj-lt"/>
                <a:ea typeface="ＭＳ Ｐゴシック"/>
                <a:cs typeface="ＭＳ Ｐゴシック"/>
              </a:rPr>
              <a:t>Diagnoses</a:t>
            </a:r>
          </a:p>
        </p:txBody>
      </p:sp>
      <p:sp>
        <p:nvSpPr>
          <p:cNvPr id="116" name="TextBox 180"/>
          <p:cNvSpPr txBox="1">
            <a:spLocks noChangeArrowheads="1"/>
          </p:cNvSpPr>
          <p:nvPr/>
        </p:nvSpPr>
        <p:spPr bwMode="auto">
          <a:xfrm>
            <a:off x="4424363" y="5699126"/>
            <a:ext cx="546908"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chemeClr val="accent2"/>
                </a:solidFill>
                <a:latin typeface="+mj-lt"/>
                <a:ea typeface="ＭＳ Ｐゴシック"/>
                <a:cs typeface="ＭＳ Ｐゴシック"/>
              </a:rPr>
              <a:t>Deaths</a:t>
            </a:r>
          </a:p>
        </p:txBody>
      </p:sp>
      <p:sp>
        <p:nvSpPr>
          <p:cNvPr id="75893" name="TextBox 182"/>
          <p:cNvSpPr txBox="1">
            <a:spLocks noChangeArrowheads="1"/>
          </p:cNvSpPr>
          <p:nvPr/>
        </p:nvSpPr>
        <p:spPr bwMode="auto">
          <a:xfrm>
            <a:off x="6530975" y="2489200"/>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0</a:t>
            </a:r>
          </a:p>
        </p:txBody>
      </p:sp>
      <p:sp>
        <p:nvSpPr>
          <p:cNvPr id="118" name="TextBox 183"/>
          <p:cNvSpPr txBox="1">
            <a:spLocks noChangeArrowheads="1"/>
          </p:cNvSpPr>
          <p:nvPr/>
        </p:nvSpPr>
        <p:spPr bwMode="auto">
          <a:xfrm rot="16200000">
            <a:off x="5288758" y="3629820"/>
            <a:ext cx="1798637" cy="492125"/>
          </a:xfrm>
          <a:prstGeom prst="rect">
            <a:avLst/>
          </a:prstGeom>
          <a:noFill/>
          <a:ln w="9525">
            <a:noFill/>
            <a:miter lim="800000"/>
            <a:headEnd/>
            <a:tailEnd/>
          </a:ln>
        </p:spPr>
        <p:txBody>
          <a:bodyPr lIns="91422" tIns="45711" rIns="91422" bIns="45711">
            <a:spAutoFit/>
          </a:bodyPr>
          <a:lstStyle/>
          <a:p>
            <a:pPr algn="ctr">
              <a:defRPr/>
            </a:pPr>
            <a:r>
              <a:rPr lang="en-US" sz="1300" b="1" dirty="0">
                <a:solidFill>
                  <a:schemeClr val="tx2">
                    <a:lumMod val="20000"/>
                    <a:lumOff val="80000"/>
                  </a:schemeClr>
                </a:solidFill>
                <a:latin typeface="+mj-lt"/>
                <a:ea typeface="ＭＳ Ｐゴシック"/>
                <a:cs typeface="ＭＳ Ｐゴシック"/>
              </a:rPr>
              <a:t>Rate</a:t>
            </a:r>
          </a:p>
          <a:p>
            <a:pPr algn="ctr">
              <a:defRPr/>
            </a:pPr>
            <a:r>
              <a:rPr lang="en-US" sz="1300" b="1" dirty="0">
                <a:solidFill>
                  <a:schemeClr val="tx2">
                    <a:lumMod val="20000"/>
                    <a:lumOff val="80000"/>
                  </a:schemeClr>
                </a:solidFill>
                <a:latin typeface="+mj-lt"/>
                <a:ea typeface="ＭＳ Ｐゴシック"/>
                <a:cs typeface="ＭＳ Ｐゴシック"/>
              </a:rPr>
              <a:t>(per 100,000 people)</a:t>
            </a:r>
          </a:p>
        </p:txBody>
      </p:sp>
      <p:sp>
        <p:nvSpPr>
          <p:cNvPr id="75895" name="TextBox 184"/>
          <p:cNvSpPr txBox="1">
            <a:spLocks noChangeArrowheads="1"/>
          </p:cNvSpPr>
          <p:nvPr/>
        </p:nvSpPr>
        <p:spPr bwMode="auto">
          <a:xfrm>
            <a:off x="6511926" y="2625726"/>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1975</a:t>
            </a:r>
          </a:p>
        </p:txBody>
      </p:sp>
      <p:sp>
        <p:nvSpPr>
          <p:cNvPr id="75896" name="TextBox 185"/>
          <p:cNvSpPr txBox="1">
            <a:spLocks noChangeArrowheads="1"/>
          </p:cNvSpPr>
          <p:nvPr/>
        </p:nvSpPr>
        <p:spPr bwMode="auto">
          <a:xfrm>
            <a:off x="6884989" y="26273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1980</a:t>
            </a:r>
          </a:p>
        </p:txBody>
      </p:sp>
      <p:sp>
        <p:nvSpPr>
          <p:cNvPr id="75897" name="TextBox 186"/>
          <p:cNvSpPr txBox="1">
            <a:spLocks noChangeArrowheads="1"/>
          </p:cNvSpPr>
          <p:nvPr/>
        </p:nvSpPr>
        <p:spPr bwMode="auto">
          <a:xfrm>
            <a:off x="7245351" y="26273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1985</a:t>
            </a:r>
          </a:p>
        </p:txBody>
      </p:sp>
      <p:sp>
        <p:nvSpPr>
          <p:cNvPr id="75898" name="TextBox 187"/>
          <p:cNvSpPr txBox="1">
            <a:spLocks noChangeArrowheads="1"/>
          </p:cNvSpPr>
          <p:nvPr/>
        </p:nvSpPr>
        <p:spPr bwMode="auto">
          <a:xfrm>
            <a:off x="7610476" y="26273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1990</a:t>
            </a:r>
          </a:p>
        </p:txBody>
      </p:sp>
      <p:sp>
        <p:nvSpPr>
          <p:cNvPr id="75899" name="TextBox 188"/>
          <p:cNvSpPr txBox="1">
            <a:spLocks noChangeArrowheads="1"/>
          </p:cNvSpPr>
          <p:nvPr/>
        </p:nvSpPr>
        <p:spPr bwMode="auto">
          <a:xfrm>
            <a:off x="7978775" y="2628901"/>
            <a:ext cx="4397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1995</a:t>
            </a:r>
          </a:p>
        </p:txBody>
      </p:sp>
      <p:sp>
        <p:nvSpPr>
          <p:cNvPr id="75900" name="TextBox 189"/>
          <p:cNvSpPr txBox="1">
            <a:spLocks noChangeArrowheads="1"/>
          </p:cNvSpPr>
          <p:nvPr/>
        </p:nvSpPr>
        <p:spPr bwMode="auto">
          <a:xfrm>
            <a:off x="8343901" y="262890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2000</a:t>
            </a:r>
          </a:p>
        </p:txBody>
      </p:sp>
      <p:sp>
        <p:nvSpPr>
          <p:cNvPr id="75901" name="TextBox 190"/>
          <p:cNvSpPr txBox="1">
            <a:spLocks noChangeArrowheads="1"/>
          </p:cNvSpPr>
          <p:nvPr/>
        </p:nvSpPr>
        <p:spPr bwMode="auto">
          <a:xfrm>
            <a:off x="8710614" y="2630488"/>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2005</a:t>
            </a:r>
          </a:p>
        </p:txBody>
      </p:sp>
      <p:sp>
        <p:nvSpPr>
          <p:cNvPr id="75902" name="TextBox 191"/>
          <p:cNvSpPr txBox="1">
            <a:spLocks noChangeArrowheads="1"/>
          </p:cNvSpPr>
          <p:nvPr/>
        </p:nvSpPr>
        <p:spPr bwMode="auto">
          <a:xfrm>
            <a:off x="6878638" y="1600201"/>
            <a:ext cx="996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000">
                <a:solidFill>
                  <a:srgbClr val="C00000"/>
                </a:solidFill>
                <a:latin typeface="Times" panose="02020603050405020304" pitchFamily="18" charset="0"/>
              </a:rPr>
              <a:t>New Diagnoses</a:t>
            </a:r>
          </a:p>
        </p:txBody>
      </p:sp>
      <p:sp>
        <p:nvSpPr>
          <p:cNvPr id="75903" name="TextBox 192"/>
          <p:cNvSpPr txBox="1">
            <a:spLocks noChangeArrowheads="1"/>
          </p:cNvSpPr>
          <p:nvPr/>
        </p:nvSpPr>
        <p:spPr bwMode="auto">
          <a:xfrm>
            <a:off x="7567614" y="2179638"/>
            <a:ext cx="5429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eaLnBrk="1" hangingPunct="1">
              <a:spcBef>
                <a:spcPct val="0"/>
              </a:spcBef>
              <a:buFontTx/>
              <a:buNone/>
            </a:pPr>
            <a:r>
              <a:rPr lang="en-US" altLang="en-US" sz="1000">
                <a:solidFill>
                  <a:schemeClr val="accent2"/>
                </a:solidFill>
                <a:latin typeface="Times" panose="02020603050405020304" pitchFamily="18" charset="0"/>
              </a:rPr>
              <a:t>Deaths</a:t>
            </a:r>
          </a:p>
        </p:txBody>
      </p:sp>
      <p:sp>
        <p:nvSpPr>
          <p:cNvPr id="75904" name="TextBox 193"/>
          <p:cNvSpPr txBox="1">
            <a:spLocks noChangeArrowheads="1"/>
          </p:cNvSpPr>
          <p:nvPr/>
        </p:nvSpPr>
        <p:spPr bwMode="auto">
          <a:xfrm>
            <a:off x="7623176" y="2782888"/>
            <a:ext cx="4365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Year</a:t>
            </a:r>
          </a:p>
        </p:txBody>
      </p:sp>
      <p:sp>
        <p:nvSpPr>
          <p:cNvPr id="75905" name="TextBox 194"/>
          <p:cNvSpPr txBox="1">
            <a:spLocks noChangeArrowheads="1"/>
          </p:cNvSpPr>
          <p:nvPr/>
        </p:nvSpPr>
        <p:spPr bwMode="auto">
          <a:xfrm>
            <a:off x="6532564" y="4340226"/>
            <a:ext cx="2492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0</a:t>
            </a:r>
          </a:p>
        </p:txBody>
      </p:sp>
      <p:sp>
        <p:nvSpPr>
          <p:cNvPr id="75906" name="TextBox 196"/>
          <p:cNvSpPr txBox="1">
            <a:spLocks noChangeArrowheads="1"/>
          </p:cNvSpPr>
          <p:nvPr/>
        </p:nvSpPr>
        <p:spPr bwMode="auto">
          <a:xfrm>
            <a:off x="6515101" y="4476751"/>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1975</a:t>
            </a:r>
          </a:p>
        </p:txBody>
      </p:sp>
      <p:sp>
        <p:nvSpPr>
          <p:cNvPr id="75907" name="TextBox 197"/>
          <p:cNvSpPr txBox="1">
            <a:spLocks noChangeArrowheads="1"/>
          </p:cNvSpPr>
          <p:nvPr/>
        </p:nvSpPr>
        <p:spPr bwMode="auto">
          <a:xfrm>
            <a:off x="6888164" y="4478338"/>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1980</a:t>
            </a:r>
          </a:p>
        </p:txBody>
      </p:sp>
      <p:sp>
        <p:nvSpPr>
          <p:cNvPr id="75908" name="TextBox 198"/>
          <p:cNvSpPr txBox="1">
            <a:spLocks noChangeArrowheads="1"/>
          </p:cNvSpPr>
          <p:nvPr/>
        </p:nvSpPr>
        <p:spPr bwMode="auto">
          <a:xfrm>
            <a:off x="7248526" y="4478338"/>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1985</a:t>
            </a:r>
          </a:p>
        </p:txBody>
      </p:sp>
      <p:sp>
        <p:nvSpPr>
          <p:cNvPr id="75909" name="TextBox 199"/>
          <p:cNvSpPr txBox="1">
            <a:spLocks noChangeArrowheads="1"/>
          </p:cNvSpPr>
          <p:nvPr/>
        </p:nvSpPr>
        <p:spPr bwMode="auto">
          <a:xfrm>
            <a:off x="7615239" y="4479926"/>
            <a:ext cx="439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1990</a:t>
            </a:r>
          </a:p>
        </p:txBody>
      </p:sp>
      <p:sp>
        <p:nvSpPr>
          <p:cNvPr id="75910" name="TextBox 200"/>
          <p:cNvSpPr txBox="1">
            <a:spLocks noChangeArrowheads="1"/>
          </p:cNvSpPr>
          <p:nvPr/>
        </p:nvSpPr>
        <p:spPr bwMode="auto">
          <a:xfrm>
            <a:off x="7980364" y="4479926"/>
            <a:ext cx="4413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1995</a:t>
            </a:r>
          </a:p>
        </p:txBody>
      </p:sp>
      <p:sp>
        <p:nvSpPr>
          <p:cNvPr id="75911" name="TextBox 201"/>
          <p:cNvSpPr txBox="1">
            <a:spLocks noChangeArrowheads="1"/>
          </p:cNvSpPr>
          <p:nvPr/>
        </p:nvSpPr>
        <p:spPr bwMode="auto">
          <a:xfrm>
            <a:off x="8347076" y="44815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2000</a:t>
            </a:r>
          </a:p>
        </p:txBody>
      </p:sp>
      <p:sp>
        <p:nvSpPr>
          <p:cNvPr id="75912" name="TextBox 202"/>
          <p:cNvSpPr txBox="1">
            <a:spLocks noChangeArrowheads="1"/>
          </p:cNvSpPr>
          <p:nvPr/>
        </p:nvSpPr>
        <p:spPr bwMode="auto">
          <a:xfrm>
            <a:off x="8713789" y="4481513"/>
            <a:ext cx="441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2005</a:t>
            </a:r>
          </a:p>
        </p:txBody>
      </p:sp>
      <p:sp>
        <p:nvSpPr>
          <p:cNvPr id="137" name="TextBox 203"/>
          <p:cNvSpPr txBox="1">
            <a:spLocks noChangeArrowheads="1"/>
          </p:cNvSpPr>
          <p:nvPr/>
        </p:nvSpPr>
        <p:spPr bwMode="auto">
          <a:xfrm>
            <a:off x="7345364" y="3495676"/>
            <a:ext cx="976513"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rgbClr val="C00000"/>
                </a:solidFill>
                <a:latin typeface="+mj-lt"/>
                <a:ea typeface="ＭＳ Ｐゴシック"/>
                <a:cs typeface="ＭＳ Ｐゴシック"/>
              </a:rPr>
              <a:t>New Diagnoses</a:t>
            </a:r>
          </a:p>
        </p:txBody>
      </p:sp>
      <p:sp>
        <p:nvSpPr>
          <p:cNvPr id="138" name="TextBox 204"/>
          <p:cNvSpPr txBox="1">
            <a:spLocks noChangeArrowheads="1"/>
          </p:cNvSpPr>
          <p:nvPr/>
        </p:nvSpPr>
        <p:spPr bwMode="auto">
          <a:xfrm>
            <a:off x="7570788" y="4000501"/>
            <a:ext cx="546908" cy="246203"/>
          </a:xfrm>
          <a:prstGeom prst="rect">
            <a:avLst/>
          </a:prstGeom>
          <a:noFill/>
          <a:ln w="9525">
            <a:noFill/>
            <a:miter lim="800000"/>
            <a:headEnd/>
            <a:tailEnd/>
          </a:ln>
        </p:spPr>
        <p:txBody>
          <a:bodyPr wrap="none" lIns="91422" tIns="45711" rIns="91422" bIns="45711">
            <a:spAutoFit/>
          </a:bodyPr>
          <a:lstStyle/>
          <a:p>
            <a:pPr>
              <a:defRPr/>
            </a:pPr>
            <a:r>
              <a:rPr lang="en-US" sz="1000" dirty="0">
                <a:solidFill>
                  <a:schemeClr val="accent2"/>
                </a:solidFill>
                <a:latin typeface="+mj-lt"/>
                <a:ea typeface="ＭＳ Ｐゴシック"/>
                <a:cs typeface="ＭＳ Ｐゴシック"/>
              </a:rPr>
              <a:t>Deaths</a:t>
            </a:r>
          </a:p>
        </p:txBody>
      </p:sp>
      <p:sp>
        <p:nvSpPr>
          <p:cNvPr id="75915" name="TextBox 205"/>
          <p:cNvSpPr txBox="1">
            <a:spLocks noChangeArrowheads="1"/>
          </p:cNvSpPr>
          <p:nvPr/>
        </p:nvSpPr>
        <p:spPr bwMode="auto">
          <a:xfrm>
            <a:off x="7624763" y="4633913"/>
            <a:ext cx="4365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ctr" eaLnBrk="1" hangingPunct="1">
              <a:spcBef>
                <a:spcPct val="0"/>
              </a:spcBef>
              <a:buFontTx/>
              <a:buNone/>
            </a:pPr>
            <a:r>
              <a:rPr lang="en-US" altLang="en-US" sz="1000">
                <a:latin typeface="Times" panose="02020603050405020304" pitchFamily="18" charset="0"/>
              </a:rPr>
              <a:t>Year</a:t>
            </a:r>
          </a:p>
        </p:txBody>
      </p:sp>
      <p:sp>
        <p:nvSpPr>
          <p:cNvPr id="75916" name="TextBox 206"/>
          <p:cNvSpPr txBox="1">
            <a:spLocks noChangeArrowheads="1"/>
          </p:cNvSpPr>
          <p:nvPr/>
        </p:nvSpPr>
        <p:spPr bwMode="auto">
          <a:xfrm>
            <a:off x="3614739" y="1125538"/>
            <a:ext cx="14112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300" b="1">
                <a:latin typeface="Arial" panose="020B0604020202020204" pitchFamily="34" charset="0"/>
              </a:rPr>
              <a:t>Thyroid Cancer</a:t>
            </a:r>
          </a:p>
        </p:txBody>
      </p:sp>
      <p:sp>
        <p:nvSpPr>
          <p:cNvPr id="75917" name="TextBox 207"/>
          <p:cNvSpPr txBox="1">
            <a:spLocks noChangeArrowheads="1"/>
          </p:cNvSpPr>
          <p:nvPr/>
        </p:nvSpPr>
        <p:spPr bwMode="auto">
          <a:xfrm>
            <a:off x="3614738" y="3000375"/>
            <a:ext cx="10017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300" b="1">
                <a:latin typeface="Arial" panose="020B0604020202020204" pitchFamily="34" charset="0"/>
              </a:rPr>
              <a:t>Melanoma</a:t>
            </a:r>
          </a:p>
        </p:txBody>
      </p:sp>
      <p:sp>
        <p:nvSpPr>
          <p:cNvPr id="75918" name="TextBox 208"/>
          <p:cNvSpPr txBox="1">
            <a:spLocks noChangeArrowheads="1"/>
          </p:cNvSpPr>
          <p:nvPr/>
        </p:nvSpPr>
        <p:spPr bwMode="auto">
          <a:xfrm>
            <a:off x="3614739" y="4816475"/>
            <a:ext cx="13557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300" b="1">
                <a:latin typeface="Arial" panose="020B0604020202020204" pitchFamily="34" charset="0"/>
              </a:rPr>
              <a:t>Kidney Cancer</a:t>
            </a:r>
          </a:p>
        </p:txBody>
      </p:sp>
      <p:sp>
        <p:nvSpPr>
          <p:cNvPr id="75919" name="TextBox 209"/>
          <p:cNvSpPr txBox="1">
            <a:spLocks noChangeArrowheads="1"/>
          </p:cNvSpPr>
          <p:nvPr/>
        </p:nvSpPr>
        <p:spPr bwMode="auto">
          <a:xfrm>
            <a:off x="6770688" y="1127126"/>
            <a:ext cx="9001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300" b="1">
                <a:latin typeface="Arial" panose="020B0604020202020204" pitchFamily="34" charset="0"/>
              </a:rPr>
              <a:t>Prostate </a:t>
            </a:r>
          </a:p>
          <a:p>
            <a:pPr>
              <a:spcBef>
                <a:spcPct val="0"/>
              </a:spcBef>
              <a:buFontTx/>
              <a:buNone/>
            </a:pPr>
            <a:r>
              <a:rPr lang="en-US" altLang="en-US" sz="1300" b="1">
                <a:latin typeface="Arial" panose="020B0604020202020204" pitchFamily="34" charset="0"/>
              </a:rPr>
              <a:t>Cancer</a:t>
            </a:r>
          </a:p>
        </p:txBody>
      </p:sp>
      <p:sp>
        <p:nvSpPr>
          <p:cNvPr id="75920" name="TextBox 210"/>
          <p:cNvSpPr txBox="1">
            <a:spLocks noChangeArrowheads="1"/>
          </p:cNvSpPr>
          <p:nvPr/>
        </p:nvSpPr>
        <p:spPr bwMode="auto">
          <a:xfrm>
            <a:off x="6772275" y="3000375"/>
            <a:ext cx="1316038"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300" b="1">
                <a:latin typeface="Arial" panose="020B0604020202020204" pitchFamily="34" charset="0"/>
              </a:rPr>
              <a:t>Breast Cancer</a:t>
            </a:r>
          </a:p>
        </p:txBody>
      </p:sp>
      <p:sp>
        <p:nvSpPr>
          <p:cNvPr id="75921" name="TextBox 211"/>
          <p:cNvSpPr txBox="1">
            <a:spLocks noChangeArrowheads="1"/>
          </p:cNvSpPr>
          <p:nvPr/>
        </p:nvSpPr>
        <p:spPr bwMode="auto">
          <a:xfrm>
            <a:off x="3379788" y="4054475"/>
            <a:ext cx="25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5</a:t>
            </a:r>
          </a:p>
        </p:txBody>
      </p:sp>
      <p:sp>
        <p:nvSpPr>
          <p:cNvPr id="75922" name="TextBox 212"/>
          <p:cNvSpPr txBox="1">
            <a:spLocks noChangeArrowheads="1"/>
          </p:cNvSpPr>
          <p:nvPr/>
        </p:nvSpPr>
        <p:spPr bwMode="auto">
          <a:xfrm>
            <a:off x="3322639" y="3762376"/>
            <a:ext cx="312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10</a:t>
            </a:r>
          </a:p>
        </p:txBody>
      </p:sp>
      <p:sp>
        <p:nvSpPr>
          <p:cNvPr id="75923" name="TextBox 213"/>
          <p:cNvSpPr txBox="1">
            <a:spLocks noChangeArrowheads="1"/>
          </p:cNvSpPr>
          <p:nvPr/>
        </p:nvSpPr>
        <p:spPr bwMode="auto">
          <a:xfrm>
            <a:off x="3324225" y="3468688"/>
            <a:ext cx="312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15</a:t>
            </a:r>
          </a:p>
        </p:txBody>
      </p:sp>
      <p:sp>
        <p:nvSpPr>
          <p:cNvPr id="75924" name="TextBox 214"/>
          <p:cNvSpPr txBox="1">
            <a:spLocks noChangeArrowheads="1"/>
          </p:cNvSpPr>
          <p:nvPr/>
        </p:nvSpPr>
        <p:spPr bwMode="auto">
          <a:xfrm>
            <a:off x="3327400" y="3176588"/>
            <a:ext cx="312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20</a:t>
            </a:r>
          </a:p>
        </p:txBody>
      </p:sp>
      <p:sp>
        <p:nvSpPr>
          <p:cNvPr id="75925" name="TextBox 215"/>
          <p:cNvSpPr txBox="1">
            <a:spLocks noChangeArrowheads="1"/>
          </p:cNvSpPr>
          <p:nvPr/>
        </p:nvSpPr>
        <p:spPr bwMode="auto">
          <a:xfrm>
            <a:off x="3387725" y="6026151"/>
            <a:ext cx="2492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a:t>
            </a:r>
          </a:p>
        </p:txBody>
      </p:sp>
      <p:sp>
        <p:nvSpPr>
          <p:cNvPr id="75926" name="TextBox 216"/>
          <p:cNvSpPr txBox="1">
            <a:spLocks noChangeArrowheads="1"/>
          </p:cNvSpPr>
          <p:nvPr/>
        </p:nvSpPr>
        <p:spPr bwMode="auto">
          <a:xfrm>
            <a:off x="3390900" y="5824538"/>
            <a:ext cx="247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4</a:t>
            </a:r>
          </a:p>
        </p:txBody>
      </p:sp>
      <p:sp>
        <p:nvSpPr>
          <p:cNvPr id="75927" name="TextBox 217"/>
          <p:cNvSpPr txBox="1">
            <a:spLocks noChangeArrowheads="1"/>
          </p:cNvSpPr>
          <p:nvPr/>
        </p:nvSpPr>
        <p:spPr bwMode="auto">
          <a:xfrm>
            <a:off x="3392488" y="5624513"/>
            <a:ext cx="247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6</a:t>
            </a:r>
          </a:p>
        </p:txBody>
      </p:sp>
      <p:sp>
        <p:nvSpPr>
          <p:cNvPr id="75928" name="TextBox 218"/>
          <p:cNvSpPr txBox="1">
            <a:spLocks noChangeArrowheads="1"/>
          </p:cNvSpPr>
          <p:nvPr/>
        </p:nvSpPr>
        <p:spPr bwMode="auto">
          <a:xfrm>
            <a:off x="3394075" y="5426076"/>
            <a:ext cx="2476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8</a:t>
            </a:r>
          </a:p>
        </p:txBody>
      </p:sp>
      <p:sp>
        <p:nvSpPr>
          <p:cNvPr id="75929" name="TextBox 219"/>
          <p:cNvSpPr txBox="1">
            <a:spLocks noChangeArrowheads="1"/>
          </p:cNvSpPr>
          <p:nvPr/>
        </p:nvSpPr>
        <p:spPr bwMode="auto">
          <a:xfrm>
            <a:off x="3330575" y="5227638"/>
            <a:ext cx="312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10</a:t>
            </a:r>
          </a:p>
        </p:txBody>
      </p:sp>
      <p:sp>
        <p:nvSpPr>
          <p:cNvPr id="75930" name="TextBox 220"/>
          <p:cNvSpPr txBox="1">
            <a:spLocks noChangeArrowheads="1"/>
          </p:cNvSpPr>
          <p:nvPr/>
        </p:nvSpPr>
        <p:spPr bwMode="auto">
          <a:xfrm>
            <a:off x="3330575" y="5027613"/>
            <a:ext cx="312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12</a:t>
            </a:r>
          </a:p>
        </p:txBody>
      </p:sp>
      <p:sp>
        <p:nvSpPr>
          <p:cNvPr id="75931" name="TextBox 221"/>
          <p:cNvSpPr txBox="1">
            <a:spLocks noChangeArrowheads="1"/>
          </p:cNvSpPr>
          <p:nvPr/>
        </p:nvSpPr>
        <p:spPr bwMode="auto">
          <a:xfrm>
            <a:off x="6467475" y="2368551"/>
            <a:ext cx="3127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25</a:t>
            </a:r>
          </a:p>
        </p:txBody>
      </p:sp>
      <p:sp>
        <p:nvSpPr>
          <p:cNvPr id="75932" name="TextBox 222"/>
          <p:cNvSpPr txBox="1">
            <a:spLocks noChangeArrowheads="1"/>
          </p:cNvSpPr>
          <p:nvPr/>
        </p:nvSpPr>
        <p:spPr bwMode="auto">
          <a:xfrm>
            <a:off x="6464300" y="2232025"/>
            <a:ext cx="31750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50</a:t>
            </a:r>
          </a:p>
        </p:txBody>
      </p:sp>
      <p:sp>
        <p:nvSpPr>
          <p:cNvPr id="75933" name="TextBox 223"/>
          <p:cNvSpPr txBox="1">
            <a:spLocks noChangeArrowheads="1"/>
          </p:cNvSpPr>
          <p:nvPr/>
        </p:nvSpPr>
        <p:spPr bwMode="auto">
          <a:xfrm>
            <a:off x="6470650" y="2098676"/>
            <a:ext cx="3127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75</a:t>
            </a:r>
          </a:p>
        </p:txBody>
      </p:sp>
      <p:sp>
        <p:nvSpPr>
          <p:cNvPr id="75934" name="TextBox 224"/>
          <p:cNvSpPr txBox="1">
            <a:spLocks noChangeArrowheads="1"/>
          </p:cNvSpPr>
          <p:nvPr/>
        </p:nvSpPr>
        <p:spPr bwMode="auto">
          <a:xfrm>
            <a:off x="6407151" y="1965325"/>
            <a:ext cx="3778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100</a:t>
            </a:r>
          </a:p>
        </p:txBody>
      </p:sp>
      <p:sp>
        <p:nvSpPr>
          <p:cNvPr id="75935" name="TextBox 225"/>
          <p:cNvSpPr txBox="1">
            <a:spLocks noChangeArrowheads="1"/>
          </p:cNvSpPr>
          <p:nvPr/>
        </p:nvSpPr>
        <p:spPr bwMode="auto">
          <a:xfrm>
            <a:off x="6408739" y="1822450"/>
            <a:ext cx="3778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125</a:t>
            </a:r>
          </a:p>
        </p:txBody>
      </p:sp>
      <p:sp>
        <p:nvSpPr>
          <p:cNvPr id="75936" name="TextBox 226"/>
          <p:cNvSpPr txBox="1">
            <a:spLocks noChangeArrowheads="1"/>
          </p:cNvSpPr>
          <p:nvPr/>
        </p:nvSpPr>
        <p:spPr bwMode="auto">
          <a:xfrm>
            <a:off x="6411914" y="1679575"/>
            <a:ext cx="3762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150</a:t>
            </a:r>
          </a:p>
        </p:txBody>
      </p:sp>
      <p:sp>
        <p:nvSpPr>
          <p:cNvPr id="75937" name="TextBox 227"/>
          <p:cNvSpPr txBox="1">
            <a:spLocks noChangeArrowheads="1"/>
          </p:cNvSpPr>
          <p:nvPr/>
        </p:nvSpPr>
        <p:spPr bwMode="auto">
          <a:xfrm>
            <a:off x="6413500" y="1543051"/>
            <a:ext cx="3762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175</a:t>
            </a:r>
          </a:p>
        </p:txBody>
      </p:sp>
      <p:sp>
        <p:nvSpPr>
          <p:cNvPr id="75938" name="TextBox 228"/>
          <p:cNvSpPr txBox="1">
            <a:spLocks noChangeArrowheads="1"/>
          </p:cNvSpPr>
          <p:nvPr/>
        </p:nvSpPr>
        <p:spPr bwMode="auto">
          <a:xfrm>
            <a:off x="6415089" y="1406526"/>
            <a:ext cx="3762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200</a:t>
            </a:r>
          </a:p>
        </p:txBody>
      </p:sp>
      <p:sp>
        <p:nvSpPr>
          <p:cNvPr id="75939" name="TextBox 229"/>
          <p:cNvSpPr txBox="1">
            <a:spLocks noChangeArrowheads="1"/>
          </p:cNvSpPr>
          <p:nvPr/>
        </p:nvSpPr>
        <p:spPr bwMode="auto">
          <a:xfrm>
            <a:off x="6415089" y="1271588"/>
            <a:ext cx="3762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225</a:t>
            </a:r>
          </a:p>
        </p:txBody>
      </p:sp>
      <p:sp>
        <p:nvSpPr>
          <p:cNvPr id="75940" name="TextBox 230"/>
          <p:cNvSpPr txBox="1">
            <a:spLocks noChangeArrowheads="1"/>
          </p:cNvSpPr>
          <p:nvPr/>
        </p:nvSpPr>
        <p:spPr bwMode="auto">
          <a:xfrm>
            <a:off x="6470650" y="4162426"/>
            <a:ext cx="3127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25</a:t>
            </a:r>
          </a:p>
        </p:txBody>
      </p:sp>
      <p:sp>
        <p:nvSpPr>
          <p:cNvPr id="75941" name="TextBox 231"/>
          <p:cNvSpPr txBox="1">
            <a:spLocks noChangeArrowheads="1"/>
          </p:cNvSpPr>
          <p:nvPr/>
        </p:nvSpPr>
        <p:spPr bwMode="auto">
          <a:xfrm>
            <a:off x="6467475" y="3975100"/>
            <a:ext cx="3175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50</a:t>
            </a:r>
          </a:p>
        </p:txBody>
      </p:sp>
      <p:sp>
        <p:nvSpPr>
          <p:cNvPr id="75942" name="TextBox 232"/>
          <p:cNvSpPr txBox="1">
            <a:spLocks noChangeArrowheads="1"/>
          </p:cNvSpPr>
          <p:nvPr/>
        </p:nvSpPr>
        <p:spPr bwMode="auto">
          <a:xfrm>
            <a:off x="6473825" y="3783013"/>
            <a:ext cx="312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75</a:t>
            </a:r>
          </a:p>
        </p:txBody>
      </p:sp>
      <p:sp>
        <p:nvSpPr>
          <p:cNvPr id="75943" name="TextBox 233"/>
          <p:cNvSpPr txBox="1">
            <a:spLocks noChangeArrowheads="1"/>
          </p:cNvSpPr>
          <p:nvPr/>
        </p:nvSpPr>
        <p:spPr bwMode="auto">
          <a:xfrm>
            <a:off x="6411914" y="3595688"/>
            <a:ext cx="3762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100</a:t>
            </a:r>
          </a:p>
        </p:txBody>
      </p:sp>
      <p:sp>
        <p:nvSpPr>
          <p:cNvPr id="75944" name="TextBox 234"/>
          <p:cNvSpPr txBox="1">
            <a:spLocks noChangeArrowheads="1"/>
          </p:cNvSpPr>
          <p:nvPr/>
        </p:nvSpPr>
        <p:spPr bwMode="auto">
          <a:xfrm>
            <a:off x="6413500" y="3409951"/>
            <a:ext cx="3762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125</a:t>
            </a:r>
          </a:p>
        </p:txBody>
      </p:sp>
      <p:sp>
        <p:nvSpPr>
          <p:cNvPr id="75945" name="TextBox 235"/>
          <p:cNvSpPr txBox="1">
            <a:spLocks noChangeArrowheads="1"/>
          </p:cNvSpPr>
          <p:nvPr/>
        </p:nvSpPr>
        <p:spPr bwMode="auto">
          <a:xfrm>
            <a:off x="6415089" y="3225801"/>
            <a:ext cx="3762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150</a:t>
            </a:r>
          </a:p>
        </p:txBody>
      </p:sp>
      <p:sp>
        <p:nvSpPr>
          <p:cNvPr id="75946" name="TextBox 236"/>
          <p:cNvSpPr txBox="1">
            <a:spLocks noChangeArrowheads="1"/>
          </p:cNvSpPr>
          <p:nvPr/>
        </p:nvSpPr>
        <p:spPr bwMode="auto">
          <a:xfrm>
            <a:off x="6416675" y="3033713"/>
            <a:ext cx="3762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lgn="r" eaLnBrk="1" hangingPunct="1">
              <a:spcBef>
                <a:spcPct val="0"/>
              </a:spcBef>
              <a:buFontTx/>
              <a:buNone/>
            </a:pPr>
            <a:r>
              <a:rPr lang="en-US" altLang="en-US" sz="1000">
                <a:latin typeface="Times" panose="02020603050405020304" pitchFamily="18" charset="0"/>
              </a:rPr>
              <a:t>175</a:t>
            </a:r>
          </a:p>
        </p:txBody>
      </p:sp>
      <p:sp>
        <p:nvSpPr>
          <p:cNvPr id="171" name="TextBox 136"/>
          <p:cNvSpPr txBox="1">
            <a:spLocks noChangeArrowheads="1"/>
          </p:cNvSpPr>
          <p:nvPr/>
        </p:nvSpPr>
        <p:spPr bwMode="auto">
          <a:xfrm rot="16200000">
            <a:off x="2231232" y="3634582"/>
            <a:ext cx="1797050" cy="493713"/>
          </a:xfrm>
          <a:prstGeom prst="rect">
            <a:avLst/>
          </a:prstGeom>
          <a:noFill/>
          <a:ln w="9525">
            <a:noFill/>
            <a:miter lim="800000"/>
            <a:headEnd/>
            <a:tailEnd/>
          </a:ln>
        </p:spPr>
        <p:txBody>
          <a:bodyPr lIns="91422" tIns="45711" rIns="91422" bIns="45711">
            <a:spAutoFit/>
          </a:bodyPr>
          <a:lstStyle/>
          <a:p>
            <a:pPr algn="ctr">
              <a:defRPr/>
            </a:pPr>
            <a:r>
              <a:rPr lang="en-US" sz="1300" b="1" dirty="0">
                <a:ea typeface="ＭＳ Ｐゴシック"/>
                <a:cs typeface="ＭＳ Ｐゴシック"/>
              </a:rPr>
              <a:t>Rate</a:t>
            </a:r>
          </a:p>
          <a:p>
            <a:pPr algn="ctr">
              <a:defRPr/>
            </a:pPr>
            <a:r>
              <a:rPr lang="en-US" sz="1300" b="1" dirty="0">
                <a:ea typeface="ＭＳ Ｐゴシック"/>
                <a:cs typeface="ＭＳ Ｐゴシック"/>
              </a:rPr>
              <a:t>(per 100,000 people)</a:t>
            </a:r>
          </a:p>
        </p:txBody>
      </p:sp>
      <p:sp>
        <p:nvSpPr>
          <p:cNvPr id="172" name="TextBox 136"/>
          <p:cNvSpPr txBox="1">
            <a:spLocks noChangeArrowheads="1"/>
          </p:cNvSpPr>
          <p:nvPr/>
        </p:nvSpPr>
        <p:spPr bwMode="auto">
          <a:xfrm rot="16200000">
            <a:off x="2229645" y="5452270"/>
            <a:ext cx="1800225" cy="493713"/>
          </a:xfrm>
          <a:prstGeom prst="rect">
            <a:avLst/>
          </a:prstGeom>
          <a:noFill/>
          <a:ln w="9525">
            <a:noFill/>
            <a:miter lim="800000"/>
            <a:headEnd/>
            <a:tailEnd/>
          </a:ln>
        </p:spPr>
        <p:txBody>
          <a:bodyPr lIns="91422" tIns="45711" rIns="91422" bIns="45711">
            <a:spAutoFit/>
          </a:bodyPr>
          <a:lstStyle/>
          <a:p>
            <a:pPr algn="ctr">
              <a:defRPr/>
            </a:pPr>
            <a:r>
              <a:rPr lang="en-US" sz="1300" b="1" dirty="0">
                <a:ea typeface="ＭＳ Ｐゴシック"/>
                <a:cs typeface="ＭＳ Ｐゴシック"/>
              </a:rPr>
              <a:t>Rate</a:t>
            </a:r>
          </a:p>
          <a:p>
            <a:pPr algn="ctr">
              <a:defRPr/>
            </a:pPr>
            <a:r>
              <a:rPr lang="en-US" sz="1300" b="1" dirty="0">
                <a:ea typeface="ＭＳ Ｐゴシック"/>
                <a:cs typeface="ＭＳ Ｐゴシック"/>
              </a:rPr>
              <a:t>(per 100,000 people)</a:t>
            </a:r>
          </a:p>
        </p:txBody>
      </p:sp>
      <p:sp>
        <p:nvSpPr>
          <p:cNvPr id="173" name="TextBox 183"/>
          <p:cNvSpPr txBox="1">
            <a:spLocks noChangeArrowheads="1"/>
          </p:cNvSpPr>
          <p:nvPr/>
        </p:nvSpPr>
        <p:spPr bwMode="auto">
          <a:xfrm rot="16200000">
            <a:off x="5435675" y="1830238"/>
            <a:ext cx="1596876" cy="492424"/>
          </a:xfrm>
          <a:prstGeom prst="rect">
            <a:avLst/>
          </a:prstGeom>
          <a:noFill/>
          <a:ln w="9525">
            <a:noFill/>
            <a:miter lim="800000"/>
            <a:headEnd/>
            <a:tailEnd/>
          </a:ln>
        </p:spPr>
        <p:txBody>
          <a:bodyPr wrap="none" lIns="91422" tIns="45711" rIns="91422" bIns="45711">
            <a:spAutoFit/>
          </a:bodyPr>
          <a:lstStyle/>
          <a:p>
            <a:pPr algn="ctr">
              <a:defRPr/>
            </a:pPr>
            <a:r>
              <a:rPr lang="en-US" sz="1300" b="1" dirty="0">
                <a:solidFill>
                  <a:schemeClr val="tx2">
                    <a:lumMod val="20000"/>
                    <a:lumOff val="80000"/>
                  </a:schemeClr>
                </a:solidFill>
                <a:latin typeface="+mj-lt"/>
                <a:ea typeface="ＭＳ Ｐゴシック"/>
                <a:cs typeface="ＭＳ Ｐゴシック"/>
              </a:rPr>
              <a:t>Rate</a:t>
            </a:r>
          </a:p>
          <a:p>
            <a:pPr algn="ctr">
              <a:defRPr/>
            </a:pPr>
            <a:r>
              <a:rPr lang="en-US" sz="1300" b="1" dirty="0">
                <a:solidFill>
                  <a:schemeClr val="tx2">
                    <a:lumMod val="20000"/>
                    <a:lumOff val="80000"/>
                  </a:schemeClr>
                </a:solidFill>
                <a:latin typeface="+mj-lt"/>
                <a:ea typeface="ＭＳ Ｐゴシック"/>
                <a:cs typeface="ＭＳ Ｐゴシック"/>
              </a:rPr>
              <a:t>(per 100,000 people)</a:t>
            </a:r>
          </a:p>
        </p:txBody>
      </p:sp>
      <p:sp>
        <p:nvSpPr>
          <p:cNvPr id="75950" name="Rectangle 173"/>
          <p:cNvSpPr>
            <a:spLocks noChangeArrowheads="1"/>
          </p:cNvSpPr>
          <p:nvPr/>
        </p:nvSpPr>
        <p:spPr bwMode="auto">
          <a:xfrm>
            <a:off x="6784975" y="5262704"/>
            <a:ext cx="2149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166688" algn="l"/>
                <a:tab pos="2224088" algn="l"/>
                <a:tab pos="2576513" algn="l"/>
                <a:tab pos="3549650" algn="l"/>
                <a:tab pos="4402138" algn="l"/>
                <a:tab pos="5424488" algn="l"/>
                <a:tab pos="6110288" algn="l"/>
              </a:tabLst>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tabLst>
                <a:tab pos="166688" algn="l"/>
                <a:tab pos="2224088" algn="l"/>
                <a:tab pos="2576513" algn="l"/>
                <a:tab pos="3549650" algn="l"/>
                <a:tab pos="4402138" algn="l"/>
                <a:tab pos="5424488" algn="l"/>
                <a:tab pos="6110288" algn="l"/>
              </a:tabLst>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tabLst>
                <a:tab pos="166688" algn="l"/>
                <a:tab pos="2224088" algn="l"/>
                <a:tab pos="2576513" algn="l"/>
                <a:tab pos="3549650" algn="l"/>
                <a:tab pos="4402138" algn="l"/>
                <a:tab pos="5424488" algn="l"/>
                <a:tab pos="6110288" algn="l"/>
              </a:tabLst>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tabLst>
                <a:tab pos="166688" algn="l"/>
                <a:tab pos="2224088" algn="l"/>
                <a:tab pos="2576513" algn="l"/>
                <a:tab pos="3549650" algn="l"/>
                <a:tab pos="4402138" algn="l"/>
                <a:tab pos="5424488" algn="l"/>
                <a:tab pos="6110288" algn="l"/>
              </a:tabLst>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tabLst>
                <a:tab pos="166688" algn="l"/>
                <a:tab pos="2224088" algn="l"/>
                <a:tab pos="2576513" algn="l"/>
                <a:tab pos="3549650" algn="l"/>
                <a:tab pos="4402138" algn="l"/>
                <a:tab pos="5424488" algn="l"/>
                <a:tab pos="6110288" algn="l"/>
              </a:tabLst>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tabLst>
                <a:tab pos="166688" algn="l"/>
                <a:tab pos="2224088" algn="l"/>
                <a:tab pos="2576513" algn="l"/>
                <a:tab pos="3549650" algn="l"/>
                <a:tab pos="4402138" algn="l"/>
                <a:tab pos="5424488" algn="l"/>
                <a:tab pos="6110288" algn="l"/>
              </a:tabLst>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tabLst>
                <a:tab pos="166688" algn="l"/>
                <a:tab pos="2224088" algn="l"/>
                <a:tab pos="2576513" algn="l"/>
                <a:tab pos="3549650" algn="l"/>
                <a:tab pos="4402138" algn="l"/>
                <a:tab pos="5424488" algn="l"/>
                <a:tab pos="6110288" algn="l"/>
              </a:tabLst>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tabLst>
                <a:tab pos="166688" algn="l"/>
                <a:tab pos="2224088" algn="l"/>
                <a:tab pos="2576513" algn="l"/>
                <a:tab pos="3549650" algn="l"/>
                <a:tab pos="4402138" algn="l"/>
                <a:tab pos="5424488" algn="l"/>
                <a:tab pos="6110288" algn="l"/>
              </a:tabLst>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tabLst>
                <a:tab pos="166688" algn="l"/>
                <a:tab pos="2224088" algn="l"/>
                <a:tab pos="2576513" algn="l"/>
                <a:tab pos="3549650" algn="l"/>
                <a:tab pos="4402138" algn="l"/>
                <a:tab pos="5424488" algn="l"/>
                <a:tab pos="6110288" algn="l"/>
              </a:tabLst>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400" b="1" dirty="0">
                <a:latin typeface="Arial" panose="020B0604020202020204" pitchFamily="34" charset="0"/>
              </a:rPr>
              <a:t> HG Welch, JNCI 2010</a:t>
            </a:r>
          </a:p>
        </p:txBody>
      </p:sp>
    </p:spTree>
    <p:extLst>
      <p:ext uri="{BB962C8B-B14F-4D97-AF65-F5344CB8AC3E}">
        <p14:creationId xmlns:p14="http://schemas.microsoft.com/office/powerpoint/2010/main" val="1971384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99618" y="441093"/>
            <a:ext cx="7113588" cy="593725"/>
          </a:xfrm>
        </p:spPr>
        <p:txBody>
          <a:bodyPr>
            <a:normAutofit/>
          </a:bodyPr>
          <a:lstStyle/>
          <a:p>
            <a:r>
              <a:rPr lang="en-US" sz="3600" b="1" dirty="0">
                <a:solidFill>
                  <a:srgbClr val="C00000"/>
                </a:solidFill>
              </a:rPr>
              <a:t>Harms of Cancer </a:t>
            </a:r>
            <a:r>
              <a:rPr lang="en-US" sz="3600" b="1" dirty="0" err="1">
                <a:solidFill>
                  <a:srgbClr val="C00000"/>
                </a:solidFill>
              </a:rPr>
              <a:t>Overdiagnosis</a:t>
            </a:r>
            <a:endParaRPr lang="en-US" sz="3600" b="1" dirty="0">
              <a:solidFill>
                <a:srgbClr val="C00000"/>
              </a:solidFill>
            </a:endParaRPr>
          </a:p>
        </p:txBody>
      </p:sp>
      <p:sp>
        <p:nvSpPr>
          <p:cNvPr id="3" name="Content Placeholder 2"/>
          <p:cNvSpPr>
            <a:spLocks noGrp="1"/>
          </p:cNvSpPr>
          <p:nvPr>
            <p:ph sz="quarter" idx="4294967295"/>
          </p:nvPr>
        </p:nvSpPr>
        <p:spPr>
          <a:xfrm>
            <a:off x="1458913" y="1370013"/>
            <a:ext cx="10733087" cy="4687887"/>
          </a:xfrm>
        </p:spPr>
        <p:txBody>
          <a:bodyPr>
            <a:normAutofit lnSpcReduction="10000"/>
          </a:bodyPr>
          <a:lstStyle/>
          <a:p>
            <a:r>
              <a:rPr lang="en-US" sz="3200" b="1" dirty="0"/>
              <a:t>Labels healthy people as cancer patients</a:t>
            </a:r>
          </a:p>
          <a:p>
            <a:r>
              <a:rPr lang="en-US" sz="3200" b="1" dirty="0"/>
              <a:t>“Cures” people that did not need to be cured</a:t>
            </a:r>
          </a:p>
          <a:p>
            <a:pPr marL="746125" lvl="2" indent="-223838">
              <a:buFont typeface="Arial" panose="020B0604020202020204" pitchFamily="34" charset="0"/>
              <a:buChar char="•"/>
            </a:pPr>
            <a:r>
              <a:rPr lang="en-US" sz="2800" dirty="0"/>
              <a:t>Artificially raises the “cure” and survival rates</a:t>
            </a:r>
          </a:p>
          <a:p>
            <a:pPr marL="746125" lvl="4" indent="-223838">
              <a:buFont typeface="Arial" panose="020B0604020202020204" pitchFamily="34" charset="0"/>
              <a:buChar char="•"/>
            </a:pPr>
            <a:r>
              <a:rPr lang="en-US" sz="2800" dirty="0"/>
              <a:t>Vicious cycle:   prevalence,   fear,   advocacy,   screening,   </a:t>
            </a:r>
            <a:r>
              <a:rPr lang="en-US" sz="2800" dirty="0" err="1"/>
              <a:t>overDx</a:t>
            </a:r>
            <a:endParaRPr lang="en-US" sz="2800" dirty="0"/>
          </a:p>
          <a:p>
            <a:r>
              <a:rPr lang="en-US" sz="3200" b="1" dirty="0"/>
              <a:t>Incurs unnecessary but toxic treatments</a:t>
            </a:r>
          </a:p>
          <a:p>
            <a:pPr lvl="2">
              <a:buFont typeface="Arial" panose="020B0604020202020204" pitchFamily="34" charset="0"/>
              <a:buChar char="•"/>
            </a:pPr>
            <a:r>
              <a:rPr lang="en-US" sz="2800" dirty="0"/>
              <a:t>Surgery</a:t>
            </a:r>
          </a:p>
          <a:p>
            <a:pPr lvl="2">
              <a:buFont typeface="Arial" panose="020B0604020202020204" pitchFamily="34" charset="0"/>
              <a:buChar char="•"/>
            </a:pPr>
            <a:r>
              <a:rPr lang="en-US" sz="2800" dirty="0"/>
              <a:t>Carcinogens and </a:t>
            </a:r>
            <a:r>
              <a:rPr lang="en-US" sz="2800" dirty="0" err="1"/>
              <a:t>cardiotoxins</a:t>
            </a:r>
            <a:r>
              <a:rPr lang="en-US" sz="2800" dirty="0"/>
              <a:t>: e.g. radiation, chemotherapy, </a:t>
            </a:r>
            <a:r>
              <a:rPr lang="en-US" sz="2800" dirty="0" err="1"/>
              <a:t>transtuzumab</a:t>
            </a:r>
            <a:endParaRPr lang="en-US" sz="2800" dirty="0"/>
          </a:p>
          <a:p>
            <a:pPr lvl="2">
              <a:buFont typeface="Arial" panose="020B0604020202020204" pitchFamily="34" charset="0"/>
              <a:buChar char="•"/>
            </a:pPr>
            <a:r>
              <a:rPr lang="en-US" sz="2800" dirty="0"/>
              <a:t>Financial toxicity for patients</a:t>
            </a:r>
          </a:p>
          <a:p>
            <a:pPr lvl="2">
              <a:buFont typeface="Arial" panose="020B0604020202020204" pitchFamily="34" charset="0"/>
              <a:buChar char="•"/>
            </a:pPr>
            <a:r>
              <a:rPr lang="en-US" sz="2800" dirty="0"/>
              <a:t>Opportunity costs for the healthcare system</a:t>
            </a:r>
          </a:p>
        </p:txBody>
      </p:sp>
      <p:sp>
        <p:nvSpPr>
          <p:cNvPr id="5" name="Up Arrow 4">
            <a:extLst>
              <a:ext uri="{FF2B5EF4-FFF2-40B4-BE49-F238E27FC236}">
                <a16:creationId xmlns:a16="http://schemas.microsoft.com/office/drawing/2014/main" id="{BB534A89-8C6F-E34B-A9BD-0EF85C636BAC}"/>
              </a:ext>
            </a:extLst>
          </p:cNvPr>
          <p:cNvSpPr/>
          <p:nvPr/>
        </p:nvSpPr>
        <p:spPr>
          <a:xfrm flipH="1">
            <a:off x="6201840" y="2808551"/>
            <a:ext cx="83550" cy="236668"/>
          </a:xfrm>
          <a:prstGeom prst="up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Up Arrow 7">
            <a:extLst>
              <a:ext uri="{FF2B5EF4-FFF2-40B4-BE49-F238E27FC236}">
                <a16:creationId xmlns:a16="http://schemas.microsoft.com/office/drawing/2014/main" id="{DD60DD2D-8FF0-DA41-8EE8-6C537CC36964}"/>
              </a:ext>
            </a:extLst>
          </p:cNvPr>
          <p:cNvSpPr/>
          <p:nvPr/>
        </p:nvSpPr>
        <p:spPr>
          <a:xfrm>
            <a:off x="8734754" y="2837272"/>
            <a:ext cx="83551" cy="236668"/>
          </a:xfrm>
          <a:prstGeom prst="up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E324ED57-B92A-0148-B44A-EF66635E078F}"/>
              </a:ext>
            </a:extLst>
          </p:cNvPr>
          <p:cNvSpPr/>
          <p:nvPr/>
        </p:nvSpPr>
        <p:spPr>
          <a:xfrm>
            <a:off x="10458682" y="2818087"/>
            <a:ext cx="81995" cy="236668"/>
          </a:xfrm>
          <a:prstGeom prst="up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Up Arrow 9">
            <a:extLst>
              <a:ext uri="{FF2B5EF4-FFF2-40B4-BE49-F238E27FC236}">
                <a16:creationId xmlns:a16="http://schemas.microsoft.com/office/drawing/2014/main" id="{1AFE1920-CFCC-1C4D-A0B4-80D5FF30F572}"/>
              </a:ext>
            </a:extLst>
          </p:cNvPr>
          <p:cNvSpPr/>
          <p:nvPr/>
        </p:nvSpPr>
        <p:spPr>
          <a:xfrm>
            <a:off x="7094377" y="2818087"/>
            <a:ext cx="83551" cy="236668"/>
          </a:xfrm>
          <a:prstGeom prst="up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50BB7723-A5A3-2C43-91FF-7E72B4D5F91D}"/>
              </a:ext>
            </a:extLst>
          </p:cNvPr>
          <p:cNvSpPr/>
          <p:nvPr/>
        </p:nvSpPr>
        <p:spPr>
          <a:xfrm>
            <a:off x="4306393" y="2837272"/>
            <a:ext cx="83551" cy="236668"/>
          </a:xfrm>
          <a:prstGeom prst="up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1962328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32885" y="281929"/>
            <a:ext cx="9534441" cy="1003946"/>
          </a:xfrm>
        </p:spPr>
        <p:txBody>
          <a:bodyPr>
            <a:noAutofit/>
          </a:bodyPr>
          <a:lstStyle/>
          <a:p>
            <a:pPr algn="ctr"/>
            <a:r>
              <a:rPr lang="en-US" sz="3600" b="1" dirty="0">
                <a:solidFill>
                  <a:srgbClr val="C00000"/>
                </a:solidFill>
              </a:rPr>
              <a:t>Screening and the Transformation of Medicine</a:t>
            </a:r>
          </a:p>
        </p:txBody>
      </p:sp>
      <p:sp>
        <p:nvSpPr>
          <p:cNvPr id="3" name="Content Placeholder 2"/>
          <p:cNvSpPr>
            <a:spLocks noGrp="1"/>
          </p:cNvSpPr>
          <p:nvPr>
            <p:ph idx="4294967295"/>
          </p:nvPr>
        </p:nvSpPr>
        <p:spPr>
          <a:xfrm>
            <a:off x="1966365" y="1285875"/>
            <a:ext cx="8522936" cy="4702231"/>
          </a:xfrm>
        </p:spPr>
        <p:txBody>
          <a:bodyPr>
            <a:noAutofit/>
          </a:bodyPr>
          <a:lstStyle/>
          <a:p>
            <a:pPr marL="287338" indent="-287338">
              <a:buNone/>
            </a:pPr>
            <a:r>
              <a:rPr lang="en-US" sz="2400" dirty="0"/>
              <a:t>“Ancient medical history”: diagnosis &amp; management of established disease</a:t>
            </a:r>
          </a:p>
          <a:p>
            <a:pPr lvl="1">
              <a:buFont typeface="Arial"/>
              <a:buChar char="•"/>
            </a:pPr>
            <a:r>
              <a:rPr lang="en-US" dirty="0"/>
              <a:t>Testicular cancer, lymphomas, childhood malignancies</a:t>
            </a:r>
          </a:p>
          <a:p>
            <a:pPr marL="0" indent="0">
              <a:buNone/>
            </a:pPr>
            <a:r>
              <a:rPr lang="en-US" sz="2400" dirty="0"/>
              <a:t>Screening for early, asymptomatic disease</a:t>
            </a:r>
          </a:p>
          <a:p>
            <a:pPr lvl="1">
              <a:buFont typeface="Arial"/>
              <a:buChar char="•"/>
            </a:pPr>
            <a:r>
              <a:rPr lang="en-US" dirty="0"/>
              <a:t>Cervical cancer, colorectal cancer, lung cancer</a:t>
            </a:r>
          </a:p>
          <a:p>
            <a:pPr marL="287338" indent="-287338">
              <a:buNone/>
            </a:pPr>
            <a:r>
              <a:rPr lang="en-US" sz="2400" dirty="0"/>
              <a:t>Screening for risk factors of disease</a:t>
            </a:r>
          </a:p>
          <a:p>
            <a:pPr lvl="1">
              <a:buFont typeface="Arial"/>
              <a:buChar char="•"/>
            </a:pPr>
            <a:r>
              <a:rPr lang="en-US" dirty="0"/>
              <a:t>Family history, genetics, obesity</a:t>
            </a:r>
          </a:p>
          <a:p>
            <a:pPr marL="287338" indent="-287338">
              <a:buNone/>
            </a:pPr>
            <a:r>
              <a:rPr lang="en-US" sz="2400" dirty="0"/>
              <a:t>Screening for risk factors </a:t>
            </a:r>
            <a:r>
              <a:rPr lang="en-US" sz="2400" u="sng" dirty="0"/>
              <a:t>for</a:t>
            </a:r>
            <a:r>
              <a:rPr lang="en-US" sz="2400" dirty="0"/>
              <a:t> risk factors (“disease risk predisposition”) </a:t>
            </a:r>
          </a:p>
          <a:p>
            <a:pPr lvl="1">
              <a:buFont typeface="Arial"/>
              <a:buChar char="•"/>
            </a:pPr>
            <a:r>
              <a:rPr lang="en-US" dirty="0"/>
              <a:t>Genetic markers for nicotine addiction, obesity, </a:t>
            </a:r>
            <a:r>
              <a:rPr lang="en-US" dirty="0" err="1"/>
              <a:t>microbiomics</a:t>
            </a:r>
            <a:r>
              <a:rPr lang="en-US" dirty="0"/>
              <a:t>, diabetes…</a:t>
            </a:r>
          </a:p>
          <a:p>
            <a:pPr lvl="1">
              <a:buFont typeface="Arial"/>
              <a:buChar char="•"/>
            </a:pPr>
            <a:r>
              <a:rPr lang="en-US" dirty="0"/>
              <a:t>Mammogram calcium to predict cardiac atherosclerosis</a:t>
            </a:r>
          </a:p>
        </p:txBody>
      </p:sp>
    </p:spTree>
    <p:extLst>
      <p:ext uri="{BB962C8B-B14F-4D97-AF65-F5344CB8AC3E}">
        <p14:creationId xmlns:p14="http://schemas.microsoft.com/office/powerpoint/2010/main" val="2085505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1" name="Group 990"/>
          <p:cNvGrpSpPr/>
          <p:nvPr/>
        </p:nvGrpSpPr>
        <p:grpSpPr>
          <a:xfrm>
            <a:off x="2969271" y="532212"/>
            <a:ext cx="7134131" cy="4617268"/>
            <a:chOff x="1032095" y="1095469"/>
            <a:chExt cx="7134131" cy="4617268"/>
          </a:xfrm>
        </p:grpSpPr>
        <p:cxnSp>
          <p:nvCxnSpPr>
            <p:cNvPr id="35" name="Straight Connector 34"/>
            <p:cNvCxnSpPr/>
            <p:nvPr/>
          </p:nvCxnSpPr>
          <p:spPr>
            <a:xfrm>
              <a:off x="1032095" y="1095469"/>
              <a:ext cx="0" cy="461726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032095" y="5712737"/>
              <a:ext cx="71341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92" name="Group 991"/>
          <p:cNvGrpSpPr/>
          <p:nvPr/>
        </p:nvGrpSpPr>
        <p:grpSpPr>
          <a:xfrm>
            <a:off x="3204646" y="503975"/>
            <a:ext cx="6811309" cy="4795358"/>
            <a:chOff x="1267470" y="1067232"/>
            <a:chExt cx="6811309" cy="4795358"/>
          </a:xfrm>
        </p:grpSpPr>
        <p:cxnSp>
          <p:nvCxnSpPr>
            <p:cNvPr id="44" name="Straight Connector 43"/>
            <p:cNvCxnSpPr/>
            <p:nvPr/>
          </p:nvCxnSpPr>
          <p:spPr>
            <a:xfrm>
              <a:off x="1647730" y="1814003"/>
              <a:ext cx="5395866" cy="3494638"/>
            </a:xfrm>
            <a:prstGeom prst="line">
              <a:avLst/>
            </a:prstGeom>
            <a:ln w="28575"/>
          </p:spPr>
          <p:style>
            <a:lnRef idx="1">
              <a:schemeClr val="dk1"/>
            </a:lnRef>
            <a:fillRef idx="0">
              <a:schemeClr val="dk1"/>
            </a:fillRef>
            <a:effectRef idx="0">
              <a:schemeClr val="dk1"/>
            </a:effectRef>
            <a:fontRef idx="minor">
              <a:schemeClr val="tx1"/>
            </a:fontRef>
          </p:style>
        </p:cxnSp>
        <p:sp>
          <p:nvSpPr>
            <p:cNvPr id="48" name="Arc 47"/>
            <p:cNvSpPr/>
            <p:nvPr/>
          </p:nvSpPr>
          <p:spPr>
            <a:xfrm rot="10583755">
              <a:off x="1267470" y="1067232"/>
              <a:ext cx="660934" cy="855553"/>
            </a:xfrm>
            <a:custGeom>
              <a:avLst/>
              <a:gdLst>
                <a:gd name="connsiteX0" fmla="*/ 660903 w 1321806"/>
                <a:gd name="connsiteY0" fmla="*/ 0 h 1711105"/>
                <a:gd name="connsiteX1" fmla="*/ 1321806 w 1321806"/>
                <a:gd name="connsiteY1" fmla="*/ 855553 h 1711105"/>
                <a:gd name="connsiteX2" fmla="*/ 660903 w 1321806"/>
                <a:gd name="connsiteY2" fmla="*/ 855553 h 1711105"/>
                <a:gd name="connsiteX3" fmla="*/ 660903 w 1321806"/>
                <a:gd name="connsiteY3" fmla="*/ 0 h 1711105"/>
                <a:gd name="connsiteX0" fmla="*/ 660903 w 1321806"/>
                <a:gd name="connsiteY0" fmla="*/ 0 h 1711105"/>
                <a:gd name="connsiteX1" fmla="*/ 1321806 w 1321806"/>
                <a:gd name="connsiteY1" fmla="*/ 855553 h 1711105"/>
                <a:gd name="connsiteX0" fmla="*/ 81997 w 742900"/>
                <a:gd name="connsiteY0" fmla="*/ 45388 h 900941"/>
                <a:gd name="connsiteX1" fmla="*/ 742900 w 742900"/>
                <a:gd name="connsiteY1" fmla="*/ 900941 h 900941"/>
                <a:gd name="connsiteX2" fmla="*/ 81997 w 742900"/>
                <a:gd name="connsiteY2" fmla="*/ 900941 h 900941"/>
                <a:gd name="connsiteX3" fmla="*/ 81997 w 742900"/>
                <a:gd name="connsiteY3" fmla="*/ 45388 h 900941"/>
                <a:gd name="connsiteX0" fmla="*/ 0 w 742900"/>
                <a:gd name="connsiteY0" fmla="*/ 0 h 900941"/>
                <a:gd name="connsiteX1" fmla="*/ 742900 w 742900"/>
                <a:gd name="connsiteY1" fmla="*/ 900941 h 900941"/>
                <a:gd name="connsiteX0" fmla="*/ 81997 w 742900"/>
                <a:gd name="connsiteY0" fmla="*/ 45388 h 900941"/>
                <a:gd name="connsiteX1" fmla="*/ 742900 w 742900"/>
                <a:gd name="connsiteY1" fmla="*/ 900941 h 900941"/>
                <a:gd name="connsiteX2" fmla="*/ 81997 w 742900"/>
                <a:gd name="connsiteY2" fmla="*/ 900941 h 900941"/>
                <a:gd name="connsiteX3" fmla="*/ 81997 w 742900"/>
                <a:gd name="connsiteY3" fmla="*/ 45388 h 900941"/>
                <a:gd name="connsiteX0" fmla="*/ 0 w 742900"/>
                <a:gd name="connsiteY0" fmla="*/ 0 h 900941"/>
                <a:gd name="connsiteX1" fmla="*/ 742900 w 742900"/>
                <a:gd name="connsiteY1" fmla="*/ 900941 h 900941"/>
                <a:gd name="connsiteX0" fmla="*/ 0 w 660903"/>
                <a:gd name="connsiteY0" fmla="*/ 40072 h 895625"/>
                <a:gd name="connsiteX1" fmla="*/ 660903 w 660903"/>
                <a:gd name="connsiteY1" fmla="*/ 895625 h 895625"/>
                <a:gd name="connsiteX2" fmla="*/ 0 w 660903"/>
                <a:gd name="connsiteY2" fmla="*/ 895625 h 895625"/>
                <a:gd name="connsiteX3" fmla="*/ 0 w 660903"/>
                <a:gd name="connsiteY3" fmla="*/ 40072 h 895625"/>
                <a:gd name="connsiteX0" fmla="*/ 113950 w 660903"/>
                <a:gd name="connsiteY0" fmla="*/ 0 h 895625"/>
                <a:gd name="connsiteX1" fmla="*/ 660903 w 660903"/>
                <a:gd name="connsiteY1" fmla="*/ 895625 h 895625"/>
                <a:gd name="connsiteX0" fmla="*/ 0 w 660903"/>
                <a:gd name="connsiteY0" fmla="*/ 40072 h 895625"/>
                <a:gd name="connsiteX1" fmla="*/ 660903 w 660903"/>
                <a:gd name="connsiteY1" fmla="*/ 895625 h 895625"/>
                <a:gd name="connsiteX2" fmla="*/ 0 w 660903"/>
                <a:gd name="connsiteY2" fmla="*/ 895625 h 895625"/>
                <a:gd name="connsiteX3" fmla="*/ 0 w 660903"/>
                <a:gd name="connsiteY3" fmla="*/ 40072 h 895625"/>
                <a:gd name="connsiteX0" fmla="*/ 113950 w 660903"/>
                <a:gd name="connsiteY0" fmla="*/ 0 h 895625"/>
                <a:gd name="connsiteX1" fmla="*/ 660903 w 660903"/>
                <a:gd name="connsiteY1" fmla="*/ 895625 h 895625"/>
                <a:gd name="connsiteX0" fmla="*/ 0 w 660903"/>
                <a:gd name="connsiteY0" fmla="*/ 40072 h 895625"/>
                <a:gd name="connsiteX1" fmla="*/ 660903 w 660903"/>
                <a:gd name="connsiteY1" fmla="*/ 895625 h 895625"/>
                <a:gd name="connsiteX2" fmla="*/ 0 w 660903"/>
                <a:gd name="connsiteY2" fmla="*/ 895625 h 895625"/>
                <a:gd name="connsiteX3" fmla="*/ 0 w 660903"/>
                <a:gd name="connsiteY3" fmla="*/ 40072 h 895625"/>
                <a:gd name="connsiteX0" fmla="*/ 113950 w 660903"/>
                <a:gd name="connsiteY0" fmla="*/ 0 h 895625"/>
                <a:gd name="connsiteX1" fmla="*/ 660903 w 660903"/>
                <a:gd name="connsiteY1" fmla="*/ 895625 h 895625"/>
                <a:gd name="connsiteX0" fmla="*/ 0 w 660903"/>
                <a:gd name="connsiteY0" fmla="*/ 35839 h 891392"/>
                <a:gd name="connsiteX1" fmla="*/ 660903 w 660903"/>
                <a:gd name="connsiteY1" fmla="*/ 891392 h 891392"/>
                <a:gd name="connsiteX2" fmla="*/ 0 w 660903"/>
                <a:gd name="connsiteY2" fmla="*/ 891392 h 891392"/>
                <a:gd name="connsiteX3" fmla="*/ 0 w 660903"/>
                <a:gd name="connsiteY3" fmla="*/ 35839 h 891392"/>
                <a:gd name="connsiteX0" fmla="*/ 104178 w 660903"/>
                <a:gd name="connsiteY0" fmla="*/ 0 h 891392"/>
                <a:gd name="connsiteX1" fmla="*/ 660903 w 660903"/>
                <a:gd name="connsiteY1" fmla="*/ 891392 h 891392"/>
                <a:gd name="connsiteX0" fmla="*/ 0 w 660903"/>
                <a:gd name="connsiteY0" fmla="*/ 35577 h 891130"/>
                <a:gd name="connsiteX1" fmla="*/ 660903 w 660903"/>
                <a:gd name="connsiteY1" fmla="*/ 891130 h 891130"/>
                <a:gd name="connsiteX2" fmla="*/ 0 w 660903"/>
                <a:gd name="connsiteY2" fmla="*/ 891130 h 891130"/>
                <a:gd name="connsiteX3" fmla="*/ 0 w 660903"/>
                <a:gd name="connsiteY3" fmla="*/ 35577 h 891130"/>
                <a:gd name="connsiteX0" fmla="*/ 108933 w 660903"/>
                <a:gd name="connsiteY0" fmla="*/ 0 h 891130"/>
                <a:gd name="connsiteX1" fmla="*/ 660903 w 660903"/>
                <a:gd name="connsiteY1" fmla="*/ 891130 h 891130"/>
                <a:gd name="connsiteX0" fmla="*/ 0 w 667272"/>
                <a:gd name="connsiteY0" fmla="*/ 0 h 855553"/>
                <a:gd name="connsiteX1" fmla="*/ 660903 w 667272"/>
                <a:gd name="connsiteY1" fmla="*/ 855553 h 855553"/>
                <a:gd name="connsiteX2" fmla="*/ 0 w 667272"/>
                <a:gd name="connsiteY2" fmla="*/ 855553 h 855553"/>
                <a:gd name="connsiteX3" fmla="*/ 0 w 667272"/>
                <a:gd name="connsiteY3" fmla="*/ 0 h 855553"/>
                <a:gd name="connsiteX0" fmla="*/ 357497 w 667272"/>
                <a:gd name="connsiteY0" fmla="*/ 147098 h 855553"/>
                <a:gd name="connsiteX1" fmla="*/ 660903 w 667272"/>
                <a:gd name="connsiteY1" fmla="*/ 855553 h 855553"/>
                <a:gd name="connsiteX0" fmla="*/ 0 w 660908"/>
                <a:gd name="connsiteY0" fmla="*/ 0 h 855553"/>
                <a:gd name="connsiteX1" fmla="*/ 660903 w 660908"/>
                <a:gd name="connsiteY1" fmla="*/ 855553 h 855553"/>
                <a:gd name="connsiteX2" fmla="*/ 0 w 660908"/>
                <a:gd name="connsiteY2" fmla="*/ 855553 h 855553"/>
                <a:gd name="connsiteX3" fmla="*/ 0 w 660908"/>
                <a:gd name="connsiteY3" fmla="*/ 0 h 855553"/>
                <a:gd name="connsiteX0" fmla="*/ 286763 w 660908"/>
                <a:gd name="connsiteY0" fmla="*/ 209450 h 855553"/>
                <a:gd name="connsiteX1" fmla="*/ 660903 w 660908"/>
                <a:gd name="connsiteY1" fmla="*/ 855553 h 855553"/>
                <a:gd name="connsiteX0" fmla="*/ 0 w 660934"/>
                <a:gd name="connsiteY0" fmla="*/ 0 h 855553"/>
                <a:gd name="connsiteX1" fmla="*/ 660903 w 660934"/>
                <a:gd name="connsiteY1" fmla="*/ 855553 h 855553"/>
                <a:gd name="connsiteX2" fmla="*/ 0 w 660934"/>
                <a:gd name="connsiteY2" fmla="*/ 855553 h 855553"/>
                <a:gd name="connsiteX3" fmla="*/ 0 w 660934"/>
                <a:gd name="connsiteY3" fmla="*/ 0 h 855553"/>
                <a:gd name="connsiteX0" fmla="*/ 291422 w 660934"/>
                <a:gd name="connsiteY0" fmla="*/ 97602 h 855553"/>
                <a:gd name="connsiteX1" fmla="*/ 660903 w 660934"/>
                <a:gd name="connsiteY1" fmla="*/ 855553 h 855553"/>
              </a:gdLst>
              <a:ahLst/>
              <a:cxnLst>
                <a:cxn ang="0">
                  <a:pos x="connsiteX0" y="connsiteY0"/>
                </a:cxn>
                <a:cxn ang="0">
                  <a:pos x="connsiteX1" y="connsiteY1"/>
                </a:cxn>
              </a:cxnLst>
              <a:rect l="l" t="t" r="r" b="b"/>
              <a:pathLst>
                <a:path w="660934" h="855553" stroke="0" extrusionOk="0">
                  <a:moveTo>
                    <a:pt x="0" y="0"/>
                  </a:moveTo>
                  <a:cubicBezTo>
                    <a:pt x="365007" y="0"/>
                    <a:pt x="660903" y="383044"/>
                    <a:pt x="660903" y="855553"/>
                  </a:cubicBezTo>
                  <a:lnTo>
                    <a:pt x="0" y="855553"/>
                  </a:lnTo>
                  <a:lnTo>
                    <a:pt x="0" y="0"/>
                  </a:lnTo>
                  <a:close/>
                </a:path>
                <a:path w="660934" h="855553" fill="none">
                  <a:moveTo>
                    <a:pt x="291422" y="97602"/>
                  </a:moveTo>
                  <a:cubicBezTo>
                    <a:pt x="671686" y="365543"/>
                    <a:pt x="660903" y="383044"/>
                    <a:pt x="660903" y="855553"/>
                  </a:cubicBezTo>
                </a:path>
              </a:pathLst>
            </a:cu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2" name="Arc 47"/>
            <p:cNvSpPr/>
            <p:nvPr/>
          </p:nvSpPr>
          <p:spPr>
            <a:xfrm rot="8554674">
              <a:off x="7211911" y="4920399"/>
              <a:ext cx="866868" cy="942191"/>
            </a:xfrm>
            <a:custGeom>
              <a:avLst/>
              <a:gdLst>
                <a:gd name="connsiteX0" fmla="*/ 660903 w 1321806"/>
                <a:gd name="connsiteY0" fmla="*/ 0 h 1711105"/>
                <a:gd name="connsiteX1" fmla="*/ 1321806 w 1321806"/>
                <a:gd name="connsiteY1" fmla="*/ 855553 h 1711105"/>
                <a:gd name="connsiteX2" fmla="*/ 660903 w 1321806"/>
                <a:gd name="connsiteY2" fmla="*/ 855553 h 1711105"/>
                <a:gd name="connsiteX3" fmla="*/ 660903 w 1321806"/>
                <a:gd name="connsiteY3" fmla="*/ 0 h 1711105"/>
                <a:gd name="connsiteX0" fmla="*/ 660903 w 1321806"/>
                <a:gd name="connsiteY0" fmla="*/ 0 h 1711105"/>
                <a:gd name="connsiteX1" fmla="*/ 1321806 w 1321806"/>
                <a:gd name="connsiteY1" fmla="*/ 855553 h 1711105"/>
                <a:gd name="connsiteX0" fmla="*/ 81997 w 742900"/>
                <a:gd name="connsiteY0" fmla="*/ 45388 h 900941"/>
                <a:gd name="connsiteX1" fmla="*/ 742900 w 742900"/>
                <a:gd name="connsiteY1" fmla="*/ 900941 h 900941"/>
                <a:gd name="connsiteX2" fmla="*/ 81997 w 742900"/>
                <a:gd name="connsiteY2" fmla="*/ 900941 h 900941"/>
                <a:gd name="connsiteX3" fmla="*/ 81997 w 742900"/>
                <a:gd name="connsiteY3" fmla="*/ 45388 h 900941"/>
                <a:gd name="connsiteX0" fmla="*/ 0 w 742900"/>
                <a:gd name="connsiteY0" fmla="*/ 0 h 900941"/>
                <a:gd name="connsiteX1" fmla="*/ 742900 w 742900"/>
                <a:gd name="connsiteY1" fmla="*/ 900941 h 900941"/>
                <a:gd name="connsiteX0" fmla="*/ 81997 w 742900"/>
                <a:gd name="connsiteY0" fmla="*/ 45388 h 900941"/>
                <a:gd name="connsiteX1" fmla="*/ 742900 w 742900"/>
                <a:gd name="connsiteY1" fmla="*/ 900941 h 900941"/>
                <a:gd name="connsiteX2" fmla="*/ 81997 w 742900"/>
                <a:gd name="connsiteY2" fmla="*/ 900941 h 900941"/>
                <a:gd name="connsiteX3" fmla="*/ 81997 w 742900"/>
                <a:gd name="connsiteY3" fmla="*/ 45388 h 900941"/>
                <a:gd name="connsiteX0" fmla="*/ 0 w 742900"/>
                <a:gd name="connsiteY0" fmla="*/ 0 h 900941"/>
                <a:gd name="connsiteX1" fmla="*/ 742900 w 742900"/>
                <a:gd name="connsiteY1" fmla="*/ 900941 h 900941"/>
                <a:gd name="connsiteX0" fmla="*/ 0 w 660903"/>
                <a:gd name="connsiteY0" fmla="*/ 40072 h 895625"/>
                <a:gd name="connsiteX1" fmla="*/ 660903 w 660903"/>
                <a:gd name="connsiteY1" fmla="*/ 895625 h 895625"/>
                <a:gd name="connsiteX2" fmla="*/ 0 w 660903"/>
                <a:gd name="connsiteY2" fmla="*/ 895625 h 895625"/>
                <a:gd name="connsiteX3" fmla="*/ 0 w 660903"/>
                <a:gd name="connsiteY3" fmla="*/ 40072 h 895625"/>
                <a:gd name="connsiteX0" fmla="*/ 113950 w 660903"/>
                <a:gd name="connsiteY0" fmla="*/ 0 h 895625"/>
                <a:gd name="connsiteX1" fmla="*/ 660903 w 660903"/>
                <a:gd name="connsiteY1" fmla="*/ 895625 h 895625"/>
                <a:gd name="connsiteX0" fmla="*/ 0 w 660903"/>
                <a:gd name="connsiteY0" fmla="*/ 40072 h 895625"/>
                <a:gd name="connsiteX1" fmla="*/ 660903 w 660903"/>
                <a:gd name="connsiteY1" fmla="*/ 895625 h 895625"/>
                <a:gd name="connsiteX2" fmla="*/ 0 w 660903"/>
                <a:gd name="connsiteY2" fmla="*/ 895625 h 895625"/>
                <a:gd name="connsiteX3" fmla="*/ 0 w 660903"/>
                <a:gd name="connsiteY3" fmla="*/ 40072 h 895625"/>
                <a:gd name="connsiteX0" fmla="*/ 113950 w 660903"/>
                <a:gd name="connsiteY0" fmla="*/ 0 h 895625"/>
                <a:gd name="connsiteX1" fmla="*/ 660903 w 660903"/>
                <a:gd name="connsiteY1" fmla="*/ 895625 h 895625"/>
                <a:gd name="connsiteX0" fmla="*/ 0 w 660903"/>
                <a:gd name="connsiteY0" fmla="*/ 40072 h 895625"/>
                <a:gd name="connsiteX1" fmla="*/ 660903 w 660903"/>
                <a:gd name="connsiteY1" fmla="*/ 895625 h 895625"/>
                <a:gd name="connsiteX2" fmla="*/ 0 w 660903"/>
                <a:gd name="connsiteY2" fmla="*/ 895625 h 895625"/>
                <a:gd name="connsiteX3" fmla="*/ 0 w 660903"/>
                <a:gd name="connsiteY3" fmla="*/ 40072 h 895625"/>
                <a:gd name="connsiteX0" fmla="*/ 113950 w 660903"/>
                <a:gd name="connsiteY0" fmla="*/ 0 h 895625"/>
                <a:gd name="connsiteX1" fmla="*/ 660903 w 660903"/>
                <a:gd name="connsiteY1" fmla="*/ 895625 h 895625"/>
                <a:gd name="connsiteX0" fmla="*/ 0 w 660903"/>
                <a:gd name="connsiteY0" fmla="*/ 35839 h 891392"/>
                <a:gd name="connsiteX1" fmla="*/ 660903 w 660903"/>
                <a:gd name="connsiteY1" fmla="*/ 891392 h 891392"/>
                <a:gd name="connsiteX2" fmla="*/ 0 w 660903"/>
                <a:gd name="connsiteY2" fmla="*/ 891392 h 891392"/>
                <a:gd name="connsiteX3" fmla="*/ 0 w 660903"/>
                <a:gd name="connsiteY3" fmla="*/ 35839 h 891392"/>
                <a:gd name="connsiteX0" fmla="*/ 104178 w 660903"/>
                <a:gd name="connsiteY0" fmla="*/ 0 h 891392"/>
                <a:gd name="connsiteX1" fmla="*/ 660903 w 660903"/>
                <a:gd name="connsiteY1" fmla="*/ 891392 h 891392"/>
                <a:gd name="connsiteX0" fmla="*/ 0 w 660903"/>
                <a:gd name="connsiteY0" fmla="*/ 35577 h 891130"/>
                <a:gd name="connsiteX1" fmla="*/ 660903 w 660903"/>
                <a:gd name="connsiteY1" fmla="*/ 891130 h 891130"/>
                <a:gd name="connsiteX2" fmla="*/ 0 w 660903"/>
                <a:gd name="connsiteY2" fmla="*/ 891130 h 891130"/>
                <a:gd name="connsiteX3" fmla="*/ 0 w 660903"/>
                <a:gd name="connsiteY3" fmla="*/ 35577 h 891130"/>
                <a:gd name="connsiteX0" fmla="*/ 108933 w 660903"/>
                <a:gd name="connsiteY0" fmla="*/ 0 h 891130"/>
                <a:gd name="connsiteX1" fmla="*/ 660903 w 660903"/>
                <a:gd name="connsiteY1" fmla="*/ 891130 h 891130"/>
                <a:gd name="connsiteX0" fmla="*/ 0 w 869617"/>
                <a:gd name="connsiteY0" fmla="*/ 35577 h 978871"/>
                <a:gd name="connsiteX1" fmla="*/ 660903 w 869617"/>
                <a:gd name="connsiteY1" fmla="*/ 891130 h 978871"/>
                <a:gd name="connsiteX2" fmla="*/ 0 w 869617"/>
                <a:gd name="connsiteY2" fmla="*/ 891130 h 978871"/>
                <a:gd name="connsiteX3" fmla="*/ 0 w 869617"/>
                <a:gd name="connsiteY3" fmla="*/ 35577 h 978871"/>
                <a:gd name="connsiteX0" fmla="*/ 108933 w 869617"/>
                <a:gd name="connsiteY0" fmla="*/ 0 h 978871"/>
                <a:gd name="connsiteX1" fmla="*/ 869617 w 869617"/>
                <a:gd name="connsiteY1" fmla="*/ 978871 h 978871"/>
                <a:gd name="connsiteX0" fmla="*/ 0 w 869617"/>
                <a:gd name="connsiteY0" fmla="*/ 35577 h 978871"/>
                <a:gd name="connsiteX1" fmla="*/ 660903 w 869617"/>
                <a:gd name="connsiteY1" fmla="*/ 891130 h 978871"/>
                <a:gd name="connsiteX2" fmla="*/ 0 w 869617"/>
                <a:gd name="connsiteY2" fmla="*/ 891130 h 978871"/>
                <a:gd name="connsiteX3" fmla="*/ 0 w 869617"/>
                <a:gd name="connsiteY3" fmla="*/ 35577 h 978871"/>
                <a:gd name="connsiteX0" fmla="*/ 108933 w 869617"/>
                <a:gd name="connsiteY0" fmla="*/ 0 h 978871"/>
                <a:gd name="connsiteX1" fmla="*/ 869617 w 869617"/>
                <a:gd name="connsiteY1" fmla="*/ 978871 h 978871"/>
                <a:gd name="connsiteX0" fmla="*/ 0 w 866868"/>
                <a:gd name="connsiteY0" fmla="*/ 35577 h 891130"/>
                <a:gd name="connsiteX1" fmla="*/ 660903 w 866868"/>
                <a:gd name="connsiteY1" fmla="*/ 891130 h 891130"/>
                <a:gd name="connsiteX2" fmla="*/ 0 w 866868"/>
                <a:gd name="connsiteY2" fmla="*/ 891130 h 891130"/>
                <a:gd name="connsiteX3" fmla="*/ 0 w 866868"/>
                <a:gd name="connsiteY3" fmla="*/ 35577 h 891130"/>
                <a:gd name="connsiteX0" fmla="*/ 108933 w 866868"/>
                <a:gd name="connsiteY0" fmla="*/ 0 h 891130"/>
                <a:gd name="connsiteX1" fmla="*/ 866868 w 866868"/>
                <a:gd name="connsiteY1" fmla="*/ 868826 h 891130"/>
                <a:gd name="connsiteX0" fmla="*/ 0 w 866868"/>
                <a:gd name="connsiteY0" fmla="*/ 35577 h 891130"/>
                <a:gd name="connsiteX1" fmla="*/ 660903 w 866868"/>
                <a:gd name="connsiteY1" fmla="*/ 891130 h 891130"/>
                <a:gd name="connsiteX2" fmla="*/ 0 w 866868"/>
                <a:gd name="connsiteY2" fmla="*/ 891130 h 891130"/>
                <a:gd name="connsiteX3" fmla="*/ 0 w 866868"/>
                <a:gd name="connsiteY3" fmla="*/ 35577 h 891130"/>
                <a:gd name="connsiteX0" fmla="*/ 108933 w 866868"/>
                <a:gd name="connsiteY0" fmla="*/ 0 h 891130"/>
                <a:gd name="connsiteX1" fmla="*/ 866868 w 866868"/>
                <a:gd name="connsiteY1" fmla="*/ 868826 h 891130"/>
                <a:gd name="connsiteX0" fmla="*/ 0 w 866868"/>
                <a:gd name="connsiteY0" fmla="*/ 86638 h 942191"/>
                <a:gd name="connsiteX1" fmla="*/ 660903 w 866868"/>
                <a:gd name="connsiteY1" fmla="*/ 942191 h 942191"/>
                <a:gd name="connsiteX2" fmla="*/ 0 w 866868"/>
                <a:gd name="connsiteY2" fmla="*/ 942191 h 942191"/>
                <a:gd name="connsiteX3" fmla="*/ 0 w 866868"/>
                <a:gd name="connsiteY3" fmla="*/ 86638 h 942191"/>
                <a:gd name="connsiteX0" fmla="*/ 148003 w 866868"/>
                <a:gd name="connsiteY0" fmla="*/ 0 h 942191"/>
                <a:gd name="connsiteX1" fmla="*/ 866868 w 866868"/>
                <a:gd name="connsiteY1" fmla="*/ 919887 h 942191"/>
              </a:gdLst>
              <a:ahLst/>
              <a:cxnLst>
                <a:cxn ang="0">
                  <a:pos x="connsiteX0" y="connsiteY0"/>
                </a:cxn>
                <a:cxn ang="0">
                  <a:pos x="connsiteX1" y="connsiteY1"/>
                </a:cxn>
              </a:cxnLst>
              <a:rect l="l" t="t" r="r" b="b"/>
              <a:pathLst>
                <a:path w="866868" h="942191" stroke="0" extrusionOk="0">
                  <a:moveTo>
                    <a:pt x="0" y="86638"/>
                  </a:moveTo>
                  <a:cubicBezTo>
                    <a:pt x="365007" y="86638"/>
                    <a:pt x="660903" y="469682"/>
                    <a:pt x="660903" y="942191"/>
                  </a:cubicBezTo>
                  <a:lnTo>
                    <a:pt x="0" y="942191"/>
                  </a:lnTo>
                  <a:lnTo>
                    <a:pt x="0" y="86638"/>
                  </a:lnTo>
                  <a:close/>
                </a:path>
                <a:path w="866868" h="942191" fill="none">
                  <a:moveTo>
                    <a:pt x="148003" y="0"/>
                  </a:moveTo>
                  <a:cubicBezTo>
                    <a:pt x="528267" y="267941"/>
                    <a:pt x="657511" y="278189"/>
                    <a:pt x="866868" y="919887"/>
                  </a:cubicBezTo>
                </a:path>
              </a:pathLst>
            </a:cu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006" name="Group 1005"/>
          <p:cNvGrpSpPr/>
          <p:nvPr/>
        </p:nvGrpSpPr>
        <p:grpSpPr>
          <a:xfrm>
            <a:off x="2982031" y="822788"/>
            <a:ext cx="5394119" cy="4316550"/>
            <a:chOff x="1055452" y="814255"/>
            <a:chExt cx="5394119" cy="4316550"/>
          </a:xfrm>
        </p:grpSpPr>
        <p:grpSp>
          <p:nvGrpSpPr>
            <p:cNvPr id="109" name="Group 108"/>
            <p:cNvGrpSpPr/>
            <p:nvPr/>
          </p:nvGrpSpPr>
          <p:grpSpPr>
            <a:xfrm flipH="1">
              <a:off x="2822796" y="2142654"/>
              <a:ext cx="151169" cy="434723"/>
              <a:chOff x="2163778" y="751438"/>
              <a:chExt cx="1530036" cy="4399984"/>
            </a:xfrm>
          </p:grpSpPr>
          <p:sp>
            <p:nvSpPr>
              <p:cNvPr id="110" name="Oval 10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11" name="Straight Connector 110"/>
              <p:cNvCxnSpPr>
                <a:stCxn id="11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12" name="Straight Connector 11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13" name="Straight Connector 11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14" name="Straight Connector 11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15" name="Straight Connector 11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16" name="Arc 11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97" name="Group 796"/>
            <p:cNvGrpSpPr/>
            <p:nvPr/>
          </p:nvGrpSpPr>
          <p:grpSpPr>
            <a:xfrm flipH="1">
              <a:off x="2908065" y="2521242"/>
              <a:ext cx="151169" cy="434723"/>
              <a:chOff x="2163778" y="751438"/>
              <a:chExt cx="1530036" cy="4399984"/>
            </a:xfrm>
          </p:grpSpPr>
          <p:sp>
            <p:nvSpPr>
              <p:cNvPr id="798" name="Oval 79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99" name="Straight Connector 798"/>
              <p:cNvCxnSpPr>
                <a:stCxn id="79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0" name="Straight Connector 79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1" name="Straight Connector 80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2" name="Straight Connector 80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3" name="Straight Connector 80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04" name="Arc 80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2" name="Group 31"/>
            <p:cNvGrpSpPr/>
            <p:nvPr/>
          </p:nvGrpSpPr>
          <p:grpSpPr>
            <a:xfrm flipH="1">
              <a:off x="1097612" y="814255"/>
              <a:ext cx="151169" cy="434723"/>
              <a:chOff x="2163778" y="751438"/>
              <a:chExt cx="1530036" cy="4399984"/>
            </a:xfrm>
          </p:grpSpPr>
          <p:sp>
            <p:nvSpPr>
              <p:cNvPr id="4" name="Oval 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a:stCxn id="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8" name="Arc 1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3" name="Group 52"/>
            <p:cNvGrpSpPr/>
            <p:nvPr/>
          </p:nvGrpSpPr>
          <p:grpSpPr>
            <a:xfrm flipH="1">
              <a:off x="1266662" y="1093531"/>
              <a:ext cx="151169" cy="434723"/>
              <a:chOff x="2163778" y="751438"/>
              <a:chExt cx="1530036" cy="4399984"/>
            </a:xfrm>
          </p:grpSpPr>
          <p:sp>
            <p:nvSpPr>
              <p:cNvPr id="54" name="Oval 5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5" name="Straight Connector 54"/>
              <p:cNvCxnSpPr>
                <a:stCxn id="5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0" name="Arc 5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1" name="Group 60"/>
            <p:cNvGrpSpPr/>
            <p:nvPr/>
          </p:nvGrpSpPr>
          <p:grpSpPr>
            <a:xfrm flipH="1">
              <a:off x="1497318" y="1261930"/>
              <a:ext cx="151169" cy="434723"/>
              <a:chOff x="2163778" y="751438"/>
              <a:chExt cx="1530036" cy="4399984"/>
            </a:xfrm>
          </p:grpSpPr>
          <p:sp>
            <p:nvSpPr>
              <p:cNvPr id="62" name="Oval 6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3" name="Straight Connector 62"/>
              <p:cNvCxnSpPr>
                <a:stCxn id="6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8" name="Arc 6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9" name="Group 68"/>
            <p:cNvGrpSpPr/>
            <p:nvPr/>
          </p:nvGrpSpPr>
          <p:grpSpPr>
            <a:xfrm flipH="1">
              <a:off x="1716927" y="1413099"/>
              <a:ext cx="151169" cy="434723"/>
              <a:chOff x="2163778" y="751438"/>
              <a:chExt cx="1530036" cy="4399984"/>
            </a:xfrm>
          </p:grpSpPr>
          <p:sp>
            <p:nvSpPr>
              <p:cNvPr id="70" name="Oval 6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1" name="Straight Connector 70"/>
              <p:cNvCxnSpPr>
                <a:stCxn id="7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6" name="Arc 7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7" name="Group 76"/>
            <p:cNvGrpSpPr/>
            <p:nvPr/>
          </p:nvGrpSpPr>
          <p:grpSpPr>
            <a:xfrm flipH="1">
              <a:off x="1936595" y="1550492"/>
              <a:ext cx="151169" cy="434723"/>
              <a:chOff x="2163778" y="751438"/>
              <a:chExt cx="1530036" cy="4399984"/>
            </a:xfrm>
          </p:grpSpPr>
          <p:sp>
            <p:nvSpPr>
              <p:cNvPr id="78" name="Oval 7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9" name="Straight Connector 78"/>
              <p:cNvCxnSpPr>
                <a:stCxn id="7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 name="Straight Connector 8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2" name="Straight Connector 8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3" name="Straight Connector 8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4" name="Arc 8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5" name="Group 84"/>
            <p:cNvGrpSpPr/>
            <p:nvPr/>
          </p:nvGrpSpPr>
          <p:grpSpPr>
            <a:xfrm flipH="1">
              <a:off x="2152863" y="1685693"/>
              <a:ext cx="151169" cy="434723"/>
              <a:chOff x="2163778" y="751438"/>
              <a:chExt cx="1530036" cy="4399984"/>
            </a:xfrm>
          </p:grpSpPr>
          <p:sp>
            <p:nvSpPr>
              <p:cNvPr id="86" name="Oval 8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7" name="Straight Connector 86"/>
              <p:cNvCxnSpPr>
                <a:stCxn id="8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 name="Straight Connector 8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 name="Straight Connector 8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0" name="Straight Connector 8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1" name="Straight Connector 9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2" name="Arc 9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3" name="Group 92"/>
            <p:cNvGrpSpPr/>
            <p:nvPr/>
          </p:nvGrpSpPr>
          <p:grpSpPr>
            <a:xfrm flipH="1">
              <a:off x="2383519" y="1854092"/>
              <a:ext cx="151169" cy="434723"/>
              <a:chOff x="2163778" y="751438"/>
              <a:chExt cx="1530036" cy="4399984"/>
            </a:xfrm>
          </p:grpSpPr>
          <p:sp>
            <p:nvSpPr>
              <p:cNvPr id="94" name="Oval 9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5" name="Straight Connector 94"/>
              <p:cNvCxnSpPr>
                <a:stCxn id="9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 name="Straight Connector 9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 name="Straight Connector 9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8" name="Straight Connector 9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9" name="Straight Connector 9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00" name="Arc 9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01" name="Group 100"/>
            <p:cNvGrpSpPr/>
            <p:nvPr/>
          </p:nvGrpSpPr>
          <p:grpSpPr>
            <a:xfrm flipH="1">
              <a:off x="2603128" y="2005261"/>
              <a:ext cx="151169" cy="434723"/>
              <a:chOff x="2163778" y="751438"/>
              <a:chExt cx="1530036" cy="4399984"/>
            </a:xfrm>
          </p:grpSpPr>
          <p:sp>
            <p:nvSpPr>
              <p:cNvPr id="102" name="Oval 10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03" name="Straight Connector 102"/>
              <p:cNvCxnSpPr>
                <a:stCxn id="10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04" name="Straight Connector 10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05" name="Straight Connector 10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06" name="Straight Connector 10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07" name="Straight Connector 10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08" name="Arc 10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17" name="Group 116"/>
            <p:cNvGrpSpPr/>
            <p:nvPr/>
          </p:nvGrpSpPr>
          <p:grpSpPr>
            <a:xfrm flipH="1">
              <a:off x="1142642" y="1303413"/>
              <a:ext cx="151169" cy="434723"/>
              <a:chOff x="2163778" y="751438"/>
              <a:chExt cx="1530036" cy="4399984"/>
            </a:xfrm>
          </p:grpSpPr>
          <p:sp>
            <p:nvSpPr>
              <p:cNvPr id="118" name="Oval 11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19" name="Straight Connector 118"/>
              <p:cNvCxnSpPr>
                <a:stCxn id="11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20" name="Straight Connector 11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21" name="Straight Connector 12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22" name="Straight Connector 12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23" name="Straight Connector 12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24" name="Arc 12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25" name="Group 124"/>
            <p:cNvGrpSpPr/>
            <p:nvPr/>
          </p:nvGrpSpPr>
          <p:grpSpPr>
            <a:xfrm flipH="1">
              <a:off x="1373298" y="1471812"/>
              <a:ext cx="151169" cy="434723"/>
              <a:chOff x="2163778" y="751438"/>
              <a:chExt cx="1530036" cy="4399984"/>
            </a:xfrm>
          </p:grpSpPr>
          <p:sp>
            <p:nvSpPr>
              <p:cNvPr id="126" name="Oval 12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27" name="Straight Connector 126"/>
              <p:cNvCxnSpPr>
                <a:stCxn id="12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28" name="Straight Connector 12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29" name="Straight Connector 12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0" name="Straight Connector 12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1" name="Straight Connector 13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32" name="Arc 13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33" name="Group 132"/>
            <p:cNvGrpSpPr/>
            <p:nvPr/>
          </p:nvGrpSpPr>
          <p:grpSpPr>
            <a:xfrm flipH="1">
              <a:off x="1592907" y="1622981"/>
              <a:ext cx="151169" cy="434723"/>
              <a:chOff x="2163778" y="751438"/>
              <a:chExt cx="1530036" cy="4399984"/>
            </a:xfrm>
          </p:grpSpPr>
          <p:sp>
            <p:nvSpPr>
              <p:cNvPr id="134" name="Oval 13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35" name="Straight Connector 134"/>
              <p:cNvCxnSpPr>
                <a:stCxn id="13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6" name="Straight Connector 13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7" name="Straight Connector 13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8" name="Straight Connector 13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39" name="Straight Connector 13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40" name="Arc 13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41" name="Group 140"/>
            <p:cNvGrpSpPr/>
            <p:nvPr/>
          </p:nvGrpSpPr>
          <p:grpSpPr>
            <a:xfrm flipH="1">
              <a:off x="1812575" y="1760374"/>
              <a:ext cx="151169" cy="434723"/>
              <a:chOff x="2163778" y="751438"/>
              <a:chExt cx="1530036" cy="4399984"/>
            </a:xfrm>
          </p:grpSpPr>
          <p:sp>
            <p:nvSpPr>
              <p:cNvPr id="142" name="Oval 14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43" name="Straight Connector 142"/>
              <p:cNvCxnSpPr>
                <a:stCxn id="14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4" name="Straight Connector 14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5" name="Straight Connector 14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6" name="Straight Connector 14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7" name="Straight Connector 14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48" name="Arc 14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49" name="Group 148"/>
            <p:cNvGrpSpPr/>
            <p:nvPr/>
          </p:nvGrpSpPr>
          <p:grpSpPr>
            <a:xfrm flipH="1">
              <a:off x="2018595" y="1911881"/>
              <a:ext cx="151169" cy="434723"/>
              <a:chOff x="2163778" y="751438"/>
              <a:chExt cx="1530036" cy="4399984"/>
            </a:xfrm>
          </p:grpSpPr>
          <p:sp>
            <p:nvSpPr>
              <p:cNvPr id="150" name="Oval 14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51" name="Straight Connector 150"/>
              <p:cNvCxnSpPr>
                <a:stCxn id="15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52" name="Straight Connector 15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53" name="Straight Connector 15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54" name="Straight Connector 15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55" name="Straight Connector 15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56" name="Arc 15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57" name="Group 156"/>
            <p:cNvGrpSpPr/>
            <p:nvPr/>
          </p:nvGrpSpPr>
          <p:grpSpPr>
            <a:xfrm flipH="1">
              <a:off x="2249251" y="2080280"/>
              <a:ext cx="151169" cy="434723"/>
              <a:chOff x="2163778" y="751438"/>
              <a:chExt cx="1530036" cy="4399984"/>
            </a:xfrm>
          </p:grpSpPr>
          <p:sp>
            <p:nvSpPr>
              <p:cNvPr id="158" name="Oval 15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59" name="Straight Connector 158"/>
              <p:cNvCxnSpPr>
                <a:stCxn id="15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60" name="Straight Connector 15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61" name="Straight Connector 16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62" name="Straight Connector 16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63" name="Straight Connector 16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64" name="Arc 16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65" name="Group 164"/>
            <p:cNvGrpSpPr/>
            <p:nvPr/>
          </p:nvGrpSpPr>
          <p:grpSpPr>
            <a:xfrm flipH="1">
              <a:off x="2468860" y="2231449"/>
              <a:ext cx="151169" cy="434723"/>
              <a:chOff x="2163778" y="751438"/>
              <a:chExt cx="1530036" cy="4399984"/>
            </a:xfrm>
          </p:grpSpPr>
          <p:sp>
            <p:nvSpPr>
              <p:cNvPr id="166" name="Oval 16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67" name="Straight Connector 166"/>
              <p:cNvCxnSpPr>
                <a:stCxn id="16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68" name="Straight Connector 16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69" name="Straight Connector 16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0" name="Straight Connector 16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1" name="Straight Connector 17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72" name="Arc 17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73" name="Group 172"/>
            <p:cNvGrpSpPr/>
            <p:nvPr/>
          </p:nvGrpSpPr>
          <p:grpSpPr>
            <a:xfrm flipH="1">
              <a:off x="2688528" y="2368842"/>
              <a:ext cx="151169" cy="434723"/>
              <a:chOff x="2163778" y="751438"/>
              <a:chExt cx="1530036" cy="4399984"/>
            </a:xfrm>
          </p:grpSpPr>
          <p:sp>
            <p:nvSpPr>
              <p:cNvPr id="174" name="Oval 17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75" name="Straight Connector 174"/>
              <p:cNvCxnSpPr>
                <a:stCxn id="17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6" name="Straight Connector 17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7" name="Straight Connector 17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8" name="Straight Connector 17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79" name="Straight Connector 17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80" name="Arc 17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81" name="Group 180"/>
            <p:cNvGrpSpPr/>
            <p:nvPr/>
          </p:nvGrpSpPr>
          <p:grpSpPr>
            <a:xfrm flipH="1">
              <a:off x="1143873" y="1536693"/>
              <a:ext cx="151169" cy="434723"/>
              <a:chOff x="2163778" y="751438"/>
              <a:chExt cx="1530036" cy="4399984"/>
            </a:xfrm>
          </p:grpSpPr>
          <p:sp>
            <p:nvSpPr>
              <p:cNvPr id="182" name="Oval 18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83" name="Straight Connector 182"/>
              <p:cNvCxnSpPr>
                <a:stCxn id="18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84" name="Straight Connector 18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85" name="Straight Connector 18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86" name="Straight Connector 18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87" name="Straight Connector 18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88" name="Arc 18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89" name="Group 188"/>
            <p:cNvGrpSpPr/>
            <p:nvPr/>
          </p:nvGrpSpPr>
          <p:grpSpPr>
            <a:xfrm flipH="1">
              <a:off x="1312923" y="1815969"/>
              <a:ext cx="151169" cy="434723"/>
              <a:chOff x="2163778" y="751438"/>
              <a:chExt cx="1530036" cy="4399984"/>
            </a:xfrm>
          </p:grpSpPr>
          <p:sp>
            <p:nvSpPr>
              <p:cNvPr id="190" name="Oval 18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91" name="Straight Connector 190"/>
              <p:cNvCxnSpPr>
                <a:stCxn id="19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92" name="Straight Connector 19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93" name="Straight Connector 19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94" name="Straight Connector 19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95" name="Straight Connector 19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96" name="Arc 19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97" name="Group 196"/>
            <p:cNvGrpSpPr/>
            <p:nvPr/>
          </p:nvGrpSpPr>
          <p:grpSpPr>
            <a:xfrm flipH="1">
              <a:off x="1543579" y="1984368"/>
              <a:ext cx="151169" cy="434723"/>
              <a:chOff x="2163778" y="751438"/>
              <a:chExt cx="1530036" cy="4399984"/>
            </a:xfrm>
          </p:grpSpPr>
          <p:sp>
            <p:nvSpPr>
              <p:cNvPr id="198" name="Oval 19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99" name="Straight Connector 198"/>
              <p:cNvCxnSpPr>
                <a:stCxn id="19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0" name="Straight Connector 19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1" name="Straight Connector 20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2" name="Straight Connector 20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3" name="Straight Connector 20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4" name="Arc 20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05" name="Group 204"/>
            <p:cNvGrpSpPr/>
            <p:nvPr/>
          </p:nvGrpSpPr>
          <p:grpSpPr>
            <a:xfrm flipH="1">
              <a:off x="1763188" y="2135537"/>
              <a:ext cx="151169" cy="434723"/>
              <a:chOff x="2163778" y="751438"/>
              <a:chExt cx="1530036" cy="4399984"/>
            </a:xfrm>
          </p:grpSpPr>
          <p:sp>
            <p:nvSpPr>
              <p:cNvPr id="206" name="Oval 20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7" name="Straight Connector 206"/>
              <p:cNvCxnSpPr>
                <a:stCxn id="20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 name="Straight Connector 20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 name="Straight Connector 20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0" name="Straight Connector 20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 name="Straight Connector 21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2" name="Arc 21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13" name="Group 212"/>
            <p:cNvGrpSpPr/>
            <p:nvPr/>
          </p:nvGrpSpPr>
          <p:grpSpPr>
            <a:xfrm flipH="1">
              <a:off x="1982856" y="2272930"/>
              <a:ext cx="151169" cy="434723"/>
              <a:chOff x="2163778" y="751438"/>
              <a:chExt cx="1530036" cy="4399984"/>
            </a:xfrm>
          </p:grpSpPr>
          <p:sp>
            <p:nvSpPr>
              <p:cNvPr id="214" name="Oval 21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5" name="Straight Connector 214"/>
              <p:cNvCxnSpPr>
                <a:stCxn id="21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 name="Straight Connector 21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7" name="Straight Connector 21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 name="Straight Connector 21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9" name="Straight Connector 21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0" name="Arc 21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21" name="Group 220"/>
            <p:cNvGrpSpPr/>
            <p:nvPr/>
          </p:nvGrpSpPr>
          <p:grpSpPr>
            <a:xfrm flipH="1">
              <a:off x="2199124" y="2408131"/>
              <a:ext cx="151169" cy="434723"/>
              <a:chOff x="2163778" y="751438"/>
              <a:chExt cx="1530036" cy="4399984"/>
            </a:xfrm>
          </p:grpSpPr>
          <p:sp>
            <p:nvSpPr>
              <p:cNvPr id="222" name="Oval 22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3" name="Straight Connector 222"/>
              <p:cNvCxnSpPr>
                <a:stCxn id="22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4" name="Straight Connector 22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 name="Straight Connector 22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6" name="Straight Connector 22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 name="Straight Connector 22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8" name="Arc 22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29" name="Group 228"/>
            <p:cNvGrpSpPr/>
            <p:nvPr/>
          </p:nvGrpSpPr>
          <p:grpSpPr>
            <a:xfrm flipH="1">
              <a:off x="2429780" y="2576530"/>
              <a:ext cx="151169" cy="434723"/>
              <a:chOff x="2163778" y="751438"/>
              <a:chExt cx="1530036" cy="4399984"/>
            </a:xfrm>
          </p:grpSpPr>
          <p:sp>
            <p:nvSpPr>
              <p:cNvPr id="230" name="Oval 22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1" name="Straight Connector 230"/>
              <p:cNvCxnSpPr>
                <a:stCxn id="23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 name="Straight Connector 23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3" name="Straight Connector 23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 name="Straight Connector 23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5" name="Straight Connector 23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6" name="Arc 23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37" name="Group 236"/>
            <p:cNvGrpSpPr/>
            <p:nvPr/>
          </p:nvGrpSpPr>
          <p:grpSpPr>
            <a:xfrm flipH="1">
              <a:off x="2649389" y="2727699"/>
              <a:ext cx="151169" cy="434723"/>
              <a:chOff x="2163778" y="751438"/>
              <a:chExt cx="1530036" cy="4399984"/>
            </a:xfrm>
          </p:grpSpPr>
          <p:sp>
            <p:nvSpPr>
              <p:cNvPr id="238" name="Oval 23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9" name="Straight Connector 238"/>
              <p:cNvCxnSpPr>
                <a:stCxn id="23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0" name="Straight Connector 23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 name="Straight Connector 24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2" name="Straight Connector 24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 name="Straight Connector 24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4" name="Arc 24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45" name="Group 244"/>
            <p:cNvGrpSpPr/>
            <p:nvPr/>
          </p:nvGrpSpPr>
          <p:grpSpPr>
            <a:xfrm flipH="1">
              <a:off x="2869057" y="2865092"/>
              <a:ext cx="151169" cy="434723"/>
              <a:chOff x="2163778" y="751438"/>
              <a:chExt cx="1530036" cy="4399984"/>
            </a:xfrm>
          </p:grpSpPr>
          <p:sp>
            <p:nvSpPr>
              <p:cNvPr id="246" name="Oval 24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7" name="Straight Connector 246"/>
              <p:cNvCxnSpPr>
                <a:stCxn id="24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 name="Straight Connector 24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9" name="Straight Connector 24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 name="Straight Connector 24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 name="Straight Connector 25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2" name="Arc 25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53" name="Group 252"/>
            <p:cNvGrpSpPr/>
            <p:nvPr/>
          </p:nvGrpSpPr>
          <p:grpSpPr>
            <a:xfrm flipH="1">
              <a:off x="1188903" y="2025851"/>
              <a:ext cx="151169" cy="434723"/>
              <a:chOff x="2163778" y="751438"/>
              <a:chExt cx="1530036" cy="4399984"/>
            </a:xfrm>
          </p:grpSpPr>
          <p:sp>
            <p:nvSpPr>
              <p:cNvPr id="254" name="Oval 25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5" name="Straight Connector 254"/>
              <p:cNvCxnSpPr>
                <a:stCxn id="25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6" name="Straight Connector 25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 name="Straight Connector 25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 name="Straight Connector 25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9" name="Straight Connector 25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0" name="Arc 25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61" name="Group 260"/>
            <p:cNvGrpSpPr/>
            <p:nvPr/>
          </p:nvGrpSpPr>
          <p:grpSpPr>
            <a:xfrm flipH="1">
              <a:off x="1419559" y="2194250"/>
              <a:ext cx="151169" cy="434723"/>
              <a:chOff x="2163778" y="751438"/>
              <a:chExt cx="1530036" cy="4399984"/>
            </a:xfrm>
          </p:grpSpPr>
          <p:sp>
            <p:nvSpPr>
              <p:cNvPr id="262" name="Oval 26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3" name="Straight Connector 262"/>
              <p:cNvCxnSpPr>
                <a:stCxn id="26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 name="Straight Connector 26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 name="Straight Connector 26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6" name="Straight Connector 26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 name="Straight Connector 26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8" name="Arc 26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69" name="Group 268"/>
            <p:cNvGrpSpPr/>
            <p:nvPr/>
          </p:nvGrpSpPr>
          <p:grpSpPr>
            <a:xfrm flipH="1">
              <a:off x="1639168" y="2345419"/>
              <a:ext cx="151169" cy="434723"/>
              <a:chOff x="2163778" y="751438"/>
              <a:chExt cx="1530036" cy="4399984"/>
            </a:xfrm>
          </p:grpSpPr>
          <p:sp>
            <p:nvSpPr>
              <p:cNvPr id="270" name="Oval 26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1" name="Straight Connector 270"/>
              <p:cNvCxnSpPr>
                <a:stCxn id="27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 name="Straight Connector 27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3" name="Straight Connector 27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 name="Straight Connector 27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5" name="Straight Connector 27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6" name="Arc 27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77" name="Group 276"/>
            <p:cNvGrpSpPr/>
            <p:nvPr/>
          </p:nvGrpSpPr>
          <p:grpSpPr>
            <a:xfrm flipH="1">
              <a:off x="1858836" y="2482812"/>
              <a:ext cx="151169" cy="434723"/>
              <a:chOff x="2163778" y="751438"/>
              <a:chExt cx="1530036" cy="4399984"/>
            </a:xfrm>
          </p:grpSpPr>
          <p:sp>
            <p:nvSpPr>
              <p:cNvPr id="278" name="Oval 27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9" name="Straight Connector 278"/>
              <p:cNvCxnSpPr>
                <a:stCxn id="27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0" name="Straight Connector 27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 name="Straight Connector 28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2" name="Straight Connector 28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 name="Straight Connector 28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4" name="Arc 28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85" name="Group 284"/>
            <p:cNvGrpSpPr/>
            <p:nvPr/>
          </p:nvGrpSpPr>
          <p:grpSpPr>
            <a:xfrm flipH="1">
              <a:off x="2064856" y="2634319"/>
              <a:ext cx="151169" cy="434723"/>
              <a:chOff x="2163778" y="751438"/>
              <a:chExt cx="1530036" cy="4399984"/>
            </a:xfrm>
          </p:grpSpPr>
          <p:sp>
            <p:nvSpPr>
              <p:cNvPr id="286" name="Oval 28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7" name="Straight Connector 286"/>
              <p:cNvCxnSpPr>
                <a:stCxn id="28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8" name="Straight Connector 28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9" name="Straight Connector 28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90" name="Straight Connector 28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91" name="Straight Connector 29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92" name="Arc 29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93" name="Group 292"/>
            <p:cNvGrpSpPr/>
            <p:nvPr/>
          </p:nvGrpSpPr>
          <p:grpSpPr>
            <a:xfrm flipH="1">
              <a:off x="2295512" y="2802718"/>
              <a:ext cx="151169" cy="434723"/>
              <a:chOff x="2163778" y="751438"/>
              <a:chExt cx="1530036" cy="4399984"/>
            </a:xfrm>
          </p:grpSpPr>
          <p:sp>
            <p:nvSpPr>
              <p:cNvPr id="294" name="Oval 29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95" name="Straight Connector 294"/>
              <p:cNvCxnSpPr>
                <a:stCxn id="29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96" name="Straight Connector 29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97" name="Straight Connector 29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98" name="Straight Connector 29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99" name="Straight Connector 29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00" name="Arc 29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01" name="Group 300"/>
            <p:cNvGrpSpPr/>
            <p:nvPr/>
          </p:nvGrpSpPr>
          <p:grpSpPr>
            <a:xfrm flipH="1">
              <a:off x="2515121" y="2953887"/>
              <a:ext cx="151169" cy="434723"/>
              <a:chOff x="2163778" y="751438"/>
              <a:chExt cx="1530036" cy="4399984"/>
            </a:xfrm>
          </p:grpSpPr>
          <p:sp>
            <p:nvSpPr>
              <p:cNvPr id="302" name="Oval 30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03" name="Straight Connector 302"/>
              <p:cNvCxnSpPr>
                <a:stCxn id="30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04" name="Straight Connector 30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05" name="Straight Connector 30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06" name="Straight Connector 30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07" name="Straight Connector 30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08" name="Arc 30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09" name="Group 308"/>
            <p:cNvGrpSpPr/>
            <p:nvPr/>
          </p:nvGrpSpPr>
          <p:grpSpPr>
            <a:xfrm flipH="1">
              <a:off x="2839697" y="3235557"/>
              <a:ext cx="151169" cy="434723"/>
              <a:chOff x="2163778" y="751438"/>
              <a:chExt cx="1530036" cy="4399984"/>
            </a:xfrm>
          </p:grpSpPr>
          <p:sp>
            <p:nvSpPr>
              <p:cNvPr id="310" name="Oval 30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11" name="Straight Connector 310"/>
              <p:cNvCxnSpPr>
                <a:stCxn id="31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12" name="Straight Connector 31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13" name="Straight Connector 31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14" name="Straight Connector 31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15" name="Straight Connector 31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16" name="Arc 31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17" name="Group 316"/>
            <p:cNvGrpSpPr/>
            <p:nvPr/>
          </p:nvGrpSpPr>
          <p:grpSpPr>
            <a:xfrm flipH="1">
              <a:off x="1183794" y="2290714"/>
              <a:ext cx="151169" cy="434723"/>
              <a:chOff x="2163778" y="751438"/>
              <a:chExt cx="1530036" cy="4399984"/>
            </a:xfrm>
          </p:grpSpPr>
          <p:sp>
            <p:nvSpPr>
              <p:cNvPr id="318" name="Oval 31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19" name="Straight Connector 318"/>
              <p:cNvCxnSpPr>
                <a:stCxn id="31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20" name="Straight Connector 31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21" name="Straight Connector 32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22" name="Straight Connector 32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23" name="Straight Connector 32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24" name="Arc 32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25" name="Group 324"/>
            <p:cNvGrpSpPr/>
            <p:nvPr/>
          </p:nvGrpSpPr>
          <p:grpSpPr>
            <a:xfrm flipH="1">
              <a:off x="1352844" y="2569990"/>
              <a:ext cx="151169" cy="434723"/>
              <a:chOff x="2163778" y="751438"/>
              <a:chExt cx="1530036" cy="4399984"/>
            </a:xfrm>
          </p:grpSpPr>
          <p:sp>
            <p:nvSpPr>
              <p:cNvPr id="326" name="Oval 32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27" name="Straight Connector 326"/>
              <p:cNvCxnSpPr>
                <a:stCxn id="32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28" name="Straight Connector 32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29" name="Straight Connector 32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30" name="Straight Connector 32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31" name="Straight Connector 33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32" name="Arc 33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33" name="Group 332"/>
            <p:cNvGrpSpPr/>
            <p:nvPr/>
          </p:nvGrpSpPr>
          <p:grpSpPr>
            <a:xfrm flipH="1">
              <a:off x="1583500" y="2738389"/>
              <a:ext cx="151169" cy="434723"/>
              <a:chOff x="2163778" y="751438"/>
              <a:chExt cx="1530036" cy="4399984"/>
            </a:xfrm>
          </p:grpSpPr>
          <p:sp>
            <p:nvSpPr>
              <p:cNvPr id="334" name="Oval 33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5" name="Straight Connector 334"/>
              <p:cNvCxnSpPr>
                <a:stCxn id="33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36" name="Straight Connector 33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37" name="Straight Connector 33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38" name="Straight Connector 33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39" name="Straight Connector 33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40" name="Arc 33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41" name="Group 340"/>
            <p:cNvGrpSpPr/>
            <p:nvPr/>
          </p:nvGrpSpPr>
          <p:grpSpPr>
            <a:xfrm flipH="1">
              <a:off x="1803109" y="2889558"/>
              <a:ext cx="151169" cy="434723"/>
              <a:chOff x="2163778" y="751438"/>
              <a:chExt cx="1530036" cy="4399984"/>
            </a:xfrm>
          </p:grpSpPr>
          <p:sp>
            <p:nvSpPr>
              <p:cNvPr id="342" name="Oval 34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43" name="Straight Connector 342"/>
              <p:cNvCxnSpPr>
                <a:stCxn id="34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44" name="Straight Connector 34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45" name="Straight Connector 34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46" name="Straight Connector 34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47" name="Straight Connector 34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48" name="Arc 34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49" name="Group 348"/>
            <p:cNvGrpSpPr/>
            <p:nvPr/>
          </p:nvGrpSpPr>
          <p:grpSpPr>
            <a:xfrm flipH="1">
              <a:off x="2022777" y="3026951"/>
              <a:ext cx="151169" cy="434723"/>
              <a:chOff x="2163778" y="751438"/>
              <a:chExt cx="1530036" cy="4399984"/>
            </a:xfrm>
          </p:grpSpPr>
          <p:sp>
            <p:nvSpPr>
              <p:cNvPr id="350" name="Oval 34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51" name="Straight Connector 350"/>
              <p:cNvCxnSpPr>
                <a:stCxn id="35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52" name="Straight Connector 35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53" name="Straight Connector 35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54" name="Straight Connector 35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55" name="Straight Connector 35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56" name="Arc 35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57" name="Group 356"/>
            <p:cNvGrpSpPr/>
            <p:nvPr/>
          </p:nvGrpSpPr>
          <p:grpSpPr>
            <a:xfrm flipH="1">
              <a:off x="2239045" y="3162152"/>
              <a:ext cx="151169" cy="434723"/>
              <a:chOff x="2163778" y="751438"/>
              <a:chExt cx="1530036" cy="4399984"/>
            </a:xfrm>
          </p:grpSpPr>
          <p:sp>
            <p:nvSpPr>
              <p:cNvPr id="358" name="Oval 35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59" name="Straight Connector 358"/>
              <p:cNvCxnSpPr>
                <a:stCxn id="35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60" name="Straight Connector 35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61" name="Straight Connector 36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62" name="Straight Connector 36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63" name="Straight Connector 36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64" name="Arc 36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65" name="Group 364"/>
            <p:cNvGrpSpPr/>
            <p:nvPr/>
          </p:nvGrpSpPr>
          <p:grpSpPr>
            <a:xfrm flipH="1">
              <a:off x="2469701" y="3330551"/>
              <a:ext cx="151169" cy="434723"/>
              <a:chOff x="2163778" y="751438"/>
              <a:chExt cx="1530036" cy="4399984"/>
            </a:xfrm>
          </p:grpSpPr>
          <p:sp>
            <p:nvSpPr>
              <p:cNvPr id="366" name="Oval 36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67" name="Straight Connector 366"/>
              <p:cNvCxnSpPr>
                <a:stCxn id="36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68" name="Straight Connector 36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69" name="Straight Connector 36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70" name="Straight Connector 36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71" name="Straight Connector 37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72" name="Arc 37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73" name="Group 372"/>
            <p:cNvGrpSpPr/>
            <p:nvPr/>
          </p:nvGrpSpPr>
          <p:grpSpPr>
            <a:xfrm flipH="1">
              <a:off x="2679470" y="3386726"/>
              <a:ext cx="151169" cy="434723"/>
              <a:chOff x="2163778" y="751438"/>
              <a:chExt cx="1530036" cy="4399984"/>
            </a:xfrm>
          </p:grpSpPr>
          <p:sp>
            <p:nvSpPr>
              <p:cNvPr id="374" name="Oval 37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75" name="Straight Connector 374"/>
              <p:cNvCxnSpPr>
                <a:stCxn id="37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76" name="Straight Connector 37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77" name="Straight Connector 37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78" name="Straight Connector 37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79" name="Straight Connector 37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80" name="Arc 37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81" name="Group 380"/>
            <p:cNvGrpSpPr/>
            <p:nvPr/>
          </p:nvGrpSpPr>
          <p:grpSpPr>
            <a:xfrm flipH="1">
              <a:off x="3013662" y="3674529"/>
              <a:ext cx="151169" cy="434723"/>
              <a:chOff x="2163778" y="751438"/>
              <a:chExt cx="1530036" cy="4399984"/>
            </a:xfrm>
          </p:grpSpPr>
          <p:sp>
            <p:nvSpPr>
              <p:cNvPr id="382" name="Oval 38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83" name="Straight Connector 382"/>
              <p:cNvCxnSpPr>
                <a:stCxn id="38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84" name="Straight Connector 38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85" name="Straight Connector 38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86" name="Straight Connector 38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87" name="Straight Connector 38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88" name="Arc 38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89" name="Group 388"/>
            <p:cNvGrpSpPr/>
            <p:nvPr/>
          </p:nvGrpSpPr>
          <p:grpSpPr>
            <a:xfrm flipH="1">
              <a:off x="1228824" y="2779872"/>
              <a:ext cx="151169" cy="434723"/>
              <a:chOff x="2163778" y="751438"/>
              <a:chExt cx="1530036" cy="4399984"/>
            </a:xfrm>
          </p:grpSpPr>
          <p:sp>
            <p:nvSpPr>
              <p:cNvPr id="390" name="Oval 38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91" name="Straight Connector 390"/>
              <p:cNvCxnSpPr>
                <a:stCxn id="39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92" name="Straight Connector 39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93" name="Straight Connector 39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94" name="Straight Connector 39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395" name="Straight Connector 39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96" name="Arc 39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97" name="Group 396"/>
            <p:cNvGrpSpPr/>
            <p:nvPr/>
          </p:nvGrpSpPr>
          <p:grpSpPr>
            <a:xfrm flipH="1">
              <a:off x="1459480" y="2948271"/>
              <a:ext cx="151169" cy="434723"/>
              <a:chOff x="2163778" y="751438"/>
              <a:chExt cx="1530036" cy="4399984"/>
            </a:xfrm>
          </p:grpSpPr>
          <p:sp>
            <p:nvSpPr>
              <p:cNvPr id="398" name="Oval 39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99" name="Straight Connector 398"/>
              <p:cNvCxnSpPr>
                <a:stCxn id="39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00" name="Straight Connector 39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01" name="Straight Connector 40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02" name="Straight Connector 40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03" name="Straight Connector 40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04" name="Arc 40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05" name="Group 404"/>
            <p:cNvGrpSpPr/>
            <p:nvPr/>
          </p:nvGrpSpPr>
          <p:grpSpPr>
            <a:xfrm flipH="1">
              <a:off x="1679089" y="3099440"/>
              <a:ext cx="151169" cy="434723"/>
              <a:chOff x="2163778" y="751438"/>
              <a:chExt cx="1530036" cy="4399984"/>
            </a:xfrm>
          </p:grpSpPr>
          <p:sp>
            <p:nvSpPr>
              <p:cNvPr id="406" name="Oval 40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07" name="Straight Connector 406"/>
              <p:cNvCxnSpPr>
                <a:stCxn id="40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08" name="Straight Connector 40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09" name="Straight Connector 40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10" name="Straight Connector 40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11" name="Straight Connector 41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12" name="Arc 41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13" name="Group 412"/>
            <p:cNvGrpSpPr/>
            <p:nvPr/>
          </p:nvGrpSpPr>
          <p:grpSpPr>
            <a:xfrm flipH="1">
              <a:off x="1898757" y="3236833"/>
              <a:ext cx="151169" cy="434723"/>
              <a:chOff x="2163778" y="751438"/>
              <a:chExt cx="1530036" cy="4399984"/>
            </a:xfrm>
          </p:grpSpPr>
          <p:sp>
            <p:nvSpPr>
              <p:cNvPr id="414" name="Oval 41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15" name="Straight Connector 414"/>
              <p:cNvCxnSpPr>
                <a:stCxn id="41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16" name="Straight Connector 41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17" name="Straight Connector 41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18" name="Straight Connector 41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19" name="Straight Connector 41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20" name="Arc 41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21" name="Group 420"/>
            <p:cNvGrpSpPr/>
            <p:nvPr/>
          </p:nvGrpSpPr>
          <p:grpSpPr>
            <a:xfrm flipH="1">
              <a:off x="2104777" y="3388340"/>
              <a:ext cx="151169" cy="434723"/>
              <a:chOff x="2163778" y="751438"/>
              <a:chExt cx="1530036" cy="4399984"/>
            </a:xfrm>
          </p:grpSpPr>
          <p:sp>
            <p:nvSpPr>
              <p:cNvPr id="422" name="Oval 42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23" name="Straight Connector 422"/>
              <p:cNvCxnSpPr>
                <a:stCxn id="42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24" name="Straight Connector 42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25" name="Straight Connector 42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26" name="Straight Connector 42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27" name="Straight Connector 42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28" name="Arc 42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29" name="Group 428"/>
            <p:cNvGrpSpPr/>
            <p:nvPr/>
          </p:nvGrpSpPr>
          <p:grpSpPr>
            <a:xfrm flipH="1">
              <a:off x="2335433" y="3556739"/>
              <a:ext cx="151169" cy="434723"/>
              <a:chOff x="2163778" y="751438"/>
              <a:chExt cx="1530036" cy="4399984"/>
            </a:xfrm>
          </p:grpSpPr>
          <p:sp>
            <p:nvSpPr>
              <p:cNvPr id="430" name="Oval 42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31" name="Straight Connector 430"/>
              <p:cNvCxnSpPr>
                <a:stCxn id="43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32" name="Straight Connector 43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33" name="Straight Connector 43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34" name="Straight Connector 43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35" name="Straight Connector 43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36" name="Arc 43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37" name="Group 436"/>
            <p:cNvGrpSpPr/>
            <p:nvPr/>
          </p:nvGrpSpPr>
          <p:grpSpPr>
            <a:xfrm flipH="1">
              <a:off x="2555042" y="3707908"/>
              <a:ext cx="151169" cy="434723"/>
              <a:chOff x="2163778" y="751438"/>
              <a:chExt cx="1530036" cy="4399984"/>
            </a:xfrm>
          </p:grpSpPr>
          <p:sp>
            <p:nvSpPr>
              <p:cNvPr id="438" name="Oval 43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39" name="Straight Connector 438"/>
              <p:cNvCxnSpPr>
                <a:stCxn id="43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40" name="Straight Connector 43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41" name="Straight Connector 44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42" name="Straight Connector 44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43" name="Straight Connector 44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44" name="Arc 44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45" name="Group 444"/>
            <p:cNvGrpSpPr/>
            <p:nvPr/>
          </p:nvGrpSpPr>
          <p:grpSpPr>
            <a:xfrm flipH="1">
              <a:off x="2774710" y="3845301"/>
              <a:ext cx="151169" cy="434723"/>
              <a:chOff x="2163778" y="751438"/>
              <a:chExt cx="1530036" cy="4399984"/>
            </a:xfrm>
          </p:grpSpPr>
          <p:sp>
            <p:nvSpPr>
              <p:cNvPr id="446" name="Oval 44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47" name="Straight Connector 446"/>
              <p:cNvCxnSpPr>
                <a:stCxn id="44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48" name="Straight Connector 44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49" name="Straight Connector 44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50" name="Straight Connector 44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51" name="Straight Connector 45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52" name="Arc 45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53" name="Group 452"/>
            <p:cNvGrpSpPr/>
            <p:nvPr/>
          </p:nvGrpSpPr>
          <p:grpSpPr>
            <a:xfrm flipH="1">
              <a:off x="1524467" y="3270620"/>
              <a:ext cx="151169" cy="434723"/>
              <a:chOff x="2163778" y="751438"/>
              <a:chExt cx="1530036" cy="4399984"/>
            </a:xfrm>
          </p:grpSpPr>
          <p:sp>
            <p:nvSpPr>
              <p:cNvPr id="454" name="Oval 45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55" name="Straight Connector 454"/>
              <p:cNvCxnSpPr>
                <a:stCxn id="45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56" name="Straight Connector 45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57" name="Straight Connector 45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58" name="Straight Connector 45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59" name="Straight Connector 45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60" name="Arc 45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61" name="Group 460"/>
            <p:cNvGrpSpPr/>
            <p:nvPr/>
          </p:nvGrpSpPr>
          <p:grpSpPr>
            <a:xfrm flipH="1">
              <a:off x="1744076" y="3421789"/>
              <a:ext cx="151169" cy="434723"/>
              <a:chOff x="2163778" y="751438"/>
              <a:chExt cx="1530036" cy="4399984"/>
            </a:xfrm>
          </p:grpSpPr>
          <p:sp>
            <p:nvSpPr>
              <p:cNvPr id="462" name="Oval 46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63" name="Straight Connector 462"/>
              <p:cNvCxnSpPr>
                <a:stCxn id="46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64" name="Straight Connector 46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65" name="Straight Connector 46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66" name="Straight Connector 46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67" name="Straight Connector 46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68" name="Arc 46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69" name="Group 468"/>
            <p:cNvGrpSpPr/>
            <p:nvPr/>
          </p:nvGrpSpPr>
          <p:grpSpPr>
            <a:xfrm flipH="1">
              <a:off x="1169791" y="3312103"/>
              <a:ext cx="151169" cy="434723"/>
              <a:chOff x="2163778" y="751438"/>
              <a:chExt cx="1530036" cy="4399984"/>
            </a:xfrm>
          </p:grpSpPr>
          <p:sp>
            <p:nvSpPr>
              <p:cNvPr id="470" name="Oval 46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71" name="Straight Connector 470"/>
              <p:cNvCxnSpPr>
                <a:stCxn id="47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72" name="Straight Connector 47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73" name="Straight Connector 47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74" name="Straight Connector 47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75" name="Straight Connector 47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76" name="Arc 47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77" name="Group 476"/>
            <p:cNvGrpSpPr/>
            <p:nvPr/>
          </p:nvGrpSpPr>
          <p:grpSpPr>
            <a:xfrm flipH="1">
              <a:off x="1400447" y="3480502"/>
              <a:ext cx="151169" cy="434723"/>
              <a:chOff x="2163778" y="751438"/>
              <a:chExt cx="1530036" cy="4399984"/>
            </a:xfrm>
          </p:grpSpPr>
          <p:sp>
            <p:nvSpPr>
              <p:cNvPr id="478" name="Oval 47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79" name="Straight Connector 478"/>
              <p:cNvCxnSpPr>
                <a:stCxn id="47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80" name="Straight Connector 47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81" name="Straight Connector 48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82" name="Straight Connector 48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83" name="Straight Connector 48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84" name="Arc 48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85" name="Group 484"/>
            <p:cNvGrpSpPr/>
            <p:nvPr/>
          </p:nvGrpSpPr>
          <p:grpSpPr>
            <a:xfrm flipH="1">
              <a:off x="1620056" y="3631671"/>
              <a:ext cx="151169" cy="434723"/>
              <a:chOff x="2163778" y="751438"/>
              <a:chExt cx="1530036" cy="4399984"/>
            </a:xfrm>
          </p:grpSpPr>
          <p:sp>
            <p:nvSpPr>
              <p:cNvPr id="486" name="Oval 48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87" name="Straight Connector 486"/>
              <p:cNvCxnSpPr>
                <a:stCxn id="48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88" name="Straight Connector 48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89" name="Straight Connector 48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90" name="Straight Connector 48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91" name="Straight Connector 49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492" name="Arc 49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493" name="Group 492"/>
            <p:cNvGrpSpPr/>
            <p:nvPr/>
          </p:nvGrpSpPr>
          <p:grpSpPr>
            <a:xfrm flipH="1">
              <a:off x="1839724" y="3769064"/>
              <a:ext cx="151169" cy="434723"/>
              <a:chOff x="2163778" y="751438"/>
              <a:chExt cx="1530036" cy="4399984"/>
            </a:xfrm>
          </p:grpSpPr>
          <p:sp>
            <p:nvSpPr>
              <p:cNvPr id="494" name="Oval 49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95" name="Straight Connector 494"/>
              <p:cNvCxnSpPr>
                <a:stCxn id="49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96" name="Straight Connector 49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97" name="Straight Connector 49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98" name="Straight Connector 49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499" name="Straight Connector 49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00" name="Arc 49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01" name="Group 500"/>
            <p:cNvGrpSpPr/>
            <p:nvPr/>
          </p:nvGrpSpPr>
          <p:grpSpPr>
            <a:xfrm flipH="1">
              <a:off x="1164682" y="3576966"/>
              <a:ext cx="151169" cy="434723"/>
              <a:chOff x="2163778" y="751438"/>
              <a:chExt cx="1530036" cy="4399984"/>
            </a:xfrm>
          </p:grpSpPr>
          <p:sp>
            <p:nvSpPr>
              <p:cNvPr id="502" name="Oval 50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03" name="Straight Connector 502"/>
              <p:cNvCxnSpPr>
                <a:stCxn id="50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04" name="Straight Connector 50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05" name="Straight Connector 50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06" name="Straight Connector 50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07" name="Straight Connector 50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08" name="Arc 50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09" name="Group 508"/>
            <p:cNvGrpSpPr/>
            <p:nvPr/>
          </p:nvGrpSpPr>
          <p:grpSpPr>
            <a:xfrm flipH="1">
              <a:off x="1333732" y="3856242"/>
              <a:ext cx="151169" cy="434723"/>
              <a:chOff x="2163778" y="751438"/>
              <a:chExt cx="1530036" cy="4399984"/>
            </a:xfrm>
          </p:grpSpPr>
          <p:sp>
            <p:nvSpPr>
              <p:cNvPr id="510" name="Oval 50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11" name="Straight Connector 510"/>
              <p:cNvCxnSpPr>
                <a:stCxn id="51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12" name="Straight Connector 51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13" name="Straight Connector 51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14" name="Straight Connector 51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15" name="Straight Connector 51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16" name="Arc 51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17" name="Group 516"/>
            <p:cNvGrpSpPr/>
            <p:nvPr/>
          </p:nvGrpSpPr>
          <p:grpSpPr>
            <a:xfrm flipH="1">
              <a:off x="1564388" y="4024641"/>
              <a:ext cx="151169" cy="434723"/>
              <a:chOff x="2163778" y="751438"/>
              <a:chExt cx="1530036" cy="4399984"/>
            </a:xfrm>
          </p:grpSpPr>
          <p:sp>
            <p:nvSpPr>
              <p:cNvPr id="518" name="Oval 51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19" name="Straight Connector 518"/>
              <p:cNvCxnSpPr>
                <a:stCxn id="51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20" name="Straight Connector 51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21" name="Straight Connector 52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22" name="Straight Connector 52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23" name="Straight Connector 52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24" name="Arc 52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25" name="Group 524"/>
            <p:cNvGrpSpPr/>
            <p:nvPr/>
          </p:nvGrpSpPr>
          <p:grpSpPr>
            <a:xfrm flipH="1">
              <a:off x="1783997" y="4175810"/>
              <a:ext cx="151169" cy="434723"/>
              <a:chOff x="2163778" y="751438"/>
              <a:chExt cx="1530036" cy="4399984"/>
            </a:xfrm>
          </p:grpSpPr>
          <p:sp>
            <p:nvSpPr>
              <p:cNvPr id="526" name="Oval 52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27" name="Straight Connector 526"/>
              <p:cNvCxnSpPr>
                <a:stCxn id="52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28" name="Straight Connector 52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29" name="Straight Connector 52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30" name="Straight Connector 52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31" name="Straight Connector 53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32" name="Arc 53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33" name="Group 532"/>
            <p:cNvGrpSpPr/>
            <p:nvPr/>
          </p:nvGrpSpPr>
          <p:grpSpPr>
            <a:xfrm flipH="1">
              <a:off x="1152966" y="4056350"/>
              <a:ext cx="151169" cy="434723"/>
              <a:chOff x="2163778" y="751438"/>
              <a:chExt cx="1530036" cy="4399984"/>
            </a:xfrm>
          </p:grpSpPr>
          <p:sp>
            <p:nvSpPr>
              <p:cNvPr id="534" name="Oval 53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35" name="Straight Connector 534"/>
              <p:cNvCxnSpPr>
                <a:stCxn id="53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36" name="Straight Connector 53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37" name="Straight Connector 53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38" name="Straight Connector 53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39" name="Straight Connector 53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40" name="Arc 53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41" name="Group 540"/>
            <p:cNvGrpSpPr/>
            <p:nvPr/>
          </p:nvGrpSpPr>
          <p:grpSpPr>
            <a:xfrm flipH="1">
              <a:off x="1440368" y="4234523"/>
              <a:ext cx="151169" cy="434723"/>
              <a:chOff x="2163778" y="751438"/>
              <a:chExt cx="1530036" cy="4399984"/>
            </a:xfrm>
          </p:grpSpPr>
          <p:sp>
            <p:nvSpPr>
              <p:cNvPr id="542" name="Oval 54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43" name="Straight Connector 542"/>
              <p:cNvCxnSpPr>
                <a:stCxn id="54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44" name="Straight Connector 54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45" name="Straight Connector 54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46" name="Straight Connector 54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47" name="Straight Connector 54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48" name="Arc 54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49" name="Group 548"/>
            <p:cNvGrpSpPr/>
            <p:nvPr/>
          </p:nvGrpSpPr>
          <p:grpSpPr>
            <a:xfrm flipH="1">
              <a:off x="1659977" y="4385692"/>
              <a:ext cx="151169" cy="434723"/>
              <a:chOff x="2163778" y="751438"/>
              <a:chExt cx="1530036" cy="4399984"/>
            </a:xfrm>
          </p:grpSpPr>
          <p:sp>
            <p:nvSpPr>
              <p:cNvPr id="550" name="Oval 54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51" name="Straight Connector 550"/>
              <p:cNvCxnSpPr>
                <a:stCxn id="55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52" name="Straight Connector 55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53" name="Straight Connector 55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54" name="Straight Connector 55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55" name="Straight Connector 55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56" name="Arc 55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57" name="Group 556"/>
            <p:cNvGrpSpPr/>
            <p:nvPr/>
          </p:nvGrpSpPr>
          <p:grpSpPr>
            <a:xfrm flipH="1">
              <a:off x="1879645" y="4523085"/>
              <a:ext cx="151169" cy="434723"/>
              <a:chOff x="2163778" y="751438"/>
              <a:chExt cx="1530036" cy="4399984"/>
            </a:xfrm>
          </p:grpSpPr>
          <p:sp>
            <p:nvSpPr>
              <p:cNvPr id="558" name="Oval 55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59" name="Straight Connector 558"/>
              <p:cNvCxnSpPr>
                <a:stCxn id="55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0" name="Straight Connector 55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1" name="Straight Connector 56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2" name="Straight Connector 56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3" name="Straight Connector 56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64" name="Arc 56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65" name="Group 564"/>
            <p:cNvGrpSpPr/>
            <p:nvPr/>
          </p:nvGrpSpPr>
          <p:grpSpPr>
            <a:xfrm flipH="1">
              <a:off x="1285743" y="3103678"/>
              <a:ext cx="151169" cy="434723"/>
              <a:chOff x="2163778" y="751438"/>
              <a:chExt cx="1530036" cy="4399984"/>
            </a:xfrm>
          </p:grpSpPr>
          <p:sp>
            <p:nvSpPr>
              <p:cNvPr id="566" name="Oval 56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67" name="Straight Connector 566"/>
              <p:cNvCxnSpPr>
                <a:stCxn id="56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8" name="Straight Connector 56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69" name="Straight Connector 56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0" name="Straight Connector 56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1" name="Straight Connector 57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72" name="Arc 57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73" name="Group 572"/>
            <p:cNvGrpSpPr/>
            <p:nvPr/>
          </p:nvGrpSpPr>
          <p:grpSpPr>
            <a:xfrm flipH="1">
              <a:off x="1211514" y="4393171"/>
              <a:ext cx="151169" cy="434723"/>
              <a:chOff x="2163778" y="751438"/>
              <a:chExt cx="1530036" cy="4399984"/>
            </a:xfrm>
          </p:grpSpPr>
          <p:sp>
            <p:nvSpPr>
              <p:cNvPr id="574" name="Oval 57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75" name="Straight Connector 574"/>
              <p:cNvCxnSpPr>
                <a:stCxn id="57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6" name="Straight Connector 57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7" name="Straight Connector 57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8" name="Straight Connector 57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79" name="Straight Connector 57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80" name="Arc 57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81" name="Group 580"/>
            <p:cNvGrpSpPr/>
            <p:nvPr/>
          </p:nvGrpSpPr>
          <p:grpSpPr>
            <a:xfrm flipH="1">
              <a:off x="1431182" y="4530564"/>
              <a:ext cx="151169" cy="434723"/>
              <a:chOff x="2163778" y="751438"/>
              <a:chExt cx="1530036" cy="4399984"/>
            </a:xfrm>
          </p:grpSpPr>
          <p:sp>
            <p:nvSpPr>
              <p:cNvPr id="582" name="Oval 58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83" name="Straight Connector 582"/>
              <p:cNvCxnSpPr>
                <a:stCxn id="58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84" name="Straight Connector 58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85" name="Straight Connector 58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86" name="Straight Connector 58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87" name="Straight Connector 58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88" name="Arc 58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89" name="Group 588"/>
            <p:cNvGrpSpPr/>
            <p:nvPr/>
          </p:nvGrpSpPr>
          <p:grpSpPr>
            <a:xfrm flipH="1">
              <a:off x="1669249" y="4667416"/>
              <a:ext cx="151169" cy="434723"/>
              <a:chOff x="2163778" y="751438"/>
              <a:chExt cx="1530036" cy="4399984"/>
            </a:xfrm>
          </p:grpSpPr>
          <p:sp>
            <p:nvSpPr>
              <p:cNvPr id="590" name="Oval 58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91" name="Straight Connector 590"/>
              <p:cNvCxnSpPr>
                <a:stCxn id="59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92" name="Straight Connector 59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93" name="Straight Connector 59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94" name="Straight Connector 59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595" name="Straight Connector 59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596" name="Arc 59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597" name="Group 596"/>
            <p:cNvGrpSpPr/>
            <p:nvPr/>
          </p:nvGrpSpPr>
          <p:grpSpPr>
            <a:xfrm flipH="1">
              <a:off x="1127210" y="4618776"/>
              <a:ext cx="151169" cy="434723"/>
              <a:chOff x="2163778" y="751438"/>
              <a:chExt cx="1530036" cy="4399984"/>
            </a:xfrm>
          </p:grpSpPr>
          <p:sp>
            <p:nvSpPr>
              <p:cNvPr id="598" name="Oval 59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99" name="Straight Connector 598"/>
              <p:cNvCxnSpPr>
                <a:stCxn id="59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00" name="Straight Connector 59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01" name="Straight Connector 60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02" name="Straight Connector 60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03" name="Straight Connector 60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04" name="Arc 60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05" name="Group 604"/>
            <p:cNvGrpSpPr/>
            <p:nvPr/>
          </p:nvGrpSpPr>
          <p:grpSpPr>
            <a:xfrm flipH="1">
              <a:off x="2032045" y="4675485"/>
              <a:ext cx="151169" cy="434723"/>
              <a:chOff x="2163778" y="751438"/>
              <a:chExt cx="1530036" cy="4399984"/>
            </a:xfrm>
          </p:grpSpPr>
          <p:sp>
            <p:nvSpPr>
              <p:cNvPr id="606" name="Oval 60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07" name="Straight Connector 606"/>
              <p:cNvCxnSpPr>
                <a:stCxn id="60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08" name="Straight Connector 60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09" name="Straight Connector 60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10" name="Straight Connector 60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11" name="Straight Connector 61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12" name="Arc 61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13" name="Group 612"/>
            <p:cNvGrpSpPr/>
            <p:nvPr/>
          </p:nvGrpSpPr>
          <p:grpSpPr>
            <a:xfrm flipH="1">
              <a:off x="1056884" y="2866079"/>
              <a:ext cx="151169" cy="434723"/>
              <a:chOff x="2163778" y="751438"/>
              <a:chExt cx="1530036" cy="4399984"/>
            </a:xfrm>
          </p:grpSpPr>
          <p:sp>
            <p:nvSpPr>
              <p:cNvPr id="614" name="Oval 61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15" name="Straight Connector 614"/>
              <p:cNvCxnSpPr>
                <a:stCxn id="61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16" name="Straight Connector 61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17" name="Straight Connector 61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18" name="Straight Connector 61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19" name="Straight Connector 61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20" name="Arc 61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21" name="Group 620"/>
            <p:cNvGrpSpPr/>
            <p:nvPr/>
          </p:nvGrpSpPr>
          <p:grpSpPr>
            <a:xfrm flipH="1">
              <a:off x="1055452" y="2406714"/>
              <a:ext cx="151169" cy="434723"/>
              <a:chOff x="2163778" y="751438"/>
              <a:chExt cx="1530036" cy="4399984"/>
            </a:xfrm>
          </p:grpSpPr>
          <p:sp>
            <p:nvSpPr>
              <p:cNvPr id="622" name="Oval 62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23" name="Straight Connector 622"/>
              <p:cNvCxnSpPr>
                <a:stCxn id="62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24" name="Straight Connector 62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25" name="Straight Connector 62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26" name="Straight Connector 62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27" name="Straight Connector 62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28" name="Arc 62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37" name="Group 636"/>
            <p:cNvGrpSpPr/>
            <p:nvPr/>
          </p:nvGrpSpPr>
          <p:grpSpPr>
            <a:xfrm flipH="1">
              <a:off x="2115286" y="3800551"/>
              <a:ext cx="151169" cy="434723"/>
              <a:chOff x="2163778" y="751438"/>
              <a:chExt cx="1530036" cy="4399984"/>
            </a:xfrm>
          </p:grpSpPr>
          <p:sp>
            <p:nvSpPr>
              <p:cNvPr id="638" name="Oval 63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39" name="Straight Connector 638"/>
              <p:cNvCxnSpPr>
                <a:stCxn id="63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0" name="Straight Connector 63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1" name="Straight Connector 64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2" name="Straight Connector 64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3" name="Straight Connector 64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44" name="Arc 64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45" name="Group 644"/>
            <p:cNvGrpSpPr/>
            <p:nvPr/>
          </p:nvGrpSpPr>
          <p:grpSpPr>
            <a:xfrm flipH="1">
              <a:off x="2345942" y="3968950"/>
              <a:ext cx="151169" cy="434723"/>
              <a:chOff x="2163778" y="751438"/>
              <a:chExt cx="1530036" cy="4399984"/>
            </a:xfrm>
          </p:grpSpPr>
          <p:sp>
            <p:nvSpPr>
              <p:cNvPr id="646" name="Oval 64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47" name="Straight Connector 646"/>
              <p:cNvCxnSpPr>
                <a:stCxn id="64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8" name="Straight Connector 64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49" name="Straight Connector 64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0" name="Straight Connector 64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1" name="Straight Connector 65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52" name="Arc 65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53" name="Group 652"/>
            <p:cNvGrpSpPr/>
            <p:nvPr/>
          </p:nvGrpSpPr>
          <p:grpSpPr>
            <a:xfrm flipH="1">
              <a:off x="2565551" y="4120119"/>
              <a:ext cx="151169" cy="434723"/>
              <a:chOff x="2163778" y="751438"/>
              <a:chExt cx="1530036" cy="4399984"/>
            </a:xfrm>
          </p:grpSpPr>
          <p:sp>
            <p:nvSpPr>
              <p:cNvPr id="654" name="Oval 65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55" name="Straight Connector 654"/>
              <p:cNvCxnSpPr>
                <a:stCxn id="65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6" name="Straight Connector 65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7" name="Straight Connector 65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8" name="Straight Connector 65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59" name="Straight Connector 65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60" name="Arc 65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61" name="Group 660"/>
            <p:cNvGrpSpPr/>
            <p:nvPr/>
          </p:nvGrpSpPr>
          <p:grpSpPr>
            <a:xfrm flipH="1">
              <a:off x="2937459" y="4229479"/>
              <a:ext cx="151169" cy="434723"/>
              <a:chOff x="2163778" y="751438"/>
              <a:chExt cx="1530036" cy="4399984"/>
            </a:xfrm>
          </p:grpSpPr>
          <p:sp>
            <p:nvSpPr>
              <p:cNvPr id="662" name="Oval 66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63" name="Straight Connector 662"/>
              <p:cNvCxnSpPr>
                <a:stCxn id="66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4" name="Straight Connector 66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5" name="Straight Connector 66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6" name="Straight Connector 66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7" name="Straight Connector 66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68" name="Arc 66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69" name="Group 668"/>
            <p:cNvGrpSpPr/>
            <p:nvPr/>
          </p:nvGrpSpPr>
          <p:grpSpPr>
            <a:xfrm flipH="1">
              <a:off x="1981018" y="4026739"/>
              <a:ext cx="151169" cy="434723"/>
              <a:chOff x="2163778" y="751438"/>
              <a:chExt cx="1530036" cy="4399984"/>
            </a:xfrm>
          </p:grpSpPr>
          <p:sp>
            <p:nvSpPr>
              <p:cNvPr id="670" name="Oval 66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71" name="Straight Connector 670"/>
              <p:cNvCxnSpPr>
                <a:stCxn id="67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72" name="Straight Connector 67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73" name="Straight Connector 67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74" name="Straight Connector 67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75" name="Straight Connector 67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76" name="Arc 67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77" name="Group 676"/>
            <p:cNvGrpSpPr/>
            <p:nvPr/>
          </p:nvGrpSpPr>
          <p:grpSpPr>
            <a:xfrm flipH="1">
              <a:off x="2211674" y="4195138"/>
              <a:ext cx="151169" cy="434723"/>
              <a:chOff x="2163778" y="751438"/>
              <a:chExt cx="1530036" cy="4399984"/>
            </a:xfrm>
          </p:grpSpPr>
          <p:sp>
            <p:nvSpPr>
              <p:cNvPr id="678" name="Oval 67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79" name="Straight Connector 678"/>
              <p:cNvCxnSpPr>
                <a:stCxn id="67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80" name="Straight Connector 67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81" name="Straight Connector 68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82" name="Straight Connector 68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83" name="Straight Connector 68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84" name="Arc 68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85" name="Group 684"/>
            <p:cNvGrpSpPr/>
            <p:nvPr/>
          </p:nvGrpSpPr>
          <p:grpSpPr>
            <a:xfrm flipH="1">
              <a:off x="2431283" y="4346307"/>
              <a:ext cx="151169" cy="434723"/>
              <a:chOff x="2163778" y="751438"/>
              <a:chExt cx="1530036" cy="4399984"/>
            </a:xfrm>
          </p:grpSpPr>
          <p:sp>
            <p:nvSpPr>
              <p:cNvPr id="686" name="Oval 68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87" name="Straight Connector 686"/>
              <p:cNvCxnSpPr>
                <a:stCxn id="68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88" name="Straight Connector 68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89" name="Straight Connector 68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90" name="Straight Connector 68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91" name="Straight Connector 69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692" name="Arc 69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693" name="Group 692"/>
            <p:cNvGrpSpPr/>
            <p:nvPr/>
          </p:nvGrpSpPr>
          <p:grpSpPr>
            <a:xfrm flipH="1">
              <a:off x="2738422" y="4530962"/>
              <a:ext cx="151169" cy="434723"/>
              <a:chOff x="2163778" y="751438"/>
              <a:chExt cx="1530036" cy="4399984"/>
            </a:xfrm>
          </p:grpSpPr>
          <p:sp>
            <p:nvSpPr>
              <p:cNvPr id="694" name="Oval 69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95" name="Straight Connector 694"/>
              <p:cNvCxnSpPr>
                <a:stCxn id="69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96" name="Straight Connector 69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97" name="Straight Connector 69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98" name="Straight Connector 69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99" name="Straight Connector 69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00" name="Arc 69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01" name="Group 700"/>
            <p:cNvGrpSpPr/>
            <p:nvPr/>
          </p:nvGrpSpPr>
          <p:grpSpPr>
            <a:xfrm flipH="1">
              <a:off x="2250227" y="4498707"/>
              <a:ext cx="151169" cy="434723"/>
              <a:chOff x="2163778" y="751438"/>
              <a:chExt cx="1530036" cy="4399984"/>
            </a:xfrm>
          </p:grpSpPr>
          <p:sp>
            <p:nvSpPr>
              <p:cNvPr id="702" name="Oval 70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03" name="Straight Connector 702"/>
              <p:cNvCxnSpPr>
                <a:stCxn id="70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04" name="Straight Connector 70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05" name="Straight Connector 70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06" name="Straight Connector 70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07" name="Straight Connector 70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08" name="Arc 70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09" name="Group 708"/>
            <p:cNvGrpSpPr/>
            <p:nvPr/>
          </p:nvGrpSpPr>
          <p:grpSpPr>
            <a:xfrm flipH="1">
              <a:off x="2440698" y="4639486"/>
              <a:ext cx="151169" cy="434723"/>
              <a:chOff x="2163778" y="751438"/>
              <a:chExt cx="1530036" cy="4399984"/>
            </a:xfrm>
          </p:grpSpPr>
          <p:sp>
            <p:nvSpPr>
              <p:cNvPr id="710" name="Oval 70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11" name="Straight Connector 710"/>
              <p:cNvCxnSpPr>
                <a:stCxn id="71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12" name="Straight Connector 71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13" name="Straight Connector 71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14" name="Straight Connector 71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15" name="Straight Connector 71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16" name="Arc 71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17" name="Group 716"/>
            <p:cNvGrpSpPr/>
            <p:nvPr/>
          </p:nvGrpSpPr>
          <p:grpSpPr>
            <a:xfrm flipH="1">
              <a:off x="3147861" y="2351950"/>
              <a:ext cx="151169" cy="434723"/>
              <a:chOff x="2163778" y="751438"/>
              <a:chExt cx="1530036" cy="4399984"/>
            </a:xfrm>
          </p:grpSpPr>
          <p:sp>
            <p:nvSpPr>
              <p:cNvPr id="718" name="Oval 71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19" name="Straight Connector 718"/>
              <p:cNvCxnSpPr>
                <a:stCxn id="71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0" name="Straight Connector 71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1" name="Straight Connector 72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2" name="Straight Connector 72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3" name="Straight Connector 72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24" name="Arc 72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25" name="Group 724"/>
            <p:cNvGrpSpPr/>
            <p:nvPr/>
          </p:nvGrpSpPr>
          <p:grpSpPr>
            <a:xfrm flipH="1">
              <a:off x="3511492" y="2580200"/>
              <a:ext cx="151169" cy="434723"/>
              <a:chOff x="2163778" y="751438"/>
              <a:chExt cx="1530036" cy="4399984"/>
            </a:xfrm>
          </p:grpSpPr>
          <p:sp>
            <p:nvSpPr>
              <p:cNvPr id="726" name="Oval 72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27" name="Straight Connector 726"/>
              <p:cNvCxnSpPr>
                <a:stCxn id="72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8" name="Straight Connector 72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29" name="Straight Connector 72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0" name="Straight Connector 72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1" name="Straight Connector 73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32" name="Arc 73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33" name="Group 732"/>
            <p:cNvGrpSpPr/>
            <p:nvPr/>
          </p:nvGrpSpPr>
          <p:grpSpPr>
            <a:xfrm flipH="1">
              <a:off x="3890183" y="2837354"/>
              <a:ext cx="151169" cy="434723"/>
              <a:chOff x="2163778" y="751438"/>
              <a:chExt cx="1530036" cy="4399984"/>
            </a:xfrm>
          </p:grpSpPr>
          <p:sp>
            <p:nvSpPr>
              <p:cNvPr id="734" name="Oval 73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35" name="Straight Connector 734"/>
              <p:cNvCxnSpPr>
                <a:stCxn id="73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6" name="Straight Connector 73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7" name="Straight Connector 73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8" name="Straight Connector 73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39" name="Straight Connector 73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40" name="Arc 73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41" name="Group 740"/>
            <p:cNvGrpSpPr/>
            <p:nvPr/>
          </p:nvGrpSpPr>
          <p:grpSpPr>
            <a:xfrm flipH="1">
              <a:off x="4253814" y="3065604"/>
              <a:ext cx="151169" cy="434723"/>
              <a:chOff x="2163778" y="751438"/>
              <a:chExt cx="1530036" cy="4399984"/>
            </a:xfrm>
          </p:grpSpPr>
          <p:sp>
            <p:nvSpPr>
              <p:cNvPr id="742" name="Oval 74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43" name="Straight Connector 742"/>
              <p:cNvCxnSpPr>
                <a:stCxn id="74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44" name="Straight Connector 74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45" name="Straight Connector 74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46" name="Straight Connector 74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47" name="Straight Connector 74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48" name="Arc 74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49" name="Group 748"/>
            <p:cNvGrpSpPr/>
            <p:nvPr/>
          </p:nvGrpSpPr>
          <p:grpSpPr>
            <a:xfrm flipH="1">
              <a:off x="4720444" y="3390078"/>
              <a:ext cx="151169" cy="434723"/>
              <a:chOff x="2163778" y="751438"/>
              <a:chExt cx="1530036" cy="4399984"/>
            </a:xfrm>
          </p:grpSpPr>
          <p:sp>
            <p:nvSpPr>
              <p:cNvPr id="750" name="Oval 74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51" name="Straight Connector 750"/>
              <p:cNvCxnSpPr>
                <a:stCxn id="75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52" name="Straight Connector 75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53" name="Straight Connector 75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54" name="Straight Connector 75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55" name="Straight Connector 75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56" name="Arc 75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57" name="Group 756"/>
            <p:cNvGrpSpPr/>
            <p:nvPr/>
          </p:nvGrpSpPr>
          <p:grpSpPr>
            <a:xfrm flipH="1">
              <a:off x="5164973" y="3704079"/>
              <a:ext cx="151169" cy="434723"/>
              <a:chOff x="2163778" y="751438"/>
              <a:chExt cx="1530036" cy="4399984"/>
            </a:xfrm>
          </p:grpSpPr>
          <p:sp>
            <p:nvSpPr>
              <p:cNvPr id="758" name="Oval 75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59" name="Straight Connector 758"/>
              <p:cNvCxnSpPr>
                <a:stCxn id="75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60" name="Straight Connector 75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61" name="Straight Connector 76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62" name="Straight Connector 76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63" name="Straight Connector 76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64" name="Arc 76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65" name="Group 764"/>
            <p:cNvGrpSpPr/>
            <p:nvPr/>
          </p:nvGrpSpPr>
          <p:grpSpPr>
            <a:xfrm flipH="1">
              <a:off x="5717308" y="4046412"/>
              <a:ext cx="151169" cy="434723"/>
              <a:chOff x="2163778" y="751438"/>
              <a:chExt cx="1530036" cy="4399984"/>
            </a:xfrm>
          </p:grpSpPr>
          <p:sp>
            <p:nvSpPr>
              <p:cNvPr id="766" name="Oval 76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67" name="Straight Connector 766"/>
              <p:cNvCxnSpPr>
                <a:stCxn id="76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68" name="Straight Connector 76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69" name="Straight Connector 76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70" name="Straight Connector 76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71" name="Straight Connector 77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72" name="Arc 77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73" name="Group 772"/>
            <p:cNvGrpSpPr/>
            <p:nvPr/>
          </p:nvGrpSpPr>
          <p:grpSpPr>
            <a:xfrm flipH="1">
              <a:off x="6298402" y="4456316"/>
              <a:ext cx="151169" cy="434723"/>
              <a:chOff x="2163778" y="751438"/>
              <a:chExt cx="1530036" cy="4399984"/>
            </a:xfrm>
          </p:grpSpPr>
          <p:sp>
            <p:nvSpPr>
              <p:cNvPr id="774" name="Oval 77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75" name="Straight Connector 774"/>
              <p:cNvCxnSpPr>
                <a:stCxn id="77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76" name="Straight Connector 77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77" name="Straight Connector 77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78" name="Straight Connector 77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79" name="Straight Connector 77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80" name="Arc 77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789" name="Group 788"/>
            <p:cNvGrpSpPr/>
            <p:nvPr/>
          </p:nvGrpSpPr>
          <p:grpSpPr>
            <a:xfrm flipH="1">
              <a:off x="3318112" y="2656672"/>
              <a:ext cx="151169" cy="434723"/>
              <a:chOff x="2163778" y="751438"/>
              <a:chExt cx="1530036" cy="4399984"/>
            </a:xfrm>
          </p:grpSpPr>
          <p:sp>
            <p:nvSpPr>
              <p:cNvPr id="790" name="Oval 78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91" name="Straight Connector 790"/>
              <p:cNvCxnSpPr>
                <a:stCxn id="79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92" name="Straight Connector 79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93" name="Straight Connector 79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94" name="Straight Connector 79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95" name="Straight Connector 79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796" name="Arc 79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05" name="Group 804"/>
            <p:cNvGrpSpPr/>
            <p:nvPr/>
          </p:nvGrpSpPr>
          <p:grpSpPr>
            <a:xfrm flipH="1">
              <a:off x="3164831" y="2971536"/>
              <a:ext cx="151169" cy="434723"/>
              <a:chOff x="2163778" y="751438"/>
              <a:chExt cx="1530036" cy="4399984"/>
            </a:xfrm>
          </p:grpSpPr>
          <p:sp>
            <p:nvSpPr>
              <p:cNvPr id="806" name="Oval 80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07" name="Straight Connector 806"/>
              <p:cNvCxnSpPr>
                <a:stCxn id="80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8" name="Straight Connector 80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09" name="Straight Connector 80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0" name="Straight Connector 80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1" name="Straight Connector 81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12" name="Arc 81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13" name="Group 812"/>
            <p:cNvGrpSpPr/>
            <p:nvPr/>
          </p:nvGrpSpPr>
          <p:grpSpPr>
            <a:xfrm flipH="1">
              <a:off x="5868477" y="4696082"/>
              <a:ext cx="151169" cy="434723"/>
              <a:chOff x="2163778" y="751438"/>
              <a:chExt cx="1530036" cy="4399984"/>
            </a:xfrm>
          </p:grpSpPr>
          <p:sp>
            <p:nvSpPr>
              <p:cNvPr id="814" name="Oval 81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15" name="Straight Connector 814"/>
              <p:cNvCxnSpPr>
                <a:stCxn id="81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6" name="Straight Connector 81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7" name="Straight Connector 81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8" name="Straight Connector 81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19" name="Straight Connector 81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20" name="Arc 81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21" name="Group 820"/>
            <p:cNvGrpSpPr/>
            <p:nvPr/>
          </p:nvGrpSpPr>
          <p:grpSpPr>
            <a:xfrm flipH="1">
              <a:off x="3536256" y="3161160"/>
              <a:ext cx="151169" cy="434723"/>
              <a:chOff x="2163778" y="751438"/>
              <a:chExt cx="1530036" cy="4399984"/>
            </a:xfrm>
          </p:grpSpPr>
          <p:sp>
            <p:nvSpPr>
              <p:cNvPr id="822" name="Oval 82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23" name="Straight Connector 822"/>
              <p:cNvCxnSpPr>
                <a:stCxn id="82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24" name="Straight Connector 82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25" name="Straight Connector 82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26" name="Straight Connector 82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27" name="Straight Connector 82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28" name="Arc 82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29" name="Group 828"/>
            <p:cNvGrpSpPr/>
            <p:nvPr/>
          </p:nvGrpSpPr>
          <p:grpSpPr>
            <a:xfrm flipH="1">
              <a:off x="3279700" y="3457168"/>
              <a:ext cx="151169" cy="434723"/>
              <a:chOff x="2163778" y="751438"/>
              <a:chExt cx="1530036" cy="4399984"/>
            </a:xfrm>
          </p:grpSpPr>
          <p:sp>
            <p:nvSpPr>
              <p:cNvPr id="830" name="Oval 82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31" name="Straight Connector 830"/>
              <p:cNvCxnSpPr>
                <a:stCxn id="83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32" name="Straight Connector 83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33" name="Straight Connector 83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34" name="Straight Connector 83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35" name="Straight Connector 83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36" name="Arc 83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37" name="Group 836"/>
            <p:cNvGrpSpPr/>
            <p:nvPr/>
          </p:nvGrpSpPr>
          <p:grpSpPr>
            <a:xfrm flipH="1">
              <a:off x="3880272" y="3370803"/>
              <a:ext cx="151169" cy="434723"/>
              <a:chOff x="2163778" y="751438"/>
              <a:chExt cx="1530036" cy="4399984"/>
            </a:xfrm>
          </p:grpSpPr>
          <p:sp>
            <p:nvSpPr>
              <p:cNvPr id="838" name="Oval 83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39" name="Straight Connector 838"/>
              <p:cNvCxnSpPr>
                <a:stCxn id="83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40" name="Straight Connector 83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41" name="Straight Connector 84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42" name="Straight Connector 84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43" name="Straight Connector 84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44" name="Arc 84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45" name="Group 844"/>
            <p:cNvGrpSpPr/>
            <p:nvPr/>
          </p:nvGrpSpPr>
          <p:grpSpPr>
            <a:xfrm flipH="1">
              <a:off x="3584788" y="3734358"/>
              <a:ext cx="151169" cy="434723"/>
              <a:chOff x="2163778" y="751438"/>
              <a:chExt cx="1530036" cy="4399984"/>
            </a:xfrm>
          </p:grpSpPr>
          <p:sp>
            <p:nvSpPr>
              <p:cNvPr id="846" name="Oval 84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47" name="Straight Connector 846"/>
              <p:cNvCxnSpPr>
                <a:stCxn id="84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48" name="Straight Connector 84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49" name="Straight Connector 84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50" name="Straight Connector 84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51" name="Straight Connector 85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52" name="Arc 85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53" name="Group 852"/>
            <p:cNvGrpSpPr/>
            <p:nvPr/>
          </p:nvGrpSpPr>
          <p:grpSpPr>
            <a:xfrm flipH="1">
              <a:off x="3280146" y="4027885"/>
              <a:ext cx="151169" cy="434723"/>
              <a:chOff x="2163778" y="751438"/>
              <a:chExt cx="1530036" cy="4399984"/>
            </a:xfrm>
          </p:grpSpPr>
          <p:sp>
            <p:nvSpPr>
              <p:cNvPr id="854" name="Oval 85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55" name="Straight Connector 854"/>
              <p:cNvCxnSpPr>
                <a:stCxn id="85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56" name="Straight Connector 85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57" name="Straight Connector 85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58" name="Straight Connector 85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59" name="Straight Connector 85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60" name="Arc 85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61" name="Group 860"/>
            <p:cNvGrpSpPr/>
            <p:nvPr/>
          </p:nvGrpSpPr>
          <p:grpSpPr>
            <a:xfrm flipH="1">
              <a:off x="3183913" y="4609292"/>
              <a:ext cx="151169" cy="434723"/>
              <a:chOff x="2163778" y="751438"/>
              <a:chExt cx="1530036" cy="4399984"/>
            </a:xfrm>
          </p:grpSpPr>
          <p:sp>
            <p:nvSpPr>
              <p:cNvPr id="862" name="Oval 86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63" name="Straight Connector 862"/>
              <p:cNvCxnSpPr>
                <a:stCxn id="86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64" name="Straight Connector 86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65" name="Straight Connector 86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66" name="Straight Connector 86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67" name="Straight Connector 86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68" name="Arc 86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69" name="Group 868"/>
            <p:cNvGrpSpPr/>
            <p:nvPr/>
          </p:nvGrpSpPr>
          <p:grpSpPr>
            <a:xfrm flipH="1">
              <a:off x="3675709" y="2980478"/>
              <a:ext cx="151169" cy="434723"/>
              <a:chOff x="2163778" y="751438"/>
              <a:chExt cx="1530036" cy="4399984"/>
            </a:xfrm>
          </p:grpSpPr>
          <p:sp>
            <p:nvSpPr>
              <p:cNvPr id="870" name="Oval 86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71" name="Straight Connector 870"/>
              <p:cNvCxnSpPr>
                <a:stCxn id="87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72" name="Straight Connector 87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73" name="Straight Connector 87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74" name="Straight Connector 87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75" name="Straight Connector 87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76" name="Arc 87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77" name="Group 876"/>
            <p:cNvGrpSpPr/>
            <p:nvPr/>
          </p:nvGrpSpPr>
          <p:grpSpPr>
            <a:xfrm flipH="1">
              <a:off x="3584788" y="4456892"/>
              <a:ext cx="151169" cy="434723"/>
              <a:chOff x="2163778" y="751438"/>
              <a:chExt cx="1530036" cy="4399984"/>
            </a:xfrm>
          </p:grpSpPr>
          <p:sp>
            <p:nvSpPr>
              <p:cNvPr id="878" name="Oval 87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79" name="Straight Connector 878"/>
              <p:cNvCxnSpPr>
                <a:stCxn id="87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0" name="Straight Connector 87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1" name="Straight Connector 88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2" name="Straight Connector 88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3" name="Straight Connector 88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84" name="Arc 88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85" name="Group 884"/>
            <p:cNvGrpSpPr/>
            <p:nvPr/>
          </p:nvGrpSpPr>
          <p:grpSpPr>
            <a:xfrm flipH="1">
              <a:off x="3907866" y="3971076"/>
              <a:ext cx="151169" cy="434723"/>
              <a:chOff x="2163778" y="751438"/>
              <a:chExt cx="1530036" cy="4399984"/>
            </a:xfrm>
          </p:grpSpPr>
          <p:sp>
            <p:nvSpPr>
              <p:cNvPr id="886" name="Oval 88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87" name="Straight Connector 886"/>
              <p:cNvCxnSpPr>
                <a:stCxn id="88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8" name="Straight Connector 88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89" name="Straight Connector 88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0" name="Straight Connector 88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1" name="Straight Connector 89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892" name="Arc 89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93" name="Group 892"/>
            <p:cNvGrpSpPr/>
            <p:nvPr/>
          </p:nvGrpSpPr>
          <p:grpSpPr>
            <a:xfrm flipH="1">
              <a:off x="4261505" y="3704574"/>
              <a:ext cx="151169" cy="434723"/>
              <a:chOff x="2163778" y="751438"/>
              <a:chExt cx="1530036" cy="4399984"/>
            </a:xfrm>
          </p:grpSpPr>
          <p:sp>
            <p:nvSpPr>
              <p:cNvPr id="894" name="Oval 89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895" name="Straight Connector 894"/>
              <p:cNvCxnSpPr>
                <a:stCxn id="89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6" name="Straight Connector 89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7" name="Straight Connector 89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8" name="Straight Connector 89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899" name="Straight Connector 89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00" name="Arc 89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01" name="Group 900"/>
            <p:cNvGrpSpPr/>
            <p:nvPr/>
          </p:nvGrpSpPr>
          <p:grpSpPr>
            <a:xfrm flipH="1">
              <a:off x="4708728" y="3990157"/>
              <a:ext cx="151169" cy="434723"/>
              <a:chOff x="2163778" y="751438"/>
              <a:chExt cx="1530036" cy="4399984"/>
            </a:xfrm>
          </p:grpSpPr>
          <p:sp>
            <p:nvSpPr>
              <p:cNvPr id="902" name="Oval 90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03" name="Straight Connector 902"/>
              <p:cNvCxnSpPr>
                <a:stCxn id="90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04" name="Straight Connector 90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05" name="Straight Connector 90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06" name="Straight Connector 90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07" name="Straight Connector 90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08" name="Arc 90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09" name="Group 908"/>
            <p:cNvGrpSpPr/>
            <p:nvPr/>
          </p:nvGrpSpPr>
          <p:grpSpPr>
            <a:xfrm flipH="1">
              <a:off x="5359885" y="4570418"/>
              <a:ext cx="151169" cy="434723"/>
              <a:chOff x="2163778" y="751438"/>
              <a:chExt cx="1530036" cy="4399984"/>
            </a:xfrm>
          </p:grpSpPr>
          <p:sp>
            <p:nvSpPr>
              <p:cNvPr id="910" name="Oval 90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11" name="Straight Connector 910"/>
              <p:cNvCxnSpPr>
                <a:stCxn id="91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12" name="Straight Connector 91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13" name="Straight Connector 91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14" name="Straight Connector 91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15" name="Straight Connector 91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16" name="Arc 91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17" name="Group 916"/>
            <p:cNvGrpSpPr/>
            <p:nvPr/>
          </p:nvGrpSpPr>
          <p:grpSpPr>
            <a:xfrm flipH="1">
              <a:off x="4242098" y="4332531"/>
              <a:ext cx="151169" cy="434723"/>
              <a:chOff x="2163778" y="751438"/>
              <a:chExt cx="1530036" cy="4399984"/>
            </a:xfrm>
          </p:grpSpPr>
          <p:sp>
            <p:nvSpPr>
              <p:cNvPr id="918" name="Oval 91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19" name="Straight Connector 918"/>
              <p:cNvCxnSpPr>
                <a:stCxn id="91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20" name="Straight Connector 91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21" name="Straight Connector 92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22" name="Straight Connector 92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23" name="Straight Connector 92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24" name="Arc 92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25" name="Group 924"/>
            <p:cNvGrpSpPr/>
            <p:nvPr/>
          </p:nvGrpSpPr>
          <p:grpSpPr>
            <a:xfrm flipH="1">
              <a:off x="5013804" y="4285460"/>
              <a:ext cx="151169" cy="434723"/>
              <a:chOff x="2163778" y="751438"/>
              <a:chExt cx="1530036" cy="4399984"/>
            </a:xfrm>
          </p:grpSpPr>
          <p:sp>
            <p:nvSpPr>
              <p:cNvPr id="926" name="Oval 92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27" name="Straight Connector 926"/>
              <p:cNvCxnSpPr>
                <a:stCxn id="92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28" name="Straight Connector 92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29" name="Straight Connector 92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30" name="Straight Connector 92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31" name="Straight Connector 93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32" name="Arc 93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33" name="Group 932"/>
            <p:cNvGrpSpPr/>
            <p:nvPr/>
          </p:nvGrpSpPr>
          <p:grpSpPr>
            <a:xfrm flipH="1">
              <a:off x="3927712" y="4589638"/>
              <a:ext cx="151169" cy="434723"/>
              <a:chOff x="2163778" y="751438"/>
              <a:chExt cx="1530036" cy="4399984"/>
            </a:xfrm>
          </p:grpSpPr>
          <p:sp>
            <p:nvSpPr>
              <p:cNvPr id="934" name="Oval 93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35" name="Straight Connector 934"/>
              <p:cNvCxnSpPr>
                <a:stCxn id="93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36" name="Straight Connector 93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37" name="Straight Connector 93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38" name="Straight Connector 93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39" name="Straight Connector 93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40" name="Arc 93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49" name="Group 948"/>
            <p:cNvGrpSpPr/>
            <p:nvPr/>
          </p:nvGrpSpPr>
          <p:grpSpPr>
            <a:xfrm flipH="1">
              <a:off x="4609757" y="4561883"/>
              <a:ext cx="151169" cy="434723"/>
              <a:chOff x="2163778" y="751438"/>
              <a:chExt cx="1530036" cy="4399984"/>
            </a:xfrm>
          </p:grpSpPr>
          <p:sp>
            <p:nvSpPr>
              <p:cNvPr id="950" name="Oval 949"/>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51" name="Straight Connector 950"/>
              <p:cNvCxnSpPr>
                <a:stCxn id="950"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52" name="Straight Connector 951"/>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53" name="Straight Connector 952"/>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54" name="Straight Connector 953"/>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55" name="Straight Connector 954"/>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56" name="Arc 955"/>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57" name="Group 956"/>
            <p:cNvGrpSpPr/>
            <p:nvPr/>
          </p:nvGrpSpPr>
          <p:grpSpPr>
            <a:xfrm flipH="1">
              <a:off x="4059035" y="3533334"/>
              <a:ext cx="151169" cy="434723"/>
              <a:chOff x="2163778" y="751438"/>
              <a:chExt cx="1530036" cy="4399984"/>
            </a:xfrm>
          </p:grpSpPr>
          <p:sp>
            <p:nvSpPr>
              <p:cNvPr id="958" name="Oval 957"/>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59" name="Straight Connector 958"/>
              <p:cNvCxnSpPr>
                <a:stCxn id="958"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0" name="Straight Connector 959"/>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1" name="Straight Connector 960"/>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2" name="Straight Connector 961"/>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3" name="Straight Connector 962"/>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64" name="Arc 963"/>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65" name="Group 964"/>
            <p:cNvGrpSpPr/>
            <p:nvPr/>
          </p:nvGrpSpPr>
          <p:grpSpPr>
            <a:xfrm flipH="1">
              <a:off x="3461118" y="3942748"/>
              <a:ext cx="151169" cy="434723"/>
              <a:chOff x="2163778" y="751438"/>
              <a:chExt cx="1530036" cy="4399984"/>
            </a:xfrm>
          </p:grpSpPr>
          <p:sp>
            <p:nvSpPr>
              <p:cNvPr id="966" name="Oval 965"/>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67" name="Straight Connector 966"/>
              <p:cNvCxnSpPr>
                <a:stCxn id="966"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8" name="Straight Connector 967"/>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69" name="Straight Connector 968"/>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0" name="Straight Connector 969"/>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1" name="Straight Connector 970"/>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72" name="Arc 971"/>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73" name="Group 972"/>
            <p:cNvGrpSpPr/>
            <p:nvPr/>
          </p:nvGrpSpPr>
          <p:grpSpPr>
            <a:xfrm flipH="1">
              <a:off x="3431315" y="4685142"/>
              <a:ext cx="151169" cy="434723"/>
              <a:chOff x="2163778" y="751438"/>
              <a:chExt cx="1530036" cy="4399984"/>
            </a:xfrm>
          </p:grpSpPr>
          <p:sp>
            <p:nvSpPr>
              <p:cNvPr id="974" name="Oval 973"/>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75" name="Straight Connector 974"/>
              <p:cNvCxnSpPr>
                <a:stCxn id="974"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6" name="Straight Connector 975"/>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7" name="Straight Connector 976"/>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8" name="Straight Connector 977"/>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79" name="Straight Connector 978"/>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80" name="Arc 979"/>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981" name="Group 980"/>
            <p:cNvGrpSpPr/>
            <p:nvPr/>
          </p:nvGrpSpPr>
          <p:grpSpPr>
            <a:xfrm flipH="1">
              <a:off x="4534172" y="3618284"/>
              <a:ext cx="151169" cy="434723"/>
              <a:chOff x="2163778" y="751438"/>
              <a:chExt cx="1530036" cy="4399984"/>
            </a:xfrm>
          </p:grpSpPr>
          <p:sp>
            <p:nvSpPr>
              <p:cNvPr id="982" name="Oval 981"/>
              <p:cNvSpPr/>
              <p:nvPr/>
            </p:nvSpPr>
            <p:spPr>
              <a:xfrm>
                <a:off x="2163778" y="751438"/>
                <a:ext cx="1530036" cy="1530034"/>
              </a:xfrm>
              <a:prstGeom prst="ellipse">
                <a:avLst/>
              </a:prstGeom>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83" name="Straight Connector 982"/>
              <p:cNvCxnSpPr>
                <a:stCxn id="982" idx="4"/>
              </p:cNvCxnSpPr>
              <p:nvPr/>
            </p:nvCxnSpPr>
            <p:spPr>
              <a:xfrm flipH="1">
                <a:off x="2924277" y="2281473"/>
                <a:ext cx="4524" cy="174732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84" name="Straight Connector 983"/>
              <p:cNvCxnSpPr/>
              <p:nvPr/>
            </p:nvCxnSpPr>
            <p:spPr>
              <a:xfrm flipH="1">
                <a:off x="2263372" y="4028792"/>
                <a:ext cx="66542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85" name="Straight Connector 984"/>
              <p:cNvCxnSpPr/>
              <p:nvPr/>
            </p:nvCxnSpPr>
            <p:spPr>
              <a:xfrm>
                <a:off x="2928791" y="4028792"/>
                <a:ext cx="602059" cy="1122630"/>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86" name="Straight Connector 985"/>
              <p:cNvCxnSpPr/>
              <p:nvPr/>
            </p:nvCxnSpPr>
            <p:spPr>
              <a:xfrm flipV="1">
                <a:off x="2924267" y="2471592"/>
                <a:ext cx="769547"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987" name="Straight Connector 986"/>
              <p:cNvCxnSpPr/>
              <p:nvPr/>
            </p:nvCxnSpPr>
            <p:spPr>
              <a:xfrm flipH="1" flipV="1">
                <a:off x="2263372" y="2471592"/>
                <a:ext cx="665429" cy="543213"/>
              </a:xfrm>
              <a:prstGeom prst="line">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988" name="Arc 987"/>
              <p:cNvSpPr/>
              <p:nvPr/>
            </p:nvSpPr>
            <p:spPr>
              <a:xfrm rot="8025817">
                <a:off x="2471589" y="1038409"/>
                <a:ext cx="914403" cy="914404"/>
              </a:xfrm>
              <a:prstGeom prst="arc">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sp>
        <p:nvSpPr>
          <p:cNvPr id="989" name="TextBox 988"/>
          <p:cNvSpPr txBox="1"/>
          <p:nvPr/>
        </p:nvSpPr>
        <p:spPr>
          <a:xfrm>
            <a:off x="1698162" y="2375651"/>
            <a:ext cx="1208716" cy="738664"/>
          </a:xfrm>
          <a:prstGeom prst="rect">
            <a:avLst/>
          </a:prstGeom>
          <a:noFill/>
        </p:spPr>
        <p:txBody>
          <a:bodyPr vert="horz" wrap="square" rtlCol="0">
            <a:spAutoFit/>
          </a:bodyPr>
          <a:lstStyle/>
          <a:p>
            <a:pPr algn="ctr"/>
            <a:r>
              <a:rPr lang="en-US" sz="1400" b="1" dirty="0">
                <a:latin typeface="Open Sans" panose="020B0606030504020204" pitchFamily="34" charset="0"/>
                <a:ea typeface="Open Sans" panose="020B0606030504020204" pitchFamily="34" charset="0"/>
                <a:cs typeface="Open Sans" panose="020B0606030504020204" pitchFamily="34" charset="0"/>
              </a:rPr>
              <a:t>Proportion of Population Affected</a:t>
            </a:r>
          </a:p>
        </p:txBody>
      </p:sp>
      <p:sp>
        <p:nvSpPr>
          <p:cNvPr id="998" name="TextBox 997"/>
          <p:cNvSpPr txBox="1"/>
          <p:nvPr/>
        </p:nvSpPr>
        <p:spPr>
          <a:xfrm>
            <a:off x="2706810" y="4978852"/>
            <a:ext cx="286239" cy="369332"/>
          </a:xfrm>
          <a:prstGeom prst="rect">
            <a:avLst/>
          </a:prstGeom>
          <a:noFill/>
        </p:spPr>
        <p:txBody>
          <a:bodyPr wrap="square" rtlCol="0">
            <a:spAutoFit/>
          </a:bodyPr>
          <a:lstStyle/>
          <a:p>
            <a:pPr algn="r"/>
            <a:r>
              <a:rPr lang="en-US" dirty="0"/>
              <a:t>0</a:t>
            </a:r>
          </a:p>
        </p:txBody>
      </p:sp>
      <p:sp>
        <p:nvSpPr>
          <p:cNvPr id="999" name="TextBox 998"/>
          <p:cNvSpPr txBox="1"/>
          <p:nvPr/>
        </p:nvSpPr>
        <p:spPr>
          <a:xfrm>
            <a:off x="2450454" y="353249"/>
            <a:ext cx="542595" cy="369332"/>
          </a:xfrm>
          <a:prstGeom prst="rect">
            <a:avLst/>
          </a:prstGeom>
          <a:noFill/>
        </p:spPr>
        <p:txBody>
          <a:bodyPr wrap="square" rtlCol="0">
            <a:spAutoFit/>
          </a:bodyPr>
          <a:lstStyle/>
          <a:p>
            <a:pPr algn="r"/>
            <a:r>
              <a:rPr lang="en-US" dirty="0"/>
              <a:t>100</a:t>
            </a:r>
          </a:p>
        </p:txBody>
      </p:sp>
      <p:sp>
        <p:nvSpPr>
          <p:cNvPr id="1000" name="TextBox 999"/>
          <p:cNvSpPr txBox="1"/>
          <p:nvPr/>
        </p:nvSpPr>
        <p:spPr>
          <a:xfrm>
            <a:off x="2958674" y="6077446"/>
            <a:ext cx="7134131" cy="400110"/>
          </a:xfrm>
          <a:prstGeom prst="rect">
            <a:avLst/>
          </a:prstGeom>
          <a:noFill/>
        </p:spPr>
        <p:txBody>
          <a:bodyPr wrap="square" rtlCol="0">
            <a:spAutoFit/>
          </a:bodyPr>
          <a:lstStyle/>
          <a:p>
            <a:pPr algn="ctr"/>
            <a:r>
              <a:rPr lang="en-US" sz="2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Risk of Having/Getting Cancer</a:t>
            </a:r>
          </a:p>
        </p:txBody>
      </p:sp>
      <p:sp>
        <p:nvSpPr>
          <p:cNvPr id="1005" name="Up Arrow Callout 1004"/>
          <p:cNvSpPr/>
          <p:nvPr/>
        </p:nvSpPr>
        <p:spPr>
          <a:xfrm>
            <a:off x="8349022" y="5218708"/>
            <a:ext cx="1086037" cy="723900"/>
          </a:xfrm>
          <a:prstGeom prst="upArrowCallou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Symptoms Appear</a:t>
            </a:r>
          </a:p>
        </p:txBody>
      </p:sp>
      <p:grpSp>
        <p:nvGrpSpPr>
          <p:cNvPr id="14" name="Group 13"/>
          <p:cNvGrpSpPr/>
          <p:nvPr/>
        </p:nvGrpSpPr>
        <p:grpSpPr>
          <a:xfrm>
            <a:off x="6940383" y="3714512"/>
            <a:ext cx="1435767" cy="2228096"/>
            <a:chOff x="5416382" y="3714512"/>
            <a:chExt cx="1435767" cy="2228096"/>
          </a:xfrm>
          <a:noFill/>
        </p:grpSpPr>
        <p:sp>
          <p:nvSpPr>
            <p:cNvPr id="1004" name="Up Arrow Callout 1003"/>
            <p:cNvSpPr/>
            <p:nvPr/>
          </p:nvSpPr>
          <p:spPr>
            <a:xfrm>
              <a:off x="5425123" y="5218708"/>
              <a:ext cx="1224259" cy="723900"/>
            </a:xfrm>
            <a:prstGeom prst="upArrowCallout">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Asymptomatic Cancer</a:t>
              </a:r>
            </a:p>
          </p:txBody>
        </p:sp>
        <p:grpSp>
          <p:nvGrpSpPr>
            <p:cNvPr id="3" name="Group 2"/>
            <p:cNvGrpSpPr/>
            <p:nvPr/>
          </p:nvGrpSpPr>
          <p:grpSpPr>
            <a:xfrm>
              <a:off x="5416382" y="3714512"/>
              <a:ext cx="1435767" cy="1426726"/>
              <a:chOff x="5416905" y="8944157"/>
              <a:chExt cx="1435767" cy="1426726"/>
            </a:xfrm>
            <a:grpFill/>
          </p:grpSpPr>
          <p:sp>
            <p:nvSpPr>
              <p:cNvPr id="2219" name="Oval 2218"/>
              <p:cNvSpPr/>
              <p:nvPr/>
            </p:nvSpPr>
            <p:spPr>
              <a:xfrm flipH="1">
                <a:off x="5568074" y="894415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20" name="Straight Connector 2219"/>
              <p:cNvCxnSpPr>
                <a:stCxn id="2219" idx="4"/>
              </p:cNvCxnSpPr>
              <p:nvPr/>
            </p:nvCxnSpPr>
            <p:spPr>
              <a:xfrm>
                <a:off x="5643658" y="909532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21" name="Straight Connector 2220"/>
              <p:cNvCxnSpPr/>
              <p:nvPr/>
            </p:nvCxnSpPr>
            <p:spPr>
              <a:xfrm>
                <a:off x="5643658" y="926796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22" name="Straight Connector 2221"/>
              <p:cNvCxnSpPr/>
              <p:nvPr/>
            </p:nvCxnSpPr>
            <p:spPr>
              <a:xfrm flipH="1">
                <a:off x="5584175" y="926796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23" name="Straight Connector 2222"/>
              <p:cNvCxnSpPr/>
              <p:nvPr/>
            </p:nvCxnSpPr>
            <p:spPr>
              <a:xfrm flipH="1" flipV="1">
                <a:off x="5568074" y="911411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24" name="Straight Connector 2223"/>
              <p:cNvCxnSpPr/>
              <p:nvPr/>
            </p:nvCxnSpPr>
            <p:spPr>
              <a:xfrm flipV="1">
                <a:off x="5643658" y="911411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12" name="Oval 2211"/>
              <p:cNvSpPr/>
              <p:nvPr/>
            </p:nvSpPr>
            <p:spPr>
              <a:xfrm flipH="1">
                <a:off x="6120409" y="928649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13" name="Straight Connector 2212"/>
              <p:cNvCxnSpPr>
                <a:stCxn id="2212" idx="4"/>
              </p:cNvCxnSpPr>
              <p:nvPr/>
            </p:nvCxnSpPr>
            <p:spPr>
              <a:xfrm>
                <a:off x="6195993" y="943765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14" name="Straight Connector 2213"/>
              <p:cNvCxnSpPr/>
              <p:nvPr/>
            </p:nvCxnSpPr>
            <p:spPr>
              <a:xfrm>
                <a:off x="6195993" y="961029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15" name="Straight Connector 2214"/>
              <p:cNvCxnSpPr/>
              <p:nvPr/>
            </p:nvCxnSpPr>
            <p:spPr>
              <a:xfrm flipH="1">
                <a:off x="6136510" y="961029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16" name="Straight Connector 2215"/>
              <p:cNvCxnSpPr/>
              <p:nvPr/>
            </p:nvCxnSpPr>
            <p:spPr>
              <a:xfrm flipH="1" flipV="1">
                <a:off x="6120409" y="945644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17" name="Straight Connector 2216"/>
              <p:cNvCxnSpPr/>
              <p:nvPr/>
            </p:nvCxnSpPr>
            <p:spPr>
              <a:xfrm flipV="1">
                <a:off x="6195993" y="945644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05" name="Oval 2204"/>
              <p:cNvSpPr/>
              <p:nvPr/>
            </p:nvSpPr>
            <p:spPr>
              <a:xfrm flipH="1">
                <a:off x="6701503" y="969639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06" name="Straight Connector 2205"/>
              <p:cNvCxnSpPr>
                <a:stCxn id="2205" idx="4"/>
              </p:cNvCxnSpPr>
              <p:nvPr/>
            </p:nvCxnSpPr>
            <p:spPr>
              <a:xfrm>
                <a:off x="6777087" y="984756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7" name="Straight Connector 2206"/>
              <p:cNvCxnSpPr/>
              <p:nvPr/>
            </p:nvCxnSpPr>
            <p:spPr>
              <a:xfrm>
                <a:off x="6777087" y="1002020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8" name="Straight Connector 2207"/>
              <p:cNvCxnSpPr/>
              <p:nvPr/>
            </p:nvCxnSpPr>
            <p:spPr>
              <a:xfrm flipH="1">
                <a:off x="6717604" y="1002020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9" name="Straight Connector 2208"/>
              <p:cNvCxnSpPr/>
              <p:nvPr/>
            </p:nvCxnSpPr>
            <p:spPr>
              <a:xfrm flipH="1" flipV="1">
                <a:off x="6701503" y="986634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10" name="Straight Connector 2209"/>
              <p:cNvCxnSpPr/>
              <p:nvPr/>
            </p:nvCxnSpPr>
            <p:spPr>
              <a:xfrm flipV="1">
                <a:off x="6777087" y="986634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84" name="Oval 2183"/>
              <p:cNvSpPr/>
              <p:nvPr/>
            </p:nvSpPr>
            <p:spPr>
              <a:xfrm flipH="1">
                <a:off x="6271578" y="993616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85" name="Straight Connector 2184"/>
              <p:cNvCxnSpPr>
                <a:stCxn id="2184" idx="4"/>
              </p:cNvCxnSpPr>
              <p:nvPr/>
            </p:nvCxnSpPr>
            <p:spPr>
              <a:xfrm>
                <a:off x="6347162" y="1008732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6" name="Straight Connector 2185"/>
              <p:cNvCxnSpPr/>
              <p:nvPr/>
            </p:nvCxnSpPr>
            <p:spPr>
              <a:xfrm>
                <a:off x="6347162" y="1025996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7" name="Straight Connector 2186"/>
              <p:cNvCxnSpPr/>
              <p:nvPr/>
            </p:nvCxnSpPr>
            <p:spPr>
              <a:xfrm flipH="1">
                <a:off x="6287679" y="1025996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8" name="Straight Connector 2187"/>
              <p:cNvCxnSpPr/>
              <p:nvPr/>
            </p:nvCxnSpPr>
            <p:spPr>
              <a:xfrm flipH="1" flipV="1">
                <a:off x="6271578" y="1010611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9" name="Straight Connector 2188"/>
              <p:cNvCxnSpPr/>
              <p:nvPr/>
            </p:nvCxnSpPr>
            <p:spPr>
              <a:xfrm flipV="1">
                <a:off x="6347162" y="1010611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00" name="Oval 2099"/>
              <p:cNvSpPr/>
              <p:nvPr/>
            </p:nvSpPr>
            <p:spPr>
              <a:xfrm flipH="1">
                <a:off x="5762986" y="981049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01" name="Straight Connector 2100"/>
              <p:cNvCxnSpPr>
                <a:stCxn id="2100" idx="4"/>
              </p:cNvCxnSpPr>
              <p:nvPr/>
            </p:nvCxnSpPr>
            <p:spPr>
              <a:xfrm>
                <a:off x="5838570" y="996166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02" name="Straight Connector 2101"/>
              <p:cNvCxnSpPr/>
              <p:nvPr/>
            </p:nvCxnSpPr>
            <p:spPr>
              <a:xfrm>
                <a:off x="5838570" y="1013430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03" name="Straight Connector 2102"/>
              <p:cNvCxnSpPr/>
              <p:nvPr/>
            </p:nvCxnSpPr>
            <p:spPr>
              <a:xfrm flipH="1">
                <a:off x="5779087" y="1013430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04" name="Straight Connector 2103"/>
              <p:cNvCxnSpPr/>
              <p:nvPr/>
            </p:nvCxnSpPr>
            <p:spPr>
              <a:xfrm flipH="1" flipV="1">
                <a:off x="5762986" y="998044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05" name="Straight Connector 2104"/>
              <p:cNvCxnSpPr/>
              <p:nvPr/>
            </p:nvCxnSpPr>
            <p:spPr>
              <a:xfrm flipV="1">
                <a:off x="5838570" y="998044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86" name="Oval 2085"/>
              <p:cNvSpPr/>
              <p:nvPr/>
            </p:nvSpPr>
            <p:spPr>
              <a:xfrm flipH="1">
                <a:off x="5416905" y="952553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87" name="Straight Connector 2086"/>
              <p:cNvCxnSpPr>
                <a:stCxn id="2086" idx="4"/>
              </p:cNvCxnSpPr>
              <p:nvPr/>
            </p:nvCxnSpPr>
            <p:spPr>
              <a:xfrm>
                <a:off x="5492489" y="967670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8" name="Straight Connector 2087"/>
              <p:cNvCxnSpPr/>
              <p:nvPr/>
            </p:nvCxnSpPr>
            <p:spPr>
              <a:xfrm>
                <a:off x="5492489" y="984934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9" name="Straight Connector 2088"/>
              <p:cNvCxnSpPr/>
              <p:nvPr/>
            </p:nvCxnSpPr>
            <p:spPr>
              <a:xfrm flipH="1">
                <a:off x="5433006" y="984934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0" name="Straight Connector 2089"/>
              <p:cNvCxnSpPr/>
              <p:nvPr/>
            </p:nvCxnSpPr>
            <p:spPr>
              <a:xfrm flipH="1" flipV="1">
                <a:off x="5416905" y="969549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1" name="Straight Connector 2090"/>
              <p:cNvCxnSpPr/>
              <p:nvPr/>
            </p:nvCxnSpPr>
            <p:spPr>
              <a:xfrm flipV="1">
                <a:off x="5492489" y="969549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944" name="Arc 2943"/>
              <p:cNvSpPr/>
              <p:nvPr/>
            </p:nvSpPr>
            <p:spPr>
              <a:xfrm rot="2700000" flipH="1">
                <a:off x="5602885" y="904624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2" name="Arc 2951"/>
              <p:cNvSpPr/>
              <p:nvPr/>
            </p:nvSpPr>
            <p:spPr>
              <a:xfrm rot="2700000" flipH="1">
                <a:off x="5798026" y="990804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3" name="Arc 2952"/>
              <p:cNvSpPr/>
              <p:nvPr/>
            </p:nvSpPr>
            <p:spPr>
              <a:xfrm rot="2700000" flipH="1">
                <a:off x="6298152" y="1003445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4" name="Arc 2953"/>
              <p:cNvSpPr/>
              <p:nvPr/>
            </p:nvSpPr>
            <p:spPr>
              <a:xfrm rot="2700000" flipH="1">
                <a:off x="6155221" y="938186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5" name="Arc 2954"/>
              <p:cNvSpPr/>
              <p:nvPr/>
            </p:nvSpPr>
            <p:spPr>
              <a:xfrm rot="2700000" flipH="1">
                <a:off x="6731915" y="979107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9" name="Arc 2958"/>
              <p:cNvSpPr/>
              <p:nvPr/>
            </p:nvSpPr>
            <p:spPr>
              <a:xfrm rot="2700000" flipH="1">
                <a:off x="5445804" y="962406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grpSp>
        <p:nvGrpSpPr>
          <p:cNvPr id="16" name="Group 15"/>
          <p:cNvGrpSpPr/>
          <p:nvPr/>
        </p:nvGrpSpPr>
        <p:grpSpPr>
          <a:xfrm>
            <a:off x="5509341" y="2847638"/>
            <a:ext cx="1286825" cy="3094970"/>
            <a:chOff x="3985340" y="2847638"/>
            <a:chExt cx="1286825" cy="3094970"/>
          </a:xfrm>
          <a:noFill/>
        </p:grpSpPr>
        <p:sp>
          <p:nvSpPr>
            <p:cNvPr id="1002" name="Up Arrow Callout 1001"/>
            <p:cNvSpPr/>
            <p:nvPr/>
          </p:nvSpPr>
          <p:spPr>
            <a:xfrm>
              <a:off x="4127149" y="5218708"/>
              <a:ext cx="1122336" cy="723900"/>
            </a:xfrm>
            <a:prstGeom prst="upArrowCallout">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100" b="1" dirty="0" err="1">
                  <a:latin typeface="Open Sans" panose="020B0606030504020204" pitchFamily="34" charset="0"/>
                  <a:ea typeface="Open Sans" panose="020B0606030504020204" pitchFamily="34" charset="0"/>
                  <a:cs typeface="Open Sans" panose="020B0606030504020204" pitchFamily="34" charset="0"/>
                </a:rPr>
                <a:t>Preneoplasia</a:t>
              </a:r>
              <a:endParaRPr lang="en-US" sz="11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p:cNvGrpSpPr/>
            <p:nvPr/>
          </p:nvGrpSpPr>
          <p:grpSpPr>
            <a:xfrm>
              <a:off x="3985340" y="2847638"/>
              <a:ext cx="1286825" cy="2187007"/>
              <a:chOff x="3987889" y="8077432"/>
              <a:chExt cx="1286825" cy="2187007"/>
            </a:xfrm>
            <a:grpFill/>
          </p:grpSpPr>
          <p:sp>
            <p:nvSpPr>
              <p:cNvPr id="2240" name="Oval 2239"/>
              <p:cNvSpPr/>
              <p:nvPr/>
            </p:nvSpPr>
            <p:spPr>
              <a:xfrm flipH="1">
                <a:off x="4293284" y="807743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41" name="Straight Connector 2240"/>
              <p:cNvCxnSpPr>
                <a:stCxn id="2240" idx="4"/>
              </p:cNvCxnSpPr>
              <p:nvPr/>
            </p:nvCxnSpPr>
            <p:spPr>
              <a:xfrm>
                <a:off x="4368868" y="822860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42" name="Straight Connector 2241"/>
              <p:cNvCxnSpPr/>
              <p:nvPr/>
            </p:nvCxnSpPr>
            <p:spPr>
              <a:xfrm>
                <a:off x="4368868" y="840123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43" name="Straight Connector 2242"/>
              <p:cNvCxnSpPr/>
              <p:nvPr/>
            </p:nvCxnSpPr>
            <p:spPr>
              <a:xfrm flipH="1">
                <a:off x="4309385" y="840123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44" name="Straight Connector 2243"/>
              <p:cNvCxnSpPr/>
              <p:nvPr/>
            </p:nvCxnSpPr>
            <p:spPr>
              <a:xfrm flipH="1" flipV="1">
                <a:off x="4293284" y="824738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45" name="Straight Connector 2244"/>
              <p:cNvCxnSpPr/>
              <p:nvPr/>
            </p:nvCxnSpPr>
            <p:spPr>
              <a:xfrm flipV="1">
                <a:off x="4368868" y="824738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33" name="Oval 2232"/>
              <p:cNvSpPr/>
              <p:nvPr/>
            </p:nvSpPr>
            <p:spPr>
              <a:xfrm flipH="1">
                <a:off x="4656915" y="830568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34" name="Straight Connector 2233"/>
              <p:cNvCxnSpPr>
                <a:stCxn id="2233" idx="4"/>
              </p:cNvCxnSpPr>
              <p:nvPr/>
            </p:nvCxnSpPr>
            <p:spPr>
              <a:xfrm>
                <a:off x="4732499" y="845685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35" name="Straight Connector 2234"/>
              <p:cNvCxnSpPr/>
              <p:nvPr/>
            </p:nvCxnSpPr>
            <p:spPr>
              <a:xfrm>
                <a:off x="4732499" y="862948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36" name="Straight Connector 2235"/>
              <p:cNvCxnSpPr/>
              <p:nvPr/>
            </p:nvCxnSpPr>
            <p:spPr>
              <a:xfrm flipH="1">
                <a:off x="4673016" y="862948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37" name="Straight Connector 2236"/>
              <p:cNvCxnSpPr/>
              <p:nvPr/>
            </p:nvCxnSpPr>
            <p:spPr>
              <a:xfrm flipH="1" flipV="1">
                <a:off x="4656915" y="847563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38" name="Straight Connector 2237"/>
              <p:cNvCxnSpPr/>
              <p:nvPr/>
            </p:nvCxnSpPr>
            <p:spPr>
              <a:xfrm flipV="1">
                <a:off x="4732499" y="847563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26" name="Oval 2225"/>
              <p:cNvSpPr/>
              <p:nvPr/>
            </p:nvSpPr>
            <p:spPr>
              <a:xfrm flipH="1">
                <a:off x="5123545" y="863015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27" name="Straight Connector 2226"/>
              <p:cNvCxnSpPr>
                <a:stCxn id="2226" idx="4"/>
              </p:cNvCxnSpPr>
              <p:nvPr/>
            </p:nvCxnSpPr>
            <p:spPr>
              <a:xfrm>
                <a:off x="5199129" y="878132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28" name="Straight Connector 2227"/>
              <p:cNvCxnSpPr/>
              <p:nvPr/>
            </p:nvCxnSpPr>
            <p:spPr>
              <a:xfrm>
                <a:off x="5199129" y="895396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29" name="Straight Connector 2228"/>
              <p:cNvCxnSpPr/>
              <p:nvPr/>
            </p:nvCxnSpPr>
            <p:spPr>
              <a:xfrm flipH="1">
                <a:off x="5139646" y="895396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30" name="Straight Connector 2229"/>
              <p:cNvCxnSpPr/>
              <p:nvPr/>
            </p:nvCxnSpPr>
            <p:spPr>
              <a:xfrm flipH="1" flipV="1">
                <a:off x="5123545" y="880010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31" name="Straight Connector 2230"/>
              <p:cNvCxnSpPr/>
              <p:nvPr/>
            </p:nvCxnSpPr>
            <p:spPr>
              <a:xfrm flipV="1">
                <a:off x="5199129" y="880010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63" name="Oval 2162"/>
              <p:cNvSpPr/>
              <p:nvPr/>
            </p:nvSpPr>
            <p:spPr>
              <a:xfrm flipH="1">
                <a:off x="4283373" y="861088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64" name="Straight Connector 2163"/>
              <p:cNvCxnSpPr>
                <a:stCxn id="2163" idx="4"/>
              </p:cNvCxnSpPr>
              <p:nvPr/>
            </p:nvCxnSpPr>
            <p:spPr>
              <a:xfrm>
                <a:off x="4358957" y="876205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5" name="Straight Connector 2164"/>
              <p:cNvCxnSpPr/>
              <p:nvPr/>
            </p:nvCxnSpPr>
            <p:spPr>
              <a:xfrm>
                <a:off x="4358957" y="893468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6" name="Straight Connector 2165"/>
              <p:cNvCxnSpPr/>
              <p:nvPr/>
            </p:nvCxnSpPr>
            <p:spPr>
              <a:xfrm flipH="1">
                <a:off x="4299474" y="893468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7" name="Straight Connector 2166"/>
              <p:cNvCxnSpPr/>
              <p:nvPr/>
            </p:nvCxnSpPr>
            <p:spPr>
              <a:xfrm flipH="1" flipV="1">
                <a:off x="4283373" y="878083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8" name="Straight Connector 2167"/>
              <p:cNvCxnSpPr/>
              <p:nvPr/>
            </p:nvCxnSpPr>
            <p:spPr>
              <a:xfrm flipV="1">
                <a:off x="4358957" y="878083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56" name="Oval 2155"/>
              <p:cNvSpPr/>
              <p:nvPr/>
            </p:nvSpPr>
            <p:spPr>
              <a:xfrm flipH="1">
                <a:off x="3987889" y="897443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57" name="Straight Connector 2156"/>
              <p:cNvCxnSpPr>
                <a:stCxn id="2156" idx="4"/>
              </p:cNvCxnSpPr>
              <p:nvPr/>
            </p:nvCxnSpPr>
            <p:spPr>
              <a:xfrm>
                <a:off x="4063473" y="912560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58" name="Straight Connector 2157"/>
              <p:cNvCxnSpPr/>
              <p:nvPr/>
            </p:nvCxnSpPr>
            <p:spPr>
              <a:xfrm>
                <a:off x="4063473" y="929824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59" name="Straight Connector 2158"/>
              <p:cNvCxnSpPr/>
              <p:nvPr/>
            </p:nvCxnSpPr>
            <p:spPr>
              <a:xfrm flipH="1">
                <a:off x="4003990" y="929824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0" name="Straight Connector 2159"/>
              <p:cNvCxnSpPr/>
              <p:nvPr/>
            </p:nvCxnSpPr>
            <p:spPr>
              <a:xfrm flipH="1" flipV="1">
                <a:off x="3987889" y="914438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61" name="Straight Connector 2160"/>
              <p:cNvCxnSpPr/>
              <p:nvPr/>
            </p:nvCxnSpPr>
            <p:spPr>
              <a:xfrm flipV="1">
                <a:off x="4063473" y="914438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35" name="Oval 2134"/>
              <p:cNvSpPr/>
              <p:nvPr/>
            </p:nvSpPr>
            <p:spPr>
              <a:xfrm flipH="1">
                <a:off x="4078810" y="822055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36" name="Straight Connector 2135"/>
              <p:cNvCxnSpPr>
                <a:stCxn id="2135" idx="4"/>
              </p:cNvCxnSpPr>
              <p:nvPr/>
            </p:nvCxnSpPr>
            <p:spPr>
              <a:xfrm>
                <a:off x="4154394" y="837172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7" name="Straight Connector 2136"/>
              <p:cNvCxnSpPr/>
              <p:nvPr/>
            </p:nvCxnSpPr>
            <p:spPr>
              <a:xfrm>
                <a:off x="4154394" y="854436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8" name="Straight Connector 2137"/>
              <p:cNvCxnSpPr/>
              <p:nvPr/>
            </p:nvCxnSpPr>
            <p:spPr>
              <a:xfrm flipH="1">
                <a:off x="4094911" y="854436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9" name="Straight Connector 2138"/>
              <p:cNvCxnSpPr/>
              <p:nvPr/>
            </p:nvCxnSpPr>
            <p:spPr>
              <a:xfrm flipH="1" flipV="1">
                <a:off x="4078810" y="839050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40" name="Straight Connector 2139"/>
              <p:cNvCxnSpPr/>
              <p:nvPr/>
            </p:nvCxnSpPr>
            <p:spPr>
              <a:xfrm flipV="1">
                <a:off x="4154394" y="839050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28" name="Oval 2127"/>
              <p:cNvSpPr/>
              <p:nvPr/>
            </p:nvSpPr>
            <p:spPr>
              <a:xfrm flipH="1">
                <a:off x="3987889" y="969697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29" name="Straight Connector 2128"/>
              <p:cNvCxnSpPr>
                <a:stCxn id="2128" idx="4"/>
              </p:cNvCxnSpPr>
              <p:nvPr/>
            </p:nvCxnSpPr>
            <p:spPr>
              <a:xfrm>
                <a:off x="4063473" y="984813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0" name="Straight Connector 2129"/>
              <p:cNvCxnSpPr/>
              <p:nvPr/>
            </p:nvCxnSpPr>
            <p:spPr>
              <a:xfrm>
                <a:off x="4063473" y="1002077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1" name="Straight Connector 2130"/>
              <p:cNvCxnSpPr/>
              <p:nvPr/>
            </p:nvCxnSpPr>
            <p:spPr>
              <a:xfrm flipH="1">
                <a:off x="4003990" y="1002077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2" name="Straight Connector 2131"/>
              <p:cNvCxnSpPr/>
              <p:nvPr/>
            </p:nvCxnSpPr>
            <p:spPr>
              <a:xfrm flipH="1" flipV="1">
                <a:off x="3987889" y="986692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33" name="Straight Connector 2132"/>
              <p:cNvCxnSpPr/>
              <p:nvPr/>
            </p:nvCxnSpPr>
            <p:spPr>
              <a:xfrm flipV="1">
                <a:off x="4063473" y="986692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21" name="Oval 2120"/>
              <p:cNvSpPr/>
              <p:nvPr/>
            </p:nvSpPr>
            <p:spPr>
              <a:xfrm flipH="1">
                <a:off x="4310967" y="921115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22" name="Straight Connector 2121"/>
              <p:cNvCxnSpPr>
                <a:stCxn id="2121" idx="4"/>
              </p:cNvCxnSpPr>
              <p:nvPr/>
            </p:nvCxnSpPr>
            <p:spPr>
              <a:xfrm>
                <a:off x="4386551" y="936232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23" name="Straight Connector 2122"/>
              <p:cNvCxnSpPr/>
              <p:nvPr/>
            </p:nvCxnSpPr>
            <p:spPr>
              <a:xfrm>
                <a:off x="4386551" y="953496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24" name="Straight Connector 2123"/>
              <p:cNvCxnSpPr/>
              <p:nvPr/>
            </p:nvCxnSpPr>
            <p:spPr>
              <a:xfrm flipH="1">
                <a:off x="4327068" y="953496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25" name="Straight Connector 2124"/>
              <p:cNvCxnSpPr/>
              <p:nvPr/>
            </p:nvCxnSpPr>
            <p:spPr>
              <a:xfrm flipH="1" flipV="1">
                <a:off x="4310967" y="938110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26" name="Straight Connector 2125"/>
              <p:cNvCxnSpPr/>
              <p:nvPr/>
            </p:nvCxnSpPr>
            <p:spPr>
              <a:xfrm flipV="1">
                <a:off x="4386551" y="938110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14" name="Oval 2113"/>
              <p:cNvSpPr/>
              <p:nvPr/>
            </p:nvSpPr>
            <p:spPr>
              <a:xfrm flipH="1">
                <a:off x="4664606" y="894465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15" name="Straight Connector 2114"/>
              <p:cNvCxnSpPr>
                <a:stCxn id="2114" idx="4"/>
              </p:cNvCxnSpPr>
              <p:nvPr/>
            </p:nvCxnSpPr>
            <p:spPr>
              <a:xfrm>
                <a:off x="4740190" y="909582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6" name="Straight Connector 2115"/>
              <p:cNvCxnSpPr/>
              <p:nvPr/>
            </p:nvCxnSpPr>
            <p:spPr>
              <a:xfrm>
                <a:off x="4740190" y="926845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7" name="Straight Connector 2116"/>
              <p:cNvCxnSpPr/>
              <p:nvPr/>
            </p:nvCxnSpPr>
            <p:spPr>
              <a:xfrm flipH="1">
                <a:off x="4680707" y="926845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8" name="Straight Connector 2117"/>
              <p:cNvCxnSpPr/>
              <p:nvPr/>
            </p:nvCxnSpPr>
            <p:spPr>
              <a:xfrm flipH="1" flipV="1">
                <a:off x="4664606" y="911460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9" name="Straight Connector 2118"/>
              <p:cNvCxnSpPr/>
              <p:nvPr/>
            </p:nvCxnSpPr>
            <p:spPr>
              <a:xfrm flipV="1">
                <a:off x="4740190" y="911460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07" name="Oval 2106"/>
              <p:cNvSpPr/>
              <p:nvPr/>
            </p:nvSpPr>
            <p:spPr>
              <a:xfrm flipH="1">
                <a:off x="5111829" y="9230235"/>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08" name="Straight Connector 2107"/>
              <p:cNvCxnSpPr>
                <a:stCxn id="2107" idx="4"/>
              </p:cNvCxnSpPr>
              <p:nvPr/>
            </p:nvCxnSpPr>
            <p:spPr>
              <a:xfrm>
                <a:off x="5187413" y="9381404"/>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09" name="Straight Connector 2108"/>
              <p:cNvCxnSpPr/>
              <p:nvPr/>
            </p:nvCxnSpPr>
            <p:spPr>
              <a:xfrm>
                <a:off x="5187413" y="9554041"/>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0" name="Straight Connector 2109"/>
              <p:cNvCxnSpPr/>
              <p:nvPr/>
            </p:nvCxnSpPr>
            <p:spPr>
              <a:xfrm flipH="1">
                <a:off x="5127930" y="9554041"/>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1" name="Straight Connector 2110"/>
              <p:cNvCxnSpPr/>
              <p:nvPr/>
            </p:nvCxnSpPr>
            <p:spPr>
              <a:xfrm flipH="1" flipV="1">
                <a:off x="5111829" y="9400188"/>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12" name="Straight Connector 2111"/>
              <p:cNvCxnSpPr/>
              <p:nvPr/>
            </p:nvCxnSpPr>
            <p:spPr>
              <a:xfrm flipV="1">
                <a:off x="5187413" y="9400188"/>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93" name="Oval 2092"/>
              <p:cNvSpPr/>
              <p:nvPr/>
            </p:nvSpPr>
            <p:spPr>
              <a:xfrm flipH="1">
                <a:off x="4645199" y="957260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94" name="Straight Connector 2093"/>
              <p:cNvCxnSpPr>
                <a:stCxn id="2093" idx="4"/>
              </p:cNvCxnSpPr>
              <p:nvPr/>
            </p:nvCxnSpPr>
            <p:spPr>
              <a:xfrm>
                <a:off x="4720783" y="972377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5" name="Straight Connector 2094"/>
              <p:cNvCxnSpPr/>
              <p:nvPr/>
            </p:nvCxnSpPr>
            <p:spPr>
              <a:xfrm>
                <a:off x="4720783" y="989641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6" name="Straight Connector 2095"/>
              <p:cNvCxnSpPr/>
              <p:nvPr/>
            </p:nvCxnSpPr>
            <p:spPr>
              <a:xfrm flipH="1">
                <a:off x="4661300" y="989641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7" name="Straight Connector 2096"/>
              <p:cNvCxnSpPr/>
              <p:nvPr/>
            </p:nvCxnSpPr>
            <p:spPr>
              <a:xfrm flipH="1" flipV="1">
                <a:off x="4645199" y="974256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98" name="Straight Connector 2097"/>
              <p:cNvCxnSpPr/>
              <p:nvPr/>
            </p:nvCxnSpPr>
            <p:spPr>
              <a:xfrm flipV="1">
                <a:off x="4720783" y="974256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79" name="Oval 2078"/>
              <p:cNvSpPr/>
              <p:nvPr/>
            </p:nvSpPr>
            <p:spPr>
              <a:xfrm flipH="1">
                <a:off x="4330813" y="982971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80" name="Straight Connector 2079"/>
              <p:cNvCxnSpPr>
                <a:stCxn id="2079" idx="4"/>
              </p:cNvCxnSpPr>
              <p:nvPr/>
            </p:nvCxnSpPr>
            <p:spPr>
              <a:xfrm>
                <a:off x="4406397" y="998088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1" name="Straight Connector 2080"/>
              <p:cNvCxnSpPr/>
              <p:nvPr/>
            </p:nvCxnSpPr>
            <p:spPr>
              <a:xfrm>
                <a:off x="4406397" y="1015352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2" name="Straight Connector 2081"/>
              <p:cNvCxnSpPr/>
              <p:nvPr/>
            </p:nvCxnSpPr>
            <p:spPr>
              <a:xfrm flipH="1">
                <a:off x="4346914" y="1015352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3" name="Straight Connector 2082"/>
              <p:cNvCxnSpPr/>
              <p:nvPr/>
            </p:nvCxnSpPr>
            <p:spPr>
              <a:xfrm flipH="1" flipV="1">
                <a:off x="4330813" y="999966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84" name="Straight Connector 2083"/>
              <p:cNvCxnSpPr/>
              <p:nvPr/>
            </p:nvCxnSpPr>
            <p:spPr>
              <a:xfrm flipV="1">
                <a:off x="4406397" y="999966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72" name="Oval 2071"/>
              <p:cNvSpPr/>
              <p:nvPr/>
            </p:nvSpPr>
            <p:spPr>
              <a:xfrm flipH="1">
                <a:off x="5012858" y="980196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73" name="Straight Connector 2072"/>
              <p:cNvCxnSpPr>
                <a:stCxn id="2072" idx="4"/>
              </p:cNvCxnSpPr>
              <p:nvPr/>
            </p:nvCxnSpPr>
            <p:spPr>
              <a:xfrm>
                <a:off x="5088442" y="995313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74" name="Straight Connector 2073"/>
              <p:cNvCxnSpPr/>
              <p:nvPr/>
            </p:nvCxnSpPr>
            <p:spPr>
              <a:xfrm>
                <a:off x="5088442" y="1012576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75" name="Straight Connector 2074"/>
              <p:cNvCxnSpPr/>
              <p:nvPr/>
            </p:nvCxnSpPr>
            <p:spPr>
              <a:xfrm flipH="1">
                <a:off x="5028959" y="1012576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76" name="Straight Connector 2075"/>
              <p:cNvCxnSpPr/>
              <p:nvPr/>
            </p:nvCxnSpPr>
            <p:spPr>
              <a:xfrm flipH="1" flipV="1">
                <a:off x="5012858" y="997191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77" name="Straight Connector 2076"/>
              <p:cNvCxnSpPr/>
              <p:nvPr/>
            </p:nvCxnSpPr>
            <p:spPr>
              <a:xfrm flipV="1">
                <a:off x="5088442" y="997191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65" name="Oval 2064"/>
              <p:cNvSpPr/>
              <p:nvPr/>
            </p:nvSpPr>
            <p:spPr>
              <a:xfrm flipH="1">
                <a:off x="4462136" y="877341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66" name="Straight Connector 2065"/>
              <p:cNvCxnSpPr>
                <a:stCxn id="2065" idx="4"/>
              </p:cNvCxnSpPr>
              <p:nvPr/>
            </p:nvCxnSpPr>
            <p:spPr>
              <a:xfrm>
                <a:off x="4537720" y="892458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7" name="Straight Connector 2066"/>
              <p:cNvCxnSpPr/>
              <p:nvPr/>
            </p:nvCxnSpPr>
            <p:spPr>
              <a:xfrm>
                <a:off x="4537720" y="909721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8" name="Straight Connector 2067"/>
              <p:cNvCxnSpPr/>
              <p:nvPr/>
            </p:nvCxnSpPr>
            <p:spPr>
              <a:xfrm flipH="1">
                <a:off x="4478237" y="909721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9" name="Straight Connector 2068"/>
              <p:cNvCxnSpPr/>
              <p:nvPr/>
            </p:nvCxnSpPr>
            <p:spPr>
              <a:xfrm flipH="1" flipV="1">
                <a:off x="4462136" y="894336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70" name="Straight Connector 2069"/>
              <p:cNvCxnSpPr/>
              <p:nvPr/>
            </p:nvCxnSpPr>
            <p:spPr>
              <a:xfrm flipV="1">
                <a:off x="4537720" y="894336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44" name="Oval 2043"/>
              <p:cNvSpPr/>
              <p:nvPr/>
            </p:nvSpPr>
            <p:spPr>
              <a:xfrm flipH="1">
                <a:off x="4937273" y="885836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45" name="Straight Connector 2044"/>
              <p:cNvCxnSpPr>
                <a:stCxn id="2044" idx="4"/>
              </p:cNvCxnSpPr>
              <p:nvPr/>
            </p:nvCxnSpPr>
            <p:spPr>
              <a:xfrm>
                <a:off x="5012857" y="900953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46" name="Straight Connector 2045"/>
              <p:cNvCxnSpPr/>
              <p:nvPr/>
            </p:nvCxnSpPr>
            <p:spPr>
              <a:xfrm>
                <a:off x="5012857" y="918216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47" name="Straight Connector 2046"/>
              <p:cNvCxnSpPr/>
              <p:nvPr/>
            </p:nvCxnSpPr>
            <p:spPr>
              <a:xfrm flipH="1">
                <a:off x="4953374" y="918216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48" name="Straight Connector 2047"/>
              <p:cNvCxnSpPr/>
              <p:nvPr/>
            </p:nvCxnSpPr>
            <p:spPr>
              <a:xfrm flipH="1" flipV="1">
                <a:off x="4937273" y="902831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49" name="Straight Connector 2048"/>
              <p:cNvCxnSpPr/>
              <p:nvPr/>
            </p:nvCxnSpPr>
            <p:spPr>
              <a:xfrm flipV="1">
                <a:off x="5012857" y="902831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934" name="Arc 2933"/>
              <p:cNvSpPr/>
              <p:nvPr/>
            </p:nvSpPr>
            <p:spPr>
              <a:xfrm rot="2700000" flipH="1">
                <a:off x="4320301" y="817538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5" name="Arc 2934"/>
              <p:cNvSpPr/>
              <p:nvPr/>
            </p:nvSpPr>
            <p:spPr>
              <a:xfrm rot="2700000" flipH="1">
                <a:off x="4683977" y="840572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6" name="Arc 2935"/>
              <p:cNvSpPr/>
              <p:nvPr/>
            </p:nvSpPr>
            <p:spPr>
              <a:xfrm rot="2700000" flipH="1">
                <a:off x="4495196" y="886816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9" name="Arc 2938"/>
              <p:cNvSpPr/>
              <p:nvPr/>
            </p:nvSpPr>
            <p:spPr>
              <a:xfrm rot="2700000" flipH="1">
                <a:off x="4102299" y="831509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1" name="Arc 2940"/>
              <p:cNvSpPr/>
              <p:nvPr/>
            </p:nvSpPr>
            <p:spPr>
              <a:xfrm rot="2700000" flipH="1">
                <a:off x="4318186" y="870354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2" name="Arc 2941"/>
              <p:cNvSpPr/>
              <p:nvPr/>
            </p:nvSpPr>
            <p:spPr>
              <a:xfrm rot="2700000" flipH="1">
                <a:off x="5154405" y="873441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3" name="Arc 2942"/>
              <p:cNvSpPr/>
              <p:nvPr/>
            </p:nvSpPr>
            <p:spPr>
              <a:xfrm rot="2700000" flipH="1">
                <a:off x="4967227" y="895135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5" name="Arc 2944"/>
              <p:cNvSpPr/>
              <p:nvPr/>
            </p:nvSpPr>
            <p:spPr>
              <a:xfrm rot="2700000" flipH="1">
                <a:off x="4699472" y="903522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7" name="Arc 2946"/>
              <p:cNvSpPr/>
              <p:nvPr/>
            </p:nvSpPr>
            <p:spPr>
              <a:xfrm rot="2700000" flipH="1">
                <a:off x="4023228" y="905896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8" name="Arc 2947"/>
              <p:cNvSpPr/>
              <p:nvPr/>
            </p:nvSpPr>
            <p:spPr>
              <a:xfrm rot="2700000" flipH="1">
                <a:off x="4346657" y="929924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7" name="Arc 2956"/>
              <p:cNvSpPr/>
              <p:nvPr/>
            </p:nvSpPr>
            <p:spPr>
              <a:xfrm rot="2700000" flipH="1">
                <a:off x="5141004" y="931926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8" name="Arc 2957"/>
              <p:cNvSpPr/>
              <p:nvPr/>
            </p:nvSpPr>
            <p:spPr>
              <a:xfrm rot="2700000" flipH="1">
                <a:off x="5045863" y="989988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0" name="Arc 2959"/>
              <p:cNvSpPr/>
              <p:nvPr/>
            </p:nvSpPr>
            <p:spPr>
              <a:xfrm rot="2700000" flipH="1">
                <a:off x="4019584" y="978585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2" name="Arc 2961"/>
              <p:cNvSpPr/>
              <p:nvPr/>
            </p:nvSpPr>
            <p:spPr>
              <a:xfrm rot="2700000" flipH="1">
                <a:off x="4670775" y="966671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3" name="Arc 2962"/>
              <p:cNvSpPr/>
              <p:nvPr/>
            </p:nvSpPr>
            <p:spPr>
              <a:xfrm rot="2700000" flipH="1">
                <a:off x="4365455" y="992401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grpSp>
        <p:nvGrpSpPr>
          <p:cNvPr id="20" name="Group 19"/>
          <p:cNvGrpSpPr/>
          <p:nvPr/>
        </p:nvGrpSpPr>
        <p:grpSpPr>
          <a:xfrm>
            <a:off x="2955827" y="824100"/>
            <a:ext cx="1373196" cy="5118508"/>
            <a:chOff x="1431827" y="824100"/>
            <a:chExt cx="1373196" cy="5118508"/>
          </a:xfrm>
          <a:noFill/>
        </p:grpSpPr>
        <p:sp>
          <p:nvSpPr>
            <p:cNvPr id="1001" name="Up Arrow Callout 1000"/>
            <p:cNvSpPr/>
            <p:nvPr/>
          </p:nvSpPr>
          <p:spPr>
            <a:xfrm>
              <a:off x="1431827" y="5218708"/>
              <a:ext cx="1258009" cy="723900"/>
            </a:xfrm>
            <a:prstGeom prst="upArrowCallout">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Risk Factor for Risk Factor</a:t>
              </a:r>
            </a:p>
          </p:txBody>
        </p:sp>
        <p:grpSp>
          <p:nvGrpSpPr>
            <p:cNvPr id="12" name="Group 11"/>
            <p:cNvGrpSpPr/>
            <p:nvPr/>
          </p:nvGrpSpPr>
          <p:grpSpPr>
            <a:xfrm>
              <a:off x="1459079" y="824100"/>
              <a:ext cx="1345944" cy="4295953"/>
              <a:chOff x="1458553" y="6054333"/>
              <a:chExt cx="1345944" cy="4295953"/>
            </a:xfrm>
            <a:grpFill/>
          </p:grpSpPr>
          <p:sp>
            <p:nvSpPr>
              <p:cNvPr id="2828" name="Oval 2827"/>
              <p:cNvSpPr/>
              <p:nvPr/>
            </p:nvSpPr>
            <p:spPr>
              <a:xfrm flipH="1">
                <a:off x="1500713" y="6054333"/>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29" name="Straight Connector 2828"/>
              <p:cNvCxnSpPr>
                <a:stCxn id="2828" idx="4"/>
              </p:cNvCxnSpPr>
              <p:nvPr/>
            </p:nvCxnSpPr>
            <p:spPr>
              <a:xfrm>
                <a:off x="1576297" y="6205502"/>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0" name="Straight Connector 2829"/>
              <p:cNvCxnSpPr/>
              <p:nvPr/>
            </p:nvCxnSpPr>
            <p:spPr>
              <a:xfrm>
                <a:off x="1576297" y="6378139"/>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1" name="Straight Connector 2830"/>
              <p:cNvCxnSpPr/>
              <p:nvPr/>
            </p:nvCxnSpPr>
            <p:spPr>
              <a:xfrm flipH="1">
                <a:off x="1516814" y="6378139"/>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2" name="Straight Connector 2831"/>
              <p:cNvCxnSpPr/>
              <p:nvPr/>
            </p:nvCxnSpPr>
            <p:spPr>
              <a:xfrm flipH="1" flipV="1">
                <a:off x="1500713" y="6224286"/>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3" name="Straight Connector 2832"/>
              <p:cNvCxnSpPr/>
              <p:nvPr/>
            </p:nvCxnSpPr>
            <p:spPr>
              <a:xfrm flipV="1">
                <a:off x="1576297" y="6224286"/>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21" name="Oval 2820"/>
              <p:cNvSpPr/>
              <p:nvPr/>
            </p:nvSpPr>
            <p:spPr>
              <a:xfrm flipH="1">
                <a:off x="1669763" y="633360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22" name="Straight Connector 2821"/>
              <p:cNvCxnSpPr>
                <a:stCxn id="2821" idx="4"/>
              </p:cNvCxnSpPr>
              <p:nvPr/>
            </p:nvCxnSpPr>
            <p:spPr>
              <a:xfrm>
                <a:off x="1745347" y="648477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23" name="Straight Connector 2822"/>
              <p:cNvCxnSpPr/>
              <p:nvPr/>
            </p:nvCxnSpPr>
            <p:spPr>
              <a:xfrm>
                <a:off x="1745347" y="665741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24" name="Straight Connector 2823"/>
              <p:cNvCxnSpPr/>
              <p:nvPr/>
            </p:nvCxnSpPr>
            <p:spPr>
              <a:xfrm flipH="1">
                <a:off x="1685864" y="665741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25" name="Straight Connector 2824"/>
              <p:cNvCxnSpPr/>
              <p:nvPr/>
            </p:nvCxnSpPr>
            <p:spPr>
              <a:xfrm flipH="1" flipV="1">
                <a:off x="1669763" y="650356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26" name="Straight Connector 2825"/>
              <p:cNvCxnSpPr/>
              <p:nvPr/>
            </p:nvCxnSpPr>
            <p:spPr>
              <a:xfrm flipV="1">
                <a:off x="1745347" y="650356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14" name="Oval 2813"/>
              <p:cNvSpPr/>
              <p:nvPr/>
            </p:nvSpPr>
            <p:spPr>
              <a:xfrm flipH="1">
                <a:off x="1900419" y="650200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15" name="Straight Connector 2814"/>
              <p:cNvCxnSpPr>
                <a:stCxn id="2814" idx="4"/>
              </p:cNvCxnSpPr>
              <p:nvPr/>
            </p:nvCxnSpPr>
            <p:spPr>
              <a:xfrm>
                <a:off x="1976003" y="665317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6" name="Straight Connector 2815"/>
              <p:cNvCxnSpPr/>
              <p:nvPr/>
            </p:nvCxnSpPr>
            <p:spPr>
              <a:xfrm>
                <a:off x="1976003" y="682581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7" name="Straight Connector 2816"/>
              <p:cNvCxnSpPr/>
              <p:nvPr/>
            </p:nvCxnSpPr>
            <p:spPr>
              <a:xfrm flipH="1">
                <a:off x="1916520" y="682581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8" name="Straight Connector 2817"/>
              <p:cNvCxnSpPr/>
              <p:nvPr/>
            </p:nvCxnSpPr>
            <p:spPr>
              <a:xfrm flipH="1" flipV="1">
                <a:off x="1900419" y="667196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9" name="Straight Connector 2818"/>
              <p:cNvCxnSpPr/>
              <p:nvPr/>
            </p:nvCxnSpPr>
            <p:spPr>
              <a:xfrm flipV="1">
                <a:off x="1976003" y="667196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07" name="Oval 2806"/>
              <p:cNvSpPr/>
              <p:nvPr/>
            </p:nvSpPr>
            <p:spPr>
              <a:xfrm flipH="1">
                <a:off x="2120028" y="665317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08" name="Straight Connector 2807"/>
              <p:cNvCxnSpPr>
                <a:stCxn id="2807" idx="4"/>
              </p:cNvCxnSpPr>
              <p:nvPr/>
            </p:nvCxnSpPr>
            <p:spPr>
              <a:xfrm>
                <a:off x="2195612" y="680434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09" name="Straight Connector 2808"/>
              <p:cNvCxnSpPr/>
              <p:nvPr/>
            </p:nvCxnSpPr>
            <p:spPr>
              <a:xfrm>
                <a:off x="2195612" y="697698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0" name="Straight Connector 2809"/>
              <p:cNvCxnSpPr/>
              <p:nvPr/>
            </p:nvCxnSpPr>
            <p:spPr>
              <a:xfrm flipH="1">
                <a:off x="2136129" y="697698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1" name="Straight Connector 2810"/>
              <p:cNvCxnSpPr/>
              <p:nvPr/>
            </p:nvCxnSpPr>
            <p:spPr>
              <a:xfrm flipH="1" flipV="1">
                <a:off x="2120028" y="682313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12" name="Straight Connector 2811"/>
              <p:cNvCxnSpPr/>
              <p:nvPr/>
            </p:nvCxnSpPr>
            <p:spPr>
              <a:xfrm flipV="1">
                <a:off x="2195612" y="682313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00" name="Oval 2799"/>
              <p:cNvSpPr/>
              <p:nvPr/>
            </p:nvSpPr>
            <p:spPr>
              <a:xfrm flipH="1">
                <a:off x="2339696" y="679057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01" name="Straight Connector 2800"/>
              <p:cNvCxnSpPr>
                <a:stCxn id="2800" idx="4"/>
              </p:cNvCxnSpPr>
              <p:nvPr/>
            </p:nvCxnSpPr>
            <p:spPr>
              <a:xfrm>
                <a:off x="2415280" y="694173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02" name="Straight Connector 2801"/>
              <p:cNvCxnSpPr/>
              <p:nvPr/>
            </p:nvCxnSpPr>
            <p:spPr>
              <a:xfrm>
                <a:off x="2415280" y="711437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03" name="Straight Connector 2802"/>
              <p:cNvCxnSpPr/>
              <p:nvPr/>
            </p:nvCxnSpPr>
            <p:spPr>
              <a:xfrm flipH="1">
                <a:off x="2355797" y="711437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04" name="Straight Connector 2803"/>
              <p:cNvCxnSpPr/>
              <p:nvPr/>
            </p:nvCxnSpPr>
            <p:spPr>
              <a:xfrm flipH="1" flipV="1">
                <a:off x="2339696" y="696052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05" name="Straight Connector 2804"/>
              <p:cNvCxnSpPr/>
              <p:nvPr/>
            </p:nvCxnSpPr>
            <p:spPr>
              <a:xfrm flipV="1">
                <a:off x="2415280" y="696052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93" name="Oval 2792"/>
              <p:cNvSpPr/>
              <p:nvPr/>
            </p:nvSpPr>
            <p:spPr>
              <a:xfrm flipH="1">
                <a:off x="2555964" y="692577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94" name="Straight Connector 2793"/>
              <p:cNvCxnSpPr>
                <a:stCxn id="2793" idx="4"/>
              </p:cNvCxnSpPr>
              <p:nvPr/>
            </p:nvCxnSpPr>
            <p:spPr>
              <a:xfrm>
                <a:off x="2631548" y="707694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95" name="Straight Connector 2794"/>
              <p:cNvCxnSpPr/>
              <p:nvPr/>
            </p:nvCxnSpPr>
            <p:spPr>
              <a:xfrm>
                <a:off x="2631548" y="724957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96" name="Straight Connector 2795"/>
              <p:cNvCxnSpPr/>
              <p:nvPr/>
            </p:nvCxnSpPr>
            <p:spPr>
              <a:xfrm flipH="1">
                <a:off x="2572065" y="724957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97" name="Straight Connector 2796"/>
              <p:cNvCxnSpPr/>
              <p:nvPr/>
            </p:nvCxnSpPr>
            <p:spPr>
              <a:xfrm flipH="1" flipV="1">
                <a:off x="2555964" y="709572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98" name="Straight Connector 2797"/>
              <p:cNvCxnSpPr/>
              <p:nvPr/>
            </p:nvCxnSpPr>
            <p:spPr>
              <a:xfrm flipV="1">
                <a:off x="2631548" y="709572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72" name="Oval 2771"/>
              <p:cNvSpPr/>
              <p:nvPr/>
            </p:nvSpPr>
            <p:spPr>
              <a:xfrm flipH="1">
                <a:off x="1545743" y="654349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73" name="Straight Connector 2772"/>
              <p:cNvCxnSpPr>
                <a:stCxn id="2772" idx="4"/>
              </p:cNvCxnSpPr>
              <p:nvPr/>
            </p:nvCxnSpPr>
            <p:spPr>
              <a:xfrm>
                <a:off x="1621327" y="669466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74" name="Straight Connector 2773"/>
              <p:cNvCxnSpPr/>
              <p:nvPr/>
            </p:nvCxnSpPr>
            <p:spPr>
              <a:xfrm>
                <a:off x="1621327" y="686729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75" name="Straight Connector 2774"/>
              <p:cNvCxnSpPr/>
              <p:nvPr/>
            </p:nvCxnSpPr>
            <p:spPr>
              <a:xfrm flipH="1">
                <a:off x="1561844" y="686729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76" name="Straight Connector 2775"/>
              <p:cNvCxnSpPr/>
              <p:nvPr/>
            </p:nvCxnSpPr>
            <p:spPr>
              <a:xfrm flipH="1" flipV="1">
                <a:off x="1545743" y="671344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77" name="Straight Connector 2776"/>
              <p:cNvCxnSpPr/>
              <p:nvPr/>
            </p:nvCxnSpPr>
            <p:spPr>
              <a:xfrm flipV="1">
                <a:off x="1621327" y="671344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65" name="Oval 2764"/>
              <p:cNvSpPr/>
              <p:nvPr/>
            </p:nvSpPr>
            <p:spPr>
              <a:xfrm flipH="1">
                <a:off x="1776399" y="671189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66" name="Straight Connector 2765"/>
              <p:cNvCxnSpPr>
                <a:stCxn id="2765" idx="4"/>
              </p:cNvCxnSpPr>
              <p:nvPr/>
            </p:nvCxnSpPr>
            <p:spPr>
              <a:xfrm>
                <a:off x="1851983" y="686305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7" name="Straight Connector 2766"/>
              <p:cNvCxnSpPr/>
              <p:nvPr/>
            </p:nvCxnSpPr>
            <p:spPr>
              <a:xfrm>
                <a:off x="1851983" y="703569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8" name="Straight Connector 2767"/>
              <p:cNvCxnSpPr/>
              <p:nvPr/>
            </p:nvCxnSpPr>
            <p:spPr>
              <a:xfrm flipH="1">
                <a:off x="1792500" y="703569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9" name="Straight Connector 2768"/>
              <p:cNvCxnSpPr/>
              <p:nvPr/>
            </p:nvCxnSpPr>
            <p:spPr>
              <a:xfrm flipH="1" flipV="1">
                <a:off x="1776399" y="688184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70" name="Straight Connector 2769"/>
              <p:cNvCxnSpPr/>
              <p:nvPr/>
            </p:nvCxnSpPr>
            <p:spPr>
              <a:xfrm flipV="1">
                <a:off x="1851983" y="688184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58" name="Oval 2757"/>
              <p:cNvSpPr/>
              <p:nvPr/>
            </p:nvSpPr>
            <p:spPr>
              <a:xfrm flipH="1">
                <a:off x="1996008" y="686305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59" name="Straight Connector 2758"/>
              <p:cNvCxnSpPr>
                <a:stCxn id="2758" idx="4"/>
              </p:cNvCxnSpPr>
              <p:nvPr/>
            </p:nvCxnSpPr>
            <p:spPr>
              <a:xfrm>
                <a:off x="2071592" y="701422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0" name="Straight Connector 2759"/>
              <p:cNvCxnSpPr/>
              <p:nvPr/>
            </p:nvCxnSpPr>
            <p:spPr>
              <a:xfrm>
                <a:off x="2071592" y="718686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1" name="Straight Connector 2760"/>
              <p:cNvCxnSpPr/>
              <p:nvPr/>
            </p:nvCxnSpPr>
            <p:spPr>
              <a:xfrm flipH="1">
                <a:off x="2012109" y="718686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2" name="Straight Connector 2761"/>
              <p:cNvCxnSpPr/>
              <p:nvPr/>
            </p:nvCxnSpPr>
            <p:spPr>
              <a:xfrm flipH="1" flipV="1">
                <a:off x="1996008" y="703301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63" name="Straight Connector 2762"/>
              <p:cNvCxnSpPr/>
              <p:nvPr/>
            </p:nvCxnSpPr>
            <p:spPr>
              <a:xfrm flipV="1">
                <a:off x="2071592" y="703301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51" name="Oval 2750"/>
              <p:cNvSpPr/>
              <p:nvPr/>
            </p:nvSpPr>
            <p:spPr>
              <a:xfrm flipH="1">
                <a:off x="2215676" y="700045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52" name="Straight Connector 2751"/>
              <p:cNvCxnSpPr>
                <a:stCxn id="2751" idx="4"/>
              </p:cNvCxnSpPr>
              <p:nvPr/>
            </p:nvCxnSpPr>
            <p:spPr>
              <a:xfrm>
                <a:off x="2291260" y="715162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53" name="Straight Connector 2752"/>
              <p:cNvCxnSpPr/>
              <p:nvPr/>
            </p:nvCxnSpPr>
            <p:spPr>
              <a:xfrm>
                <a:off x="2291260" y="732425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54" name="Straight Connector 2753"/>
              <p:cNvCxnSpPr/>
              <p:nvPr/>
            </p:nvCxnSpPr>
            <p:spPr>
              <a:xfrm flipH="1">
                <a:off x="2231777" y="732425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55" name="Straight Connector 2754"/>
              <p:cNvCxnSpPr/>
              <p:nvPr/>
            </p:nvCxnSpPr>
            <p:spPr>
              <a:xfrm flipH="1" flipV="1">
                <a:off x="2215676" y="717040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56" name="Straight Connector 2755"/>
              <p:cNvCxnSpPr/>
              <p:nvPr/>
            </p:nvCxnSpPr>
            <p:spPr>
              <a:xfrm flipV="1">
                <a:off x="2291260" y="717040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44" name="Oval 2743"/>
              <p:cNvSpPr/>
              <p:nvPr/>
            </p:nvSpPr>
            <p:spPr>
              <a:xfrm flipH="1">
                <a:off x="2421696" y="715195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45" name="Straight Connector 2744"/>
              <p:cNvCxnSpPr>
                <a:stCxn id="2744" idx="4"/>
              </p:cNvCxnSpPr>
              <p:nvPr/>
            </p:nvCxnSpPr>
            <p:spPr>
              <a:xfrm>
                <a:off x="2497280" y="730312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6" name="Straight Connector 2745"/>
              <p:cNvCxnSpPr/>
              <p:nvPr/>
            </p:nvCxnSpPr>
            <p:spPr>
              <a:xfrm>
                <a:off x="2497280" y="747576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7" name="Straight Connector 2746"/>
              <p:cNvCxnSpPr/>
              <p:nvPr/>
            </p:nvCxnSpPr>
            <p:spPr>
              <a:xfrm flipH="1">
                <a:off x="2437797" y="747576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8" name="Straight Connector 2747"/>
              <p:cNvCxnSpPr/>
              <p:nvPr/>
            </p:nvCxnSpPr>
            <p:spPr>
              <a:xfrm flipH="1" flipV="1">
                <a:off x="2421696" y="732191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9" name="Straight Connector 2748"/>
              <p:cNvCxnSpPr/>
              <p:nvPr/>
            </p:nvCxnSpPr>
            <p:spPr>
              <a:xfrm flipV="1">
                <a:off x="2497280" y="732191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37" name="Oval 2736"/>
              <p:cNvSpPr/>
              <p:nvPr/>
            </p:nvSpPr>
            <p:spPr>
              <a:xfrm flipH="1">
                <a:off x="2652352" y="732035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38" name="Straight Connector 2737"/>
              <p:cNvCxnSpPr>
                <a:stCxn id="2737" idx="4"/>
              </p:cNvCxnSpPr>
              <p:nvPr/>
            </p:nvCxnSpPr>
            <p:spPr>
              <a:xfrm>
                <a:off x="2727936" y="747152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39" name="Straight Connector 2738"/>
              <p:cNvCxnSpPr/>
              <p:nvPr/>
            </p:nvCxnSpPr>
            <p:spPr>
              <a:xfrm>
                <a:off x="2727936" y="764416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0" name="Straight Connector 2739"/>
              <p:cNvCxnSpPr/>
              <p:nvPr/>
            </p:nvCxnSpPr>
            <p:spPr>
              <a:xfrm flipH="1">
                <a:off x="2668453" y="764416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1" name="Straight Connector 2740"/>
              <p:cNvCxnSpPr/>
              <p:nvPr/>
            </p:nvCxnSpPr>
            <p:spPr>
              <a:xfrm flipH="1" flipV="1">
                <a:off x="2652352" y="749031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42" name="Straight Connector 2741"/>
              <p:cNvCxnSpPr/>
              <p:nvPr/>
            </p:nvCxnSpPr>
            <p:spPr>
              <a:xfrm flipV="1">
                <a:off x="2727936" y="749031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16" name="Oval 2715"/>
              <p:cNvSpPr/>
              <p:nvPr/>
            </p:nvSpPr>
            <p:spPr>
              <a:xfrm flipH="1">
                <a:off x="1546974" y="677677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17" name="Straight Connector 2716"/>
              <p:cNvCxnSpPr>
                <a:stCxn id="2716" idx="4"/>
              </p:cNvCxnSpPr>
              <p:nvPr/>
            </p:nvCxnSpPr>
            <p:spPr>
              <a:xfrm>
                <a:off x="1622558" y="692794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18" name="Straight Connector 2717"/>
              <p:cNvCxnSpPr/>
              <p:nvPr/>
            </p:nvCxnSpPr>
            <p:spPr>
              <a:xfrm>
                <a:off x="1622558" y="710057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19" name="Straight Connector 2718"/>
              <p:cNvCxnSpPr/>
              <p:nvPr/>
            </p:nvCxnSpPr>
            <p:spPr>
              <a:xfrm flipH="1">
                <a:off x="1563075" y="710057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0" name="Straight Connector 2719"/>
              <p:cNvCxnSpPr/>
              <p:nvPr/>
            </p:nvCxnSpPr>
            <p:spPr>
              <a:xfrm flipH="1" flipV="1">
                <a:off x="1546974" y="694672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1" name="Straight Connector 2720"/>
              <p:cNvCxnSpPr/>
              <p:nvPr/>
            </p:nvCxnSpPr>
            <p:spPr>
              <a:xfrm flipV="1">
                <a:off x="1622558" y="694672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09" name="Oval 2708"/>
              <p:cNvSpPr/>
              <p:nvPr/>
            </p:nvSpPr>
            <p:spPr>
              <a:xfrm flipH="1">
                <a:off x="1716024" y="705604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10" name="Straight Connector 2709"/>
              <p:cNvCxnSpPr>
                <a:stCxn id="2709" idx="4"/>
              </p:cNvCxnSpPr>
              <p:nvPr/>
            </p:nvCxnSpPr>
            <p:spPr>
              <a:xfrm>
                <a:off x="1791608" y="720721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11" name="Straight Connector 2710"/>
              <p:cNvCxnSpPr/>
              <p:nvPr/>
            </p:nvCxnSpPr>
            <p:spPr>
              <a:xfrm>
                <a:off x="1791608" y="737985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12" name="Straight Connector 2711"/>
              <p:cNvCxnSpPr/>
              <p:nvPr/>
            </p:nvCxnSpPr>
            <p:spPr>
              <a:xfrm flipH="1">
                <a:off x="1732125" y="737985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13" name="Straight Connector 2712"/>
              <p:cNvCxnSpPr/>
              <p:nvPr/>
            </p:nvCxnSpPr>
            <p:spPr>
              <a:xfrm flipH="1" flipV="1">
                <a:off x="1716024" y="722600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14" name="Straight Connector 2713"/>
              <p:cNvCxnSpPr/>
              <p:nvPr/>
            </p:nvCxnSpPr>
            <p:spPr>
              <a:xfrm flipV="1">
                <a:off x="1791608" y="722600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02" name="Oval 2701"/>
              <p:cNvSpPr/>
              <p:nvPr/>
            </p:nvSpPr>
            <p:spPr>
              <a:xfrm flipH="1">
                <a:off x="1946680" y="722444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03" name="Straight Connector 2702"/>
              <p:cNvCxnSpPr>
                <a:stCxn id="2702" idx="4"/>
              </p:cNvCxnSpPr>
              <p:nvPr/>
            </p:nvCxnSpPr>
            <p:spPr>
              <a:xfrm>
                <a:off x="2022264" y="737561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04" name="Straight Connector 2703"/>
              <p:cNvCxnSpPr/>
              <p:nvPr/>
            </p:nvCxnSpPr>
            <p:spPr>
              <a:xfrm>
                <a:off x="2022264" y="754825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05" name="Straight Connector 2704"/>
              <p:cNvCxnSpPr/>
              <p:nvPr/>
            </p:nvCxnSpPr>
            <p:spPr>
              <a:xfrm flipH="1">
                <a:off x="1962781" y="754825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06" name="Straight Connector 2705"/>
              <p:cNvCxnSpPr/>
              <p:nvPr/>
            </p:nvCxnSpPr>
            <p:spPr>
              <a:xfrm flipH="1" flipV="1">
                <a:off x="1946680" y="739439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07" name="Straight Connector 2706"/>
              <p:cNvCxnSpPr/>
              <p:nvPr/>
            </p:nvCxnSpPr>
            <p:spPr>
              <a:xfrm flipV="1">
                <a:off x="2022264" y="739439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95" name="Oval 2694"/>
              <p:cNvSpPr/>
              <p:nvPr/>
            </p:nvSpPr>
            <p:spPr>
              <a:xfrm flipH="1">
                <a:off x="2166289" y="7375615"/>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96" name="Straight Connector 2695"/>
              <p:cNvCxnSpPr>
                <a:stCxn id="2695" idx="4"/>
              </p:cNvCxnSpPr>
              <p:nvPr/>
            </p:nvCxnSpPr>
            <p:spPr>
              <a:xfrm>
                <a:off x="2241873" y="7526784"/>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7" name="Straight Connector 2696"/>
              <p:cNvCxnSpPr/>
              <p:nvPr/>
            </p:nvCxnSpPr>
            <p:spPr>
              <a:xfrm>
                <a:off x="2241873" y="7699421"/>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8" name="Straight Connector 2697"/>
              <p:cNvCxnSpPr/>
              <p:nvPr/>
            </p:nvCxnSpPr>
            <p:spPr>
              <a:xfrm flipH="1">
                <a:off x="2182390" y="7699421"/>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9" name="Straight Connector 2698"/>
              <p:cNvCxnSpPr/>
              <p:nvPr/>
            </p:nvCxnSpPr>
            <p:spPr>
              <a:xfrm flipH="1" flipV="1">
                <a:off x="2166289" y="7545568"/>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00" name="Straight Connector 2699"/>
              <p:cNvCxnSpPr/>
              <p:nvPr/>
            </p:nvCxnSpPr>
            <p:spPr>
              <a:xfrm flipV="1">
                <a:off x="2241873" y="7545568"/>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88" name="Oval 2687"/>
              <p:cNvSpPr/>
              <p:nvPr/>
            </p:nvSpPr>
            <p:spPr>
              <a:xfrm flipH="1">
                <a:off x="2385957" y="751300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89" name="Straight Connector 2688"/>
              <p:cNvCxnSpPr>
                <a:stCxn id="2688" idx="4"/>
              </p:cNvCxnSpPr>
              <p:nvPr/>
            </p:nvCxnSpPr>
            <p:spPr>
              <a:xfrm>
                <a:off x="2461541" y="766417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0" name="Straight Connector 2689"/>
              <p:cNvCxnSpPr/>
              <p:nvPr/>
            </p:nvCxnSpPr>
            <p:spPr>
              <a:xfrm>
                <a:off x="2461541" y="783681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1" name="Straight Connector 2690"/>
              <p:cNvCxnSpPr/>
              <p:nvPr/>
            </p:nvCxnSpPr>
            <p:spPr>
              <a:xfrm flipH="1">
                <a:off x="2402058" y="783681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2" name="Straight Connector 2691"/>
              <p:cNvCxnSpPr/>
              <p:nvPr/>
            </p:nvCxnSpPr>
            <p:spPr>
              <a:xfrm flipH="1" flipV="1">
                <a:off x="2385957" y="768296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93" name="Straight Connector 2692"/>
              <p:cNvCxnSpPr/>
              <p:nvPr/>
            </p:nvCxnSpPr>
            <p:spPr>
              <a:xfrm flipV="1">
                <a:off x="2461541" y="768296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81" name="Oval 2680"/>
              <p:cNvSpPr/>
              <p:nvPr/>
            </p:nvSpPr>
            <p:spPr>
              <a:xfrm flipH="1">
                <a:off x="2602225" y="764820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82" name="Straight Connector 2681"/>
              <p:cNvCxnSpPr>
                <a:stCxn id="2681" idx="4"/>
              </p:cNvCxnSpPr>
              <p:nvPr/>
            </p:nvCxnSpPr>
            <p:spPr>
              <a:xfrm>
                <a:off x="2677809" y="779937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83" name="Straight Connector 2682"/>
              <p:cNvCxnSpPr/>
              <p:nvPr/>
            </p:nvCxnSpPr>
            <p:spPr>
              <a:xfrm>
                <a:off x="2677809" y="797201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84" name="Straight Connector 2683"/>
              <p:cNvCxnSpPr/>
              <p:nvPr/>
            </p:nvCxnSpPr>
            <p:spPr>
              <a:xfrm flipH="1">
                <a:off x="2618326" y="797201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85" name="Straight Connector 2684"/>
              <p:cNvCxnSpPr/>
              <p:nvPr/>
            </p:nvCxnSpPr>
            <p:spPr>
              <a:xfrm flipH="1" flipV="1">
                <a:off x="2602225" y="781816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86" name="Straight Connector 2685"/>
              <p:cNvCxnSpPr/>
              <p:nvPr/>
            </p:nvCxnSpPr>
            <p:spPr>
              <a:xfrm flipV="1">
                <a:off x="2677809" y="781816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53" name="Oval 2652"/>
              <p:cNvSpPr/>
              <p:nvPr/>
            </p:nvSpPr>
            <p:spPr>
              <a:xfrm flipH="1">
                <a:off x="1592004" y="726592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54" name="Straight Connector 2653"/>
              <p:cNvCxnSpPr>
                <a:stCxn id="2653" idx="4"/>
              </p:cNvCxnSpPr>
              <p:nvPr/>
            </p:nvCxnSpPr>
            <p:spPr>
              <a:xfrm>
                <a:off x="1667588" y="741709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5" name="Straight Connector 2654"/>
              <p:cNvCxnSpPr/>
              <p:nvPr/>
            </p:nvCxnSpPr>
            <p:spPr>
              <a:xfrm>
                <a:off x="1667588" y="758973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6" name="Straight Connector 2655"/>
              <p:cNvCxnSpPr/>
              <p:nvPr/>
            </p:nvCxnSpPr>
            <p:spPr>
              <a:xfrm flipH="1">
                <a:off x="1608105" y="758973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7" name="Straight Connector 2656"/>
              <p:cNvCxnSpPr/>
              <p:nvPr/>
            </p:nvCxnSpPr>
            <p:spPr>
              <a:xfrm flipH="1" flipV="1">
                <a:off x="1592004" y="743588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8" name="Straight Connector 2657"/>
              <p:cNvCxnSpPr/>
              <p:nvPr/>
            </p:nvCxnSpPr>
            <p:spPr>
              <a:xfrm flipV="1">
                <a:off x="1667588" y="743588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46" name="Oval 2645"/>
              <p:cNvSpPr/>
              <p:nvPr/>
            </p:nvSpPr>
            <p:spPr>
              <a:xfrm flipH="1">
                <a:off x="1822660" y="743432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47" name="Straight Connector 2646"/>
              <p:cNvCxnSpPr>
                <a:stCxn id="2646" idx="4"/>
              </p:cNvCxnSpPr>
              <p:nvPr/>
            </p:nvCxnSpPr>
            <p:spPr>
              <a:xfrm>
                <a:off x="1898244" y="758549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8" name="Straight Connector 2647"/>
              <p:cNvCxnSpPr/>
              <p:nvPr/>
            </p:nvCxnSpPr>
            <p:spPr>
              <a:xfrm>
                <a:off x="1898244" y="775813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9" name="Straight Connector 2648"/>
              <p:cNvCxnSpPr/>
              <p:nvPr/>
            </p:nvCxnSpPr>
            <p:spPr>
              <a:xfrm flipH="1">
                <a:off x="1838761" y="775813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0" name="Straight Connector 2649"/>
              <p:cNvCxnSpPr/>
              <p:nvPr/>
            </p:nvCxnSpPr>
            <p:spPr>
              <a:xfrm flipH="1" flipV="1">
                <a:off x="1822660" y="760428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51" name="Straight Connector 2650"/>
              <p:cNvCxnSpPr/>
              <p:nvPr/>
            </p:nvCxnSpPr>
            <p:spPr>
              <a:xfrm flipV="1">
                <a:off x="1898244" y="760428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39" name="Oval 2638"/>
              <p:cNvSpPr/>
              <p:nvPr/>
            </p:nvSpPr>
            <p:spPr>
              <a:xfrm flipH="1">
                <a:off x="2042269" y="758549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40" name="Straight Connector 2639"/>
              <p:cNvCxnSpPr>
                <a:stCxn id="2639" idx="4"/>
              </p:cNvCxnSpPr>
              <p:nvPr/>
            </p:nvCxnSpPr>
            <p:spPr>
              <a:xfrm>
                <a:off x="2117853" y="773666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1" name="Straight Connector 2640"/>
              <p:cNvCxnSpPr/>
              <p:nvPr/>
            </p:nvCxnSpPr>
            <p:spPr>
              <a:xfrm>
                <a:off x="2117853" y="790930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2" name="Straight Connector 2641"/>
              <p:cNvCxnSpPr/>
              <p:nvPr/>
            </p:nvCxnSpPr>
            <p:spPr>
              <a:xfrm flipH="1">
                <a:off x="2058370" y="790930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3" name="Straight Connector 2642"/>
              <p:cNvCxnSpPr/>
              <p:nvPr/>
            </p:nvCxnSpPr>
            <p:spPr>
              <a:xfrm flipH="1" flipV="1">
                <a:off x="2042269" y="775545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44" name="Straight Connector 2643"/>
              <p:cNvCxnSpPr/>
              <p:nvPr/>
            </p:nvCxnSpPr>
            <p:spPr>
              <a:xfrm flipV="1">
                <a:off x="2117853" y="775545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32" name="Oval 2631"/>
              <p:cNvSpPr/>
              <p:nvPr/>
            </p:nvSpPr>
            <p:spPr>
              <a:xfrm flipH="1">
                <a:off x="2261937" y="772289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33" name="Straight Connector 2632"/>
              <p:cNvCxnSpPr>
                <a:stCxn id="2632" idx="4"/>
              </p:cNvCxnSpPr>
              <p:nvPr/>
            </p:nvCxnSpPr>
            <p:spPr>
              <a:xfrm>
                <a:off x="2337521" y="787405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34" name="Straight Connector 2633"/>
              <p:cNvCxnSpPr/>
              <p:nvPr/>
            </p:nvCxnSpPr>
            <p:spPr>
              <a:xfrm>
                <a:off x="2337521" y="804669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35" name="Straight Connector 2634"/>
              <p:cNvCxnSpPr/>
              <p:nvPr/>
            </p:nvCxnSpPr>
            <p:spPr>
              <a:xfrm flipH="1">
                <a:off x="2278038" y="804669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36" name="Straight Connector 2635"/>
              <p:cNvCxnSpPr/>
              <p:nvPr/>
            </p:nvCxnSpPr>
            <p:spPr>
              <a:xfrm flipH="1" flipV="1">
                <a:off x="2261937" y="789284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37" name="Straight Connector 2636"/>
              <p:cNvCxnSpPr/>
              <p:nvPr/>
            </p:nvCxnSpPr>
            <p:spPr>
              <a:xfrm flipV="1">
                <a:off x="2337521" y="789284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25" name="Oval 2624"/>
              <p:cNvSpPr/>
              <p:nvPr/>
            </p:nvSpPr>
            <p:spPr>
              <a:xfrm flipH="1">
                <a:off x="2467957" y="787439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26" name="Straight Connector 2625"/>
              <p:cNvCxnSpPr>
                <a:stCxn id="2625" idx="4"/>
              </p:cNvCxnSpPr>
              <p:nvPr/>
            </p:nvCxnSpPr>
            <p:spPr>
              <a:xfrm>
                <a:off x="2543541" y="802556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7" name="Straight Connector 2626"/>
              <p:cNvCxnSpPr/>
              <p:nvPr/>
            </p:nvCxnSpPr>
            <p:spPr>
              <a:xfrm>
                <a:off x="2543541" y="819820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8" name="Straight Connector 2627"/>
              <p:cNvCxnSpPr/>
              <p:nvPr/>
            </p:nvCxnSpPr>
            <p:spPr>
              <a:xfrm flipH="1">
                <a:off x="2484058" y="819820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9" name="Straight Connector 2628"/>
              <p:cNvCxnSpPr/>
              <p:nvPr/>
            </p:nvCxnSpPr>
            <p:spPr>
              <a:xfrm flipH="1" flipV="1">
                <a:off x="2467957" y="804435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30" name="Straight Connector 2629"/>
              <p:cNvCxnSpPr/>
              <p:nvPr/>
            </p:nvCxnSpPr>
            <p:spPr>
              <a:xfrm flipV="1">
                <a:off x="2543541" y="804435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97" name="Oval 2596"/>
              <p:cNvSpPr/>
              <p:nvPr/>
            </p:nvSpPr>
            <p:spPr>
              <a:xfrm flipH="1">
                <a:off x="1586895" y="753079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98" name="Straight Connector 2597"/>
              <p:cNvCxnSpPr>
                <a:stCxn id="2597" idx="4"/>
              </p:cNvCxnSpPr>
              <p:nvPr/>
            </p:nvCxnSpPr>
            <p:spPr>
              <a:xfrm>
                <a:off x="1662479" y="768196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99" name="Straight Connector 2598"/>
              <p:cNvCxnSpPr/>
              <p:nvPr/>
            </p:nvCxnSpPr>
            <p:spPr>
              <a:xfrm>
                <a:off x="1662479" y="785459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0" name="Straight Connector 2599"/>
              <p:cNvCxnSpPr/>
              <p:nvPr/>
            </p:nvCxnSpPr>
            <p:spPr>
              <a:xfrm flipH="1">
                <a:off x="1602996" y="785459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1" name="Straight Connector 2600"/>
              <p:cNvCxnSpPr/>
              <p:nvPr/>
            </p:nvCxnSpPr>
            <p:spPr>
              <a:xfrm flipH="1" flipV="1">
                <a:off x="1586895" y="770074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2" name="Straight Connector 2601"/>
              <p:cNvCxnSpPr/>
              <p:nvPr/>
            </p:nvCxnSpPr>
            <p:spPr>
              <a:xfrm flipV="1">
                <a:off x="1662479" y="770074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90" name="Oval 2589"/>
              <p:cNvSpPr/>
              <p:nvPr/>
            </p:nvSpPr>
            <p:spPr>
              <a:xfrm flipH="1">
                <a:off x="1755945" y="781006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91" name="Straight Connector 2590"/>
              <p:cNvCxnSpPr>
                <a:stCxn id="2590" idx="4"/>
              </p:cNvCxnSpPr>
              <p:nvPr/>
            </p:nvCxnSpPr>
            <p:spPr>
              <a:xfrm>
                <a:off x="1831529" y="796123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92" name="Straight Connector 2591"/>
              <p:cNvCxnSpPr/>
              <p:nvPr/>
            </p:nvCxnSpPr>
            <p:spPr>
              <a:xfrm>
                <a:off x="1831529" y="813387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93" name="Straight Connector 2592"/>
              <p:cNvCxnSpPr/>
              <p:nvPr/>
            </p:nvCxnSpPr>
            <p:spPr>
              <a:xfrm flipH="1">
                <a:off x="1772046" y="813387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94" name="Straight Connector 2593"/>
              <p:cNvCxnSpPr/>
              <p:nvPr/>
            </p:nvCxnSpPr>
            <p:spPr>
              <a:xfrm flipH="1" flipV="1">
                <a:off x="1755945" y="798002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95" name="Straight Connector 2594"/>
              <p:cNvCxnSpPr/>
              <p:nvPr/>
            </p:nvCxnSpPr>
            <p:spPr>
              <a:xfrm flipV="1">
                <a:off x="1831529" y="798002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83" name="Oval 2582"/>
              <p:cNvSpPr/>
              <p:nvPr/>
            </p:nvSpPr>
            <p:spPr>
              <a:xfrm flipH="1">
                <a:off x="1986601" y="797846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84" name="Straight Connector 2583"/>
              <p:cNvCxnSpPr>
                <a:stCxn id="2583" idx="4"/>
              </p:cNvCxnSpPr>
              <p:nvPr/>
            </p:nvCxnSpPr>
            <p:spPr>
              <a:xfrm>
                <a:off x="2062185" y="812963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5" name="Straight Connector 2584"/>
              <p:cNvCxnSpPr/>
              <p:nvPr/>
            </p:nvCxnSpPr>
            <p:spPr>
              <a:xfrm>
                <a:off x="2062185" y="830227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6" name="Straight Connector 2585"/>
              <p:cNvCxnSpPr/>
              <p:nvPr/>
            </p:nvCxnSpPr>
            <p:spPr>
              <a:xfrm flipH="1">
                <a:off x="2002702" y="830227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7" name="Straight Connector 2586"/>
              <p:cNvCxnSpPr/>
              <p:nvPr/>
            </p:nvCxnSpPr>
            <p:spPr>
              <a:xfrm flipH="1" flipV="1">
                <a:off x="1986601" y="814842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8" name="Straight Connector 2587"/>
              <p:cNvCxnSpPr/>
              <p:nvPr/>
            </p:nvCxnSpPr>
            <p:spPr>
              <a:xfrm flipV="1">
                <a:off x="2062185" y="814842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76" name="Oval 2575"/>
              <p:cNvSpPr/>
              <p:nvPr/>
            </p:nvSpPr>
            <p:spPr>
              <a:xfrm flipH="1">
                <a:off x="2206210" y="812963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77" name="Straight Connector 2576"/>
              <p:cNvCxnSpPr>
                <a:stCxn id="2576" idx="4"/>
              </p:cNvCxnSpPr>
              <p:nvPr/>
            </p:nvCxnSpPr>
            <p:spPr>
              <a:xfrm>
                <a:off x="2281794" y="828080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8" name="Straight Connector 2577"/>
              <p:cNvCxnSpPr/>
              <p:nvPr/>
            </p:nvCxnSpPr>
            <p:spPr>
              <a:xfrm>
                <a:off x="2281794" y="845344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9" name="Straight Connector 2578"/>
              <p:cNvCxnSpPr/>
              <p:nvPr/>
            </p:nvCxnSpPr>
            <p:spPr>
              <a:xfrm flipH="1">
                <a:off x="2222311" y="845344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0" name="Straight Connector 2579"/>
              <p:cNvCxnSpPr/>
              <p:nvPr/>
            </p:nvCxnSpPr>
            <p:spPr>
              <a:xfrm flipH="1" flipV="1">
                <a:off x="2206210" y="829958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81" name="Straight Connector 2580"/>
              <p:cNvCxnSpPr/>
              <p:nvPr/>
            </p:nvCxnSpPr>
            <p:spPr>
              <a:xfrm flipV="1">
                <a:off x="2281794" y="829958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69" name="Oval 2568"/>
              <p:cNvSpPr/>
              <p:nvPr/>
            </p:nvSpPr>
            <p:spPr>
              <a:xfrm flipH="1">
                <a:off x="2425878" y="826702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70" name="Straight Connector 2569"/>
              <p:cNvCxnSpPr>
                <a:stCxn id="2569" idx="4"/>
              </p:cNvCxnSpPr>
              <p:nvPr/>
            </p:nvCxnSpPr>
            <p:spPr>
              <a:xfrm>
                <a:off x="2501462" y="841819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1" name="Straight Connector 2570"/>
              <p:cNvCxnSpPr/>
              <p:nvPr/>
            </p:nvCxnSpPr>
            <p:spPr>
              <a:xfrm>
                <a:off x="2501462" y="859083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2" name="Straight Connector 2571"/>
              <p:cNvCxnSpPr/>
              <p:nvPr/>
            </p:nvCxnSpPr>
            <p:spPr>
              <a:xfrm flipH="1">
                <a:off x="2441979" y="859083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3" name="Straight Connector 2572"/>
              <p:cNvCxnSpPr/>
              <p:nvPr/>
            </p:nvCxnSpPr>
            <p:spPr>
              <a:xfrm flipH="1" flipV="1">
                <a:off x="2425878" y="843698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74" name="Straight Connector 2573"/>
              <p:cNvCxnSpPr/>
              <p:nvPr/>
            </p:nvCxnSpPr>
            <p:spPr>
              <a:xfrm flipV="1">
                <a:off x="2501462" y="843698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62" name="Oval 2561"/>
              <p:cNvSpPr/>
              <p:nvPr/>
            </p:nvSpPr>
            <p:spPr>
              <a:xfrm flipH="1">
                <a:off x="2642146" y="840223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63" name="Straight Connector 2562"/>
              <p:cNvCxnSpPr>
                <a:stCxn id="2562" idx="4"/>
              </p:cNvCxnSpPr>
              <p:nvPr/>
            </p:nvCxnSpPr>
            <p:spPr>
              <a:xfrm>
                <a:off x="2717730" y="855339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64" name="Straight Connector 2563"/>
              <p:cNvCxnSpPr/>
              <p:nvPr/>
            </p:nvCxnSpPr>
            <p:spPr>
              <a:xfrm>
                <a:off x="2717730" y="872603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65" name="Straight Connector 2564"/>
              <p:cNvCxnSpPr/>
              <p:nvPr/>
            </p:nvCxnSpPr>
            <p:spPr>
              <a:xfrm flipH="1">
                <a:off x="2658247" y="872603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66" name="Straight Connector 2565"/>
              <p:cNvCxnSpPr/>
              <p:nvPr/>
            </p:nvCxnSpPr>
            <p:spPr>
              <a:xfrm flipH="1" flipV="1">
                <a:off x="2642146" y="857218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67" name="Straight Connector 2566"/>
              <p:cNvCxnSpPr/>
              <p:nvPr/>
            </p:nvCxnSpPr>
            <p:spPr>
              <a:xfrm flipV="1">
                <a:off x="2717730" y="857218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34" name="Oval 2533"/>
              <p:cNvSpPr/>
              <p:nvPr/>
            </p:nvSpPr>
            <p:spPr>
              <a:xfrm flipH="1">
                <a:off x="1631925" y="801995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35" name="Straight Connector 2534"/>
              <p:cNvCxnSpPr>
                <a:stCxn id="2534" idx="4"/>
              </p:cNvCxnSpPr>
              <p:nvPr/>
            </p:nvCxnSpPr>
            <p:spPr>
              <a:xfrm>
                <a:off x="1707509" y="817111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6" name="Straight Connector 2535"/>
              <p:cNvCxnSpPr/>
              <p:nvPr/>
            </p:nvCxnSpPr>
            <p:spPr>
              <a:xfrm>
                <a:off x="1707509" y="834375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7" name="Straight Connector 2536"/>
              <p:cNvCxnSpPr/>
              <p:nvPr/>
            </p:nvCxnSpPr>
            <p:spPr>
              <a:xfrm flipH="1">
                <a:off x="1648026" y="834375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8" name="Straight Connector 2537"/>
              <p:cNvCxnSpPr/>
              <p:nvPr/>
            </p:nvCxnSpPr>
            <p:spPr>
              <a:xfrm flipH="1" flipV="1">
                <a:off x="1631925" y="818990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9" name="Straight Connector 2538"/>
              <p:cNvCxnSpPr/>
              <p:nvPr/>
            </p:nvCxnSpPr>
            <p:spPr>
              <a:xfrm flipV="1">
                <a:off x="1707509" y="818990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27" name="Oval 2526"/>
              <p:cNvSpPr/>
              <p:nvPr/>
            </p:nvSpPr>
            <p:spPr>
              <a:xfrm flipH="1">
                <a:off x="1862581" y="818834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28" name="Straight Connector 2527"/>
              <p:cNvCxnSpPr>
                <a:stCxn id="2527" idx="4"/>
              </p:cNvCxnSpPr>
              <p:nvPr/>
            </p:nvCxnSpPr>
            <p:spPr>
              <a:xfrm>
                <a:off x="1938165" y="833951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29" name="Straight Connector 2528"/>
              <p:cNvCxnSpPr/>
              <p:nvPr/>
            </p:nvCxnSpPr>
            <p:spPr>
              <a:xfrm>
                <a:off x="1938165" y="851215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0" name="Straight Connector 2529"/>
              <p:cNvCxnSpPr/>
              <p:nvPr/>
            </p:nvCxnSpPr>
            <p:spPr>
              <a:xfrm flipH="1">
                <a:off x="1878682" y="851215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1" name="Straight Connector 2530"/>
              <p:cNvCxnSpPr/>
              <p:nvPr/>
            </p:nvCxnSpPr>
            <p:spPr>
              <a:xfrm flipH="1" flipV="1">
                <a:off x="1862581" y="835830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32" name="Straight Connector 2531"/>
              <p:cNvCxnSpPr/>
              <p:nvPr/>
            </p:nvCxnSpPr>
            <p:spPr>
              <a:xfrm flipV="1">
                <a:off x="1938165" y="835830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20" name="Oval 2519"/>
              <p:cNvSpPr/>
              <p:nvPr/>
            </p:nvSpPr>
            <p:spPr>
              <a:xfrm flipH="1">
                <a:off x="2082190" y="833951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21" name="Straight Connector 2520"/>
              <p:cNvCxnSpPr>
                <a:stCxn id="2520" idx="4"/>
              </p:cNvCxnSpPr>
              <p:nvPr/>
            </p:nvCxnSpPr>
            <p:spPr>
              <a:xfrm>
                <a:off x="2157774" y="849068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22" name="Straight Connector 2521"/>
              <p:cNvCxnSpPr/>
              <p:nvPr/>
            </p:nvCxnSpPr>
            <p:spPr>
              <a:xfrm>
                <a:off x="2157774" y="866332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23" name="Straight Connector 2522"/>
              <p:cNvCxnSpPr/>
              <p:nvPr/>
            </p:nvCxnSpPr>
            <p:spPr>
              <a:xfrm flipH="1">
                <a:off x="2098291" y="866332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24" name="Straight Connector 2523"/>
              <p:cNvCxnSpPr/>
              <p:nvPr/>
            </p:nvCxnSpPr>
            <p:spPr>
              <a:xfrm flipH="1" flipV="1">
                <a:off x="2082190" y="850947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25" name="Straight Connector 2524"/>
              <p:cNvCxnSpPr/>
              <p:nvPr/>
            </p:nvCxnSpPr>
            <p:spPr>
              <a:xfrm flipV="1">
                <a:off x="2157774" y="850947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13" name="Oval 2512"/>
              <p:cNvSpPr/>
              <p:nvPr/>
            </p:nvSpPr>
            <p:spPr>
              <a:xfrm flipH="1">
                <a:off x="2301858" y="847691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14" name="Straight Connector 2513"/>
              <p:cNvCxnSpPr>
                <a:stCxn id="2513" idx="4"/>
              </p:cNvCxnSpPr>
              <p:nvPr/>
            </p:nvCxnSpPr>
            <p:spPr>
              <a:xfrm>
                <a:off x="2377442" y="862808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5" name="Straight Connector 2514"/>
              <p:cNvCxnSpPr/>
              <p:nvPr/>
            </p:nvCxnSpPr>
            <p:spPr>
              <a:xfrm>
                <a:off x="2377442" y="880071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6" name="Straight Connector 2515"/>
              <p:cNvCxnSpPr/>
              <p:nvPr/>
            </p:nvCxnSpPr>
            <p:spPr>
              <a:xfrm flipH="1">
                <a:off x="2317959" y="880071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7" name="Straight Connector 2516"/>
              <p:cNvCxnSpPr/>
              <p:nvPr/>
            </p:nvCxnSpPr>
            <p:spPr>
              <a:xfrm flipH="1" flipV="1">
                <a:off x="2301858" y="864686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8" name="Straight Connector 2517"/>
              <p:cNvCxnSpPr/>
              <p:nvPr/>
            </p:nvCxnSpPr>
            <p:spPr>
              <a:xfrm flipV="1">
                <a:off x="2377442" y="864686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06" name="Oval 2505"/>
              <p:cNvSpPr/>
              <p:nvPr/>
            </p:nvSpPr>
            <p:spPr>
              <a:xfrm flipH="1">
                <a:off x="2507878" y="862841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07" name="Straight Connector 2506"/>
              <p:cNvCxnSpPr>
                <a:stCxn id="2506" idx="4"/>
              </p:cNvCxnSpPr>
              <p:nvPr/>
            </p:nvCxnSpPr>
            <p:spPr>
              <a:xfrm>
                <a:off x="2583462" y="877958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8" name="Straight Connector 2507"/>
              <p:cNvCxnSpPr/>
              <p:nvPr/>
            </p:nvCxnSpPr>
            <p:spPr>
              <a:xfrm>
                <a:off x="2583462" y="895222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9" name="Straight Connector 2508"/>
              <p:cNvCxnSpPr/>
              <p:nvPr/>
            </p:nvCxnSpPr>
            <p:spPr>
              <a:xfrm flipH="1">
                <a:off x="2523979" y="895222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0" name="Straight Connector 2509"/>
              <p:cNvCxnSpPr/>
              <p:nvPr/>
            </p:nvCxnSpPr>
            <p:spPr>
              <a:xfrm flipH="1" flipV="1">
                <a:off x="2507878" y="879837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11" name="Straight Connector 2510"/>
              <p:cNvCxnSpPr/>
              <p:nvPr/>
            </p:nvCxnSpPr>
            <p:spPr>
              <a:xfrm flipV="1">
                <a:off x="2583462" y="879837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78" name="Oval 2477"/>
              <p:cNvSpPr/>
              <p:nvPr/>
            </p:nvSpPr>
            <p:spPr>
              <a:xfrm flipH="1">
                <a:off x="1927568" y="851069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79" name="Straight Connector 2478"/>
              <p:cNvCxnSpPr>
                <a:stCxn id="2478" idx="4"/>
              </p:cNvCxnSpPr>
              <p:nvPr/>
            </p:nvCxnSpPr>
            <p:spPr>
              <a:xfrm>
                <a:off x="2003152" y="866186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0" name="Straight Connector 2479"/>
              <p:cNvCxnSpPr/>
              <p:nvPr/>
            </p:nvCxnSpPr>
            <p:spPr>
              <a:xfrm>
                <a:off x="2003152" y="883450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1" name="Straight Connector 2480"/>
              <p:cNvCxnSpPr/>
              <p:nvPr/>
            </p:nvCxnSpPr>
            <p:spPr>
              <a:xfrm flipH="1">
                <a:off x="1943669" y="883450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2" name="Straight Connector 2481"/>
              <p:cNvCxnSpPr/>
              <p:nvPr/>
            </p:nvCxnSpPr>
            <p:spPr>
              <a:xfrm flipH="1" flipV="1">
                <a:off x="1927568" y="868065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3" name="Straight Connector 2482"/>
              <p:cNvCxnSpPr/>
              <p:nvPr/>
            </p:nvCxnSpPr>
            <p:spPr>
              <a:xfrm flipV="1">
                <a:off x="2003152" y="868065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71" name="Oval 2470"/>
              <p:cNvSpPr/>
              <p:nvPr/>
            </p:nvSpPr>
            <p:spPr>
              <a:xfrm flipH="1">
                <a:off x="2147177" y="866186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72" name="Straight Connector 2471"/>
              <p:cNvCxnSpPr>
                <a:stCxn id="2471" idx="4"/>
              </p:cNvCxnSpPr>
              <p:nvPr/>
            </p:nvCxnSpPr>
            <p:spPr>
              <a:xfrm>
                <a:off x="2222761" y="881303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73" name="Straight Connector 2472"/>
              <p:cNvCxnSpPr/>
              <p:nvPr/>
            </p:nvCxnSpPr>
            <p:spPr>
              <a:xfrm>
                <a:off x="2222761" y="898567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74" name="Straight Connector 2473"/>
              <p:cNvCxnSpPr/>
              <p:nvPr/>
            </p:nvCxnSpPr>
            <p:spPr>
              <a:xfrm flipH="1">
                <a:off x="2163278" y="898567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75" name="Straight Connector 2474"/>
              <p:cNvCxnSpPr/>
              <p:nvPr/>
            </p:nvCxnSpPr>
            <p:spPr>
              <a:xfrm flipH="1" flipV="1">
                <a:off x="2147177" y="883182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76" name="Straight Connector 2475"/>
              <p:cNvCxnSpPr/>
              <p:nvPr/>
            </p:nvCxnSpPr>
            <p:spPr>
              <a:xfrm flipV="1">
                <a:off x="2222761" y="883182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64" name="Oval 2463"/>
              <p:cNvSpPr/>
              <p:nvPr/>
            </p:nvSpPr>
            <p:spPr>
              <a:xfrm flipH="1">
                <a:off x="1572892" y="855218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65" name="Straight Connector 2464"/>
              <p:cNvCxnSpPr>
                <a:stCxn id="2464" idx="4"/>
              </p:cNvCxnSpPr>
              <p:nvPr/>
            </p:nvCxnSpPr>
            <p:spPr>
              <a:xfrm>
                <a:off x="1648476" y="870335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6" name="Straight Connector 2465"/>
              <p:cNvCxnSpPr/>
              <p:nvPr/>
            </p:nvCxnSpPr>
            <p:spPr>
              <a:xfrm>
                <a:off x="1648476" y="887598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7" name="Straight Connector 2466"/>
              <p:cNvCxnSpPr/>
              <p:nvPr/>
            </p:nvCxnSpPr>
            <p:spPr>
              <a:xfrm flipH="1">
                <a:off x="1588993" y="887598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8" name="Straight Connector 2467"/>
              <p:cNvCxnSpPr/>
              <p:nvPr/>
            </p:nvCxnSpPr>
            <p:spPr>
              <a:xfrm flipH="1" flipV="1">
                <a:off x="1572892" y="872213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9" name="Straight Connector 2468"/>
              <p:cNvCxnSpPr/>
              <p:nvPr/>
            </p:nvCxnSpPr>
            <p:spPr>
              <a:xfrm flipV="1">
                <a:off x="1648476" y="872213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57" name="Oval 2456"/>
              <p:cNvSpPr/>
              <p:nvPr/>
            </p:nvSpPr>
            <p:spPr>
              <a:xfrm flipH="1">
                <a:off x="1803548" y="872058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58" name="Straight Connector 2457"/>
              <p:cNvCxnSpPr>
                <a:stCxn id="2457" idx="4"/>
              </p:cNvCxnSpPr>
              <p:nvPr/>
            </p:nvCxnSpPr>
            <p:spPr>
              <a:xfrm>
                <a:off x="1879132" y="887174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59" name="Straight Connector 2458"/>
              <p:cNvCxnSpPr/>
              <p:nvPr/>
            </p:nvCxnSpPr>
            <p:spPr>
              <a:xfrm>
                <a:off x="1879132" y="904438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0" name="Straight Connector 2459"/>
              <p:cNvCxnSpPr/>
              <p:nvPr/>
            </p:nvCxnSpPr>
            <p:spPr>
              <a:xfrm flipH="1">
                <a:off x="1819649" y="904438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1" name="Straight Connector 2460"/>
              <p:cNvCxnSpPr/>
              <p:nvPr/>
            </p:nvCxnSpPr>
            <p:spPr>
              <a:xfrm flipH="1" flipV="1">
                <a:off x="1803548" y="889053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62" name="Straight Connector 2461"/>
              <p:cNvCxnSpPr/>
              <p:nvPr/>
            </p:nvCxnSpPr>
            <p:spPr>
              <a:xfrm flipV="1">
                <a:off x="1879132" y="889053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50" name="Oval 2449"/>
              <p:cNvSpPr/>
              <p:nvPr/>
            </p:nvSpPr>
            <p:spPr>
              <a:xfrm flipH="1">
                <a:off x="2023157" y="887174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51" name="Straight Connector 2450"/>
              <p:cNvCxnSpPr>
                <a:stCxn id="2450" idx="4"/>
              </p:cNvCxnSpPr>
              <p:nvPr/>
            </p:nvCxnSpPr>
            <p:spPr>
              <a:xfrm>
                <a:off x="2098741" y="902291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52" name="Straight Connector 2451"/>
              <p:cNvCxnSpPr/>
              <p:nvPr/>
            </p:nvCxnSpPr>
            <p:spPr>
              <a:xfrm>
                <a:off x="2098741" y="919555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53" name="Straight Connector 2452"/>
              <p:cNvCxnSpPr/>
              <p:nvPr/>
            </p:nvCxnSpPr>
            <p:spPr>
              <a:xfrm flipH="1">
                <a:off x="2039258" y="919555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54" name="Straight Connector 2453"/>
              <p:cNvCxnSpPr/>
              <p:nvPr/>
            </p:nvCxnSpPr>
            <p:spPr>
              <a:xfrm flipH="1" flipV="1">
                <a:off x="2023157" y="904170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55" name="Straight Connector 2454"/>
              <p:cNvCxnSpPr/>
              <p:nvPr/>
            </p:nvCxnSpPr>
            <p:spPr>
              <a:xfrm flipV="1">
                <a:off x="2098741" y="904170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43" name="Oval 2442"/>
              <p:cNvSpPr/>
              <p:nvPr/>
            </p:nvSpPr>
            <p:spPr>
              <a:xfrm flipH="1">
                <a:off x="2242825" y="900914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44" name="Straight Connector 2443"/>
              <p:cNvCxnSpPr>
                <a:stCxn id="2443" idx="4"/>
              </p:cNvCxnSpPr>
              <p:nvPr/>
            </p:nvCxnSpPr>
            <p:spPr>
              <a:xfrm>
                <a:off x="2318409" y="916031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45" name="Straight Connector 2444"/>
              <p:cNvCxnSpPr/>
              <p:nvPr/>
            </p:nvCxnSpPr>
            <p:spPr>
              <a:xfrm>
                <a:off x="2318409" y="933294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46" name="Straight Connector 2445"/>
              <p:cNvCxnSpPr/>
              <p:nvPr/>
            </p:nvCxnSpPr>
            <p:spPr>
              <a:xfrm flipH="1">
                <a:off x="2258926" y="933294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47" name="Straight Connector 2446"/>
              <p:cNvCxnSpPr/>
              <p:nvPr/>
            </p:nvCxnSpPr>
            <p:spPr>
              <a:xfrm flipH="1" flipV="1">
                <a:off x="2242825" y="917909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48" name="Straight Connector 2447"/>
              <p:cNvCxnSpPr/>
              <p:nvPr/>
            </p:nvCxnSpPr>
            <p:spPr>
              <a:xfrm flipV="1">
                <a:off x="2318409" y="917909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36" name="Oval 2435"/>
              <p:cNvSpPr/>
              <p:nvPr/>
            </p:nvSpPr>
            <p:spPr>
              <a:xfrm flipH="1">
                <a:off x="1567783" y="881704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37" name="Straight Connector 2436"/>
              <p:cNvCxnSpPr>
                <a:stCxn id="2436" idx="4"/>
              </p:cNvCxnSpPr>
              <p:nvPr/>
            </p:nvCxnSpPr>
            <p:spPr>
              <a:xfrm>
                <a:off x="1643367" y="896821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8" name="Straight Connector 2437"/>
              <p:cNvCxnSpPr/>
              <p:nvPr/>
            </p:nvCxnSpPr>
            <p:spPr>
              <a:xfrm>
                <a:off x="1643367" y="914085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9" name="Straight Connector 2438"/>
              <p:cNvCxnSpPr/>
              <p:nvPr/>
            </p:nvCxnSpPr>
            <p:spPr>
              <a:xfrm flipH="1">
                <a:off x="1583884" y="914085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40" name="Straight Connector 2439"/>
              <p:cNvCxnSpPr/>
              <p:nvPr/>
            </p:nvCxnSpPr>
            <p:spPr>
              <a:xfrm flipH="1" flipV="1">
                <a:off x="1567783" y="898699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41" name="Straight Connector 2440"/>
              <p:cNvCxnSpPr/>
              <p:nvPr/>
            </p:nvCxnSpPr>
            <p:spPr>
              <a:xfrm flipV="1">
                <a:off x="1643367" y="898699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29" name="Oval 2428"/>
              <p:cNvSpPr/>
              <p:nvPr/>
            </p:nvSpPr>
            <p:spPr>
              <a:xfrm flipH="1">
                <a:off x="1736833" y="909632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30" name="Straight Connector 2429"/>
              <p:cNvCxnSpPr>
                <a:stCxn id="2429" idx="4"/>
              </p:cNvCxnSpPr>
              <p:nvPr/>
            </p:nvCxnSpPr>
            <p:spPr>
              <a:xfrm>
                <a:off x="1812417" y="924748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1" name="Straight Connector 2430"/>
              <p:cNvCxnSpPr/>
              <p:nvPr/>
            </p:nvCxnSpPr>
            <p:spPr>
              <a:xfrm>
                <a:off x="1812417" y="942012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2" name="Straight Connector 2431"/>
              <p:cNvCxnSpPr/>
              <p:nvPr/>
            </p:nvCxnSpPr>
            <p:spPr>
              <a:xfrm flipH="1">
                <a:off x="1752934" y="942012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3" name="Straight Connector 2432"/>
              <p:cNvCxnSpPr/>
              <p:nvPr/>
            </p:nvCxnSpPr>
            <p:spPr>
              <a:xfrm flipH="1" flipV="1">
                <a:off x="1736833" y="926627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34" name="Straight Connector 2433"/>
              <p:cNvCxnSpPr/>
              <p:nvPr/>
            </p:nvCxnSpPr>
            <p:spPr>
              <a:xfrm flipV="1">
                <a:off x="1812417" y="926627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22" name="Oval 2421"/>
              <p:cNvSpPr/>
              <p:nvPr/>
            </p:nvSpPr>
            <p:spPr>
              <a:xfrm flipH="1">
                <a:off x="1967489" y="926471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23" name="Straight Connector 2422"/>
              <p:cNvCxnSpPr>
                <a:stCxn id="2422" idx="4"/>
              </p:cNvCxnSpPr>
              <p:nvPr/>
            </p:nvCxnSpPr>
            <p:spPr>
              <a:xfrm>
                <a:off x="2043073" y="941588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24" name="Straight Connector 2423"/>
              <p:cNvCxnSpPr/>
              <p:nvPr/>
            </p:nvCxnSpPr>
            <p:spPr>
              <a:xfrm>
                <a:off x="2043073" y="958852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25" name="Straight Connector 2424"/>
              <p:cNvCxnSpPr/>
              <p:nvPr/>
            </p:nvCxnSpPr>
            <p:spPr>
              <a:xfrm flipH="1">
                <a:off x="1983590" y="958852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26" name="Straight Connector 2425"/>
              <p:cNvCxnSpPr/>
              <p:nvPr/>
            </p:nvCxnSpPr>
            <p:spPr>
              <a:xfrm flipH="1" flipV="1">
                <a:off x="1967489" y="943467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27" name="Straight Connector 2426"/>
              <p:cNvCxnSpPr/>
              <p:nvPr/>
            </p:nvCxnSpPr>
            <p:spPr>
              <a:xfrm flipV="1">
                <a:off x="2043073" y="943467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15" name="Oval 2414"/>
              <p:cNvSpPr/>
              <p:nvPr/>
            </p:nvSpPr>
            <p:spPr>
              <a:xfrm flipH="1">
                <a:off x="2187098" y="941588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16" name="Straight Connector 2415"/>
              <p:cNvCxnSpPr>
                <a:stCxn id="2415" idx="4"/>
              </p:cNvCxnSpPr>
              <p:nvPr/>
            </p:nvCxnSpPr>
            <p:spPr>
              <a:xfrm>
                <a:off x="2262682" y="956705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7" name="Straight Connector 2416"/>
              <p:cNvCxnSpPr/>
              <p:nvPr/>
            </p:nvCxnSpPr>
            <p:spPr>
              <a:xfrm>
                <a:off x="2262682" y="973969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8" name="Straight Connector 2417"/>
              <p:cNvCxnSpPr/>
              <p:nvPr/>
            </p:nvCxnSpPr>
            <p:spPr>
              <a:xfrm flipH="1">
                <a:off x="2203199" y="973969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9" name="Straight Connector 2418"/>
              <p:cNvCxnSpPr/>
              <p:nvPr/>
            </p:nvCxnSpPr>
            <p:spPr>
              <a:xfrm flipH="1" flipV="1">
                <a:off x="2187098" y="958584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20" name="Straight Connector 2419"/>
              <p:cNvCxnSpPr/>
              <p:nvPr/>
            </p:nvCxnSpPr>
            <p:spPr>
              <a:xfrm flipV="1">
                <a:off x="2262682" y="958584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08" name="Oval 2407"/>
              <p:cNvSpPr/>
              <p:nvPr/>
            </p:nvSpPr>
            <p:spPr>
              <a:xfrm flipH="1">
                <a:off x="1556067" y="929642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09" name="Straight Connector 2408"/>
              <p:cNvCxnSpPr>
                <a:stCxn id="2408" idx="4"/>
              </p:cNvCxnSpPr>
              <p:nvPr/>
            </p:nvCxnSpPr>
            <p:spPr>
              <a:xfrm>
                <a:off x="1631651" y="944759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0" name="Straight Connector 2409"/>
              <p:cNvCxnSpPr/>
              <p:nvPr/>
            </p:nvCxnSpPr>
            <p:spPr>
              <a:xfrm>
                <a:off x="1631651" y="962023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1" name="Straight Connector 2410"/>
              <p:cNvCxnSpPr/>
              <p:nvPr/>
            </p:nvCxnSpPr>
            <p:spPr>
              <a:xfrm flipH="1">
                <a:off x="1572168" y="962023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2" name="Straight Connector 2411"/>
              <p:cNvCxnSpPr/>
              <p:nvPr/>
            </p:nvCxnSpPr>
            <p:spPr>
              <a:xfrm flipH="1" flipV="1">
                <a:off x="1556067" y="946638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13" name="Straight Connector 2412"/>
              <p:cNvCxnSpPr/>
              <p:nvPr/>
            </p:nvCxnSpPr>
            <p:spPr>
              <a:xfrm flipV="1">
                <a:off x="1631651" y="946638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01" name="Oval 2400"/>
              <p:cNvSpPr/>
              <p:nvPr/>
            </p:nvSpPr>
            <p:spPr>
              <a:xfrm flipH="1">
                <a:off x="1843469" y="9474601"/>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02" name="Straight Connector 2401"/>
              <p:cNvCxnSpPr>
                <a:stCxn id="2401" idx="4"/>
              </p:cNvCxnSpPr>
              <p:nvPr/>
            </p:nvCxnSpPr>
            <p:spPr>
              <a:xfrm>
                <a:off x="1919053" y="9625770"/>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03" name="Straight Connector 2402"/>
              <p:cNvCxnSpPr/>
              <p:nvPr/>
            </p:nvCxnSpPr>
            <p:spPr>
              <a:xfrm>
                <a:off x="1919053" y="9798407"/>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04" name="Straight Connector 2403"/>
              <p:cNvCxnSpPr/>
              <p:nvPr/>
            </p:nvCxnSpPr>
            <p:spPr>
              <a:xfrm flipH="1">
                <a:off x="1859570" y="9798407"/>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05" name="Straight Connector 2404"/>
              <p:cNvCxnSpPr/>
              <p:nvPr/>
            </p:nvCxnSpPr>
            <p:spPr>
              <a:xfrm flipH="1" flipV="1">
                <a:off x="1843469" y="9644554"/>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06" name="Straight Connector 2405"/>
              <p:cNvCxnSpPr/>
              <p:nvPr/>
            </p:nvCxnSpPr>
            <p:spPr>
              <a:xfrm flipV="1">
                <a:off x="1919053" y="9644554"/>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94" name="Oval 2393"/>
              <p:cNvSpPr/>
              <p:nvPr/>
            </p:nvSpPr>
            <p:spPr>
              <a:xfrm flipH="1">
                <a:off x="2063078" y="962577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95" name="Straight Connector 2394"/>
              <p:cNvCxnSpPr>
                <a:stCxn id="2394" idx="4"/>
              </p:cNvCxnSpPr>
              <p:nvPr/>
            </p:nvCxnSpPr>
            <p:spPr>
              <a:xfrm>
                <a:off x="2138662" y="977693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6" name="Straight Connector 2395"/>
              <p:cNvCxnSpPr/>
              <p:nvPr/>
            </p:nvCxnSpPr>
            <p:spPr>
              <a:xfrm>
                <a:off x="2138662" y="994957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7" name="Straight Connector 2396"/>
              <p:cNvCxnSpPr/>
              <p:nvPr/>
            </p:nvCxnSpPr>
            <p:spPr>
              <a:xfrm flipH="1">
                <a:off x="2079179" y="994957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8" name="Straight Connector 2397"/>
              <p:cNvCxnSpPr/>
              <p:nvPr/>
            </p:nvCxnSpPr>
            <p:spPr>
              <a:xfrm flipH="1" flipV="1">
                <a:off x="2063078" y="979572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9" name="Straight Connector 2398"/>
              <p:cNvCxnSpPr/>
              <p:nvPr/>
            </p:nvCxnSpPr>
            <p:spPr>
              <a:xfrm flipV="1">
                <a:off x="2138662" y="979572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87" name="Oval 2386"/>
              <p:cNvSpPr/>
              <p:nvPr/>
            </p:nvSpPr>
            <p:spPr>
              <a:xfrm flipH="1">
                <a:off x="2282746" y="9763163"/>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88" name="Straight Connector 2387"/>
              <p:cNvCxnSpPr>
                <a:stCxn id="2387" idx="4"/>
              </p:cNvCxnSpPr>
              <p:nvPr/>
            </p:nvCxnSpPr>
            <p:spPr>
              <a:xfrm>
                <a:off x="2358330" y="9914332"/>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89" name="Straight Connector 2388"/>
              <p:cNvCxnSpPr/>
              <p:nvPr/>
            </p:nvCxnSpPr>
            <p:spPr>
              <a:xfrm>
                <a:off x="2358330" y="10086969"/>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0" name="Straight Connector 2389"/>
              <p:cNvCxnSpPr/>
              <p:nvPr/>
            </p:nvCxnSpPr>
            <p:spPr>
              <a:xfrm flipH="1">
                <a:off x="2298847" y="10086969"/>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1" name="Straight Connector 2390"/>
              <p:cNvCxnSpPr/>
              <p:nvPr/>
            </p:nvCxnSpPr>
            <p:spPr>
              <a:xfrm flipH="1" flipV="1">
                <a:off x="2282746" y="9933116"/>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92" name="Straight Connector 2391"/>
              <p:cNvCxnSpPr/>
              <p:nvPr/>
            </p:nvCxnSpPr>
            <p:spPr>
              <a:xfrm flipV="1">
                <a:off x="2358330" y="9933116"/>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80" name="Oval 2379"/>
              <p:cNvSpPr/>
              <p:nvPr/>
            </p:nvSpPr>
            <p:spPr>
              <a:xfrm flipH="1">
                <a:off x="1688844" y="834375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81" name="Straight Connector 2380"/>
              <p:cNvCxnSpPr>
                <a:stCxn id="2380" idx="4"/>
              </p:cNvCxnSpPr>
              <p:nvPr/>
            </p:nvCxnSpPr>
            <p:spPr>
              <a:xfrm>
                <a:off x="1764428" y="849492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82" name="Straight Connector 2381"/>
              <p:cNvCxnSpPr/>
              <p:nvPr/>
            </p:nvCxnSpPr>
            <p:spPr>
              <a:xfrm>
                <a:off x="1764428" y="866756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83" name="Straight Connector 2382"/>
              <p:cNvCxnSpPr/>
              <p:nvPr/>
            </p:nvCxnSpPr>
            <p:spPr>
              <a:xfrm flipH="1">
                <a:off x="1704945" y="866756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84" name="Straight Connector 2383"/>
              <p:cNvCxnSpPr/>
              <p:nvPr/>
            </p:nvCxnSpPr>
            <p:spPr>
              <a:xfrm flipH="1" flipV="1">
                <a:off x="1688844" y="851370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85" name="Straight Connector 2384"/>
              <p:cNvCxnSpPr/>
              <p:nvPr/>
            </p:nvCxnSpPr>
            <p:spPr>
              <a:xfrm flipV="1">
                <a:off x="1764428" y="851370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73" name="Oval 2372"/>
              <p:cNvSpPr/>
              <p:nvPr/>
            </p:nvSpPr>
            <p:spPr>
              <a:xfrm flipH="1">
                <a:off x="1614615" y="963324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74" name="Straight Connector 2373"/>
              <p:cNvCxnSpPr>
                <a:stCxn id="2373" idx="4"/>
              </p:cNvCxnSpPr>
              <p:nvPr/>
            </p:nvCxnSpPr>
            <p:spPr>
              <a:xfrm>
                <a:off x="1690199" y="978441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75" name="Straight Connector 2374"/>
              <p:cNvCxnSpPr/>
              <p:nvPr/>
            </p:nvCxnSpPr>
            <p:spPr>
              <a:xfrm>
                <a:off x="1690199" y="995705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76" name="Straight Connector 2375"/>
              <p:cNvCxnSpPr/>
              <p:nvPr/>
            </p:nvCxnSpPr>
            <p:spPr>
              <a:xfrm flipH="1">
                <a:off x="1630716" y="995705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77" name="Straight Connector 2376"/>
              <p:cNvCxnSpPr/>
              <p:nvPr/>
            </p:nvCxnSpPr>
            <p:spPr>
              <a:xfrm flipH="1" flipV="1">
                <a:off x="1614615" y="980320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78" name="Straight Connector 2377"/>
              <p:cNvCxnSpPr/>
              <p:nvPr/>
            </p:nvCxnSpPr>
            <p:spPr>
              <a:xfrm flipV="1">
                <a:off x="1690199" y="980320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66" name="Oval 2365"/>
              <p:cNvSpPr/>
              <p:nvPr/>
            </p:nvSpPr>
            <p:spPr>
              <a:xfrm flipH="1">
                <a:off x="1834283" y="977064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67" name="Straight Connector 2366"/>
              <p:cNvCxnSpPr>
                <a:stCxn id="2366" idx="4"/>
              </p:cNvCxnSpPr>
              <p:nvPr/>
            </p:nvCxnSpPr>
            <p:spPr>
              <a:xfrm>
                <a:off x="1909867" y="992181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68" name="Straight Connector 2367"/>
              <p:cNvCxnSpPr/>
              <p:nvPr/>
            </p:nvCxnSpPr>
            <p:spPr>
              <a:xfrm>
                <a:off x="1909867" y="1009444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69" name="Straight Connector 2368"/>
              <p:cNvCxnSpPr/>
              <p:nvPr/>
            </p:nvCxnSpPr>
            <p:spPr>
              <a:xfrm flipH="1">
                <a:off x="1850384" y="1009444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70" name="Straight Connector 2369"/>
              <p:cNvCxnSpPr/>
              <p:nvPr/>
            </p:nvCxnSpPr>
            <p:spPr>
              <a:xfrm flipH="1" flipV="1">
                <a:off x="1834283" y="994059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71" name="Straight Connector 2370"/>
              <p:cNvCxnSpPr/>
              <p:nvPr/>
            </p:nvCxnSpPr>
            <p:spPr>
              <a:xfrm flipV="1">
                <a:off x="1909867" y="994059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59" name="Oval 2358"/>
              <p:cNvSpPr/>
              <p:nvPr/>
            </p:nvSpPr>
            <p:spPr>
              <a:xfrm flipH="1">
                <a:off x="2072350" y="990749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60" name="Straight Connector 2359"/>
              <p:cNvCxnSpPr>
                <a:stCxn id="2359" idx="4"/>
              </p:cNvCxnSpPr>
              <p:nvPr/>
            </p:nvCxnSpPr>
            <p:spPr>
              <a:xfrm>
                <a:off x="2147934" y="1005866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61" name="Straight Connector 2360"/>
              <p:cNvCxnSpPr/>
              <p:nvPr/>
            </p:nvCxnSpPr>
            <p:spPr>
              <a:xfrm>
                <a:off x="2147934" y="1023130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62" name="Straight Connector 2361"/>
              <p:cNvCxnSpPr/>
              <p:nvPr/>
            </p:nvCxnSpPr>
            <p:spPr>
              <a:xfrm flipH="1">
                <a:off x="2088451" y="1023130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63" name="Straight Connector 2362"/>
              <p:cNvCxnSpPr/>
              <p:nvPr/>
            </p:nvCxnSpPr>
            <p:spPr>
              <a:xfrm flipH="1" flipV="1">
                <a:off x="2072350" y="1007744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64" name="Straight Connector 2363"/>
              <p:cNvCxnSpPr/>
              <p:nvPr/>
            </p:nvCxnSpPr>
            <p:spPr>
              <a:xfrm flipV="1">
                <a:off x="2147934" y="1007744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52" name="Oval 2351"/>
              <p:cNvSpPr/>
              <p:nvPr/>
            </p:nvSpPr>
            <p:spPr>
              <a:xfrm flipH="1">
                <a:off x="1530311" y="985885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53" name="Straight Connector 2352"/>
              <p:cNvCxnSpPr>
                <a:stCxn id="2352" idx="4"/>
              </p:cNvCxnSpPr>
              <p:nvPr/>
            </p:nvCxnSpPr>
            <p:spPr>
              <a:xfrm>
                <a:off x="1605895" y="1001002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54" name="Straight Connector 2353"/>
              <p:cNvCxnSpPr/>
              <p:nvPr/>
            </p:nvCxnSpPr>
            <p:spPr>
              <a:xfrm>
                <a:off x="1605895" y="1018266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55" name="Straight Connector 2354"/>
              <p:cNvCxnSpPr/>
              <p:nvPr/>
            </p:nvCxnSpPr>
            <p:spPr>
              <a:xfrm flipH="1">
                <a:off x="1546412" y="1018266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56" name="Straight Connector 2355"/>
              <p:cNvCxnSpPr/>
              <p:nvPr/>
            </p:nvCxnSpPr>
            <p:spPr>
              <a:xfrm flipH="1" flipV="1">
                <a:off x="1530311" y="1002880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57" name="Straight Connector 2356"/>
              <p:cNvCxnSpPr/>
              <p:nvPr/>
            </p:nvCxnSpPr>
            <p:spPr>
              <a:xfrm flipV="1">
                <a:off x="1605895" y="1002880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45" name="Oval 2344"/>
              <p:cNvSpPr/>
              <p:nvPr/>
            </p:nvSpPr>
            <p:spPr>
              <a:xfrm flipH="1">
                <a:off x="2435146" y="9915563"/>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46" name="Straight Connector 2345"/>
              <p:cNvCxnSpPr>
                <a:stCxn id="2345" idx="4"/>
              </p:cNvCxnSpPr>
              <p:nvPr/>
            </p:nvCxnSpPr>
            <p:spPr>
              <a:xfrm>
                <a:off x="2510730" y="10066732"/>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7" name="Straight Connector 2346"/>
              <p:cNvCxnSpPr/>
              <p:nvPr/>
            </p:nvCxnSpPr>
            <p:spPr>
              <a:xfrm>
                <a:off x="2510730" y="10239369"/>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8" name="Straight Connector 2347"/>
              <p:cNvCxnSpPr/>
              <p:nvPr/>
            </p:nvCxnSpPr>
            <p:spPr>
              <a:xfrm flipH="1">
                <a:off x="2451247" y="10239369"/>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9" name="Straight Connector 2348"/>
              <p:cNvCxnSpPr/>
              <p:nvPr/>
            </p:nvCxnSpPr>
            <p:spPr>
              <a:xfrm flipH="1" flipV="1">
                <a:off x="2435146" y="10085516"/>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50" name="Straight Connector 2349"/>
              <p:cNvCxnSpPr/>
              <p:nvPr/>
            </p:nvCxnSpPr>
            <p:spPr>
              <a:xfrm flipV="1">
                <a:off x="2510730" y="10085516"/>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38" name="Oval 2337"/>
              <p:cNvSpPr/>
              <p:nvPr/>
            </p:nvSpPr>
            <p:spPr>
              <a:xfrm flipH="1">
                <a:off x="1459985" y="810615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39" name="Straight Connector 2338"/>
              <p:cNvCxnSpPr>
                <a:stCxn id="2338" idx="4"/>
              </p:cNvCxnSpPr>
              <p:nvPr/>
            </p:nvCxnSpPr>
            <p:spPr>
              <a:xfrm>
                <a:off x="1535569" y="825732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0" name="Straight Connector 2339"/>
              <p:cNvCxnSpPr/>
              <p:nvPr/>
            </p:nvCxnSpPr>
            <p:spPr>
              <a:xfrm>
                <a:off x="1535569" y="842996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1" name="Straight Connector 2340"/>
              <p:cNvCxnSpPr/>
              <p:nvPr/>
            </p:nvCxnSpPr>
            <p:spPr>
              <a:xfrm flipH="1">
                <a:off x="1476086" y="842996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2" name="Straight Connector 2341"/>
              <p:cNvCxnSpPr/>
              <p:nvPr/>
            </p:nvCxnSpPr>
            <p:spPr>
              <a:xfrm flipH="1" flipV="1">
                <a:off x="1459985" y="827611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43" name="Straight Connector 2342"/>
              <p:cNvCxnSpPr/>
              <p:nvPr/>
            </p:nvCxnSpPr>
            <p:spPr>
              <a:xfrm flipV="1">
                <a:off x="1535569" y="827611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31" name="Oval 2330"/>
              <p:cNvSpPr/>
              <p:nvPr/>
            </p:nvSpPr>
            <p:spPr>
              <a:xfrm flipH="1">
                <a:off x="1458553" y="764679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32" name="Straight Connector 2331"/>
              <p:cNvCxnSpPr>
                <a:stCxn id="2331" idx="4"/>
              </p:cNvCxnSpPr>
              <p:nvPr/>
            </p:nvCxnSpPr>
            <p:spPr>
              <a:xfrm>
                <a:off x="1534137" y="779796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33" name="Straight Connector 2332"/>
              <p:cNvCxnSpPr/>
              <p:nvPr/>
            </p:nvCxnSpPr>
            <p:spPr>
              <a:xfrm>
                <a:off x="1534137" y="797059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34" name="Straight Connector 2333"/>
              <p:cNvCxnSpPr/>
              <p:nvPr/>
            </p:nvCxnSpPr>
            <p:spPr>
              <a:xfrm flipH="1">
                <a:off x="1474654" y="797059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35" name="Straight Connector 2334"/>
              <p:cNvCxnSpPr/>
              <p:nvPr/>
            </p:nvCxnSpPr>
            <p:spPr>
              <a:xfrm flipH="1" flipV="1">
                <a:off x="1458553" y="781674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36" name="Straight Connector 2335"/>
              <p:cNvCxnSpPr/>
              <p:nvPr/>
            </p:nvCxnSpPr>
            <p:spPr>
              <a:xfrm flipV="1">
                <a:off x="1534137" y="781674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24" name="Oval 2323"/>
              <p:cNvSpPr/>
              <p:nvPr/>
            </p:nvSpPr>
            <p:spPr>
              <a:xfrm flipH="1">
                <a:off x="2518387" y="904062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25" name="Straight Connector 2324"/>
              <p:cNvCxnSpPr>
                <a:stCxn id="2324" idx="4"/>
              </p:cNvCxnSpPr>
              <p:nvPr/>
            </p:nvCxnSpPr>
            <p:spPr>
              <a:xfrm>
                <a:off x="2593971" y="919179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6" name="Straight Connector 2325"/>
              <p:cNvCxnSpPr/>
              <p:nvPr/>
            </p:nvCxnSpPr>
            <p:spPr>
              <a:xfrm>
                <a:off x="2593971" y="936443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7" name="Straight Connector 2326"/>
              <p:cNvCxnSpPr/>
              <p:nvPr/>
            </p:nvCxnSpPr>
            <p:spPr>
              <a:xfrm flipH="1">
                <a:off x="2534488" y="936443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8" name="Straight Connector 2327"/>
              <p:cNvCxnSpPr/>
              <p:nvPr/>
            </p:nvCxnSpPr>
            <p:spPr>
              <a:xfrm flipH="1" flipV="1">
                <a:off x="2518387" y="921058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9" name="Straight Connector 2328"/>
              <p:cNvCxnSpPr/>
              <p:nvPr/>
            </p:nvCxnSpPr>
            <p:spPr>
              <a:xfrm flipV="1">
                <a:off x="2593971" y="921058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96" name="Oval 2295"/>
              <p:cNvSpPr/>
              <p:nvPr/>
            </p:nvSpPr>
            <p:spPr>
              <a:xfrm flipH="1">
                <a:off x="2384119" y="926681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97" name="Straight Connector 2296"/>
              <p:cNvCxnSpPr>
                <a:stCxn id="2296" idx="4"/>
              </p:cNvCxnSpPr>
              <p:nvPr/>
            </p:nvCxnSpPr>
            <p:spPr>
              <a:xfrm>
                <a:off x="2459703" y="941798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98" name="Straight Connector 2297"/>
              <p:cNvCxnSpPr/>
              <p:nvPr/>
            </p:nvCxnSpPr>
            <p:spPr>
              <a:xfrm>
                <a:off x="2459703" y="959062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99" name="Straight Connector 2298"/>
              <p:cNvCxnSpPr/>
              <p:nvPr/>
            </p:nvCxnSpPr>
            <p:spPr>
              <a:xfrm flipH="1">
                <a:off x="2400220" y="959062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00" name="Straight Connector 2299"/>
              <p:cNvCxnSpPr/>
              <p:nvPr/>
            </p:nvCxnSpPr>
            <p:spPr>
              <a:xfrm flipH="1" flipV="1">
                <a:off x="2384119" y="943677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01" name="Straight Connector 2300"/>
              <p:cNvCxnSpPr/>
              <p:nvPr/>
            </p:nvCxnSpPr>
            <p:spPr>
              <a:xfrm flipV="1">
                <a:off x="2459703" y="943677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89" name="Oval 2288"/>
              <p:cNvSpPr/>
              <p:nvPr/>
            </p:nvSpPr>
            <p:spPr>
              <a:xfrm flipH="1">
                <a:off x="2614775" y="943521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90" name="Straight Connector 2289"/>
              <p:cNvCxnSpPr>
                <a:stCxn id="2289" idx="4"/>
              </p:cNvCxnSpPr>
              <p:nvPr/>
            </p:nvCxnSpPr>
            <p:spPr>
              <a:xfrm>
                <a:off x="2690359" y="958638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91" name="Straight Connector 2290"/>
              <p:cNvCxnSpPr/>
              <p:nvPr/>
            </p:nvCxnSpPr>
            <p:spPr>
              <a:xfrm>
                <a:off x="2690359" y="975902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92" name="Straight Connector 2291"/>
              <p:cNvCxnSpPr/>
              <p:nvPr/>
            </p:nvCxnSpPr>
            <p:spPr>
              <a:xfrm flipH="1">
                <a:off x="2630876" y="975902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93" name="Straight Connector 2292"/>
              <p:cNvCxnSpPr/>
              <p:nvPr/>
            </p:nvCxnSpPr>
            <p:spPr>
              <a:xfrm flipH="1" flipV="1">
                <a:off x="2614775" y="960516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94" name="Straight Connector 2293"/>
              <p:cNvCxnSpPr/>
              <p:nvPr/>
            </p:nvCxnSpPr>
            <p:spPr>
              <a:xfrm flipV="1">
                <a:off x="2690359" y="960516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68" name="Oval 2267"/>
              <p:cNvSpPr/>
              <p:nvPr/>
            </p:nvSpPr>
            <p:spPr>
              <a:xfrm flipH="1">
                <a:off x="2653328" y="9738785"/>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69" name="Straight Connector 2268"/>
              <p:cNvCxnSpPr>
                <a:stCxn id="2268" idx="4"/>
              </p:cNvCxnSpPr>
              <p:nvPr/>
            </p:nvCxnSpPr>
            <p:spPr>
              <a:xfrm>
                <a:off x="2728912" y="9889954"/>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0" name="Straight Connector 2269"/>
              <p:cNvCxnSpPr/>
              <p:nvPr/>
            </p:nvCxnSpPr>
            <p:spPr>
              <a:xfrm>
                <a:off x="2728912" y="10062591"/>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1" name="Straight Connector 2270"/>
              <p:cNvCxnSpPr/>
              <p:nvPr/>
            </p:nvCxnSpPr>
            <p:spPr>
              <a:xfrm flipH="1">
                <a:off x="2669429" y="10062591"/>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2" name="Straight Connector 2271"/>
              <p:cNvCxnSpPr/>
              <p:nvPr/>
            </p:nvCxnSpPr>
            <p:spPr>
              <a:xfrm flipH="1" flipV="1">
                <a:off x="2653328" y="9908738"/>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3" name="Straight Connector 2272"/>
              <p:cNvCxnSpPr/>
              <p:nvPr/>
            </p:nvCxnSpPr>
            <p:spPr>
              <a:xfrm flipV="1">
                <a:off x="2728912" y="9908738"/>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 name="Arc 25"/>
              <p:cNvSpPr/>
              <p:nvPr/>
            </p:nvSpPr>
            <p:spPr>
              <a:xfrm rot="2700000" flipH="1">
                <a:off x="1531573" y="614902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49" name="Arc 2848"/>
              <p:cNvSpPr/>
              <p:nvPr/>
            </p:nvSpPr>
            <p:spPr>
              <a:xfrm rot="2700000" flipH="1">
                <a:off x="1700750" y="643213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0" name="Arc 2849"/>
              <p:cNvSpPr/>
              <p:nvPr/>
            </p:nvSpPr>
            <p:spPr>
              <a:xfrm rot="2700000" flipH="1">
                <a:off x="1932152" y="659812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1" name="Arc 2850"/>
              <p:cNvSpPr/>
              <p:nvPr/>
            </p:nvSpPr>
            <p:spPr>
              <a:xfrm rot="2700000" flipH="1">
                <a:off x="1577386" y="687578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2" name="Arc 2851"/>
              <p:cNvSpPr/>
              <p:nvPr/>
            </p:nvSpPr>
            <p:spPr>
              <a:xfrm rot="2700000" flipH="1">
                <a:off x="2031826" y="696136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3" name="Arc 2852"/>
              <p:cNvSpPr/>
              <p:nvPr/>
            </p:nvSpPr>
            <p:spPr>
              <a:xfrm rot="2700000" flipH="1">
                <a:off x="1979674" y="732356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4" name="Arc 2853"/>
              <p:cNvSpPr/>
              <p:nvPr/>
            </p:nvSpPr>
            <p:spPr>
              <a:xfrm rot="2700000" flipH="1">
                <a:off x="2248324" y="709327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5" name="Arc 2854"/>
              <p:cNvSpPr/>
              <p:nvPr/>
            </p:nvSpPr>
            <p:spPr>
              <a:xfrm rot="2700000" flipH="1">
                <a:off x="1580484" y="664633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8" name="Arc 2857"/>
              <p:cNvSpPr/>
              <p:nvPr/>
            </p:nvSpPr>
            <p:spPr>
              <a:xfrm rot="2700000" flipH="1">
                <a:off x="1811211" y="680828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59" name="Arc 2858"/>
              <p:cNvSpPr/>
              <p:nvPr/>
            </p:nvSpPr>
            <p:spPr>
              <a:xfrm rot="2700000" flipH="1">
                <a:off x="2585703" y="701966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60" name="Arc 2859"/>
              <p:cNvSpPr/>
              <p:nvPr/>
            </p:nvSpPr>
            <p:spPr>
              <a:xfrm rot="2700000" flipH="1">
                <a:off x="1747327" y="714443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61" name="Arc 2860"/>
              <p:cNvSpPr/>
              <p:nvPr/>
            </p:nvSpPr>
            <p:spPr>
              <a:xfrm rot="2700000" flipH="1">
                <a:off x="1487549" y="774406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62" name="Arc 2861"/>
              <p:cNvSpPr/>
              <p:nvPr/>
            </p:nvSpPr>
            <p:spPr>
              <a:xfrm rot="2700000" flipH="1">
                <a:off x="2289908" y="782524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75" name="Arc 2874"/>
              <p:cNvSpPr/>
              <p:nvPr/>
            </p:nvSpPr>
            <p:spPr>
              <a:xfrm rot="2700000" flipH="1">
                <a:off x="2157820" y="674801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76" name="Arc 2875"/>
              <p:cNvSpPr/>
              <p:nvPr/>
            </p:nvSpPr>
            <p:spPr>
              <a:xfrm rot="2700000" flipH="1">
                <a:off x="1624278" y="735336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77" name="Arc 2876"/>
              <p:cNvSpPr/>
              <p:nvPr/>
            </p:nvSpPr>
            <p:spPr>
              <a:xfrm rot="2700000" flipH="1">
                <a:off x="2076890" y="768351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78" name="Arc 2877"/>
              <p:cNvSpPr/>
              <p:nvPr/>
            </p:nvSpPr>
            <p:spPr>
              <a:xfrm rot="2700000" flipH="1">
                <a:off x="1781473" y="790597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79" name="Arc 2878"/>
              <p:cNvSpPr/>
              <p:nvPr/>
            </p:nvSpPr>
            <p:spPr>
              <a:xfrm rot="2700000" flipH="1">
                <a:off x="2023993" y="807722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0" name="Arc 2879"/>
              <p:cNvSpPr/>
              <p:nvPr/>
            </p:nvSpPr>
            <p:spPr>
              <a:xfrm rot="2700000" flipH="1">
                <a:off x="2201101" y="747232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1" name="Arc 2880"/>
              <p:cNvSpPr/>
              <p:nvPr/>
            </p:nvSpPr>
            <p:spPr>
              <a:xfrm rot="2700000" flipH="1">
                <a:off x="2372013" y="688600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2" name="Arc 2881"/>
              <p:cNvSpPr/>
              <p:nvPr/>
            </p:nvSpPr>
            <p:spPr>
              <a:xfrm rot="2700000" flipH="1">
                <a:off x="1853726" y="752844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3" name="Arc 2882"/>
              <p:cNvSpPr/>
              <p:nvPr/>
            </p:nvSpPr>
            <p:spPr>
              <a:xfrm rot="2700000" flipH="1">
                <a:off x="1622864" y="762688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4" name="Arc 2883"/>
              <p:cNvSpPr/>
              <p:nvPr/>
            </p:nvSpPr>
            <p:spPr>
              <a:xfrm rot="2700000" flipH="1">
                <a:off x="1663545" y="811244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5" name="Arc 2884"/>
              <p:cNvSpPr/>
              <p:nvPr/>
            </p:nvSpPr>
            <p:spPr>
              <a:xfrm rot="2700000" flipH="1">
                <a:off x="1496840" y="820498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6" name="Arc 2885"/>
              <p:cNvSpPr/>
              <p:nvPr/>
            </p:nvSpPr>
            <p:spPr>
              <a:xfrm rot="2700000" flipH="1">
                <a:off x="2451420" y="725260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7" name="Arc 2886"/>
              <p:cNvSpPr/>
              <p:nvPr/>
            </p:nvSpPr>
            <p:spPr>
              <a:xfrm rot="2700000" flipH="1">
                <a:off x="1891992" y="828513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8" name="Arc 2887"/>
              <p:cNvSpPr/>
              <p:nvPr/>
            </p:nvSpPr>
            <p:spPr>
              <a:xfrm rot="2700000" flipH="1">
                <a:off x="1717589" y="844434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89" name="Arc 2888"/>
              <p:cNvSpPr/>
              <p:nvPr/>
            </p:nvSpPr>
            <p:spPr>
              <a:xfrm rot="2700000" flipH="1">
                <a:off x="1961778" y="861347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1" name="Arc 2890"/>
              <p:cNvSpPr/>
              <p:nvPr/>
            </p:nvSpPr>
            <p:spPr>
              <a:xfrm rot="2700000" flipH="1">
                <a:off x="2334423" y="857066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2" name="Arc 2891"/>
              <p:cNvSpPr/>
              <p:nvPr/>
            </p:nvSpPr>
            <p:spPr>
              <a:xfrm rot="2700000" flipH="1">
                <a:off x="2673006" y="849924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3" name="Arc 2892"/>
              <p:cNvSpPr/>
              <p:nvPr/>
            </p:nvSpPr>
            <p:spPr>
              <a:xfrm rot="2700000" flipH="1">
                <a:off x="1605167" y="865082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4" name="Arc 2893"/>
              <p:cNvSpPr/>
              <p:nvPr/>
            </p:nvSpPr>
            <p:spPr>
              <a:xfrm rot="2700000" flipH="1">
                <a:off x="2114464" y="843173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5" name="Arc 2894"/>
              <p:cNvSpPr/>
              <p:nvPr/>
            </p:nvSpPr>
            <p:spPr>
              <a:xfrm rot="2700000" flipH="1">
                <a:off x="2637995" y="774608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6" name="Arc 2895"/>
              <p:cNvSpPr/>
              <p:nvPr/>
            </p:nvSpPr>
            <p:spPr>
              <a:xfrm rot="2700000" flipH="1">
                <a:off x="2460689" y="835971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8" name="Arc 2897"/>
              <p:cNvSpPr/>
              <p:nvPr/>
            </p:nvSpPr>
            <p:spPr>
              <a:xfrm rot="2700000" flipH="1">
                <a:off x="2541143" y="872690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9" name="Arc 2898"/>
              <p:cNvSpPr/>
              <p:nvPr/>
            </p:nvSpPr>
            <p:spPr>
              <a:xfrm rot="2700000" flipH="1">
                <a:off x="2415916" y="760681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2" name="Arc 2901"/>
              <p:cNvSpPr/>
              <p:nvPr/>
            </p:nvSpPr>
            <p:spPr>
              <a:xfrm rot="2700000" flipH="1">
                <a:off x="2182653" y="876397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4" name="Arc 2903"/>
              <p:cNvSpPr/>
              <p:nvPr/>
            </p:nvSpPr>
            <p:spPr>
              <a:xfrm rot="2700000" flipH="1">
                <a:off x="2413933" y="935680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6" name="Arc 2905"/>
              <p:cNvSpPr/>
              <p:nvPr/>
            </p:nvSpPr>
            <p:spPr>
              <a:xfrm rot="2700000" flipH="1">
                <a:off x="2493171" y="797229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7" name="Arc 2906"/>
              <p:cNvSpPr/>
              <p:nvPr/>
            </p:nvSpPr>
            <p:spPr>
              <a:xfrm rot="2700000" flipH="1">
                <a:off x="1831225" y="881753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8" name="Arc 2907"/>
              <p:cNvSpPr/>
              <p:nvPr/>
            </p:nvSpPr>
            <p:spPr>
              <a:xfrm rot="2700000" flipH="1">
                <a:off x="2054887" y="896533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0" name="Arc 2909"/>
              <p:cNvSpPr/>
              <p:nvPr/>
            </p:nvSpPr>
            <p:spPr>
              <a:xfrm rot="2700000" flipH="1">
                <a:off x="2548079" y="912935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2" name="Arc 2911"/>
              <p:cNvSpPr/>
              <p:nvPr/>
            </p:nvSpPr>
            <p:spPr>
              <a:xfrm rot="2700000" flipH="1">
                <a:off x="1596488" y="891430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3" name="Arc 2912"/>
              <p:cNvSpPr/>
              <p:nvPr/>
            </p:nvSpPr>
            <p:spPr>
              <a:xfrm rot="2700000" flipH="1">
                <a:off x="2272786" y="910725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4" name="Arc 2913"/>
              <p:cNvSpPr/>
              <p:nvPr/>
            </p:nvSpPr>
            <p:spPr>
              <a:xfrm rot="2700000" flipH="1">
                <a:off x="1591603" y="939087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7" name="Arc 2916"/>
              <p:cNvSpPr/>
              <p:nvPr/>
            </p:nvSpPr>
            <p:spPr>
              <a:xfrm rot="2700000" flipH="1">
                <a:off x="2240728" y="822749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9" name="Arc 2918"/>
              <p:cNvSpPr/>
              <p:nvPr/>
            </p:nvSpPr>
            <p:spPr>
              <a:xfrm rot="2700000" flipH="1">
                <a:off x="1769108" y="919496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0" name="Arc 2919"/>
              <p:cNvSpPr/>
              <p:nvPr/>
            </p:nvSpPr>
            <p:spPr>
              <a:xfrm rot="2700000" flipH="1">
                <a:off x="1997902" y="936577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6" name="Arc 2945"/>
              <p:cNvSpPr/>
              <p:nvPr/>
            </p:nvSpPr>
            <p:spPr>
              <a:xfrm rot="2700000" flipH="1">
                <a:off x="2683739" y="741983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4" name="Arc 2963"/>
              <p:cNvSpPr/>
              <p:nvPr/>
            </p:nvSpPr>
            <p:spPr>
              <a:xfrm rot="2700000" flipH="1">
                <a:off x="1872590" y="956674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5" name="Arc 2964"/>
              <p:cNvSpPr/>
              <p:nvPr/>
            </p:nvSpPr>
            <p:spPr>
              <a:xfrm rot="2700000" flipH="1">
                <a:off x="2094095" y="971914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6" name="Arc 2965"/>
              <p:cNvSpPr/>
              <p:nvPr/>
            </p:nvSpPr>
            <p:spPr>
              <a:xfrm rot="2700000" flipH="1">
                <a:off x="2315626" y="985261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7" name="Arc 2966"/>
              <p:cNvSpPr/>
              <p:nvPr/>
            </p:nvSpPr>
            <p:spPr>
              <a:xfrm rot="2700000" flipH="1">
                <a:off x="2468026" y="1000501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8" name="Arc 2967"/>
              <p:cNvSpPr/>
              <p:nvPr/>
            </p:nvSpPr>
            <p:spPr>
              <a:xfrm rot="2700000" flipH="1">
                <a:off x="2103934" y="1000738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9" name="Arc 2968"/>
              <p:cNvSpPr/>
              <p:nvPr/>
            </p:nvSpPr>
            <p:spPr>
              <a:xfrm rot="2700000" flipH="1">
                <a:off x="1865866" y="986932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0" name="Arc 2969"/>
              <p:cNvSpPr/>
              <p:nvPr/>
            </p:nvSpPr>
            <p:spPr>
              <a:xfrm rot="2700000" flipH="1">
                <a:off x="1651739" y="972647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1" name="Arc 2970"/>
              <p:cNvSpPr/>
              <p:nvPr/>
            </p:nvSpPr>
            <p:spPr>
              <a:xfrm rot="2700000" flipH="1">
                <a:off x="1563476" y="995264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2" name="Arc 2971"/>
              <p:cNvSpPr/>
              <p:nvPr/>
            </p:nvSpPr>
            <p:spPr>
              <a:xfrm rot="2700000" flipH="1">
                <a:off x="2218376" y="951383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3" name="Arc 2972"/>
              <p:cNvSpPr/>
              <p:nvPr/>
            </p:nvSpPr>
            <p:spPr>
              <a:xfrm rot="2700000" flipH="1">
                <a:off x="2647049" y="953045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4" name="Arc 2973"/>
              <p:cNvSpPr/>
              <p:nvPr/>
            </p:nvSpPr>
            <p:spPr>
              <a:xfrm rot="2700000" flipH="1">
                <a:off x="2684863" y="983016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grpSp>
        <p:nvGrpSpPr>
          <p:cNvPr id="19" name="Group 18"/>
          <p:cNvGrpSpPr/>
          <p:nvPr/>
        </p:nvGrpSpPr>
        <p:grpSpPr>
          <a:xfrm>
            <a:off x="4222748" y="1865806"/>
            <a:ext cx="1391913" cy="4076803"/>
            <a:chOff x="2698747" y="1865805"/>
            <a:chExt cx="1391913" cy="4076803"/>
          </a:xfrm>
          <a:noFill/>
        </p:grpSpPr>
        <p:sp>
          <p:nvSpPr>
            <p:cNvPr id="1003" name="Up Arrow Callout 1002"/>
            <p:cNvSpPr/>
            <p:nvPr/>
          </p:nvSpPr>
          <p:spPr>
            <a:xfrm>
              <a:off x="2865474" y="5218708"/>
              <a:ext cx="1086037" cy="723900"/>
            </a:xfrm>
            <a:prstGeom prst="upArrowCallout">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Risk Factor</a:t>
              </a:r>
            </a:p>
          </p:txBody>
        </p:sp>
        <p:grpSp>
          <p:nvGrpSpPr>
            <p:cNvPr id="11" name="Group 10"/>
            <p:cNvGrpSpPr/>
            <p:nvPr/>
          </p:nvGrpSpPr>
          <p:grpSpPr>
            <a:xfrm>
              <a:off x="2698747" y="1865805"/>
              <a:ext cx="1391913" cy="3265773"/>
              <a:chOff x="2698613" y="7094170"/>
              <a:chExt cx="1391913" cy="3265773"/>
            </a:xfrm>
            <a:grpFill/>
          </p:grpSpPr>
          <p:sp>
            <p:nvSpPr>
              <p:cNvPr id="2842" name="Oval 2841"/>
              <p:cNvSpPr/>
              <p:nvPr/>
            </p:nvSpPr>
            <p:spPr>
              <a:xfrm flipH="1">
                <a:off x="3225897" y="7382732"/>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43" name="Straight Connector 2842"/>
              <p:cNvCxnSpPr>
                <a:stCxn id="2842" idx="4"/>
              </p:cNvCxnSpPr>
              <p:nvPr/>
            </p:nvCxnSpPr>
            <p:spPr>
              <a:xfrm>
                <a:off x="3301481" y="7533901"/>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44" name="Straight Connector 2843"/>
              <p:cNvCxnSpPr/>
              <p:nvPr/>
            </p:nvCxnSpPr>
            <p:spPr>
              <a:xfrm>
                <a:off x="3301481" y="7706538"/>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45" name="Straight Connector 2844"/>
              <p:cNvCxnSpPr/>
              <p:nvPr/>
            </p:nvCxnSpPr>
            <p:spPr>
              <a:xfrm flipH="1">
                <a:off x="3241998" y="7706538"/>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46" name="Straight Connector 2845"/>
              <p:cNvCxnSpPr/>
              <p:nvPr/>
            </p:nvCxnSpPr>
            <p:spPr>
              <a:xfrm flipH="1" flipV="1">
                <a:off x="3225897" y="7552685"/>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47" name="Straight Connector 2846"/>
              <p:cNvCxnSpPr/>
              <p:nvPr/>
            </p:nvCxnSpPr>
            <p:spPr>
              <a:xfrm flipV="1">
                <a:off x="3301481" y="7552685"/>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35" name="Oval 2834"/>
              <p:cNvSpPr/>
              <p:nvPr/>
            </p:nvSpPr>
            <p:spPr>
              <a:xfrm flipH="1">
                <a:off x="3311166" y="776132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36" name="Straight Connector 2835"/>
              <p:cNvCxnSpPr>
                <a:stCxn id="2835" idx="4"/>
              </p:cNvCxnSpPr>
              <p:nvPr/>
            </p:nvCxnSpPr>
            <p:spPr>
              <a:xfrm>
                <a:off x="3386750" y="791248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7" name="Straight Connector 2836"/>
              <p:cNvCxnSpPr/>
              <p:nvPr/>
            </p:nvCxnSpPr>
            <p:spPr>
              <a:xfrm>
                <a:off x="3386750" y="808512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8" name="Straight Connector 2837"/>
              <p:cNvCxnSpPr/>
              <p:nvPr/>
            </p:nvCxnSpPr>
            <p:spPr>
              <a:xfrm flipH="1">
                <a:off x="3327267" y="808512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39" name="Straight Connector 2838"/>
              <p:cNvCxnSpPr/>
              <p:nvPr/>
            </p:nvCxnSpPr>
            <p:spPr>
              <a:xfrm flipH="1" flipV="1">
                <a:off x="3311166" y="793127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840" name="Straight Connector 2839"/>
              <p:cNvCxnSpPr/>
              <p:nvPr/>
            </p:nvCxnSpPr>
            <p:spPr>
              <a:xfrm flipV="1">
                <a:off x="3386750" y="793127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86" name="Oval 2785"/>
              <p:cNvSpPr/>
              <p:nvPr/>
            </p:nvSpPr>
            <p:spPr>
              <a:xfrm flipH="1">
                <a:off x="2786620" y="709417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87" name="Straight Connector 2786"/>
              <p:cNvCxnSpPr>
                <a:stCxn id="2786" idx="4"/>
              </p:cNvCxnSpPr>
              <p:nvPr/>
            </p:nvCxnSpPr>
            <p:spPr>
              <a:xfrm>
                <a:off x="2862204" y="724533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88" name="Straight Connector 2787"/>
              <p:cNvCxnSpPr/>
              <p:nvPr/>
            </p:nvCxnSpPr>
            <p:spPr>
              <a:xfrm>
                <a:off x="2862204" y="741797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89" name="Straight Connector 2788"/>
              <p:cNvCxnSpPr/>
              <p:nvPr/>
            </p:nvCxnSpPr>
            <p:spPr>
              <a:xfrm flipH="1">
                <a:off x="2802721" y="741797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90" name="Straight Connector 2789"/>
              <p:cNvCxnSpPr/>
              <p:nvPr/>
            </p:nvCxnSpPr>
            <p:spPr>
              <a:xfrm flipH="1" flipV="1">
                <a:off x="2786620" y="726412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91" name="Straight Connector 2790"/>
              <p:cNvCxnSpPr/>
              <p:nvPr/>
            </p:nvCxnSpPr>
            <p:spPr>
              <a:xfrm flipV="1">
                <a:off x="2862204" y="726412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79" name="Oval 2778"/>
              <p:cNvSpPr/>
              <p:nvPr/>
            </p:nvSpPr>
            <p:spPr>
              <a:xfrm flipH="1">
                <a:off x="3006229" y="724533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80" name="Straight Connector 2779"/>
              <p:cNvCxnSpPr>
                <a:stCxn id="2779" idx="4"/>
              </p:cNvCxnSpPr>
              <p:nvPr/>
            </p:nvCxnSpPr>
            <p:spPr>
              <a:xfrm>
                <a:off x="3081813" y="739650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81" name="Straight Connector 2780"/>
              <p:cNvCxnSpPr/>
              <p:nvPr/>
            </p:nvCxnSpPr>
            <p:spPr>
              <a:xfrm>
                <a:off x="3081813" y="756914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82" name="Straight Connector 2781"/>
              <p:cNvCxnSpPr/>
              <p:nvPr/>
            </p:nvCxnSpPr>
            <p:spPr>
              <a:xfrm flipH="1">
                <a:off x="3022330" y="756914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83" name="Straight Connector 2782"/>
              <p:cNvCxnSpPr/>
              <p:nvPr/>
            </p:nvCxnSpPr>
            <p:spPr>
              <a:xfrm flipH="1" flipV="1">
                <a:off x="3006229" y="741529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84" name="Straight Connector 2783"/>
              <p:cNvCxnSpPr/>
              <p:nvPr/>
            </p:nvCxnSpPr>
            <p:spPr>
              <a:xfrm flipV="1">
                <a:off x="3081813" y="741529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30" name="Oval 2729"/>
              <p:cNvSpPr/>
              <p:nvPr/>
            </p:nvSpPr>
            <p:spPr>
              <a:xfrm flipH="1">
                <a:off x="2871961" y="747152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31" name="Straight Connector 2730"/>
              <p:cNvCxnSpPr>
                <a:stCxn id="2730" idx="4"/>
              </p:cNvCxnSpPr>
              <p:nvPr/>
            </p:nvCxnSpPr>
            <p:spPr>
              <a:xfrm>
                <a:off x="2947545" y="762269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32" name="Straight Connector 2731"/>
              <p:cNvCxnSpPr/>
              <p:nvPr/>
            </p:nvCxnSpPr>
            <p:spPr>
              <a:xfrm>
                <a:off x="2947545" y="779533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33" name="Straight Connector 2732"/>
              <p:cNvCxnSpPr/>
              <p:nvPr/>
            </p:nvCxnSpPr>
            <p:spPr>
              <a:xfrm flipH="1">
                <a:off x="2888062" y="779533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34" name="Straight Connector 2733"/>
              <p:cNvCxnSpPr/>
              <p:nvPr/>
            </p:nvCxnSpPr>
            <p:spPr>
              <a:xfrm flipH="1" flipV="1">
                <a:off x="2871961" y="764148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35" name="Straight Connector 2734"/>
              <p:cNvCxnSpPr/>
              <p:nvPr/>
            </p:nvCxnSpPr>
            <p:spPr>
              <a:xfrm flipV="1">
                <a:off x="2947545" y="764148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723" name="Oval 2722"/>
              <p:cNvSpPr/>
              <p:nvPr/>
            </p:nvSpPr>
            <p:spPr>
              <a:xfrm flipH="1">
                <a:off x="3091629" y="760892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724" name="Straight Connector 2723"/>
              <p:cNvCxnSpPr>
                <a:stCxn id="2723" idx="4"/>
              </p:cNvCxnSpPr>
              <p:nvPr/>
            </p:nvCxnSpPr>
            <p:spPr>
              <a:xfrm>
                <a:off x="3167213" y="776008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5" name="Straight Connector 2724"/>
              <p:cNvCxnSpPr/>
              <p:nvPr/>
            </p:nvCxnSpPr>
            <p:spPr>
              <a:xfrm>
                <a:off x="3167213" y="793272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6" name="Straight Connector 2725"/>
              <p:cNvCxnSpPr/>
              <p:nvPr/>
            </p:nvCxnSpPr>
            <p:spPr>
              <a:xfrm flipH="1">
                <a:off x="3107730" y="793272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7" name="Straight Connector 2726"/>
              <p:cNvCxnSpPr/>
              <p:nvPr/>
            </p:nvCxnSpPr>
            <p:spPr>
              <a:xfrm flipH="1" flipV="1">
                <a:off x="3091629" y="777887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728" name="Straight Connector 2727"/>
              <p:cNvCxnSpPr/>
              <p:nvPr/>
            </p:nvCxnSpPr>
            <p:spPr>
              <a:xfrm flipV="1">
                <a:off x="3167213" y="777887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74" name="Oval 2673"/>
              <p:cNvSpPr/>
              <p:nvPr/>
            </p:nvSpPr>
            <p:spPr>
              <a:xfrm flipH="1">
                <a:off x="2832881" y="781660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75" name="Straight Connector 2674"/>
              <p:cNvCxnSpPr>
                <a:stCxn id="2674" idx="4"/>
              </p:cNvCxnSpPr>
              <p:nvPr/>
            </p:nvCxnSpPr>
            <p:spPr>
              <a:xfrm>
                <a:off x="2908465" y="796777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6" name="Straight Connector 2675"/>
              <p:cNvCxnSpPr/>
              <p:nvPr/>
            </p:nvCxnSpPr>
            <p:spPr>
              <a:xfrm>
                <a:off x="2908465" y="814041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7" name="Straight Connector 2676"/>
              <p:cNvCxnSpPr/>
              <p:nvPr/>
            </p:nvCxnSpPr>
            <p:spPr>
              <a:xfrm flipH="1">
                <a:off x="2848982" y="814041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8" name="Straight Connector 2677"/>
              <p:cNvCxnSpPr/>
              <p:nvPr/>
            </p:nvCxnSpPr>
            <p:spPr>
              <a:xfrm flipH="1" flipV="1">
                <a:off x="2832881" y="798656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9" name="Straight Connector 2678"/>
              <p:cNvCxnSpPr/>
              <p:nvPr/>
            </p:nvCxnSpPr>
            <p:spPr>
              <a:xfrm flipV="1">
                <a:off x="2908465" y="798656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67" name="Oval 2666"/>
              <p:cNvSpPr/>
              <p:nvPr/>
            </p:nvSpPr>
            <p:spPr>
              <a:xfrm flipH="1">
                <a:off x="3052490" y="796777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68" name="Straight Connector 2667"/>
              <p:cNvCxnSpPr>
                <a:stCxn id="2667" idx="4"/>
              </p:cNvCxnSpPr>
              <p:nvPr/>
            </p:nvCxnSpPr>
            <p:spPr>
              <a:xfrm>
                <a:off x="3128074" y="811894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69" name="Straight Connector 2668"/>
              <p:cNvCxnSpPr/>
              <p:nvPr/>
            </p:nvCxnSpPr>
            <p:spPr>
              <a:xfrm>
                <a:off x="3128074" y="829158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0" name="Straight Connector 2669"/>
              <p:cNvCxnSpPr/>
              <p:nvPr/>
            </p:nvCxnSpPr>
            <p:spPr>
              <a:xfrm flipH="1">
                <a:off x="3068591" y="829158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1" name="Straight Connector 2670"/>
              <p:cNvCxnSpPr/>
              <p:nvPr/>
            </p:nvCxnSpPr>
            <p:spPr>
              <a:xfrm flipH="1" flipV="1">
                <a:off x="3052490" y="813773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72" name="Straight Connector 2671"/>
              <p:cNvCxnSpPr/>
              <p:nvPr/>
            </p:nvCxnSpPr>
            <p:spPr>
              <a:xfrm flipV="1">
                <a:off x="3128074" y="813773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60" name="Oval 2659"/>
              <p:cNvSpPr/>
              <p:nvPr/>
            </p:nvSpPr>
            <p:spPr>
              <a:xfrm flipH="1">
                <a:off x="3272158" y="810517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61" name="Straight Connector 2660"/>
              <p:cNvCxnSpPr>
                <a:stCxn id="2660" idx="4"/>
              </p:cNvCxnSpPr>
              <p:nvPr/>
            </p:nvCxnSpPr>
            <p:spPr>
              <a:xfrm>
                <a:off x="3347742" y="825633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62" name="Straight Connector 2661"/>
              <p:cNvCxnSpPr/>
              <p:nvPr/>
            </p:nvCxnSpPr>
            <p:spPr>
              <a:xfrm>
                <a:off x="3347742" y="842897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63" name="Straight Connector 2662"/>
              <p:cNvCxnSpPr/>
              <p:nvPr/>
            </p:nvCxnSpPr>
            <p:spPr>
              <a:xfrm flipH="1">
                <a:off x="3288259" y="842897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64" name="Straight Connector 2663"/>
              <p:cNvCxnSpPr/>
              <p:nvPr/>
            </p:nvCxnSpPr>
            <p:spPr>
              <a:xfrm flipH="1" flipV="1">
                <a:off x="3272158" y="827512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65" name="Straight Connector 2664"/>
              <p:cNvCxnSpPr/>
              <p:nvPr/>
            </p:nvCxnSpPr>
            <p:spPr>
              <a:xfrm flipV="1">
                <a:off x="3347742" y="827512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18" name="Oval 2617"/>
              <p:cNvSpPr/>
              <p:nvPr/>
            </p:nvSpPr>
            <p:spPr>
              <a:xfrm flipH="1">
                <a:off x="2698613" y="804279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19" name="Straight Connector 2618"/>
              <p:cNvCxnSpPr>
                <a:stCxn id="2618" idx="4"/>
              </p:cNvCxnSpPr>
              <p:nvPr/>
            </p:nvCxnSpPr>
            <p:spPr>
              <a:xfrm>
                <a:off x="2774197" y="819396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0" name="Straight Connector 2619"/>
              <p:cNvCxnSpPr/>
              <p:nvPr/>
            </p:nvCxnSpPr>
            <p:spPr>
              <a:xfrm>
                <a:off x="2774197" y="836660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1" name="Straight Connector 2620"/>
              <p:cNvCxnSpPr/>
              <p:nvPr/>
            </p:nvCxnSpPr>
            <p:spPr>
              <a:xfrm flipH="1">
                <a:off x="2714714" y="836660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2" name="Straight Connector 2621"/>
              <p:cNvCxnSpPr/>
              <p:nvPr/>
            </p:nvCxnSpPr>
            <p:spPr>
              <a:xfrm flipH="1" flipV="1">
                <a:off x="2698613" y="821274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23" name="Straight Connector 2622"/>
              <p:cNvCxnSpPr/>
              <p:nvPr/>
            </p:nvCxnSpPr>
            <p:spPr>
              <a:xfrm flipV="1">
                <a:off x="2774197" y="821274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11" name="Oval 2610"/>
              <p:cNvSpPr/>
              <p:nvPr/>
            </p:nvSpPr>
            <p:spPr>
              <a:xfrm flipH="1">
                <a:off x="2918222" y="8193965"/>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12" name="Straight Connector 2611"/>
              <p:cNvCxnSpPr>
                <a:stCxn id="2611" idx="4"/>
              </p:cNvCxnSpPr>
              <p:nvPr/>
            </p:nvCxnSpPr>
            <p:spPr>
              <a:xfrm>
                <a:off x="2993806" y="8345134"/>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13" name="Straight Connector 2612"/>
              <p:cNvCxnSpPr/>
              <p:nvPr/>
            </p:nvCxnSpPr>
            <p:spPr>
              <a:xfrm>
                <a:off x="2993806" y="8517771"/>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14" name="Straight Connector 2613"/>
              <p:cNvCxnSpPr/>
              <p:nvPr/>
            </p:nvCxnSpPr>
            <p:spPr>
              <a:xfrm flipH="1">
                <a:off x="2934323" y="8517771"/>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15" name="Straight Connector 2614"/>
              <p:cNvCxnSpPr/>
              <p:nvPr/>
            </p:nvCxnSpPr>
            <p:spPr>
              <a:xfrm flipH="1" flipV="1">
                <a:off x="2918222" y="8363918"/>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16" name="Straight Connector 2615"/>
              <p:cNvCxnSpPr/>
              <p:nvPr/>
            </p:nvCxnSpPr>
            <p:spPr>
              <a:xfrm flipV="1">
                <a:off x="2993806" y="8363918"/>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604" name="Oval 2603"/>
              <p:cNvSpPr/>
              <p:nvPr/>
            </p:nvSpPr>
            <p:spPr>
              <a:xfrm flipH="1">
                <a:off x="3242798" y="8475635"/>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05" name="Straight Connector 2604"/>
              <p:cNvCxnSpPr>
                <a:stCxn id="2604" idx="4"/>
              </p:cNvCxnSpPr>
              <p:nvPr/>
            </p:nvCxnSpPr>
            <p:spPr>
              <a:xfrm>
                <a:off x="3318382" y="8626804"/>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6" name="Straight Connector 2605"/>
              <p:cNvCxnSpPr/>
              <p:nvPr/>
            </p:nvCxnSpPr>
            <p:spPr>
              <a:xfrm>
                <a:off x="3318382" y="8799441"/>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7" name="Straight Connector 2606"/>
              <p:cNvCxnSpPr/>
              <p:nvPr/>
            </p:nvCxnSpPr>
            <p:spPr>
              <a:xfrm flipH="1">
                <a:off x="3258899" y="8799441"/>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8" name="Straight Connector 2607"/>
              <p:cNvCxnSpPr/>
              <p:nvPr/>
            </p:nvCxnSpPr>
            <p:spPr>
              <a:xfrm flipH="1" flipV="1">
                <a:off x="3242798" y="8645588"/>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609" name="Straight Connector 2608"/>
              <p:cNvCxnSpPr/>
              <p:nvPr/>
            </p:nvCxnSpPr>
            <p:spPr>
              <a:xfrm flipV="1">
                <a:off x="3318382" y="8645588"/>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55" name="Oval 2554"/>
              <p:cNvSpPr/>
              <p:nvPr/>
            </p:nvSpPr>
            <p:spPr>
              <a:xfrm flipH="1">
                <a:off x="2872802" y="857062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56" name="Straight Connector 2555"/>
              <p:cNvCxnSpPr>
                <a:stCxn id="2555" idx="4"/>
              </p:cNvCxnSpPr>
              <p:nvPr/>
            </p:nvCxnSpPr>
            <p:spPr>
              <a:xfrm>
                <a:off x="2948386" y="872179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7" name="Straight Connector 2556"/>
              <p:cNvCxnSpPr/>
              <p:nvPr/>
            </p:nvCxnSpPr>
            <p:spPr>
              <a:xfrm>
                <a:off x="2948386" y="889443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8" name="Straight Connector 2557"/>
              <p:cNvCxnSpPr/>
              <p:nvPr/>
            </p:nvCxnSpPr>
            <p:spPr>
              <a:xfrm flipH="1">
                <a:off x="2888903" y="889443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9" name="Straight Connector 2558"/>
              <p:cNvCxnSpPr/>
              <p:nvPr/>
            </p:nvCxnSpPr>
            <p:spPr>
              <a:xfrm flipH="1" flipV="1">
                <a:off x="2872802" y="874058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60" name="Straight Connector 2559"/>
              <p:cNvCxnSpPr/>
              <p:nvPr/>
            </p:nvCxnSpPr>
            <p:spPr>
              <a:xfrm flipV="1">
                <a:off x="2948386" y="874058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48" name="Oval 2547"/>
              <p:cNvSpPr/>
              <p:nvPr/>
            </p:nvSpPr>
            <p:spPr>
              <a:xfrm flipH="1">
                <a:off x="3082571" y="862680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49" name="Straight Connector 2548"/>
              <p:cNvCxnSpPr>
                <a:stCxn id="2548" idx="4"/>
              </p:cNvCxnSpPr>
              <p:nvPr/>
            </p:nvCxnSpPr>
            <p:spPr>
              <a:xfrm>
                <a:off x="3158155" y="877797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0" name="Straight Connector 2549"/>
              <p:cNvCxnSpPr/>
              <p:nvPr/>
            </p:nvCxnSpPr>
            <p:spPr>
              <a:xfrm>
                <a:off x="3158155" y="895061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1" name="Straight Connector 2550"/>
              <p:cNvCxnSpPr/>
              <p:nvPr/>
            </p:nvCxnSpPr>
            <p:spPr>
              <a:xfrm flipH="1">
                <a:off x="3098672" y="895061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2" name="Straight Connector 2551"/>
              <p:cNvCxnSpPr/>
              <p:nvPr/>
            </p:nvCxnSpPr>
            <p:spPr>
              <a:xfrm flipH="1" flipV="1">
                <a:off x="3082571" y="879675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53" name="Straight Connector 2552"/>
              <p:cNvCxnSpPr/>
              <p:nvPr/>
            </p:nvCxnSpPr>
            <p:spPr>
              <a:xfrm flipV="1">
                <a:off x="3158155" y="879675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541" name="Oval 2540"/>
              <p:cNvSpPr/>
              <p:nvPr/>
            </p:nvSpPr>
            <p:spPr>
              <a:xfrm flipH="1">
                <a:off x="3416763" y="891460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42" name="Straight Connector 2541"/>
              <p:cNvCxnSpPr>
                <a:stCxn id="2541" idx="4"/>
              </p:cNvCxnSpPr>
              <p:nvPr/>
            </p:nvCxnSpPr>
            <p:spPr>
              <a:xfrm>
                <a:off x="3492347" y="906577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43" name="Straight Connector 2542"/>
              <p:cNvCxnSpPr/>
              <p:nvPr/>
            </p:nvCxnSpPr>
            <p:spPr>
              <a:xfrm>
                <a:off x="3492347" y="923841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44" name="Straight Connector 2543"/>
              <p:cNvCxnSpPr/>
              <p:nvPr/>
            </p:nvCxnSpPr>
            <p:spPr>
              <a:xfrm flipH="1">
                <a:off x="3432864" y="923841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45" name="Straight Connector 2544"/>
              <p:cNvCxnSpPr/>
              <p:nvPr/>
            </p:nvCxnSpPr>
            <p:spPr>
              <a:xfrm flipH="1" flipV="1">
                <a:off x="3416763" y="908456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46" name="Straight Connector 2545"/>
              <p:cNvCxnSpPr/>
              <p:nvPr/>
            </p:nvCxnSpPr>
            <p:spPr>
              <a:xfrm flipV="1">
                <a:off x="3492347" y="908456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99" name="Oval 2498"/>
              <p:cNvSpPr/>
              <p:nvPr/>
            </p:nvSpPr>
            <p:spPr>
              <a:xfrm flipH="1">
                <a:off x="2738534" y="879681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00" name="Straight Connector 2499"/>
              <p:cNvCxnSpPr>
                <a:stCxn id="2499" idx="4"/>
              </p:cNvCxnSpPr>
              <p:nvPr/>
            </p:nvCxnSpPr>
            <p:spPr>
              <a:xfrm>
                <a:off x="2814118" y="894798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1" name="Straight Connector 2500"/>
              <p:cNvCxnSpPr/>
              <p:nvPr/>
            </p:nvCxnSpPr>
            <p:spPr>
              <a:xfrm>
                <a:off x="2814118" y="912062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2" name="Straight Connector 2501"/>
              <p:cNvCxnSpPr/>
              <p:nvPr/>
            </p:nvCxnSpPr>
            <p:spPr>
              <a:xfrm flipH="1">
                <a:off x="2754635" y="912062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3" name="Straight Connector 2502"/>
              <p:cNvCxnSpPr/>
              <p:nvPr/>
            </p:nvCxnSpPr>
            <p:spPr>
              <a:xfrm flipH="1" flipV="1">
                <a:off x="2738534" y="896677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504" name="Straight Connector 2503"/>
              <p:cNvCxnSpPr/>
              <p:nvPr/>
            </p:nvCxnSpPr>
            <p:spPr>
              <a:xfrm flipV="1">
                <a:off x="2814118" y="896677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92" name="Oval 2491"/>
              <p:cNvSpPr/>
              <p:nvPr/>
            </p:nvSpPr>
            <p:spPr>
              <a:xfrm flipH="1">
                <a:off x="2958143" y="894798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93" name="Straight Connector 2492"/>
              <p:cNvCxnSpPr>
                <a:stCxn id="2492" idx="4"/>
              </p:cNvCxnSpPr>
              <p:nvPr/>
            </p:nvCxnSpPr>
            <p:spPr>
              <a:xfrm>
                <a:off x="3033727" y="909915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94" name="Straight Connector 2493"/>
              <p:cNvCxnSpPr/>
              <p:nvPr/>
            </p:nvCxnSpPr>
            <p:spPr>
              <a:xfrm>
                <a:off x="3033727" y="927179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95" name="Straight Connector 2494"/>
              <p:cNvCxnSpPr/>
              <p:nvPr/>
            </p:nvCxnSpPr>
            <p:spPr>
              <a:xfrm flipH="1">
                <a:off x="2974244" y="927179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96" name="Straight Connector 2495"/>
              <p:cNvCxnSpPr/>
              <p:nvPr/>
            </p:nvCxnSpPr>
            <p:spPr>
              <a:xfrm flipH="1" flipV="1">
                <a:off x="2958143" y="911793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97" name="Straight Connector 2496"/>
              <p:cNvCxnSpPr/>
              <p:nvPr/>
            </p:nvCxnSpPr>
            <p:spPr>
              <a:xfrm flipV="1">
                <a:off x="3033727" y="911793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485" name="Oval 2484"/>
              <p:cNvSpPr/>
              <p:nvPr/>
            </p:nvSpPr>
            <p:spPr>
              <a:xfrm flipH="1">
                <a:off x="3177811" y="9085379"/>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486" name="Straight Connector 2485"/>
              <p:cNvCxnSpPr>
                <a:stCxn id="2485" idx="4"/>
              </p:cNvCxnSpPr>
              <p:nvPr/>
            </p:nvCxnSpPr>
            <p:spPr>
              <a:xfrm>
                <a:off x="3253395" y="9236548"/>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7" name="Straight Connector 2486"/>
              <p:cNvCxnSpPr/>
              <p:nvPr/>
            </p:nvCxnSpPr>
            <p:spPr>
              <a:xfrm>
                <a:off x="3253395" y="9409185"/>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8" name="Straight Connector 2487"/>
              <p:cNvCxnSpPr/>
              <p:nvPr/>
            </p:nvCxnSpPr>
            <p:spPr>
              <a:xfrm flipH="1">
                <a:off x="3193912" y="9409185"/>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89" name="Straight Connector 2488"/>
              <p:cNvCxnSpPr/>
              <p:nvPr/>
            </p:nvCxnSpPr>
            <p:spPr>
              <a:xfrm flipH="1" flipV="1">
                <a:off x="3177811" y="9255332"/>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490" name="Straight Connector 2489"/>
              <p:cNvCxnSpPr/>
              <p:nvPr/>
            </p:nvCxnSpPr>
            <p:spPr>
              <a:xfrm flipV="1">
                <a:off x="3253395" y="9255332"/>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17" name="Oval 2316"/>
              <p:cNvSpPr/>
              <p:nvPr/>
            </p:nvSpPr>
            <p:spPr>
              <a:xfrm flipH="1">
                <a:off x="2749043" y="920902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18" name="Straight Connector 2317"/>
              <p:cNvCxnSpPr>
                <a:stCxn id="2317" idx="4"/>
              </p:cNvCxnSpPr>
              <p:nvPr/>
            </p:nvCxnSpPr>
            <p:spPr>
              <a:xfrm>
                <a:off x="2824627" y="936019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19" name="Straight Connector 2318"/>
              <p:cNvCxnSpPr/>
              <p:nvPr/>
            </p:nvCxnSpPr>
            <p:spPr>
              <a:xfrm>
                <a:off x="2824627" y="953283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0" name="Straight Connector 2319"/>
              <p:cNvCxnSpPr/>
              <p:nvPr/>
            </p:nvCxnSpPr>
            <p:spPr>
              <a:xfrm flipH="1">
                <a:off x="2765144" y="953283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1" name="Straight Connector 2320"/>
              <p:cNvCxnSpPr/>
              <p:nvPr/>
            </p:nvCxnSpPr>
            <p:spPr>
              <a:xfrm flipH="1" flipV="1">
                <a:off x="2749043" y="937898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22" name="Straight Connector 2321"/>
              <p:cNvCxnSpPr/>
              <p:nvPr/>
            </p:nvCxnSpPr>
            <p:spPr>
              <a:xfrm flipV="1">
                <a:off x="2824627" y="937898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10" name="Oval 2309"/>
              <p:cNvSpPr/>
              <p:nvPr/>
            </p:nvSpPr>
            <p:spPr>
              <a:xfrm flipH="1">
                <a:off x="2968652" y="936019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11" name="Straight Connector 2310"/>
              <p:cNvCxnSpPr>
                <a:stCxn id="2310" idx="4"/>
              </p:cNvCxnSpPr>
              <p:nvPr/>
            </p:nvCxnSpPr>
            <p:spPr>
              <a:xfrm>
                <a:off x="3044236" y="951136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12" name="Straight Connector 2311"/>
              <p:cNvCxnSpPr/>
              <p:nvPr/>
            </p:nvCxnSpPr>
            <p:spPr>
              <a:xfrm>
                <a:off x="3044236" y="968400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13" name="Straight Connector 2312"/>
              <p:cNvCxnSpPr/>
              <p:nvPr/>
            </p:nvCxnSpPr>
            <p:spPr>
              <a:xfrm flipH="1">
                <a:off x="2984753" y="968400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14" name="Straight Connector 2313"/>
              <p:cNvCxnSpPr/>
              <p:nvPr/>
            </p:nvCxnSpPr>
            <p:spPr>
              <a:xfrm flipH="1" flipV="1">
                <a:off x="2968652" y="953015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15" name="Straight Connector 2314"/>
              <p:cNvCxnSpPr/>
              <p:nvPr/>
            </p:nvCxnSpPr>
            <p:spPr>
              <a:xfrm flipV="1">
                <a:off x="3044236" y="953015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303" name="Oval 2302"/>
              <p:cNvSpPr/>
              <p:nvPr/>
            </p:nvSpPr>
            <p:spPr>
              <a:xfrm flipH="1">
                <a:off x="3340560" y="9469557"/>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04" name="Straight Connector 2303"/>
              <p:cNvCxnSpPr>
                <a:stCxn id="2303" idx="4"/>
              </p:cNvCxnSpPr>
              <p:nvPr/>
            </p:nvCxnSpPr>
            <p:spPr>
              <a:xfrm>
                <a:off x="3416144" y="9620726"/>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05" name="Straight Connector 2304"/>
              <p:cNvCxnSpPr/>
              <p:nvPr/>
            </p:nvCxnSpPr>
            <p:spPr>
              <a:xfrm>
                <a:off x="3416144" y="9793363"/>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06" name="Straight Connector 2305"/>
              <p:cNvCxnSpPr/>
              <p:nvPr/>
            </p:nvCxnSpPr>
            <p:spPr>
              <a:xfrm flipH="1">
                <a:off x="3356661" y="9793363"/>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07" name="Straight Connector 2306"/>
              <p:cNvCxnSpPr/>
              <p:nvPr/>
            </p:nvCxnSpPr>
            <p:spPr>
              <a:xfrm flipH="1" flipV="1">
                <a:off x="3340560" y="9639510"/>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308" name="Straight Connector 2307"/>
              <p:cNvCxnSpPr/>
              <p:nvPr/>
            </p:nvCxnSpPr>
            <p:spPr>
              <a:xfrm flipV="1">
                <a:off x="3416144" y="9639510"/>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82" name="Oval 2281"/>
              <p:cNvSpPr/>
              <p:nvPr/>
            </p:nvSpPr>
            <p:spPr>
              <a:xfrm flipH="1">
                <a:off x="2834384" y="9586385"/>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83" name="Straight Connector 2282"/>
              <p:cNvCxnSpPr>
                <a:stCxn id="2282" idx="4"/>
              </p:cNvCxnSpPr>
              <p:nvPr/>
            </p:nvCxnSpPr>
            <p:spPr>
              <a:xfrm>
                <a:off x="2909968" y="9737554"/>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84" name="Straight Connector 2283"/>
              <p:cNvCxnSpPr/>
              <p:nvPr/>
            </p:nvCxnSpPr>
            <p:spPr>
              <a:xfrm>
                <a:off x="2909968" y="9910191"/>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85" name="Straight Connector 2284"/>
              <p:cNvCxnSpPr/>
              <p:nvPr/>
            </p:nvCxnSpPr>
            <p:spPr>
              <a:xfrm flipH="1">
                <a:off x="2850485" y="9910191"/>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86" name="Straight Connector 2285"/>
              <p:cNvCxnSpPr/>
              <p:nvPr/>
            </p:nvCxnSpPr>
            <p:spPr>
              <a:xfrm flipH="1" flipV="1">
                <a:off x="2834384" y="9756338"/>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87" name="Straight Connector 2286"/>
              <p:cNvCxnSpPr/>
              <p:nvPr/>
            </p:nvCxnSpPr>
            <p:spPr>
              <a:xfrm flipV="1">
                <a:off x="2909968" y="9756338"/>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75" name="Oval 2274"/>
              <p:cNvSpPr/>
              <p:nvPr/>
            </p:nvSpPr>
            <p:spPr>
              <a:xfrm flipH="1">
                <a:off x="3141523" y="977104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76" name="Straight Connector 2275"/>
              <p:cNvCxnSpPr>
                <a:stCxn id="2275" idx="4"/>
              </p:cNvCxnSpPr>
              <p:nvPr/>
            </p:nvCxnSpPr>
            <p:spPr>
              <a:xfrm>
                <a:off x="3217107" y="992220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7" name="Straight Connector 2276"/>
              <p:cNvCxnSpPr/>
              <p:nvPr/>
            </p:nvCxnSpPr>
            <p:spPr>
              <a:xfrm>
                <a:off x="3217107" y="1009484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8" name="Straight Connector 2277"/>
              <p:cNvCxnSpPr/>
              <p:nvPr/>
            </p:nvCxnSpPr>
            <p:spPr>
              <a:xfrm flipH="1">
                <a:off x="3157624" y="1009484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79" name="Straight Connector 2278"/>
              <p:cNvCxnSpPr/>
              <p:nvPr/>
            </p:nvCxnSpPr>
            <p:spPr>
              <a:xfrm flipH="1" flipV="1">
                <a:off x="3141523" y="994099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80" name="Straight Connector 2279"/>
              <p:cNvCxnSpPr/>
              <p:nvPr/>
            </p:nvCxnSpPr>
            <p:spPr>
              <a:xfrm flipV="1">
                <a:off x="3217107" y="994099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61" name="Oval 2260"/>
              <p:cNvSpPr/>
              <p:nvPr/>
            </p:nvSpPr>
            <p:spPr>
              <a:xfrm flipH="1">
                <a:off x="2843799" y="987956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62" name="Straight Connector 2261"/>
              <p:cNvCxnSpPr>
                <a:stCxn id="2261" idx="4"/>
              </p:cNvCxnSpPr>
              <p:nvPr/>
            </p:nvCxnSpPr>
            <p:spPr>
              <a:xfrm>
                <a:off x="2919383" y="1003073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63" name="Straight Connector 2262"/>
              <p:cNvCxnSpPr/>
              <p:nvPr/>
            </p:nvCxnSpPr>
            <p:spPr>
              <a:xfrm>
                <a:off x="2919383" y="1020337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64" name="Straight Connector 2263"/>
              <p:cNvCxnSpPr/>
              <p:nvPr/>
            </p:nvCxnSpPr>
            <p:spPr>
              <a:xfrm flipH="1">
                <a:off x="2859900" y="1020337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65" name="Straight Connector 2264"/>
              <p:cNvCxnSpPr/>
              <p:nvPr/>
            </p:nvCxnSpPr>
            <p:spPr>
              <a:xfrm flipH="1" flipV="1">
                <a:off x="2843799" y="1004951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66" name="Straight Connector 2265"/>
              <p:cNvCxnSpPr/>
              <p:nvPr/>
            </p:nvCxnSpPr>
            <p:spPr>
              <a:xfrm flipV="1">
                <a:off x="2919383" y="1004951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54" name="Oval 2253"/>
              <p:cNvSpPr/>
              <p:nvPr/>
            </p:nvSpPr>
            <p:spPr>
              <a:xfrm flipH="1">
                <a:off x="3550962" y="759202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55" name="Straight Connector 2254"/>
              <p:cNvCxnSpPr>
                <a:stCxn id="2254" idx="4"/>
              </p:cNvCxnSpPr>
              <p:nvPr/>
            </p:nvCxnSpPr>
            <p:spPr>
              <a:xfrm>
                <a:off x="3626546" y="774319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6" name="Straight Connector 2255"/>
              <p:cNvCxnSpPr/>
              <p:nvPr/>
            </p:nvCxnSpPr>
            <p:spPr>
              <a:xfrm>
                <a:off x="3626546" y="791583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7" name="Straight Connector 2256"/>
              <p:cNvCxnSpPr/>
              <p:nvPr/>
            </p:nvCxnSpPr>
            <p:spPr>
              <a:xfrm flipH="1">
                <a:off x="3567063" y="791583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8" name="Straight Connector 2257"/>
              <p:cNvCxnSpPr/>
              <p:nvPr/>
            </p:nvCxnSpPr>
            <p:spPr>
              <a:xfrm flipH="1" flipV="1">
                <a:off x="3550962" y="776198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9" name="Straight Connector 2258"/>
              <p:cNvCxnSpPr/>
              <p:nvPr/>
            </p:nvCxnSpPr>
            <p:spPr>
              <a:xfrm flipV="1">
                <a:off x="3626546" y="776198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247" name="Oval 2246"/>
              <p:cNvSpPr/>
              <p:nvPr/>
            </p:nvSpPr>
            <p:spPr>
              <a:xfrm flipH="1">
                <a:off x="3914593" y="782027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48" name="Straight Connector 2247"/>
              <p:cNvCxnSpPr>
                <a:stCxn id="2247" idx="4"/>
              </p:cNvCxnSpPr>
              <p:nvPr/>
            </p:nvCxnSpPr>
            <p:spPr>
              <a:xfrm>
                <a:off x="3990177" y="797144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49" name="Straight Connector 2248"/>
              <p:cNvCxnSpPr/>
              <p:nvPr/>
            </p:nvCxnSpPr>
            <p:spPr>
              <a:xfrm>
                <a:off x="3990177" y="814408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0" name="Straight Connector 2249"/>
              <p:cNvCxnSpPr/>
              <p:nvPr/>
            </p:nvCxnSpPr>
            <p:spPr>
              <a:xfrm flipH="1">
                <a:off x="3930694" y="814408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1" name="Straight Connector 2250"/>
              <p:cNvCxnSpPr/>
              <p:nvPr/>
            </p:nvCxnSpPr>
            <p:spPr>
              <a:xfrm flipH="1" flipV="1">
                <a:off x="3914593" y="799023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52" name="Straight Connector 2251"/>
              <p:cNvCxnSpPr/>
              <p:nvPr/>
            </p:nvCxnSpPr>
            <p:spPr>
              <a:xfrm flipV="1">
                <a:off x="3990177" y="799023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98" name="Oval 2197"/>
              <p:cNvSpPr/>
              <p:nvPr/>
            </p:nvSpPr>
            <p:spPr>
              <a:xfrm flipH="1">
                <a:off x="3721213" y="789675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99" name="Straight Connector 2198"/>
              <p:cNvCxnSpPr>
                <a:stCxn id="2198" idx="4"/>
              </p:cNvCxnSpPr>
              <p:nvPr/>
            </p:nvCxnSpPr>
            <p:spPr>
              <a:xfrm>
                <a:off x="3796797" y="804791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0" name="Straight Connector 2199"/>
              <p:cNvCxnSpPr/>
              <p:nvPr/>
            </p:nvCxnSpPr>
            <p:spPr>
              <a:xfrm>
                <a:off x="3796797" y="822055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1" name="Straight Connector 2200"/>
              <p:cNvCxnSpPr/>
              <p:nvPr/>
            </p:nvCxnSpPr>
            <p:spPr>
              <a:xfrm flipH="1">
                <a:off x="3737314" y="822055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2" name="Straight Connector 2201"/>
              <p:cNvCxnSpPr/>
              <p:nvPr/>
            </p:nvCxnSpPr>
            <p:spPr>
              <a:xfrm flipH="1" flipV="1">
                <a:off x="3721213" y="806670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203" name="Straight Connector 2202"/>
              <p:cNvCxnSpPr/>
              <p:nvPr/>
            </p:nvCxnSpPr>
            <p:spPr>
              <a:xfrm flipV="1">
                <a:off x="3796797" y="806670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91" name="Oval 2190"/>
              <p:cNvSpPr/>
              <p:nvPr/>
            </p:nvSpPr>
            <p:spPr>
              <a:xfrm flipH="1">
                <a:off x="3567932" y="8211614"/>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92" name="Straight Connector 2191"/>
              <p:cNvCxnSpPr>
                <a:stCxn id="2191" idx="4"/>
              </p:cNvCxnSpPr>
              <p:nvPr/>
            </p:nvCxnSpPr>
            <p:spPr>
              <a:xfrm>
                <a:off x="3643516" y="8362783"/>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93" name="Straight Connector 2192"/>
              <p:cNvCxnSpPr/>
              <p:nvPr/>
            </p:nvCxnSpPr>
            <p:spPr>
              <a:xfrm>
                <a:off x="3643516" y="8535420"/>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94" name="Straight Connector 2193"/>
              <p:cNvCxnSpPr/>
              <p:nvPr/>
            </p:nvCxnSpPr>
            <p:spPr>
              <a:xfrm flipH="1">
                <a:off x="3584033" y="8535420"/>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95" name="Straight Connector 2194"/>
              <p:cNvCxnSpPr/>
              <p:nvPr/>
            </p:nvCxnSpPr>
            <p:spPr>
              <a:xfrm flipH="1" flipV="1">
                <a:off x="3567932" y="8381567"/>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96" name="Straight Connector 2195"/>
              <p:cNvCxnSpPr/>
              <p:nvPr/>
            </p:nvCxnSpPr>
            <p:spPr>
              <a:xfrm flipV="1">
                <a:off x="3643516" y="8381567"/>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77" name="Oval 2176"/>
              <p:cNvSpPr/>
              <p:nvPr/>
            </p:nvSpPr>
            <p:spPr>
              <a:xfrm flipH="1">
                <a:off x="3939357" y="8401238"/>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78" name="Straight Connector 2177"/>
              <p:cNvCxnSpPr>
                <a:stCxn id="2177" idx="4"/>
              </p:cNvCxnSpPr>
              <p:nvPr/>
            </p:nvCxnSpPr>
            <p:spPr>
              <a:xfrm>
                <a:off x="4014941" y="8552407"/>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79" name="Straight Connector 2178"/>
              <p:cNvCxnSpPr/>
              <p:nvPr/>
            </p:nvCxnSpPr>
            <p:spPr>
              <a:xfrm>
                <a:off x="4014941" y="8725044"/>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0" name="Straight Connector 2179"/>
              <p:cNvCxnSpPr/>
              <p:nvPr/>
            </p:nvCxnSpPr>
            <p:spPr>
              <a:xfrm flipH="1">
                <a:off x="3955458" y="8725044"/>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1" name="Straight Connector 2180"/>
              <p:cNvCxnSpPr/>
              <p:nvPr/>
            </p:nvCxnSpPr>
            <p:spPr>
              <a:xfrm flipH="1" flipV="1">
                <a:off x="3939357" y="8571191"/>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82" name="Straight Connector 2181"/>
              <p:cNvCxnSpPr/>
              <p:nvPr/>
            </p:nvCxnSpPr>
            <p:spPr>
              <a:xfrm flipV="1">
                <a:off x="4014941" y="8571191"/>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70" name="Oval 2169"/>
              <p:cNvSpPr/>
              <p:nvPr/>
            </p:nvSpPr>
            <p:spPr>
              <a:xfrm flipH="1">
                <a:off x="3682801" y="869724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71" name="Straight Connector 2170"/>
              <p:cNvCxnSpPr>
                <a:stCxn id="2170" idx="4"/>
              </p:cNvCxnSpPr>
              <p:nvPr/>
            </p:nvCxnSpPr>
            <p:spPr>
              <a:xfrm>
                <a:off x="3758385" y="884841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72" name="Straight Connector 2171"/>
              <p:cNvCxnSpPr/>
              <p:nvPr/>
            </p:nvCxnSpPr>
            <p:spPr>
              <a:xfrm>
                <a:off x="3758385" y="902105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73" name="Straight Connector 2172"/>
              <p:cNvCxnSpPr/>
              <p:nvPr/>
            </p:nvCxnSpPr>
            <p:spPr>
              <a:xfrm flipH="1">
                <a:off x="3698902" y="902105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74" name="Straight Connector 2173"/>
              <p:cNvCxnSpPr/>
              <p:nvPr/>
            </p:nvCxnSpPr>
            <p:spPr>
              <a:xfrm flipH="1" flipV="1">
                <a:off x="3682801" y="886719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75" name="Straight Connector 2174"/>
              <p:cNvCxnSpPr/>
              <p:nvPr/>
            </p:nvCxnSpPr>
            <p:spPr>
              <a:xfrm flipV="1">
                <a:off x="3758385" y="886719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49" name="Oval 2148"/>
              <p:cNvSpPr/>
              <p:nvPr/>
            </p:nvSpPr>
            <p:spPr>
              <a:xfrm flipH="1">
                <a:off x="3683247" y="9267963"/>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50" name="Straight Connector 2149"/>
              <p:cNvCxnSpPr>
                <a:stCxn id="2149" idx="4"/>
              </p:cNvCxnSpPr>
              <p:nvPr/>
            </p:nvCxnSpPr>
            <p:spPr>
              <a:xfrm>
                <a:off x="3758831" y="9419132"/>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51" name="Straight Connector 2150"/>
              <p:cNvCxnSpPr/>
              <p:nvPr/>
            </p:nvCxnSpPr>
            <p:spPr>
              <a:xfrm>
                <a:off x="3758831" y="9591769"/>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52" name="Straight Connector 2151"/>
              <p:cNvCxnSpPr/>
              <p:nvPr/>
            </p:nvCxnSpPr>
            <p:spPr>
              <a:xfrm flipH="1">
                <a:off x="3699348" y="9591769"/>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53" name="Straight Connector 2152"/>
              <p:cNvCxnSpPr/>
              <p:nvPr/>
            </p:nvCxnSpPr>
            <p:spPr>
              <a:xfrm flipH="1" flipV="1">
                <a:off x="3683247" y="9437916"/>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54" name="Straight Connector 2153"/>
              <p:cNvCxnSpPr/>
              <p:nvPr/>
            </p:nvCxnSpPr>
            <p:spPr>
              <a:xfrm flipV="1">
                <a:off x="3758831" y="9437916"/>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142" name="Oval 2141"/>
              <p:cNvSpPr/>
              <p:nvPr/>
            </p:nvSpPr>
            <p:spPr>
              <a:xfrm flipH="1">
                <a:off x="3587014" y="984937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143" name="Straight Connector 2142"/>
              <p:cNvCxnSpPr>
                <a:stCxn id="2142" idx="4"/>
              </p:cNvCxnSpPr>
              <p:nvPr/>
            </p:nvCxnSpPr>
            <p:spPr>
              <a:xfrm>
                <a:off x="3662598" y="1000053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44" name="Straight Connector 2143"/>
              <p:cNvCxnSpPr/>
              <p:nvPr/>
            </p:nvCxnSpPr>
            <p:spPr>
              <a:xfrm>
                <a:off x="3662598" y="1017317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45" name="Straight Connector 2144"/>
              <p:cNvCxnSpPr/>
              <p:nvPr/>
            </p:nvCxnSpPr>
            <p:spPr>
              <a:xfrm flipH="1">
                <a:off x="3603115" y="1017317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46" name="Straight Connector 2145"/>
              <p:cNvCxnSpPr/>
              <p:nvPr/>
            </p:nvCxnSpPr>
            <p:spPr>
              <a:xfrm flipH="1" flipV="1">
                <a:off x="3587014" y="1001932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147" name="Straight Connector 2146"/>
              <p:cNvCxnSpPr/>
              <p:nvPr/>
            </p:nvCxnSpPr>
            <p:spPr>
              <a:xfrm flipV="1">
                <a:off x="3662598" y="1001932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58" name="Oval 2057"/>
              <p:cNvSpPr/>
              <p:nvPr/>
            </p:nvSpPr>
            <p:spPr>
              <a:xfrm flipH="1">
                <a:off x="3864219" y="9182826"/>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59" name="Straight Connector 2058"/>
              <p:cNvCxnSpPr>
                <a:stCxn id="2058" idx="4"/>
              </p:cNvCxnSpPr>
              <p:nvPr/>
            </p:nvCxnSpPr>
            <p:spPr>
              <a:xfrm>
                <a:off x="3939803" y="9333995"/>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0" name="Straight Connector 2059"/>
              <p:cNvCxnSpPr/>
              <p:nvPr/>
            </p:nvCxnSpPr>
            <p:spPr>
              <a:xfrm>
                <a:off x="3939803" y="9506632"/>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1" name="Straight Connector 2060"/>
              <p:cNvCxnSpPr/>
              <p:nvPr/>
            </p:nvCxnSpPr>
            <p:spPr>
              <a:xfrm flipH="1">
                <a:off x="3880320" y="9506632"/>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2" name="Straight Connector 2061"/>
              <p:cNvCxnSpPr/>
              <p:nvPr/>
            </p:nvCxnSpPr>
            <p:spPr>
              <a:xfrm flipH="1" flipV="1">
                <a:off x="3864219" y="9352779"/>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63" name="Straight Connector 2062"/>
              <p:cNvCxnSpPr/>
              <p:nvPr/>
            </p:nvCxnSpPr>
            <p:spPr>
              <a:xfrm flipV="1">
                <a:off x="3939803" y="9352779"/>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051" name="Oval 2050"/>
              <p:cNvSpPr/>
              <p:nvPr/>
            </p:nvSpPr>
            <p:spPr>
              <a:xfrm flipH="1">
                <a:off x="3834416" y="9925220"/>
                <a:ext cx="151169" cy="151169"/>
              </a:xfrm>
              <a:prstGeom prst="ellipse">
                <a:avLst/>
              </a:prstGeom>
              <a:grpFill/>
              <a:ln w="1270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52" name="Straight Connector 2051"/>
              <p:cNvCxnSpPr>
                <a:stCxn id="2051" idx="4"/>
              </p:cNvCxnSpPr>
              <p:nvPr/>
            </p:nvCxnSpPr>
            <p:spPr>
              <a:xfrm>
                <a:off x="3910000" y="10076389"/>
                <a:ext cx="447" cy="17263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53" name="Straight Connector 2052"/>
              <p:cNvCxnSpPr/>
              <p:nvPr/>
            </p:nvCxnSpPr>
            <p:spPr>
              <a:xfrm>
                <a:off x="3910000" y="10249026"/>
                <a:ext cx="65745"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54" name="Straight Connector 2053"/>
              <p:cNvCxnSpPr/>
              <p:nvPr/>
            </p:nvCxnSpPr>
            <p:spPr>
              <a:xfrm flipH="1">
                <a:off x="3850517" y="10249026"/>
                <a:ext cx="59484" cy="110917"/>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55" name="Straight Connector 2054"/>
              <p:cNvCxnSpPr/>
              <p:nvPr/>
            </p:nvCxnSpPr>
            <p:spPr>
              <a:xfrm flipH="1" flipV="1">
                <a:off x="3834416" y="10095173"/>
                <a:ext cx="76032"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2056" name="Straight Connector 2055"/>
              <p:cNvCxnSpPr/>
              <p:nvPr/>
            </p:nvCxnSpPr>
            <p:spPr>
              <a:xfrm flipV="1">
                <a:off x="3910000" y="10095173"/>
                <a:ext cx="65745" cy="53670"/>
              </a:xfrm>
              <a:prstGeom prst="line">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2890" name="Arc 2889"/>
              <p:cNvSpPr/>
              <p:nvPr/>
            </p:nvSpPr>
            <p:spPr>
              <a:xfrm rot="2700000" flipH="1">
                <a:off x="2904235" y="757516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97" name="Arc 2896"/>
              <p:cNvSpPr/>
              <p:nvPr/>
            </p:nvSpPr>
            <p:spPr>
              <a:xfrm rot="2700000" flipH="1">
                <a:off x="2950496" y="829856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0" name="Arc 2899"/>
              <p:cNvSpPr/>
              <p:nvPr/>
            </p:nvSpPr>
            <p:spPr>
              <a:xfrm rot="2700000" flipH="1">
                <a:off x="2871318" y="791293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1" name="Arc 2900"/>
              <p:cNvSpPr/>
              <p:nvPr/>
            </p:nvSpPr>
            <p:spPr>
              <a:xfrm rot="2700000" flipH="1">
                <a:off x="2902134" y="866841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3" name="Arc 2902"/>
              <p:cNvSpPr/>
              <p:nvPr/>
            </p:nvSpPr>
            <p:spPr>
              <a:xfrm rot="2700000" flipH="1">
                <a:off x="2768321" y="888747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5" name="Arc 2904"/>
              <p:cNvSpPr/>
              <p:nvPr/>
            </p:nvSpPr>
            <p:spPr>
              <a:xfrm rot="2700000" flipH="1">
                <a:off x="3117383" y="770581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09" name="Arc 2908"/>
              <p:cNvSpPr/>
              <p:nvPr/>
            </p:nvSpPr>
            <p:spPr>
              <a:xfrm rot="2700000" flipH="1">
                <a:off x="3112451" y="872232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1" name="Arc 2910"/>
              <p:cNvSpPr/>
              <p:nvPr/>
            </p:nvSpPr>
            <p:spPr>
              <a:xfrm rot="2700000" flipH="1">
                <a:off x="2730310" y="814531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5" name="Arc 2914"/>
              <p:cNvSpPr/>
              <p:nvPr/>
            </p:nvSpPr>
            <p:spPr>
              <a:xfrm rot="2700000" flipH="1">
                <a:off x="3347690" y="785697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6" name="Arc 2915"/>
              <p:cNvSpPr/>
              <p:nvPr/>
            </p:nvSpPr>
            <p:spPr>
              <a:xfrm rot="2700000" flipH="1">
                <a:off x="3277524" y="857159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18" name="Arc 2917"/>
              <p:cNvSpPr/>
              <p:nvPr/>
            </p:nvSpPr>
            <p:spPr>
              <a:xfrm rot="2700000" flipH="1">
                <a:off x="3088466" y="806363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1" name="Arc 2920"/>
              <p:cNvSpPr/>
              <p:nvPr/>
            </p:nvSpPr>
            <p:spPr>
              <a:xfrm rot="2700000" flipH="1">
                <a:off x="3301425" y="819662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2" name="Arc 2921"/>
              <p:cNvSpPr/>
              <p:nvPr/>
            </p:nvSpPr>
            <p:spPr>
              <a:xfrm rot="2700000" flipH="1">
                <a:off x="2986164" y="904218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3" name="Arc 2922"/>
              <p:cNvSpPr/>
              <p:nvPr/>
            </p:nvSpPr>
            <p:spPr>
              <a:xfrm rot="2700000" flipH="1">
                <a:off x="2817032" y="718872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4" name="Arc 2923"/>
              <p:cNvSpPr/>
              <p:nvPr/>
            </p:nvSpPr>
            <p:spPr>
              <a:xfrm rot="2700000" flipH="1">
                <a:off x="3037399" y="733901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5" name="Arc 2924"/>
              <p:cNvSpPr/>
              <p:nvPr/>
            </p:nvSpPr>
            <p:spPr>
              <a:xfrm rot="2700000" flipH="1">
                <a:off x="3253675" y="747930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6" name="Arc 2925"/>
              <p:cNvSpPr/>
              <p:nvPr/>
            </p:nvSpPr>
            <p:spPr>
              <a:xfrm rot="2700000" flipH="1">
                <a:off x="3583438" y="769201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7" name="Arc 2926"/>
              <p:cNvSpPr/>
              <p:nvPr/>
            </p:nvSpPr>
            <p:spPr>
              <a:xfrm rot="2700000" flipH="1">
                <a:off x="3753309" y="799762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8" name="Arc 2927"/>
              <p:cNvSpPr/>
              <p:nvPr/>
            </p:nvSpPr>
            <p:spPr>
              <a:xfrm rot="2700000" flipH="1">
                <a:off x="3953969" y="791546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29" name="Arc 2928"/>
              <p:cNvSpPr/>
              <p:nvPr/>
            </p:nvSpPr>
            <p:spPr>
              <a:xfrm rot="2700000" flipH="1">
                <a:off x="3591791" y="830808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1" name="Arc 2930"/>
              <p:cNvSpPr/>
              <p:nvPr/>
            </p:nvSpPr>
            <p:spPr>
              <a:xfrm rot="2700000" flipH="1">
                <a:off x="3709298" y="879157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2" name="Arc 2931"/>
              <p:cNvSpPr/>
              <p:nvPr/>
            </p:nvSpPr>
            <p:spPr>
              <a:xfrm rot="2700000" flipH="1">
                <a:off x="3449036" y="9008568"/>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3" name="Arc 2932"/>
              <p:cNvSpPr/>
              <p:nvPr/>
            </p:nvSpPr>
            <p:spPr>
              <a:xfrm rot="2700000" flipH="1">
                <a:off x="2784655" y="9301235"/>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37" name="Arc 2936"/>
              <p:cNvSpPr/>
              <p:nvPr/>
            </p:nvSpPr>
            <p:spPr>
              <a:xfrm rot="2700000" flipH="1">
                <a:off x="3206237" y="9177436"/>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0" name="Arc 2939"/>
              <p:cNvSpPr/>
              <p:nvPr/>
            </p:nvSpPr>
            <p:spPr>
              <a:xfrm rot="2700000" flipH="1">
                <a:off x="3973436" y="8498811"/>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49" name="Arc 2948"/>
              <p:cNvSpPr/>
              <p:nvPr/>
            </p:nvSpPr>
            <p:spPr>
              <a:xfrm rot="2700000" flipH="1">
                <a:off x="3902564" y="927338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0" name="Arc 2949"/>
              <p:cNvSpPr/>
              <p:nvPr/>
            </p:nvSpPr>
            <p:spPr>
              <a:xfrm rot="2700000" flipH="1">
                <a:off x="3374450" y="955862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951" name="Arc 2950"/>
              <p:cNvSpPr/>
              <p:nvPr/>
            </p:nvSpPr>
            <p:spPr>
              <a:xfrm rot="2700000" flipH="1">
                <a:off x="3714107" y="9361277"/>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56" name="Arc 2955"/>
              <p:cNvSpPr/>
              <p:nvPr/>
            </p:nvSpPr>
            <p:spPr>
              <a:xfrm rot="2700000" flipH="1">
                <a:off x="3864543" y="10019754"/>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61" name="Arc 2960"/>
              <p:cNvSpPr/>
              <p:nvPr/>
            </p:nvSpPr>
            <p:spPr>
              <a:xfrm rot="2700000" flipH="1">
                <a:off x="3621826" y="994052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5" name="Arc 2974"/>
              <p:cNvSpPr/>
              <p:nvPr/>
            </p:nvSpPr>
            <p:spPr>
              <a:xfrm rot="2700000" flipH="1">
                <a:off x="2873050" y="9985393"/>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7" name="Arc 2976"/>
              <p:cNvSpPr/>
              <p:nvPr/>
            </p:nvSpPr>
            <p:spPr>
              <a:xfrm rot="2700000" flipH="1">
                <a:off x="2866212" y="9681049"/>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8" name="Arc 2977"/>
              <p:cNvSpPr/>
              <p:nvPr/>
            </p:nvSpPr>
            <p:spPr>
              <a:xfrm rot="2700000" flipH="1">
                <a:off x="3004264" y="9454760"/>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79" name="Arc 2978"/>
              <p:cNvSpPr/>
              <p:nvPr/>
            </p:nvSpPr>
            <p:spPr>
              <a:xfrm rot="2700000" flipH="1">
                <a:off x="3173658" y="9864152"/>
                <a:ext cx="90344" cy="90344"/>
              </a:xfrm>
              <a:prstGeom prst="arc">
                <a:avLst/>
              </a:prstGeom>
              <a:grpFill/>
              <a:ln w="12700">
                <a:solidFill>
                  <a:schemeClr val="accent4">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grpSp>
        <p:nvGrpSpPr>
          <p:cNvPr id="2" name="Group 1"/>
          <p:cNvGrpSpPr/>
          <p:nvPr/>
        </p:nvGrpSpPr>
        <p:grpSpPr>
          <a:xfrm>
            <a:off x="8816009" y="4720576"/>
            <a:ext cx="151169" cy="435747"/>
            <a:chOff x="7292008" y="4720575"/>
            <a:chExt cx="151169" cy="435747"/>
          </a:xfrm>
        </p:grpSpPr>
        <p:sp>
          <p:nvSpPr>
            <p:cNvPr id="782" name="Oval 781"/>
            <p:cNvSpPr/>
            <p:nvPr/>
          </p:nvSpPr>
          <p:spPr>
            <a:xfrm flipH="1">
              <a:off x="7292008" y="4721599"/>
              <a:ext cx="151169" cy="151169"/>
            </a:xfrm>
            <a:prstGeom prst="ellipse">
              <a:avLst/>
            </a:prstGeom>
            <a:ln w="12700">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aseline="-25000"/>
            </a:p>
          </p:txBody>
        </p:sp>
        <p:cxnSp>
          <p:nvCxnSpPr>
            <p:cNvPr id="783" name="Straight Connector 782"/>
            <p:cNvCxnSpPr>
              <a:stCxn id="782" idx="4"/>
            </p:cNvCxnSpPr>
            <p:nvPr/>
          </p:nvCxnSpPr>
          <p:spPr>
            <a:xfrm>
              <a:off x="7367592" y="4872768"/>
              <a:ext cx="447" cy="172637"/>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784" name="Straight Connector 783"/>
            <p:cNvCxnSpPr/>
            <p:nvPr/>
          </p:nvCxnSpPr>
          <p:spPr>
            <a:xfrm>
              <a:off x="7367592" y="5045405"/>
              <a:ext cx="65745" cy="110917"/>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785" name="Straight Connector 784"/>
            <p:cNvCxnSpPr/>
            <p:nvPr/>
          </p:nvCxnSpPr>
          <p:spPr>
            <a:xfrm flipH="1">
              <a:off x="7308109" y="5045405"/>
              <a:ext cx="59484" cy="110917"/>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786" name="Straight Connector 785"/>
            <p:cNvCxnSpPr/>
            <p:nvPr/>
          </p:nvCxnSpPr>
          <p:spPr>
            <a:xfrm flipH="1" flipV="1">
              <a:off x="7292008" y="4891552"/>
              <a:ext cx="76032" cy="5367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787" name="Straight Connector 786"/>
            <p:cNvCxnSpPr/>
            <p:nvPr/>
          </p:nvCxnSpPr>
          <p:spPr>
            <a:xfrm flipV="1">
              <a:off x="7367592" y="4891552"/>
              <a:ext cx="65745" cy="5367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sp>
          <p:nvSpPr>
            <p:cNvPr id="788" name="Arc 787"/>
            <p:cNvSpPr/>
            <p:nvPr/>
          </p:nvSpPr>
          <p:spPr>
            <a:xfrm rot="2700000" flipH="1">
              <a:off x="7322421" y="4821063"/>
              <a:ext cx="90344" cy="90344"/>
            </a:xfrm>
            <a:prstGeom prst="arc">
              <a:avLst/>
            </a:prstGeom>
            <a:ln w="12700">
              <a:solidFill>
                <a:schemeClr val="tx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aseline="-25000"/>
            </a:p>
          </p:txBody>
        </p:sp>
        <p:grpSp>
          <p:nvGrpSpPr>
            <p:cNvPr id="9" name="Group 8"/>
            <p:cNvGrpSpPr/>
            <p:nvPr/>
          </p:nvGrpSpPr>
          <p:grpSpPr>
            <a:xfrm>
              <a:off x="7298216" y="4720575"/>
              <a:ext cx="134561" cy="45719"/>
              <a:chOff x="7765576" y="3980927"/>
              <a:chExt cx="152400" cy="51780"/>
            </a:xfrm>
          </p:grpSpPr>
          <p:cxnSp>
            <p:nvCxnSpPr>
              <p:cNvPr id="7" name="Straight Connector 6"/>
              <p:cNvCxnSpPr/>
              <p:nvPr/>
            </p:nvCxnSpPr>
            <p:spPr>
              <a:xfrm>
                <a:off x="7765576" y="3980927"/>
                <a:ext cx="61415" cy="5178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757" name="Straight Connector 1756"/>
              <p:cNvCxnSpPr/>
              <p:nvPr/>
            </p:nvCxnSpPr>
            <p:spPr>
              <a:xfrm flipH="1">
                <a:off x="7856561" y="3980927"/>
                <a:ext cx="61415" cy="5178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grpSp>
      </p:grpSp>
      <p:sp>
        <p:nvSpPr>
          <p:cNvPr id="1765" name="TextBox 1764"/>
          <p:cNvSpPr txBox="1"/>
          <p:nvPr/>
        </p:nvSpPr>
        <p:spPr>
          <a:xfrm>
            <a:off x="3151409" y="164136"/>
            <a:ext cx="7083094" cy="1077218"/>
          </a:xfrm>
          <a:prstGeom prst="rect">
            <a:avLst/>
          </a:prstGeom>
          <a:noFill/>
        </p:spPr>
        <p:txBody>
          <a:bodyPr wrap="square" rtlCol="0">
            <a:spAutoFit/>
          </a:bodyPr>
          <a:lstStyle/>
          <a:p>
            <a:pPr algn="ctr"/>
            <a:r>
              <a:rPr lang="en-US" sz="3200" b="1" dirty="0">
                <a:solidFill>
                  <a:srgbClr val="BB0E3D"/>
                </a:solidFill>
                <a:latin typeface="Open Sans" panose="020B0606030504020204" pitchFamily="34" charset="0"/>
                <a:ea typeface="Open Sans" panose="020B0606030504020204" pitchFamily="34" charset="0"/>
                <a:cs typeface="Open Sans" panose="020B0606030504020204" pitchFamily="34" charset="0"/>
              </a:rPr>
              <a:t>Consequences of Screening for Cancer: </a:t>
            </a:r>
          </a:p>
          <a:p>
            <a:pPr algn="ctr"/>
            <a:r>
              <a:rPr lang="en-US" sz="3200" b="1">
                <a:solidFill>
                  <a:srgbClr val="BB0E3D"/>
                </a:solidFill>
                <a:latin typeface="Open Sans" panose="020B0606030504020204" pitchFamily="34" charset="0"/>
                <a:ea typeface="Open Sans" panose="020B0606030504020204" pitchFamily="34" charset="0"/>
                <a:cs typeface="Open Sans" panose="020B0606030504020204" pitchFamily="34" charset="0"/>
              </a:rPr>
              <a:t>Iatrogenic Epidemics</a:t>
            </a:r>
            <a:endParaRPr lang="en-US" sz="3200" b="1" dirty="0">
              <a:solidFill>
                <a:srgbClr val="BB0E3D"/>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416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4000"/>
                                        <p:tgtEl>
                                          <p:spTgt spid="1006"/>
                                        </p:tgtEl>
                                      </p:cBhvr>
                                    </p:animEffect>
                                    <p:set>
                                      <p:cBhvr>
                                        <p:cTn id="7" dur="1" fill="hold">
                                          <p:stCondLst>
                                            <p:cond delay="3999"/>
                                          </p:stCondLst>
                                        </p:cTn>
                                        <p:tgtEl>
                                          <p:spTgt spid="1006"/>
                                        </p:tgtEl>
                                        <p:attrNameLst>
                                          <p:attrName>style.visibility</p:attrName>
                                        </p:attrNameLst>
                                      </p:cBhvr>
                                      <p:to>
                                        <p:strVal val="hidden"/>
                                      </p:to>
                                    </p:se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1000"/>
                                        <p:tgtEl>
                                          <p:spTgt spid="14"/>
                                        </p:tgtEl>
                                      </p:cBhvr>
                                    </p:animEffect>
                                  </p:childTnLst>
                                </p:cTn>
                              </p:par>
                              <p:par>
                                <p:cTn id="11" presetID="22" presetClass="entr" presetSubtype="2" fill="hold" nodeType="withEffect">
                                  <p:stCondLst>
                                    <p:cond delay="100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1000"/>
                                        <p:tgtEl>
                                          <p:spTgt spid="16"/>
                                        </p:tgtEl>
                                      </p:cBhvr>
                                    </p:animEffect>
                                  </p:childTnLst>
                                </p:cTn>
                              </p:par>
                              <p:par>
                                <p:cTn id="14" presetID="22" presetClass="entr" presetSubtype="2" fill="hold" nodeType="withEffect">
                                  <p:stCondLst>
                                    <p:cond delay="200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1000"/>
                                        <p:tgtEl>
                                          <p:spTgt spid="19"/>
                                        </p:tgtEl>
                                      </p:cBhvr>
                                    </p:animEffect>
                                  </p:childTnLst>
                                </p:cTn>
                              </p:par>
                              <p:par>
                                <p:cTn id="17" presetID="22" presetClass="entr" presetSubtype="2" fill="hold" nodeType="withEffect">
                                  <p:stCondLst>
                                    <p:cond delay="300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FF702F-0328-45A9-850C-80336F9326D2}"/>
              </a:ext>
            </a:extLst>
          </p:cNvPr>
          <p:cNvPicPr>
            <a:picLocks noChangeAspect="1"/>
          </p:cNvPicPr>
          <p:nvPr/>
        </p:nvPicPr>
        <p:blipFill rotWithShape="1">
          <a:blip r:embed="rId2"/>
          <a:srcRect t="-7993" b="10332"/>
          <a:stretch/>
        </p:blipFill>
        <p:spPr>
          <a:xfrm>
            <a:off x="2375537" y="-251460"/>
            <a:ext cx="7311389" cy="5726429"/>
          </a:xfrm>
          <a:prstGeom prst="rect">
            <a:avLst/>
          </a:prstGeom>
        </p:spPr>
      </p:pic>
      <p:sp>
        <p:nvSpPr>
          <p:cNvPr id="3" name="TextBox 2">
            <a:extLst>
              <a:ext uri="{FF2B5EF4-FFF2-40B4-BE49-F238E27FC236}">
                <a16:creationId xmlns:a16="http://schemas.microsoft.com/office/drawing/2014/main" id="{797FFF92-C134-4E6D-BB89-BE2C7E5818F6}"/>
              </a:ext>
            </a:extLst>
          </p:cNvPr>
          <p:cNvSpPr txBox="1"/>
          <p:nvPr/>
        </p:nvSpPr>
        <p:spPr>
          <a:xfrm>
            <a:off x="1867573" y="5614820"/>
            <a:ext cx="9094470" cy="523220"/>
          </a:xfrm>
          <a:prstGeom prst="rect">
            <a:avLst/>
          </a:prstGeom>
          <a:noFill/>
        </p:spPr>
        <p:txBody>
          <a:bodyPr wrap="square" rtlCol="0">
            <a:spAutoFit/>
          </a:bodyPr>
          <a:lstStyle/>
          <a:p>
            <a:r>
              <a:rPr lang="en-US" sz="2800" i="1" dirty="0">
                <a:solidFill>
                  <a:schemeClr val="tx1">
                    <a:lumMod val="50000"/>
                  </a:schemeClr>
                </a:solidFill>
              </a:rPr>
              <a:t>“You’re not ill yet, Mr. </a:t>
            </a:r>
            <a:r>
              <a:rPr lang="en-US" sz="2800" i="1" dirty="0" err="1">
                <a:solidFill>
                  <a:schemeClr val="tx1">
                    <a:lumMod val="50000"/>
                  </a:schemeClr>
                </a:solidFill>
              </a:rPr>
              <a:t>Blendell</a:t>
            </a:r>
            <a:r>
              <a:rPr lang="en-US" sz="2800" i="1" dirty="0">
                <a:solidFill>
                  <a:schemeClr val="tx1">
                    <a:lumMod val="50000"/>
                  </a:schemeClr>
                </a:solidFill>
              </a:rPr>
              <a:t>, but you’ve got potential.”</a:t>
            </a:r>
          </a:p>
        </p:txBody>
      </p:sp>
    </p:spTree>
    <p:extLst>
      <p:ext uri="{BB962C8B-B14F-4D97-AF65-F5344CB8AC3E}">
        <p14:creationId xmlns:p14="http://schemas.microsoft.com/office/powerpoint/2010/main" val="1602395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7787-6B56-9D4E-8DC3-445255BB2AF4}"/>
              </a:ext>
            </a:extLst>
          </p:cNvPr>
          <p:cNvSpPr>
            <a:spLocks noGrp="1"/>
          </p:cNvSpPr>
          <p:nvPr>
            <p:ph type="title" idx="4294967295"/>
          </p:nvPr>
        </p:nvSpPr>
        <p:spPr>
          <a:xfrm>
            <a:off x="496388" y="201657"/>
            <a:ext cx="10820400" cy="757238"/>
          </a:xfrm>
        </p:spPr>
        <p:txBody>
          <a:bodyPr>
            <a:normAutofit fontScale="90000"/>
          </a:bodyPr>
          <a:lstStyle/>
          <a:p>
            <a:pPr algn="ctr"/>
            <a:r>
              <a:rPr lang="en-US" sz="3600" b="1" dirty="0"/>
              <a:t>Multi-omics and “Precision Health” (1)</a:t>
            </a:r>
            <a:br>
              <a:rPr lang="en-US" sz="3600" b="1" dirty="0"/>
            </a:br>
            <a:r>
              <a:rPr lang="en-US" sz="1800" dirty="0"/>
              <a:t>{</a:t>
            </a:r>
            <a:r>
              <a:rPr lang="en-US" sz="1800" dirty="0" err="1"/>
              <a:t>Schussler-Fiorenza</a:t>
            </a:r>
            <a:r>
              <a:rPr lang="en-US" sz="1800" dirty="0"/>
              <a:t> Rose et al. Nature Medicine 25(5):792-804 (May 2019)}</a:t>
            </a:r>
          </a:p>
        </p:txBody>
      </p:sp>
      <p:pic>
        <p:nvPicPr>
          <p:cNvPr id="1028" name="Picture 4" descr="Fig. 1">
            <a:extLst>
              <a:ext uri="{FF2B5EF4-FFF2-40B4-BE49-F238E27FC236}">
                <a16:creationId xmlns:a16="http://schemas.microsoft.com/office/drawing/2014/main" id="{4A5ED316-FAA6-1B4E-8B24-22DFAE3C9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8816" y="1276096"/>
            <a:ext cx="6255705" cy="45597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E94454D-3BFE-5D4F-BD19-9B996D92B10D}"/>
              </a:ext>
            </a:extLst>
          </p:cNvPr>
          <p:cNvSpPr txBox="1"/>
          <p:nvPr/>
        </p:nvSpPr>
        <p:spPr>
          <a:xfrm>
            <a:off x="4491585" y="5975027"/>
            <a:ext cx="2883097" cy="584775"/>
          </a:xfrm>
          <a:prstGeom prst="rect">
            <a:avLst/>
          </a:prstGeom>
          <a:noFill/>
        </p:spPr>
        <p:txBody>
          <a:bodyPr wrap="none" rtlCol="0">
            <a:spAutoFit/>
          </a:bodyPr>
          <a:lstStyle/>
          <a:p>
            <a:r>
              <a:rPr lang="en-US" sz="3200" b="1" dirty="0">
                <a:solidFill>
                  <a:schemeClr val="tx2"/>
                </a:solidFill>
              </a:rPr>
              <a:t>“</a:t>
            </a:r>
            <a:r>
              <a:rPr lang="en-US" sz="3200" b="1" dirty="0" err="1">
                <a:solidFill>
                  <a:schemeClr val="tx2"/>
                </a:solidFill>
              </a:rPr>
              <a:t>narcissomics</a:t>
            </a:r>
            <a:r>
              <a:rPr lang="en-US" sz="3200" b="1" dirty="0">
                <a:solidFill>
                  <a:schemeClr val="tx2"/>
                </a:solidFill>
              </a:rPr>
              <a:t>”?</a:t>
            </a:r>
          </a:p>
        </p:txBody>
      </p:sp>
    </p:spTree>
    <p:extLst>
      <p:ext uri="{BB962C8B-B14F-4D97-AF65-F5344CB8AC3E}">
        <p14:creationId xmlns:p14="http://schemas.microsoft.com/office/powerpoint/2010/main" val="78204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5FA9-15EA-1240-BBEB-2B6219F2B685}"/>
              </a:ext>
            </a:extLst>
          </p:cNvPr>
          <p:cNvSpPr>
            <a:spLocks noGrp="1"/>
          </p:cNvSpPr>
          <p:nvPr>
            <p:ph type="title" idx="4294967295"/>
          </p:nvPr>
        </p:nvSpPr>
        <p:spPr>
          <a:xfrm>
            <a:off x="825623" y="301558"/>
            <a:ext cx="9931400" cy="758825"/>
          </a:xfrm>
        </p:spPr>
        <p:txBody>
          <a:bodyPr>
            <a:normAutofit fontScale="90000"/>
          </a:bodyPr>
          <a:lstStyle/>
          <a:p>
            <a:pPr algn="ctr"/>
            <a:r>
              <a:rPr lang="en-US" sz="3600" b="1" dirty="0"/>
              <a:t>Multi-omics and “Precision Health” (2)</a:t>
            </a:r>
            <a:br>
              <a:rPr lang="en-US" sz="3600" b="1" dirty="0"/>
            </a:br>
            <a:r>
              <a:rPr lang="en-US" sz="1800" dirty="0"/>
              <a:t>{</a:t>
            </a:r>
            <a:r>
              <a:rPr lang="en-US" sz="1800" dirty="0" err="1"/>
              <a:t>Schussler-Fiorenza</a:t>
            </a:r>
            <a:r>
              <a:rPr lang="en-US" sz="1800" dirty="0"/>
              <a:t> Rose et al. Nature Medicine 25(5):792-804 (May 2019)}</a:t>
            </a:r>
          </a:p>
        </p:txBody>
      </p:sp>
      <p:pic>
        <p:nvPicPr>
          <p:cNvPr id="4" name="Picture 3">
            <a:extLst>
              <a:ext uri="{FF2B5EF4-FFF2-40B4-BE49-F238E27FC236}">
                <a16:creationId xmlns:a16="http://schemas.microsoft.com/office/drawing/2014/main" id="{75BAF90B-5F72-E148-91C8-468AACC99888}"/>
              </a:ext>
            </a:extLst>
          </p:cNvPr>
          <p:cNvPicPr>
            <a:picLocks noChangeAspect="1"/>
          </p:cNvPicPr>
          <p:nvPr/>
        </p:nvPicPr>
        <p:blipFill>
          <a:blip r:embed="rId2"/>
          <a:stretch>
            <a:fillRect/>
          </a:stretch>
        </p:blipFill>
        <p:spPr>
          <a:xfrm>
            <a:off x="3147376" y="1415428"/>
            <a:ext cx="5670268" cy="4989836"/>
          </a:xfrm>
          <a:prstGeom prst="rect">
            <a:avLst/>
          </a:prstGeom>
        </p:spPr>
      </p:pic>
      <p:sp>
        <p:nvSpPr>
          <p:cNvPr id="6" name="TextBox 5">
            <a:extLst>
              <a:ext uri="{FF2B5EF4-FFF2-40B4-BE49-F238E27FC236}">
                <a16:creationId xmlns:a16="http://schemas.microsoft.com/office/drawing/2014/main" id="{4C862346-FECB-C24F-A72D-305DCAF2FEAE}"/>
              </a:ext>
            </a:extLst>
          </p:cNvPr>
          <p:cNvSpPr txBox="1"/>
          <p:nvPr/>
        </p:nvSpPr>
        <p:spPr>
          <a:xfrm>
            <a:off x="3073939" y="4217340"/>
            <a:ext cx="5817141" cy="2339102"/>
          </a:xfrm>
          <a:prstGeom prst="rect">
            <a:avLst/>
          </a:prstGeom>
          <a:solidFill>
            <a:schemeClr val="bg1"/>
          </a:solidFill>
        </p:spPr>
        <p:txBody>
          <a:bodyPr wrap="square" rtlCol="0">
            <a:spAutoFit/>
          </a:bodyPr>
          <a:lstStyle/>
          <a:p>
            <a:pPr algn="ctr"/>
            <a:endParaRPr lang="en-US" dirty="0">
              <a:solidFill>
                <a:srgbClr val="000000"/>
              </a:solidFill>
            </a:endParaRPr>
          </a:p>
          <a:p>
            <a:pPr algn="ctr"/>
            <a:r>
              <a:rPr lang="en-US" sz="2800" dirty="0">
                <a:solidFill>
                  <a:srgbClr val="000000"/>
                </a:solidFill>
              </a:rPr>
              <a:t>&gt;67 “major clinically actionable findings” in 109 healthy volunteers</a:t>
            </a:r>
          </a:p>
          <a:p>
            <a:pPr algn="ctr"/>
            <a:endParaRPr lang="en-US" dirty="0">
              <a:solidFill>
                <a:srgbClr val="000000"/>
              </a:solidFill>
            </a:endParaRPr>
          </a:p>
          <a:p>
            <a:pPr algn="ctr"/>
            <a:endParaRPr lang="en-US" dirty="0">
              <a:solidFill>
                <a:srgbClr val="000000"/>
              </a:solidFill>
            </a:endParaRPr>
          </a:p>
          <a:p>
            <a:pPr algn="ctr"/>
            <a:endParaRPr lang="en-US" dirty="0">
              <a:solidFill>
                <a:srgbClr val="000000"/>
              </a:solidFill>
            </a:endParaRPr>
          </a:p>
          <a:p>
            <a:pPr algn="ctr"/>
            <a:endParaRPr lang="en-US" dirty="0">
              <a:solidFill>
                <a:srgbClr val="000000"/>
              </a:solidFill>
            </a:endParaRPr>
          </a:p>
        </p:txBody>
      </p:sp>
    </p:spTree>
    <p:extLst>
      <p:ext uri="{BB962C8B-B14F-4D97-AF65-F5344CB8AC3E}">
        <p14:creationId xmlns:p14="http://schemas.microsoft.com/office/powerpoint/2010/main" val="3606086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E940E-BF78-3141-B669-F2CF4205FB02}"/>
              </a:ext>
            </a:extLst>
          </p:cNvPr>
          <p:cNvSpPr txBox="1"/>
          <p:nvPr/>
        </p:nvSpPr>
        <p:spPr>
          <a:xfrm>
            <a:off x="1200165" y="2147162"/>
            <a:ext cx="9516233" cy="2800767"/>
          </a:xfrm>
          <a:prstGeom prst="rect">
            <a:avLst/>
          </a:prstGeom>
          <a:noFill/>
        </p:spPr>
        <p:txBody>
          <a:bodyPr wrap="square" rtlCol="0">
            <a:spAutoFit/>
          </a:bodyPr>
          <a:lstStyle/>
          <a:p>
            <a:r>
              <a:rPr lang="en-US" sz="3600" dirty="0"/>
              <a:t>A resident's answer to the question, “What is a well person?”:</a:t>
            </a:r>
          </a:p>
          <a:p>
            <a:endParaRPr lang="en-US" sz="3200" dirty="0"/>
          </a:p>
          <a:p>
            <a:pPr marL="690563"/>
            <a:r>
              <a:rPr lang="en-US" sz="3600" dirty="0"/>
              <a:t>“A well person is a patient who has not been completely worked up.”</a:t>
            </a:r>
          </a:p>
        </p:txBody>
      </p:sp>
      <p:sp>
        <p:nvSpPr>
          <p:cNvPr id="3" name="TextBox 2">
            <a:extLst>
              <a:ext uri="{FF2B5EF4-FFF2-40B4-BE49-F238E27FC236}">
                <a16:creationId xmlns:a16="http://schemas.microsoft.com/office/drawing/2014/main" id="{34EDFFD5-661F-7245-AA4D-1461FB27025E}"/>
              </a:ext>
            </a:extLst>
          </p:cNvPr>
          <p:cNvSpPr txBox="1"/>
          <p:nvPr/>
        </p:nvSpPr>
        <p:spPr>
          <a:xfrm>
            <a:off x="3115434" y="1027689"/>
            <a:ext cx="5015347" cy="769441"/>
          </a:xfrm>
          <a:prstGeom prst="rect">
            <a:avLst/>
          </a:prstGeom>
          <a:noFill/>
        </p:spPr>
        <p:txBody>
          <a:bodyPr wrap="none" rtlCol="0">
            <a:spAutoFit/>
          </a:bodyPr>
          <a:lstStyle/>
          <a:p>
            <a:r>
              <a:rPr lang="en-US" sz="4400" b="1" dirty="0">
                <a:solidFill>
                  <a:srgbClr val="C00000"/>
                </a:solidFill>
              </a:rPr>
              <a:t>The Last Well Person</a:t>
            </a:r>
          </a:p>
        </p:txBody>
      </p:sp>
      <p:sp>
        <p:nvSpPr>
          <p:cNvPr id="4" name="TextBox 3">
            <a:extLst>
              <a:ext uri="{FF2B5EF4-FFF2-40B4-BE49-F238E27FC236}">
                <a16:creationId xmlns:a16="http://schemas.microsoft.com/office/drawing/2014/main" id="{3DF7B733-4A10-D84C-A70E-52D0AEEA1835}"/>
              </a:ext>
            </a:extLst>
          </p:cNvPr>
          <p:cNvSpPr txBox="1"/>
          <p:nvPr/>
        </p:nvSpPr>
        <p:spPr>
          <a:xfrm>
            <a:off x="5688701" y="5201388"/>
            <a:ext cx="4875117" cy="400110"/>
          </a:xfrm>
          <a:prstGeom prst="rect">
            <a:avLst/>
          </a:prstGeom>
          <a:noFill/>
        </p:spPr>
        <p:txBody>
          <a:bodyPr wrap="none" rtlCol="0">
            <a:spAutoFit/>
          </a:bodyPr>
          <a:lstStyle/>
          <a:p>
            <a:r>
              <a:rPr lang="en-US" sz="2000" dirty="0"/>
              <a:t>Clifton K. Meadow, </a:t>
            </a:r>
            <a:r>
              <a:rPr lang="en-US" sz="2000" i="1" dirty="0"/>
              <a:t>NEJM</a:t>
            </a:r>
            <a:r>
              <a:rPr lang="en-US" sz="2000" dirty="0"/>
              <a:t> 1994; 330:440-441 </a:t>
            </a:r>
          </a:p>
        </p:txBody>
      </p:sp>
    </p:spTree>
    <p:extLst>
      <p:ext uri="{BB962C8B-B14F-4D97-AF65-F5344CB8AC3E}">
        <p14:creationId xmlns:p14="http://schemas.microsoft.com/office/powerpoint/2010/main" val="1349195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28800" y="333993"/>
            <a:ext cx="9588500" cy="623888"/>
          </a:xfrm>
        </p:spPr>
        <p:txBody>
          <a:bodyPr>
            <a:normAutofit/>
          </a:bodyPr>
          <a:lstStyle/>
          <a:p>
            <a:r>
              <a:rPr lang="en-US" sz="3600" b="1" dirty="0">
                <a:solidFill>
                  <a:srgbClr val="C00000"/>
                </a:solidFill>
              </a:rPr>
              <a:t>What Can We Do about Cancer </a:t>
            </a:r>
            <a:r>
              <a:rPr lang="en-US" sz="3600" b="1" dirty="0" err="1">
                <a:solidFill>
                  <a:srgbClr val="C00000"/>
                </a:solidFill>
              </a:rPr>
              <a:t>Overdiagnosis</a:t>
            </a:r>
            <a:r>
              <a:rPr lang="en-US" sz="3600" b="1" dirty="0">
                <a:solidFill>
                  <a:srgbClr val="C00000"/>
                </a:solidFill>
              </a:rPr>
              <a:t>?</a:t>
            </a:r>
          </a:p>
        </p:txBody>
      </p:sp>
      <p:sp>
        <p:nvSpPr>
          <p:cNvPr id="3" name="Content Placeholder 2"/>
          <p:cNvSpPr>
            <a:spLocks noGrp="1"/>
          </p:cNvSpPr>
          <p:nvPr>
            <p:ph sz="quarter" idx="4294967295"/>
          </p:nvPr>
        </p:nvSpPr>
        <p:spPr>
          <a:xfrm>
            <a:off x="1185864" y="1211264"/>
            <a:ext cx="10649086" cy="4257720"/>
          </a:xfrm>
        </p:spPr>
        <p:txBody>
          <a:bodyPr/>
          <a:lstStyle/>
          <a:p>
            <a:pPr marL="457200" indent="-457200">
              <a:buFont typeface="+mj-lt"/>
              <a:buAutoNum type="arabicPeriod"/>
            </a:pPr>
            <a:r>
              <a:rPr lang="en-US" sz="2800" b="1" dirty="0"/>
              <a:t>Education about its existence</a:t>
            </a:r>
          </a:p>
          <a:p>
            <a:pPr lvl="3"/>
            <a:r>
              <a:rPr lang="en-US" sz="2500" dirty="0"/>
              <a:t>Public and Media (the honest brokers of information)</a:t>
            </a:r>
          </a:p>
          <a:p>
            <a:pPr lvl="3"/>
            <a:r>
              <a:rPr lang="en-US" sz="2500" dirty="0"/>
              <a:t>Health professionals</a:t>
            </a:r>
          </a:p>
          <a:p>
            <a:pPr marL="457200" indent="-457200">
              <a:buFont typeface="+mj-lt"/>
              <a:buAutoNum type="arabicPeriod"/>
            </a:pPr>
            <a:r>
              <a:rPr lang="en-US" sz="2800" b="1" dirty="0"/>
              <a:t>Change the terminology</a:t>
            </a:r>
          </a:p>
          <a:p>
            <a:pPr lvl="3"/>
            <a:r>
              <a:rPr lang="en-US" sz="2500" dirty="0"/>
              <a:t>Language corrupts thought (and action): e.g., CIN vs. CIS, IDLE tumors</a:t>
            </a:r>
          </a:p>
          <a:p>
            <a:pPr marL="457200" indent="-457200">
              <a:buFont typeface="+mj-lt"/>
              <a:buAutoNum type="arabicPeriod"/>
            </a:pPr>
            <a:r>
              <a:rPr lang="en-US" sz="2800" b="1" dirty="0"/>
              <a:t>Primary prevention</a:t>
            </a:r>
          </a:p>
          <a:p>
            <a:pPr marL="457200" indent="-457200">
              <a:buFont typeface="+mj-lt"/>
              <a:buAutoNum type="arabicPeriod"/>
            </a:pPr>
            <a:r>
              <a:rPr lang="en-US" sz="2800" b="1" dirty="0"/>
              <a:t>Research to recognize and targeting the underlying biology </a:t>
            </a:r>
            <a:r>
              <a:rPr lang="en-US" sz="2800" b="1" dirty="0">
                <a:solidFill>
                  <a:srgbClr val="C00000"/>
                </a:solidFill>
              </a:rPr>
              <a:t>at the individual level</a:t>
            </a:r>
          </a:p>
          <a:p>
            <a:endParaRPr lang="en-US" sz="2800" b="1" dirty="0">
              <a:solidFill>
                <a:schemeClr val="accent1"/>
              </a:solidFill>
            </a:endParaRPr>
          </a:p>
        </p:txBody>
      </p:sp>
    </p:spTree>
    <p:extLst>
      <p:ext uri="{BB962C8B-B14F-4D97-AF65-F5344CB8AC3E}">
        <p14:creationId xmlns:p14="http://schemas.microsoft.com/office/powerpoint/2010/main" val="3594223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idx="4294967295"/>
          </p:nvPr>
        </p:nvSpPr>
        <p:spPr>
          <a:xfrm>
            <a:off x="2478087" y="247648"/>
            <a:ext cx="7235825" cy="752475"/>
          </a:xfrm>
        </p:spPr>
        <p:txBody>
          <a:bodyPr/>
          <a:lstStyle/>
          <a:p>
            <a:pPr algn="ctr" eaLnBrk="1" hangingPunct="1"/>
            <a:r>
              <a:rPr lang="en-US" altLang="en-US" sz="2800" b="1" dirty="0">
                <a:solidFill>
                  <a:srgbClr val="C00000"/>
                </a:solidFill>
                <a:latin typeface="Arial" panose="020B0604020202020204" pitchFamily="34" charset="0"/>
              </a:rPr>
              <a:t>  </a:t>
            </a:r>
            <a:r>
              <a:rPr lang="en-US" altLang="en-US" sz="4000" b="1" dirty="0">
                <a:solidFill>
                  <a:srgbClr val="C00000"/>
                </a:solidFill>
                <a:latin typeface="Arial" panose="020B0604020202020204" pitchFamily="34" charset="0"/>
              </a:rPr>
              <a:t>Ethics of Screening</a:t>
            </a:r>
          </a:p>
        </p:txBody>
      </p:sp>
      <p:sp>
        <p:nvSpPr>
          <p:cNvPr id="48131" name="Content Placeholder 1"/>
          <p:cNvSpPr>
            <a:spLocks noGrp="1"/>
          </p:cNvSpPr>
          <p:nvPr>
            <p:ph idx="4294967295"/>
          </p:nvPr>
        </p:nvSpPr>
        <p:spPr>
          <a:xfrm>
            <a:off x="2438399" y="1185862"/>
            <a:ext cx="7315200" cy="4486275"/>
          </a:xfrm>
        </p:spPr>
        <p:txBody>
          <a:bodyPr/>
          <a:lstStyle/>
          <a:p>
            <a:pPr marL="0" indent="0">
              <a:buNone/>
            </a:pPr>
            <a:r>
              <a:rPr lang="en-US" altLang="en-US" sz="2800" dirty="0">
                <a:latin typeface="Arial" panose="020B0604020202020204" pitchFamily="34" charset="0"/>
              </a:rPr>
              <a:t>… there is an ethical difference between everyday medical practice and screening.  If a patient asks a medical practitioner for help, the doctor does the best he can.  He is not responsible for defects in medical knowledge.  </a:t>
            </a:r>
            <a:r>
              <a:rPr lang="en-US" altLang="en-US" sz="2800" dirty="0">
                <a:solidFill>
                  <a:srgbClr val="C00000"/>
                </a:solidFill>
                <a:latin typeface="Arial" panose="020B0604020202020204" pitchFamily="34" charset="0"/>
              </a:rPr>
              <a:t>If, however, the practitioner initiates screening procedures he is in a very different situation.  He should, in our view, have conclusive evidence that screening can alter the  natural history of disease in a significant proportion of those screened.</a:t>
            </a:r>
          </a:p>
          <a:p>
            <a:pPr marL="0" indent="0">
              <a:buNone/>
            </a:pPr>
            <a:endParaRPr lang="en-US" altLang="en-US" sz="2800" dirty="0">
              <a:latin typeface="Arial" panose="020B0604020202020204" pitchFamily="34" charset="0"/>
            </a:endParaRPr>
          </a:p>
        </p:txBody>
      </p:sp>
      <p:sp>
        <p:nvSpPr>
          <p:cNvPr id="48132" name="TextBox 2"/>
          <p:cNvSpPr txBox="1">
            <a:spLocks noChangeArrowheads="1"/>
          </p:cNvSpPr>
          <p:nvPr/>
        </p:nvSpPr>
        <p:spPr bwMode="auto">
          <a:xfrm>
            <a:off x="6825632" y="5994640"/>
            <a:ext cx="34686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600">
                <a:solidFill>
                  <a:schemeClr val="tx1"/>
                </a:solidFill>
                <a:latin typeface="Arial Narrow" panose="020B0606020202030204" pitchFamily="34" charset="0"/>
                <a:ea typeface="MS PGothic" panose="020B0600070205080204" pitchFamily="34" charset="-128"/>
              </a:defRPr>
            </a:lvl1pPr>
            <a:lvl2pPr marL="742950" indent="-285750">
              <a:spcBef>
                <a:spcPct val="20000"/>
              </a:spcBef>
              <a:buChar char="–"/>
              <a:defRPr sz="2400">
                <a:solidFill>
                  <a:schemeClr val="tx1"/>
                </a:solidFill>
                <a:latin typeface="Arial Narrow" panose="020B0606020202030204" pitchFamily="34" charset="0"/>
                <a:ea typeface="MS PGothic" panose="020B0600070205080204" pitchFamily="34" charset="-128"/>
              </a:defRPr>
            </a:lvl2pPr>
            <a:lvl3pPr marL="1143000" indent="-228600">
              <a:spcBef>
                <a:spcPct val="20000"/>
              </a:spcBef>
              <a:buChar char="•"/>
              <a:defRPr sz="2000">
                <a:solidFill>
                  <a:schemeClr val="tx1"/>
                </a:solidFill>
                <a:latin typeface="Arial Narrow" panose="020B0606020202030204" pitchFamily="34" charset="0"/>
                <a:ea typeface="MS PGothic" panose="020B0600070205080204" pitchFamily="34" charset="-128"/>
              </a:defRPr>
            </a:lvl3pPr>
            <a:lvl4pPr marL="1600200" indent="-228600">
              <a:spcBef>
                <a:spcPct val="20000"/>
              </a:spcBef>
              <a:buChar char="–"/>
              <a:defRPr>
                <a:solidFill>
                  <a:schemeClr val="tx1"/>
                </a:solidFill>
                <a:latin typeface="Arial Narrow" panose="020B0606020202030204" pitchFamily="34" charset="0"/>
                <a:ea typeface="MS PGothic" panose="020B0600070205080204" pitchFamily="34" charset="-128"/>
              </a:defRPr>
            </a:lvl4pPr>
            <a:lvl5pPr marL="2057400" indent="-228600">
              <a:spcBef>
                <a:spcPct val="20000"/>
              </a:spcBef>
              <a:buChar char="»"/>
              <a:defRPr>
                <a:solidFill>
                  <a:schemeClr val="tx1"/>
                </a:solidFill>
                <a:latin typeface="Arial Narrow" panose="020B0606020202030204" pitchFamily="34"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Narrow" panose="020B0606020202030204" pitchFamily="34" charset="0"/>
                <a:ea typeface="MS PGothic" panose="020B0600070205080204" pitchFamily="34" charset="-128"/>
              </a:defRPr>
            </a:lvl9pPr>
          </a:lstStyle>
          <a:p>
            <a:pPr>
              <a:spcBef>
                <a:spcPct val="0"/>
              </a:spcBef>
              <a:buFontTx/>
              <a:buNone/>
            </a:pPr>
            <a:r>
              <a:rPr lang="en-US" altLang="en-US" sz="1600" b="1" dirty="0">
                <a:latin typeface="Arial" panose="020B0604020202020204" pitchFamily="34" charset="0"/>
              </a:rPr>
              <a:t>A. Cochrane and W. Holland</a:t>
            </a:r>
            <a:r>
              <a:rPr lang="en-US" altLang="en-US" sz="1600" b="1" i="1" dirty="0">
                <a:latin typeface="Arial" panose="020B0604020202020204" pitchFamily="34" charset="0"/>
              </a:rPr>
              <a:t>, BMJ</a:t>
            </a:r>
          </a:p>
        </p:txBody>
      </p:sp>
    </p:spTree>
    <p:extLst>
      <p:ext uri="{BB962C8B-B14F-4D97-AF65-F5344CB8AC3E}">
        <p14:creationId xmlns:p14="http://schemas.microsoft.com/office/powerpoint/2010/main" val="9118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F28C73-215B-DB42-9931-B9D242094327}"/>
              </a:ext>
            </a:extLst>
          </p:cNvPr>
          <p:cNvSpPr txBox="1"/>
          <p:nvPr/>
        </p:nvSpPr>
        <p:spPr>
          <a:xfrm>
            <a:off x="2209718" y="254000"/>
            <a:ext cx="6722289" cy="707886"/>
          </a:xfrm>
          <a:prstGeom prst="rect">
            <a:avLst/>
          </a:prstGeom>
          <a:noFill/>
        </p:spPr>
        <p:txBody>
          <a:bodyPr wrap="none" rtlCol="0">
            <a:spAutoFit/>
          </a:bodyPr>
          <a:lstStyle/>
          <a:p>
            <a:r>
              <a:rPr lang="en-US" sz="4000" b="1" dirty="0">
                <a:solidFill>
                  <a:srgbClr val="C00000"/>
                </a:solidFill>
              </a:rPr>
              <a:t>Potential Discussion Questions</a:t>
            </a:r>
          </a:p>
        </p:txBody>
      </p:sp>
      <p:sp>
        <p:nvSpPr>
          <p:cNvPr id="3" name="TextBox 2">
            <a:extLst>
              <a:ext uri="{FF2B5EF4-FFF2-40B4-BE49-F238E27FC236}">
                <a16:creationId xmlns:a16="http://schemas.microsoft.com/office/drawing/2014/main" id="{0233BF77-B4D4-E545-B959-987FF67B333F}"/>
              </a:ext>
            </a:extLst>
          </p:cNvPr>
          <p:cNvSpPr txBox="1"/>
          <p:nvPr/>
        </p:nvSpPr>
        <p:spPr>
          <a:xfrm>
            <a:off x="1049662" y="1168023"/>
            <a:ext cx="9377038" cy="4832092"/>
          </a:xfrm>
          <a:prstGeom prst="rect">
            <a:avLst/>
          </a:prstGeom>
          <a:noFill/>
        </p:spPr>
        <p:txBody>
          <a:bodyPr wrap="square" rtlCol="0">
            <a:spAutoFit/>
          </a:bodyPr>
          <a:lstStyle/>
          <a:p>
            <a:pPr marL="393700" indent="-393700">
              <a:buFont typeface="Arial" panose="020B0604020202020204" pitchFamily="34" charset="0"/>
              <a:buChar char="•"/>
            </a:pPr>
            <a:r>
              <a:rPr lang="en-US" sz="2800" dirty="0"/>
              <a:t>How should we balance overdiagnosis issues when dealing with rare, lethal cancer? Pancreatic? Ovarian?</a:t>
            </a:r>
          </a:p>
          <a:p>
            <a:pPr marL="393700" indent="-393700">
              <a:buFont typeface="Arial" panose="020B0604020202020204" pitchFamily="34" charset="0"/>
              <a:buChar char="•"/>
            </a:pPr>
            <a:r>
              <a:rPr lang="en-US" sz="2800" dirty="0"/>
              <a:t>With newer diagnostic assays with high sensitivity how should we deal with overdiagnosis? (a clinical dilemma)</a:t>
            </a:r>
          </a:p>
          <a:p>
            <a:pPr marL="393700" indent="-393700">
              <a:buFont typeface="Arial" panose="020B0604020202020204" pitchFamily="34" charset="0"/>
              <a:buChar char="•"/>
            </a:pPr>
            <a:r>
              <a:rPr lang="en-US" sz="2800" dirty="0"/>
              <a:t>What predictive values for overdiagnosis are needed for impact at the public health level?</a:t>
            </a:r>
          </a:p>
          <a:p>
            <a:pPr marL="393700" indent="-393700">
              <a:buFont typeface="Arial" panose="020B0604020202020204" pitchFamily="34" charset="0"/>
              <a:buChar char="•"/>
            </a:pPr>
            <a:r>
              <a:rPr lang="en-US" sz="2800" dirty="0"/>
              <a:t>What predictive values for overdiagnosis are needed for impact at the individual (clinical) level? </a:t>
            </a:r>
          </a:p>
          <a:p>
            <a:pPr marL="393700" indent="-393700">
              <a:buFont typeface="Arial" panose="020B0604020202020204" pitchFamily="34" charset="0"/>
              <a:buChar char="•"/>
            </a:pPr>
            <a:r>
              <a:rPr lang="en-US" sz="2800" dirty="0"/>
              <a:t>Should focus be on high-risk populations? Average risk? Both?  How should resources be apportioned?</a:t>
            </a:r>
          </a:p>
          <a:p>
            <a:pPr marL="393700" indent="-393700">
              <a:buFont typeface="Arial" panose="020B0604020202020204" pitchFamily="34" charset="0"/>
              <a:buChar char="•"/>
            </a:pPr>
            <a:r>
              <a:rPr lang="en-US" sz="2800" dirty="0"/>
              <a:t>What are the most efficient &amp; valid clinical study designs?</a:t>
            </a:r>
          </a:p>
        </p:txBody>
      </p:sp>
    </p:spTree>
    <p:extLst>
      <p:ext uri="{BB962C8B-B14F-4D97-AF65-F5344CB8AC3E}">
        <p14:creationId xmlns:p14="http://schemas.microsoft.com/office/powerpoint/2010/main" val="2380828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9137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4083780" y="304799"/>
            <a:ext cx="3627929" cy="991690"/>
          </a:xfrm>
        </p:spPr>
        <p:txBody>
          <a:bodyPr>
            <a:noAutofit/>
          </a:bodyPr>
          <a:lstStyle/>
          <a:p>
            <a:pPr eaLnBrk="1" hangingPunct="1"/>
            <a:r>
              <a:rPr lang="en-US" altLang="en-US" sz="3600" b="1" dirty="0">
                <a:solidFill>
                  <a:srgbClr val="C00000"/>
                </a:solidFill>
                <a:latin typeface="Arial" panose="020B0604020202020204" pitchFamily="34" charset="0"/>
              </a:rPr>
              <a:t>Overdiagnosis</a:t>
            </a:r>
          </a:p>
        </p:txBody>
      </p:sp>
      <p:sp>
        <p:nvSpPr>
          <p:cNvPr id="5" name="Rectangle 3"/>
          <p:cNvSpPr>
            <a:spLocks noGrp="1" noChangeArrowheads="1"/>
          </p:cNvSpPr>
          <p:nvPr>
            <p:ph idx="1"/>
          </p:nvPr>
        </p:nvSpPr>
        <p:spPr>
          <a:xfrm>
            <a:off x="2362200" y="5562601"/>
            <a:ext cx="7924800" cy="4486275"/>
          </a:xfrm>
        </p:spPr>
        <p:txBody>
          <a:bodyPr/>
          <a:lstStyle/>
          <a:p>
            <a:pPr marL="0" indent="0" defTabSz="742950">
              <a:lnSpc>
                <a:spcPct val="70000"/>
              </a:lnSpc>
              <a:buNone/>
              <a:tabLst>
                <a:tab pos="315913" algn="l"/>
                <a:tab pos="3324225" algn="l"/>
                <a:tab pos="3533775" algn="l"/>
                <a:tab pos="3640138" algn="l"/>
                <a:tab pos="4827588" algn="l"/>
                <a:tab pos="4986338" algn="l"/>
                <a:tab pos="5195888" algn="l"/>
                <a:tab pos="5302250" algn="l"/>
                <a:tab pos="6648450" algn="l"/>
                <a:tab pos="6753225" algn="l"/>
                <a:tab pos="6858000" algn="l"/>
                <a:tab pos="7478713" algn="l"/>
                <a:tab pos="7637463" algn="l"/>
              </a:tabLst>
            </a:pPr>
            <a:r>
              <a:rPr lang="en-US" altLang="en-US" sz="1800"/>
              <a:t>		</a:t>
            </a:r>
            <a:endParaRPr lang="en-US" altLang="en-US" sz="1600">
              <a:solidFill>
                <a:srgbClr val="FFFF66"/>
              </a:solidFill>
            </a:endParaRPr>
          </a:p>
        </p:txBody>
      </p:sp>
      <p:pic>
        <p:nvPicPr>
          <p:cNvPr id="624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371600"/>
            <a:ext cx="7939088"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7539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CI PPT Template 4x3 BLUE">
  <a:themeElements>
    <a:clrScheme name="NCI Colors Theme">
      <a:dk1>
        <a:srgbClr val="606060"/>
      </a:dk1>
      <a:lt1>
        <a:srgbClr val="FFFFFF"/>
      </a:lt1>
      <a:dk2>
        <a:srgbClr val="BB0E3D"/>
      </a:dk2>
      <a:lt2>
        <a:srgbClr val="FFFFFF"/>
      </a:lt2>
      <a:accent1>
        <a:srgbClr val="BB0E3D"/>
      </a:accent1>
      <a:accent2>
        <a:srgbClr val="606060"/>
      </a:accent2>
      <a:accent3>
        <a:srgbClr val="123E57"/>
      </a:accent3>
      <a:accent4>
        <a:srgbClr val="2A71A5"/>
      </a:accent4>
      <a:accent5>
        <a:srgbClr val="178DA9"/>
      </a:accent5>
      <a:accent6>
        <a:srgbClr val="009999"/>
      </a:accent6>
      <a:hlink>
        <a:srgbClr val="3F54C9"/>
      </a:hlink>
      <a:folHlink>
        <a:srgbClr val="6060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CI PPT Template 4x3 RED">
  <a:themeElements>
    <a:clrScheme name="NCI Colors Theme">
      <a:dk1>
        <a:srgbClr val="606060"/>
      </a:dk1>
      <a:lt1>
        <a:srgbClr val="FFFFFF"/>
      </a:lt1>
      <a:dk2>
        <a:srgbClr val="BB0E3D"/>
      </a:dk2>
      <a:lt2>
        <a:srgbClr val="FFFFFF"/>
      </a:lt2>
      <a:accent1>
        <a:srgbClr val="BB0E3D"/>
      </a:accent1>
      <a:accent2>
        <a:srgbClr val="606060"/>
      </a:accent2>
      <a:accent3>
        <a:srgbClr val="123E57"/>
      </a:accent3>
      <a:accent4>
        <a:srgbClr val="2A71A5"/>
      </a:accent4>
      <a:accent5>
        <a:srgbClr val="178DA9"/>
      </a:accent5>
      <a:accent6>
        <a:srgbClr val="009999"/>
      </a:accent6>
      <a:hlink>
        <a:srgbClr val="3F54C9"/>
      </a:hlink>
      <a:folHlink>
        <a:srgbClr val="6060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TotalTime>
  <Words>1201</Words>
  <Application>Microsoft Macintosh PowerPoint</Application>
  <PresentationFormat>Widescreen</PresentationFormat>
  <Paragraphs>244</Paragraphs>
  <Slides>27</Slides>
  <Notes>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27</vt:i4>
      </vt:variant>
    </vt:vector>
  </HeadingPairs>
  <TitlesOfParts>
    <vt:vector size="39" baseType="lpstr">
      <vt:lpstr>Arial</vt:lpstr>
      <vt:lpstr>Arial Narrow</vt:lpstr>
      <vt:lpstr>Calibri</vt:lpstr>
      <vt:lpstr>Calibri Light</vt:lpstr>
      <vt:lpstr>Open Sans</vt:lpstr>
      <vt:lpstr>SapientCentroSlab-Light</vt:lpstr>
      <vt:lpstr>Times</vt:lpstr>
      <vt:lpstr>Times New Roman</vt:lpstr>
      <vt:lpstr>Wingdings</vt:lpstr>
      <vt:lpstr>Office Theme</vt:lpstr>
      <vt:lpstr>NCI PPT Template 4x3 BLUE</vt:lpstr>
      <vt:lpstr>NCI PPT Template 4x3 RED</vt:lpstr>
      <vt:lpstr>Cancer Overdiagnosis (A Biological Challenge and Clinical Dilemma)</vt:lpstr>
      <vt:lpstr>Requirements for Overdiagnosis</vt:lpstr>
      <vt:lpstr> </vt:lpstr>
      <vt:lpstr>PowerPoint Presentation</vt:lpstr>
      <vt:lpstr> </vt:lpstr>
      <vt:lpstr>PowerPoint Presentation</vt:lpstr>
      <vt:lpstr>PowerPoint Presentation</vt:lpstr>
      <vt:lpstr>PowerPoint Presentation</vt:lpstr>
      <vt:lpstr>Core Issues in Screening</vt:lpstr>
      <vt:lpstr>Consequences of Screening: The Good</vt:lpstr>
      <vt:lpstr>Inherent Biases in Cancer Screening: Mortality Rates from Non-screened Causes in the PLCO Trial</vt:lpstr>
      <vt:lpstr>Consequences of Screening: The Bad</vt:lpstr>
      <vt:lpstr>The Heterogeneity of Cancer Progression</vt:lpstr>
      <vt:lpstr>Use of Screening Mammography and Incidence of  Stage-Specific Breast Cancer in the U.S., 1976–2008</vt:lpstr>
      <vt:lpstr>Incidence and Mortality of Five Cancers: (Surveillance, Epidemiology, and End Results: SEER) </vt:lpstr>
      <vt:lpstr>Harms of Cancer Overdiagnosis</vt:lpstr>
      <vt:lpstr>Screening and the Transformation of Medicine</vt:lpstr>
      <vt:lpstr>PowerPoint Presentation</vt:lpstr>
      <vt:lpstr>PowerPoint Presentation</vt:lpstr>
      <vt:lpstr>Multi-omics and “Precision Health” (1) {Schussler-Fiorenza Rose et al. Nature Medicine 25(5):792-804 (May 2019)}</vt:lpstr>
      <vt:lpstr>Multi-omics and “Precision Health” (2) {Schussler-Fiorenza Rose et al. Nature Medicine 25(5):792-804 (May 2019)}</vt:lpstr>
      <vt:lpstr>PowerPoint Presentation</vt:lpstr>
      <vt:lpstr>What Can We Do about Cancer Overdiagnosis?</vt:lpstr>
      <vt:lpstr>  Ethics of Screening</vt:lpstr>
      <vt:lpstr>PowerPoint Presentation</vt:lpstr>
      <vt:lpstr>PowerPoint Presentation</vt:lpstr>
      <vt:lpstr>Overdiagnosis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Kramer, Barry (NIH/NCI) [E]</dc:creator>
  <cp:lastModifiedBy>Kramer, Barry (NIH/NCI) [C]</cp:lastModifiedBy>
  <cp:revision>137</cp:revision>
  <cp:lastPrinted>2019-09-11T16:49:54Z</cp:lastPrinted>
  <dcterms:created xsi:type="dcterms:W3CDTF">2018-11-13T12:18:23Z</dcterms:created>
  <dcterms:modified xsi:type="dcterms:W3CDTF">2019-09-11T16:55:07Z</dcterms:modified>
</cp:coreProperties>
</file>