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35" r:id="rId2"/>
    <p:sldMasterId id="2147483847" r:id="rId3"/>
    <p:sldMasterId id="2147483859" r:id="rId4"/>
    <p:sldMasterId id="2147483871" r:id="rId5"/>
    <p:sldMasterId id="2147483884" r:id="rId6"/>
    <p:sldMasterId id="2147483901" r:id="rId7"/>
  </p:sldMasterIdLst>
  <p:notesMasterIdLst>
    <p:notesMasterId r:id="rId32"/>
  </p:notesMasterIdLst>
  <p:sldIdLst>
    <p:sldId id="526" r:id="rId8"/>
    <p:sldId id="320" r:id="rId9"/>
    <p:sldId id="648" r:id="rId10"/>
    <p:sldId id="326" r:id="rId11"/>
    <p:sldId id="340" r:id="rId12"/>
    <p:sldId id="876" r:id="rId13"/>
    <p:sldId id="882" r:id="rId14"/>
    <p:sldId id="877" r:id="rId15"/>
    <p:sldId id="878" r:id="rId16"/>
    <p:sldId id="715" r:id="rId17"/>
    <p:sldId id="880" r:id="rId18"/>
    <p:sldId id="879" r:id="rId19"/>
    <p:sldId id="885" r:id="rId20"/>
    <p:sldId id="884" r:id="rId21"/>
    <p:sldId id="889" r:id="rId22"/>
    <p:sldId id="833" r:id="rId23"/>
    <p:sldId id="888" r:id="rId24"/>
    <p:sldId id="775" r:id="rId25"/>
    <p:sldId id="886" r:id="rId26"/>
    <p:sldId id="887" r:id="rId27"/>
    <p:sldId id="861" r:id="rId28"/>
    <p:sldId id="783" r:id="rId29"/>
    <p:sldId id="528" r:id="rId30"/>
    <p:sldId id="42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66"/>
    <a:srgbClr val="003F83"/>
    <a:srgbClr val="0C2A84"/>
    <a:srgbClr val="2D1284"/>
    <a:srgbClr val="1C1C73"/>
    <a:srgbClr val="B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96" autoAdjust="0"/>
    <p:restoredTop sz="94544"/>
  </p:normalViewPr>
  <p:slideViewPr>
    <p:cSldViewPr>
      <p:cViewPr varScale="1">
        <p:scale>
          <a:sx n="90" d="100"/>
          <a:sy n="90" d="100"/>
        </p:scale>
        <p:origin x="352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113B5-5BED-4B16-9CDF-5384920BC2AF}" type="datetimeFigureOut">
              <a:rPr lang="en-US" smtClean="0"/>
              <a:pPr/>
              <a:t>9/11/19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EC9BC-1266-422E-B5AD-9809195537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9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Include table for enrollment numbers for the grant, including PDAC, healthy controls, chronic pancreatitis, pancreatic cysts, and familial risk.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FEC9BC-1266-422E-B5AD-9809195537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2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jpeg"/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jpe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8800" y="6324601"/>
            <a:ext cx="52832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rgbClr val="C00000"/>
                </a:solidFill>
                <a:latin typeface="Garamond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Hale Family Center for Pancreatic Cancer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2286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0" y="6705600"/>
            <a:ext cx="12192000" cy="152400"/>
          </a:xfrm>
          <a:solidFill>
            <a:schemeClr val="accent2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9/27/2013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Hale Family Center for Pancreatic Cancer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3657600" cy="365125"/>
          </a:xfrm>
          <a:prstGeom prst="rect">
            <a:avLst/>
          </a:prstGeom>
        </p:spPr>
        <p:txBody>
          <a:bodyPr/>
          <a:lstStyle/>
          <a:p>
            <a:fld id="{70DDA5CA-40A0-4B5D-AD01-DD3C7948AB1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336800" y="6248401"/>
            <a:ext cx="22352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75200" y="6245226"/>
            <a:ext cx="37592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1"/>
            <a:ext cx="2133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0D9FD-DA1E-4AC9-89E3-F0BBEFC6B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35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07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0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87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8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97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07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12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05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46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458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80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92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33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40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02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27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987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10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20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8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97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189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41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59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480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872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50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416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704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641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008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746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09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323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420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687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161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299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624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478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755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579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746280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xmlns="" id="{E5FF5C2B-ECBA-42FB-869C-90B908B9AE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294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11">
            <a:extLst>
              <a:ext uri="{FF2B5EF4-FFF2-40B4-BE49-F238E27FC236}">
                <a16:creationId xmlns:a16="http://schemas.microsoft.com/office/drawing/2014/main" xmlns="" id="{7404F957-4AFD-43EB-9931-BBB7433493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914400"/>
            <a:ext cx="12192000" cy="0"/>
          </a:xfrm>
          <a:prstGeom prst="line">
            <a:avLst/>
          </a:prstGeom>
          <a:noFill/>
          <a:ln w="19050">
            <a:solidFill>
              <a:srgbClr val="B2002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GB" sz="1800">
              <a:latin typeface="Times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B3D-7A03-48E2-BD3F-F5DE899CD8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6172200"/>
            <a:ext cx="1219411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xmlns="" id="{30BB17AE-3B86-4207-AD0E-9CB671264F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0" y="304800"/>
            <a:ext cx="314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8170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61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21862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63218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02907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43657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8373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20089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8599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2773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33609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640383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93393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70536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8683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5E19AC-EA84-4FF0-BF26-19F9FCABF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mtClean="0">
                <a:latin typeface="Times"/>
              </a:defRPr>
            </a:lvl1pPr>
          </a:lstStyle>
          <a:p>
            <a:pPr>
              <a:defRPr/>
            </a:pPr>
            <a:fld id="{B58452BA-AFF7-4EBD-9C67-76EC557F7107}" type="datetimeFigureOut">
              <a:rPr lang="en-US"/>
              <a:pPr>
                <a:defRPr/>
              </a:pPr>
              <a:t>9/11/19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89A970-6285-4EC1-8E65-AA6A13B3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mtClean="0">
                <a:latin typeface="Time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91939A-F13B-4932-B9CD-DC6738A3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fld id="{10FE99E2-C62A-436B-ADD0-F3C78C5A5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0411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693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290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142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526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9380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78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969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712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850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797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498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89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73.xml"/><Relationship Id="rId17" Type="http://schemas.openxmlformats.org/officeDocument/2006/relationships/theme" Target="../theme/theme6.xml"/><Relationship Id="rId18" Type="http://schemas.openxmlformats.org/officeDocument/2006/relationships/image" Target="../media/image2.jpe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5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8.xml"/><Relationship Id="rId6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2" descr="H:\RESOURCES\LOGOS\DFCI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6172201"/>
            <a:ext cx="2844799" cy="38243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6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D04C-56C0-B742-8B5F-F36591E28B56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AB129-D93F-8143-9E02-E65D33E40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7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6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>
            <a:extLst>
              <a:ext uri="{FF2B5EF4-FFF2-40B4-BE49-F238E27FC236}">
                <a16:creationId xmlns:a16="http://schemas.microsoft.com/office/drawing/2014/main" xmlns="" id="{59D3E616-A15A-421B-90E8-1FD1DD2CF6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1219411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63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0033"/>
          </a:solidFill>
          <a:latin typeface="Times" pitchFamily="2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921F-88E2-4995-A95D-8255E289C668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0845C-07AA-434A-88B8-A05952C25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8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emf"/><Relationship Id="rId12" Type="http://schemas.openxmlformats.org/officeDocument/2006/relationships/image" Target="../media/image19.emf"/><Relationship Id="rId13" Type="http://schemas.openxmlformats.org/officeDocument/2006/relationships/image" Target="../media/image20.emf"/><Relationship Id="rId14" Type="http://schemas.openxmlformats.org/officeDocument/2006/relationships/image" Target="../media/image21.emf"/><Relationship Id="rId15" Type="http://schemas.openxmlformats.org/officeDocument/2006/relationships/image" Target="../media/image22.emf"/><Relationship Id="rId16" Type="http://schemas.openxmlformats.org/officeDocument/2006/relationships/image" Target="../media/image23.emf"/><Relationship Id="rId1" Type="http://schemas.openxmlformats.org/officeDocument/2006/relationships/slideLayout" Target="../slideLayouts/slideLayout85.xml"/><Relationship Id="rId2" Type="http://schemas.openxmlformats.org/officeDocument/2006/relationships/image" Target="../media/image9.emf"/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0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85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05BFFC22-98E6-4D9D-9BA4-D74EDD954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524000"/>
            <a:ext cx="10363200" cy="1470025"/>
          </a:xfrm>
        </p:spPr>
        <p:txBody>
          <a:bodyPr/>
          <a:lstStyle/>
          <a:p>
            <a:r>
              <a:rPr lang="en-US" dirty="0"/>
              <a:t>Pancreatic Cancer Detection Consortium</a:t>
            </a:r>
            <a:br>
              <a:rPr lang="en-US" dirty="0"/>
            </a:b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xmlns="" id="{59487E78-00A6-4CC0-9977-5CC521E36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55509"/>
            <a:ext cx="8534400" cy="23622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Brian Wolpin, MD, MPH</a:t>
            </a:r>
          </a:p>
          <a:p>
            <a:r>
              <a:rPr lang="en-US" dirty="0">
                <a:solidFill>
                  <a:schemeClr val="tx1"/>
                </a:solidFill>
              </a:rPr>
              <a:t>Dana-Farber Cancer Institute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Harvard Medical School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September 11, 2019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AED039D-024C-43C6-9C4A-747A2DA9AEDA}"/>
              </a:ext>
            </a:extLst>
          </p:cNvPr>
          <p:cNvSpPr txBox="1">
            <a:spLocks/>
          </p:cNvSpPr>
          <p:nvPr/>
        </p:nvSpPr>
        <p:spPr>
          <a:xfrm>
            <a:off x="2209800" y="225901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EDRN Scientific Workshop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928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0C73A8-72E3-4374-8A2B-DD5F62AD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NCI Focus on Pancreatic 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835B47-FAC7-4871-8E77-A613C260E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10210800" cy="5105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</a:pPr>
            <a:r>
              <a:rPr lang="en-US" sz="2600" dirty="0"/>
              <a:t>NCI Scientific Framework for pancreatic ductal adenocarcinoma (PDAC) in 2014; Four proposed initiatives: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600" dirty="0"/>
              <a:t>	(1) PDAC and recent-onset diabetes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600" dirty="0"/>
              <a:t>	(2) </a:t>
            </a:r>
            <a:r>
              <a:rPr lang="en-US" sz="2600" b="1" i="1" dirty="0">
                <a:solidFill>
                  <a:srgbClr val="800000"/>
                </a:solidFill>
              </a:rPr>
              <a:t>Molecular &amp; imaging biomarkers for early cancer detection</a:t>
            </a:r>
            <a:endParaRPr lang="en-US" sz="2600" b="1" dirty="0">
              <a:solidFill>
                <a:srgbClr val="8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600" dirty="0"/>
              <a:t>	(3) PDAC microenvironment and immunotherapy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600" dirty="0"/>
              <a:t>	(4) Treatment strategies targeting RAS signaling pathways</a:t>
            </a:r>
          </a:p>
        </p:txBody>
      </p:sp>
    </p:spTree>
    <p:extLst>
      <p:ext uri="{BB962C8B-B14F-4D97-AF65-F5344CB8AC3E}">
        <p14:creationId xmlns:p14="http://schemas.microsoft.com/office/powerpoint/2010/main" val="3705057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563A757-3171-4546-985E-908DD185F1C4}"/>
              </a:ext>
            </a:extLst>
          </p:cNvPr>
          <p:cNvGrpSpPr/>
          <p:nvPr/>
        </p:nvGrpSpPr>
        <p:grpSpPr>
          <a:xfrm>
            <a:off x="773779" y="323895"/>
            <a:ext cx="11166172" cy="6096061"/>
            <a:chOff x="951406" y="566038"/>
            <a:chExt cx="11166172" cy="6096061"/>
          </a:xfrm>
        </p:grpSpPr>
        <p:grpSp>
          <p:nvGrpSpPr>
            <p:cNvPr id="20482" name="Group 9">
              <a:extLst>
                <a:ext uri="{FF2B5EF4-FFF2-40B4-BE49-F238E27FC236}">
                  <a16:creationId xmlns:a16="http://schemas.microsoft.com/office/drawing/2014/main" xmlns="" id="{1941EED4-49E7-43A1-9658-21CCF17CB2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8600" y="920632"/>
              <a:ext cx="7230118" cy="4267200"/>
              <a:chOff x="838200" y="1905000"/>
              <a:chExt cx="7230118" cy="4267200"/>
            </a:xfrm>
          </p:grpSpPr>
          <p:cxnSp>
            <p:nvCxnSpPr>
              <p:cNvPr id="20508" name="Straight Arrow Connector 5">
                <a:extLst>
                  <a:ext uri="{FF2B5EF4-FFF2-40B4-BE49-F238E27FC236}">
                    <a16:creationId xmlns:a16="http://schemas.microsoft.com/office/drawing/2014/main" xmlns="" id="{ED5593AC-5C1E-4E61-9A23-8C531B62B53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38200" y="6172200"/>
                <a:ext cx="7230118" cy="0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09" name="Straight Arrow Connector 6">
                <a:extLst>
                  <a:ext uri="{FF2B5EF4-FFF2-40B4-BE49-F238E27FC236}">
                    <a16:creationId xmlns:a16="http://schemas.microsoft.com/office/drawing/2014/main" xmlns="" id="{4247F63F-5AA6-45D8-B542-FC03B8BB505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38200" y="1905000"/>
                <a:ext cx="0" cy="4267200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0483" name="TextBox 10">
              <a:extLst>
                <a:ext uri="{FF2B5EF4-FFF2-40B4-BE49-F238E27FC236}">
                  <a16:creationId xmlns:a16="http://schemas.microsoft.com/office/drawing/2014/main" xmlns="" id="{04438997-19AC-4BD3-99FA-D883620DC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2001" y="5137032"/>
              <a:ext cx="3930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484" name="TextBox 11">
              <a:extLst>
                <a:ext uri="{FF2B5EF4-FFF2-40B4-BE49-F238E27FC236}">
                  <a16:creationId xmlns:a16="http://schemas.microsoft.com/office/drawing/2014/main" xmlns="" id="{F0F3CB85-08B0-43DA-A4FE-301F9869F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063" y="5137032"/>
              <a:ext cx="3930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485" name="TextBox 12">
              <a:extLst>
                <a:ext uri="{FF2B5EF4-FFF2-40B4-BE49-F238E27FC236}">
                  <a16:creationId xmlns:a16="http://schemas.microsoft.com/office/drawing/2014/main" xmlns="" id="{00FD01BA-1BC9-4B1C-92F3-80D972630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3657" y="5137032"/>
              <a:ext cx="3930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486" name="TextBox 13">
              <a:extLst>
                <a:ext uri="{FF2B5EF4-FFF2-40B4-BE49-F238E27FC236}">
                  <a16:creationId xmlns:a16="http://schemas.microsoft.com/office/drawing/2014/main" xmlns="" id="{2D8BDADD-43F4-40A7-8028-98E0A59885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4930" y="5137032"/>
              <a:ext cx="3930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487" name="TextBox 14">
              <a:extLst>
                <a:ext uri="{FF2B5EF4-FFF2-40B4-BE49-F238E27FC236}">
                  <a16:creationId xmlns:a16="http://schemas.microsoft.com/office/drawing/2014/main" xmlns="" id="{81794591-F58D-418C-912D-7E0F124955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2300" y="1225432"/>
              <a:ext cx="8098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0488" name="TextBox 15">
              <a:extLst>
                <a:ext uri="{FF2B5EF4-FFF2-40B4-BE49-F238E27FC236}">
                  <a16:creationId xmlns:a16="http://schemas.microsoft.com/office/drawing/2014/main" xmlns="" id="{0B064177-5D30-46F4-A8A9-A57BF76F26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2801" y="2165232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75</a:t>
              </a:r>
            </a:p>
          </p:txBody>
        </p:sp>
        <p:sp>
          <p:nvSpPr>
            <p:cNvPr id="20489" name="TextBox 16">
              <a:extLst>
                <a:ext uri="{FF2B5EF4-FFF2-40B4-BE49-F238E27FC236}">
                  <a16:creationId xmlns:a16="http://schemas.microsoft.com/office/drawing/2014/main" xmlns="" id="{2ACC204E-ECCD-418A-A13B-BD300B0689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2801" y="3155832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0490" name="TextBox 17">
              <a:extLst>
                <a:ext uri="{FF2B5EF4-FFF2-40B4-BE49-F238E27FC236}">
                  <a16:creationId xmlns:a16="http://schemas.microsoft.com/office/drawing/2014/main" xmlns="" id="{4D36C299-4814-411A-826E-187AF6967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088" y="4146432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0BD7A2C4-BDAF-44E7-A15C-E31078B5AE87}"/>
                </a:ext>
              </a:extLst>
            </p:cNvPr>
            <p:cNvSpPr/>
            <p:nvPr/>
          </p:nvSpPr>
          <p:spPr bwMode="auto">
            <a:xfrm>
              <a:off x="2871439" y="3590175"/>
              <a:ext cx="521559" cy="1584593"/>
            </a:xfrm>
            <a:prstGeom prst="rect">
              <a:avLst/>
            </a:prstGeom>
            <a:solidFill>
              <a:srgbClr val="485A2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cxnSp>
          <p:nvCxnSpPr>
            <p:cNvPr id="20494" name="Straight Connector 27">
              <a:extLst>
                <a:ext uri="{FF2B5EF4-FFF2-40B4-BE49-F238E27FC236}">
                  <a16:creationId xmlns:a16="http://schemas.microsoft.com/office/drawing/2014/main" xmlns="" id="{775331DA-01F0-4556-A926-6BD5F827A0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6200" y="1530232"/>
              <a:ext cx="1524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5" name="Straight Connector 29">
              <a:extLst>
                <a:ext uri="{FF2B5EF4-FFF2-40B4-BE49-F238E27FC236}">
                  <a16:creationId xmlns:a16="http://schemas.microsoft.com/office/drawing/2014/main" xmlns="" id="{868EB6EF-A9F0-411A-BF5E-54F07A644D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6200" y="2444632"/>
              <a:ext cx="1524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6" name="Straight Connector 30">
              <a:extLst>
                <a:ext uri="{FF2B5EF4-FFF2-40B4-BE49-F238E27FC236}">
                  <a16:creationId xmlns:a16="http://schemas.microsoft.com/office/drawing/2014/main" xmlns="" id="{CA49E393-432D-4FB6-ABCF-8E9FF4C863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6200" y="3435232"/>
              <a:ext cx="1524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7" name="Straight Connector 31">
              <a:extLst>
                <a:ext uri="{FF2B5EF4-FFF2-40B4-BE49-F238E27FC236}">
                  <a16:creationId xmlns:a16="http://schemas.microsoft.com/office/drawing/2014/main" xmlns="" id="{513084B0-9A36-4678-B8CD-64CED9F560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6200" y="4425832"/>
              <a:ext cx="1524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8" name="TextBox 35">
              <a:extLst>
                <a:ext uri="{FF2B5EF4-FFF2-40B4-BE49-F238E27FC236}">
                  <a16:creationId xmlns:a16="http://schemas.microsoft.com/office/drawing/2014/main" xmlns="" id="{EDDBDF0D-3196-464C-9B03-7A656CAED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435704" y="3138510"/>
              <a:ext cx="3358996" cy="5847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5-Year Survival (%)</a:t>
              </a:r>
            </a:p>
          </p:txBody>
        </p:sp>
        <p:sp>
          <p:nvSpPr>
            <p:cNvPr id="20502" name="TextBox 30">
              <a:extLst>
                <a:ext uri="{FF2B5EF4-FFF2-40B4-BE49-F238E27FC236}">
                  <a16:creationId xmlns:a16="http://schemas.microsoft.com/office/drawing/2014/main" xmlns="" id="{A147DA0B-F0B2-43CF-B125-ED545A8605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1839" y="3055170"/>
              <a:ext cx="811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40%</a:t>
              </a:r>
            </a:p>
          </p:txBody>
        </p:sp>
        <p:sp>
          <p:nvSpPr>
            <p:cNvPr id="20504" name="TextBox 32">
              <a:extLst>
                <a:ext uri="{FF2B5EF4-FFF2-40B4-BE49-F238E27FC236}">
                  <a16:creationId xmlns:a16="http://schemas.microsoft.com/office/drawing/2014/main" xmlns="" id="{AC706DAB-767B-4BDE-89CD-0BBF4630C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4930" y="4583208"/>
              <a:ext cx="6286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0%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052D392-572E-4238-806C-7944339860A7}"/>
                </a:ext>
              </a:extLst>
            </p:cNvPr>
            <p:cNvSpPr/>
            <p:nvPr/>
          </p:nvSpPr>
          <p:spPr bwMode="auto">
            <a:xfrm>
              <a:off x="3991817" y="4667497"/>
              <a:ext cx="522550" cy="510366"/>
            </a:xfrm>
            <a:prstGeom prst="rect">
              <a:avLst/>
            </a:prstGeom>
            <a:solidFill>
              <a:srgbClr val="485A2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D1179A90-0D18-4F55-A742-E1627B33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5426" y="4034328"/>
              <a:ext cx="811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15%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AB5CB81A-D032-4C8F-BE11-C6357FC80170}"/>
                </a:ext>
              </a:extLst>
            </p:cNvPr>
            <p:cNvSpPr/>
            <p:nvPr/>
          </p:nvSpPr>
          <p:spPr bwMode="auto">
            <a:xfrm>
              <a:off x="5769572" y="4975194"/>
              <a:ext cx="522551" cy="202669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238F7A95-C864-4B81-A88C-9D32CFF35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2672" y="4357508"/>
              <a:ext cx="80823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&lt;5%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295F6CFA-254C-474D-85E1-397ECE6BB5C8}"/>
                </a:ext>
              </a:extLst>
            </p:cNvPr>
            <p:cNvSpPr/>
            <p:nvPr/>
          </p:nvSpPr>
          <p:spPr bwMode="auto">
            <a:xfrm rot="5400000">
              <a:off x="7941880" y="-138375"/>
              <a:ext cx="381000" cy="3012676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D1ACA128-3775-43C4-91FA-F4D4F783AB5A}"/>
                </a:ext>
              </a:extLst>
            </p:cNvPr>
            <p:cNvSpPr/>
            <p:nvPr/>
          </p:nvSpPr>
          <p:spPr bwMode="auto">
            <a:xfrm rot="5400000">
              <a:off x="3284505" y="559942"/>
              <a:ext cx="381000" cy="1631283"/>
            </a:xfrm>
            <a:prstGeom prst="rect">
              <a:avLst/>
            </a:prstGeom>
            <a:solidFill>
              <a:srgbClr val="8AAB4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xmlns="" id="{BAF4CE56-F8E5-4FC8-8B68-B9DFBCB28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5837" y="566038"/>
              <a:ext cx="811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37" name="TextBox 30">
              <a:extLst>
                <a:ext uri="{FF2B5EF4-FFF2-40B4-BE49-F238E27FC236}">
                  <a16:creationId xmlns:a16="http://schemas.microsoft.com/office/drawing/2014/main" xmlns="" id="{C11F3CB0-337E-4921-80DC-0288950E8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5762" y="620491"/>
              <a:ext cx="811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55%</a:t>
              </a:r>
            </a:p>
          </p:txBody>
        </p:sp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xmlns="" id="{51136F72-A138-444A-BBEE-1335D4E8CD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0214" y="5740945"/>
              <a:ext cx="1508939" cy="523220"/>
            </a:xfrm>
            <a:prstGeom prst="rect">
              <a:avLst/>
            </a:prstGeom>
            <a:solidFill>
              <a:srgbClr val="8AAB4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Localized</a:t>
              </a:r>
            </a:p>
          </p:txBody>
        </p:sp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xmlns="" id="{082D54FF-3F50-4C22-AE16-E703D2C7E9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9399" y="5707992"/>
              <a:ext cx="1701572" cy="954107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Locally Advanced</a:t>
              </a:r>
            </a:p>
          </p:txBody>
        </p:sp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xmlns="" id="{32A6F39C-8609-4BFF-AE9A-22ED94F40F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4111" y="5730854"/>
              <a:ext cx="1731180" cy="523220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Metastatic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B830EA43-6F5D-4C40-B319-2419A5E664B8}"/>
                </a:ext>
              </a:extLst>
            </p:cNvPr>
            <p:cNvSpPr/>
            <p:nvPr/>
          </p:nvSpPr>
          <p:spPr bwMode="auto">
            <a:xfrm rot="5400000">
              <a:off x="5281465" y="332708"/>
              <a:ext cx="381000" cy="2085752"/>
            </a:xfrm>
            <a:prstGeom prst="rect">
              <a:avLst/>
            </a:prstGeom>
            <a:solidFill>
              <a:srgbClr val="FFCC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xmlns="" id="{12240285-B2EB-4B1A-B582-6EB086D978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5671" y="589668"/>
              <a:ext cx="811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25%</a:t>
              </a:r>
            </a:p>
          </p:txBody>
        </p:sp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xmlns="" id="{2B52500C-5C17-46D6-8D73-F452B68C3ADE}"/>
                </a:ext>
              </a:extLst>
            </p:cNvPr>
            <p:cNvSpPr/>
            <p:nvPr/>
          </p:nvSpPr>
          <p:spPr bwMode="auto">
            <a:xfrm rot="5400000">
              <a:off x="6703679" y="-584442"/>
              <a:ext cx="693590" cy="5186087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9" charset="0"/>
                <a:ea typeface="+mn-ea"/>
                <a:cs typeface="+mn-cs"/>
              </a:endParaRPr>
            </a:p>
          </p:txBody>
        </p:sp>
        <p:sp>
          <p:nvSpPr>
            <p:cNvPr id="44" name="TextBox 30">
              <a:extLst>
                <a:ext uri="{FF2B5EF4-FFF2-40B4-BE49-F238E27FC236}">
                  <a16:creationId xmlns:a16="http://schemas.microsoft.com/office/drawing/2014/main" xmlns="" id="{97860578-E57E-456F-931A-7A3FA8FEE1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2979" y="2437159"/>
              <a:ext cx="901209" cy="58477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80%</a:t>
              </a:r>
            </a:p>
          </p:txBody>
        </p:sp>
        <p:sp>
          <p:nvSpPr>
            <p:cNvPr id="45" name="TextBox 36">
              <a:extLst>
                <a:ext uri="{FF2B5EF4-FFF2-40B4-BE49-F238E27FC236}">
                  <a16:creationId xmlns:a16="http://schemas.microsoft.com/office/drawing/2014/main" xmlns="" id="{B094CB1B-5966-45EA-ABD9-9A13357F9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76816" y="897659"/>
              <a:ext cx="2340762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Stage at Presentation</a:t>
              </a:r>
            </a:p>
          </p:txBody>
        </p:sp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xmlns="" id="{263685CF-8D1C-45DE-A339-0DAF884C03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6111" y="1111140"/>
              <a:ext cx="10278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 or 2</a:t>
              </a:r>
            </a:p>
          </p:txBody>
        </p:sp>
        <p:sp>
          <p:nvSpPr>
            <p:cNvPr id="47" name="TextBox 10">
              <a:extLst>
                <a:ext uri="{FF2B5EF4-FFF2-40B4-BE49-F238E27FC236}">
                  <a16:creationId xmlns:a16="http://schemas.microsoft.com/office/drawing/2014/main" xmlns="" id="{E853E9CE-3D11-46AE-A1BB-66C3D83A5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312" y="1106674"/>
              <a:ext cx="3674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xmlns="" id="{79A1867F-D58B-4F68-80AD-1E35D295F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6225" y="1111140"/>
              <a:ext cx="3674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0C73A8-72E3-4374-8A2B-DD5F62AD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40733"/>
            <a:ext cx="92964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Pancreatic Cancer Detection Consortium (PCDC)</a:t>
            </a:r>
          </a:p>
        </p:txBody>
      </p:sp>
      <p:graphicFrame>
        <p:nvGraphicFramePr>
          <p:cNvPr id="6" name="Group 181">
            <a:extLst>
              <a:ext uri="{FF2B5EF4-FFF2-40B4-BE49-F238E27FC236}">
                <a16:creationId xmlns:a16="http://schemas.microsoft.com/office/drawing/2014/main" xmlns="" id="{A069E46B-C963-4398-82BC-E9D65740D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285733"/>
              </p:ext>
            </p:extLst>
          </p:nvPr>
        </p:nvGraphicFramePr>
        <p:xfrm>
          <a:off x="838200" y="1283733"/>
          <a:ext cx="10363200" cy="4673381"/>
        </p:xfrm>
        <a:graphic>
          <a:graphicData uri="http://schemas.openxmlformats.org/drawingml/2006/table">
            <a:tbl>
              <a:tblPr/>
              <a:tblGrid>
                <a:gridCol w="692708">
                  <a:extLst>
                    <a:ext uri="{9D8B030D-6E8A-4147-A177-3AD203B41FA5}">
                      <a16:colId xmlns:a16="http://schemas.microsoft.com/office/drawing/2014/main" xmlns="" val="848891428"/>
                    </a:ext>
                  </a:extLst>
                </a:gridCol>
                <a:gridCol w="29304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2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979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Grant PI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Lead Institution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Collaborating Institutions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Mike Goggins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JHU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CWRU, DFCI,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UPenn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UPitt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(2)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Gloria Petersen &amp; Ken Zaret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Mayo Clinic* &amp; UPenn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5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(3)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Brian Wolpin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Dana-Farber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BIDMC, BWH, CUMC, HU, HSPH, MGH, MSKCC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(4)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Tony Hollingsworth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Nebraska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CSHL,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Wash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(5)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Walter Park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Stanford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Univ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(6)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Julie Sutcliffe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UCSD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37475802"/>
                  </a:ext>
                </a:extLst>
              </a:tr>
              <a:tr h="5284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(7)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Ajay Goel &amp; Dan Von Hoff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City of Hope &amp;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TGen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MCW, Ochsner, Nagoya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Samsung,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Arizona, USC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6178745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(8)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Ann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Killary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&amp; Subrata Sen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MDACC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673844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C76640-102F-4349-843B-5C7BB4955DF7}"/>
              </a:ext>
            </a:extLst>
          </p:cNvPr>
          <p:cNvSpPr txBox="1"/>
          <p:nvPr/>
        </p:nvSpPr>
        <p:spPr>
          <a:xfrm>
            <a:off x="1066800" y="6172200"/>
            <a:ext cx="5929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Mayo Clinic also serves as coordinating site for PCDC</a:t>
            </a:r>
          </a:p>
        </p:txBody>
      </p:sp>
    </p:spTree>
    <p:extLst>
      <p:ext uri="{BB962C8B-B14F-4D97-AF65-F5344CB8AC3E}">
        <p14:creationId xmlns:p14="http://schemas.microsoft.com/office/powerpoint/2010/main" val="1411333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0C73A8-72E3-4374-8A2B-DD5F62AD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Pancreatic Cancer Detection Consortium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835B47-FAC7-4871-8E77-A613C260E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19200"/>
            <a:ext cx="10134600" cy="5105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2400" u="sng" dirty="0"/>
              <a:t>Led at NCI</a:t>
            </a:r>
            <a:r>
              <a:rPr lang="en-US" sz="2400" dirty="0"/>
              <a:t>: Drs. Sudhir Srivastava, Sharmistha Ghosh, Matthew Young, Guillermo Marquez, and Jo Ann Rinaudo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2400" u="sng" dirty="0"/>
              <a:t>PCDC activities overview</a:t>
            </a:r>
            <a:r>
              <a:rPr lang="en-US" sz="2400" dirty="0"/>
              <a:t>: 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Data &amp; biospecimen collection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Risk assessment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Biomarkers for earlier detection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Novel imaging modalities to identify small cancers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2400" u="sng" dirty="0"/>
              <a:t>Flagship projects / Signature protocols</a:t>
            </a:r>
            <a:r>
              <a:rPr lang="en-US" sz="2400" dirty="0"/>
              <a:t>: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Data and biospecimen hub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Pancreatic cystic lesions: Longitudinal data and sample collection (goal N=2000)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400" dirty="0"/>
              <a:t>     - Familial risk: Longitudinal data and sample collection (goal N=2000)</a:t>
            </a:r>
          </a:p>
        </p:txBody>
      </p:sp>
    </p:spTree>
    <p:extLst>
      <p:ext uri="{BB962C8B-B14F-4D97-AF65-F5344CB8AC3E}">
        <p14:creationId xmlns:p14="http://schemas.microsoft.com/office/powerpoint/2010/main" val="3445573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438A-D5E2-4FD3-8805-D4AE1636B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Data and Biospecimen Hub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A09B2F2D-193C-4050-8AFF-D6B8D9A60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039800"/>
              </p:ext>
            </p:extLst>
          </p:nvPr>
        </p:nvGraphicFramePr>
        <p:xfrm>
          <a:off x="6087533" y="1670756"/>
          <a:ext cx="5257800" cy="3886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9867">
                  <a:extLst>
                    <a:ext uri="{9D8B030D-6E8A-4147-A177-3AD203B41FA5}">
                      <a16:colId xmlns:a16="http://schemas.microsoft.com/office/drawing/2014/main" xmlns="" val="3179059894"/>
                    </a:ext>
                  </a:extLst>
                </a:gridCol>
                <a:gridCol w="1667933">
                  <a:extLst>
                    <a:ext uri="{9D8B030D-6E8A-4147-A177-3AD203B41FA5}">
                      <a16:colId xmlns:a16="http://schemas.microsoft.com/office/drawing/2014/main" xmlns="" val="1943987556"/>
                    </a:ext>
                  </a:extLst>
                </a:gridCol>
              </a:tblGrid>
              <a:tr h="5551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Patient Cohort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Accrual 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149873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Pancreatic Adenocarcinoma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1,254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9131079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Healthy Controls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1272948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Pancreatic Cysts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598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5310422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Chronic Pancreatitis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996875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Familial 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1,169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103310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Total patients enrolled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3,647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2480535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FA620EF-5DE0-49A9-8BAD-3CCD244DB6C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3" y="1823156"/>
            <a:ext cx="4953000" cy="366630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56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5A693C-3F18-4CD8-99E6-1D549D58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Risk Assessment: High Risk 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E5759-B332-4FC1-BC42-2C87752D5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Familial risk (10-15%)</a:t>
            </a:r>
          </a:p>
          <a:p>
            <a:endParaRPr lang="en-US" dirty="0"/>
          </a:p>
          <a:p>
            <a:r>
              <a:rPr lang="en-US" dirty="0"/>
              <a:t>Adult new-onset diabetes (15-20%)</a:t>
            </a:r>
          </a:p>
          <a:p>
            <a:endParaRPr lang="en-US" dirty="0"/>
          </a:p>
          <a:p>
            <a:r>
              <a:rPr lang="en-US" dirty="0"/>
              <a:t>Pancreatic cystic lesions (10-15%)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D0F5419D-8848-4994-888E-1743FDBCC340}"/>
              </a:ext>
            </a:extLst>
          </p:cNvPr>
          <p:cNvGrpSpPr/>
          <p:nvPr/>
        </p:nvGrpSpPr>
        <p:grpSpPr>
          <a:xfrm>
            <a:off x="5029200" y="5105400"/>
            <a:ext cx="1866899" cy="830203"/>
            <a:chOff x="5334000" y="2853096"/>
            <a:chExt cx="1866899" cy="8302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9DCC0FA-239B-4E43-864E-710BB0B7F0A3}"/>
                </a:ext>
              </a:extLst>
            </p:cNvPr>
            <p:cNvSpPr txBox="1"/>
            <p:nvPr/>
          </p:nvSpPr>
          <p:spPr>
            <a:xfrm>
              <a:off x="5462212" y="2975810"/>
              <a:ext cx="17386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35-50%</a:t>
              </a:r>
              <a:endParaRPr lang="en-US" sz="3200" b="1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F0158ED6-0C45-4B76-B220-AEC7371B5E5C}"/>
                </a:ext>
              </a:extLst>
            </p:cNvPr>
            <p:cNvSpPr/>
            <p:nvPr/>
          </p:nvSpPr>
          <p:spPr>
            <a:xfrm>
              <a:off x="5334000" y="2853096"/>
              <a:ext cx="1638300" cy="830203"/>
            </a:xfrm>
            <a:prstGeom prst="ellipse">
              <a:avLst/>
            </a:prstGeom>
            <a:noFill/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35537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0826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</a:rPr>
              <a:t>Pathogenic Germline Alterations in Non-Selected PDAC Patients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680505"/>
              </p:ext>
            </p:extLst>
          </p:nvPr>
        </p:nvGraphicFramePr>
        <p:xfrm>
          <a:off x="1744858" y="1333090"/>
          <a:ext cx="2635405" cy="3460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229">
                  <a:extLst>
                    <a:ext uri="{9D8B030D-6E8A-4147-A177-3AD203B41FA5}">
                      <a16:colId xmlns:a16="http://schemas.microsoft.com/office/drawing/2014/main" xmlns="" val="3771348846"/>
                    </a:ext>
                  </a:extLst>
                </a:gridCol>
                <a:gridCol w="1560176">
                  <a:extLst>
                    <a:ext uri="{9D8B030D-6E8A-4147-A177-3AD203B41FA5}">
                      <a16:colId xmlns:a16="http://schemas.microsoft.com/office/drawing/2014/main" xmlns="" val="3023644576"/>
                    </a:ext>
                  </a:extLst>
                </a:gridCol>
              </a:tblGrid>
              <a:tr h="63552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DFCI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(N=354)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3124853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800000"/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800000"/>
                          </a:solidFill>
                          <a:latin typeface="Calibri" panose="020F0502020204030204" pitchFamily="34" charset="0"/>
                        </a:rPr>
                        <a:t>41 (11.6%)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4265819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ATM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7 (2.0%)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744553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BRCA1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5 (1.4%)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1235190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BRCA2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7 (2.0%)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58349648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CDKN2A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3 (0.8%)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5611949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b="1" dirty="0"/>
                        <a:t>MLH1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(0%)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5183345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b="1" dirty="0"/>
                        <a:t>TP53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(0.3%)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7045511"/>
                  </a:ext>
                </a:extLst>
              </a:tr>
              <a:tr h="35307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Others*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18 (5.1%)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584986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4872777"/>
            <a:ext cx="377282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 APC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BRIP1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(3),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CHEK2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(4),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FANCA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MSH2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MSH6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NBN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PALB2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RAD50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RAD51C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C369D1E-BA8E-4D94-80EF-EF6EBF67656E}"/>
              </a:ext>
            </a:extLst>
          </p:cNvPr>
          <p:cNvSpPr/>
          <p:nvPr/>
        </p:nvSpPr>
        <p:spPr>
          <a:xfrm>
            <a:off x="1093807" y="5902549"/>
            <a:ext cx="41760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Aguirre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Cancer Discovery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2018;8:1096.</a:t>
            </a:r>
          </a:p>
        </p:txBody>
      </p:sp>
      <p:sp>
        <p:nvSpPr>
          <p:cNvPr id="10" name="Text Box 34">
            <a:extLst>
              <a:ext uri="{FF2B5EF4-FFF2-40B4-BE49-F238E27FC236}">
                <a16:creationId xmlns:a16="http://schemas.microsoft.com/office/drawing/2014/main" xmlns="" id="{7867E051-D8C4-4AB4-8E74-F5EC05FC3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807" y="6220004"/>
            <a:ext cx="37544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 defTabSz="45720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 defTabSz="4572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 defTabSz="4572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 defTabSz="4572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Yurgelun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 et al. </a:t>
            </a: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Genet Med.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2018;21:213-23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0D1647C-7EBF-4314-BA1E-CCA1D095B7CB}"/>
              </a:ext>
            </a:extLst>
          </p:cNvPr>
          <p:cNvSpPr txBox="1"/>
          <p:nvPr/>
        </p:nvSpPr>
        <p:spPr>
          <a:xfrm>
            <a:off x="5895310" y="4887112"/>
            <a:ext cx="449329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 BARD1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(4),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BRIP1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(5),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CHEK2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(33),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FANCC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(8),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MRE11A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MSH2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MSH6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(7),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NBN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(4),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NF1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(4),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PALB2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(12),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PMS2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(2), </a:t>
            </a:r>
            <a:r>
              <a:rPr kumimoji="0" lang="en-US" altLang="x-non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RAD51C</a:t>
            </a:r>
            <a:r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(3)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70E153C-A32A-4758-96B2-B0A0FC93402F}"/>
              </a:ext>
            </a:extLst>
          </p:cNvPr>
          <p:cNvSpPr/>
          <p:nvPr/>
        </p:nvSpPr>
        <p:spPr>
          <a:xfrm>
            <a:off x="6629400" y="6241103"/>
            <a:ext cx="34462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Hu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JAMA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2018;319:2401.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AF32F334-5BD4-4C38-AE9F-E678F678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083325"/>
              </p:ext>
            </p:extLst>
          </p:nvPr>
        </p:nvGraphicFramePr>
        <p:xfrm>
          <a:off x="5975093" y="1361313"/>
          <a:ext cx="4248612" cy="3431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762">
                  <a:extLst>
                    <a:ext uri="{9D8B030D-6E8A-4147-A177-3AD203B41FA5}">
                      <a16:colId xmlns:a16="http://schemas.microsoft.com/office/drawing/2014/main" xmlns="" val="3771348846"/>
                    </a:ext>
                  </a:extLst>
                </a:gridCol>
                <a:gridCol w="1523224">
                  <a:extLst>
                    <a:ext uri="{9D8B030D-6E8A-4147-A177-3AD203B41FA5}">
                      <a16:colId xmlns:a16="http://schemas.microsoft.com/office/drawing/2014/main" xmlns="" val="3023644576"/>
                    </a:ext>
                  </a:extLst>
                </a:gridCol>
                <a:gridCol w="1675626">
                  <a:extLst>
                    <a:ext uri="{9D8B030D-6E8A-4147-A177-3AD203B41FA5}">
                      <a16:colId xmlns:a16="http://schemas.microsoft.com/office/drawing/2014/main" xmlns="" val="3844451714"/>
                    </a:ext>
                  </a:extLst>
                </a:gridCol>
              </a:tblGrid>
              <a:tr h="6886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Mayo Clinic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(N=3030)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OR (95% CI)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†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312485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800000"/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800000"/>
                          </a:solidFill>
                          <a:latin typeface="Calibri" panose="020F0502020204030204" pitchFamily="34" charset="0"/>
                        </a:rPr>
                        <a:t>253 (8.4%)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8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7922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ATM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69 (2.3%)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5.7 (4.4-7.3)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5760445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BRCA1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18 (0.6%)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2.6 (1.5-4.1)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123519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BRCA2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59 (2.0%)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6.2 (4.6-8.2)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5834964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b="1" i="1" dirty="0"/>
                        <a:t>CDKN2A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(0.3%)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12.3 (5.4-25.6)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561194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b="1" i="1" dirty="0"/>
                        <a:t>MLH1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(0.2%)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6.7 (1.9-17.5)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554111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b="1" i="1" dirty="0"/>
                        <a:t>TP53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(0.2%)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6.7 (2.5-15.0)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432912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Others*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86 (3.4%)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584986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0F5419D-8848-4994-888E-1743FDBCC340}"/>
              </a:ext>
            </a:extLst>
          </p:cNvPr>
          <p:cNvGrpSpPr/>
          <p:nvPr/>
        </p:nvGrpSpPr>
        <p:grpSpPr>
          <a:xfrm>
            <a:off x="4572928" y="2975810"/>
            <a:ext cx="990600" cy="470140"/>
            <a:chOff x="5334000" y="2967335"/>
            <a:chExt cx="990600" cy="4701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9DCC0FA-239B-4E43-864E-710BB0B7F0A3}"/>
                </a:ext>
              </a:extLst>
            </p:cNvPr>
            <p:cNvSpPr txBox="1"/>
            <p:nvPr/>
          </p:nvSpPr>
          <p:spPr>
            <a:xfrm>
              <a:off x="5462213" y="297581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6.5%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F0158ED6-0C45-4B76-B220-AEC7371B5E5C}"/>
                </a:ext>
              </a:extLst>
            </p:cNvPr>
            <p:cNvSpPr/>
            <p:nvPr/>
          </p:nvSpPr>
          <p:spPr>
            <a:xfrm>
              <a:off x="5334000" y="2967335"/>
              <a:ext cx="990600" cy="470140"/>
            </a:xfrm>
            <a:prstGeom prst="ellipse">
              <a:avLst/>
            </a:prstGeom>
            <a:noFill/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159D4F48-C3E4-468E-835D-551B04CE834B}"/>
              </a:ext>
            </a:extLst>
          </p:cNvPr>
          <p:cNvGrpSpPr/>
          <p:nvPr/>
        </p:nvGrpSpPr>
        <p:grpSpPr>
          <a:xfrm>
            <a:off x="10439400" y="2971800"/>
            <a:ext cx="990600" cy="474605"/>
            <a:chOff x="10363200" y="2967335"/>
            <a:chExt cx="990600" cy="4746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671B061D-6BC5-4BAB-BC2E-CBBAC6F349C1}"/>
                </a:ext>
              </a:extLst>
            </p:cNvPr>
            <p:cNvSpPr txBox="1"/>
            <p:nvPr/>
          </p:nvSpPr>
          <p:spPr>
            <a:xfrm>
              <a:off x="10468383" y="2967335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5.5%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DC5C1AE1-9013-452C-9C6C-1BC5D6F3954C}"/>
                </a:ext>
              </a:extLst>
            </p:cNvPr>
            <p:cNvSpPr/>
            <p:nvPr/>
          </p:nvSpPr>
          <p:spPr>
            <a:xfrm>
              <a:off x="10363200" y="2971800"/>
              <a:ext cx="990600" cy="470140"/>
            </a:xfrm>
            <a:prstGeom prst="ellipse">
              <a:avLst/>
            </a:prstGeom>
            <a:noFill/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2E7233C-1978-45E3-B2AB-09A84272FA07}"/>
              </a:ext>
            </a:extLst>
          </p:cNvPr>
          <p:cNvSpPr txBox="1"/>
          <p:nvPr/>
        </p:nvSpPr>
        <p:spPr>
          <a:xfrm>
            <a:off x="6477000" y="5824459"/>
            <a:ext cx="289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† Weighted by race/ethnicity</a:t>
            </a:r>
          </a:p>
        </p:txBody>
      </p:sp>
    </p:spTree>
    <p:extLst>
      <p:ext uri="{BB962C8B-B14F-4D97-AF65-F5344CB8AC3E}">
        <p14:creationId xmlns:p14="http://schemas.microsoft.com/office/powerpoint/2010/main" val="164050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Universal Genetic Testing at Dana-Farber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609600" y="1152525"/>
            <a:ext cx="10972800" cy="50196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ts val="2000"/>
              </a:spcAft>
            </a:pPr>
            <a:r>
              <a:rPr lang="en-US" altLang="x-none" sz="2700" dirty="0"/>
              <a:t>Evaluate genetic testing referrals for 1,214 new patients: ~50 new patients with pancreatic cancer/month from 3/17-3/19 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x-none" sz="2700" dirty="0"/>
              <a:t>Reminder program (Dec 2016): 8 pts/month (16%).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x-none" sz="2700" dirty="0"/>
              <a:t>Automatic referral program (Oct 2018): ~20 pts/month (40%).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ts val="2000"/>
              </a:spcAft>
            </a:pPr>
            <a:r>
              <a:rPr lang="en-US" altLang="x-none" sz="2700" dirty="0"/>
              <a:t>Updated automated workflow (Mar 2019): ~30 pts/month (60%).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ts val="2000"/>
              </a:spcAft>
            </a:pPr>
            <a:r>
              <a:rPr lang="en-US" altLang="x-none" sz="2700" dirty="0"/>
              <a:t>10% of pts who underwent genetic testing had inherited mutation.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2000"/>
              </a:spcAft>
            </a:pPr>
            <a:r>
              <a:rPr lang="en-US" altLang="x-none" sz="2700" b="1" dirty="0">
                <a:solidFill>
                  <a:srgbClr val="800000"/>
                </a:solidFill>
              </a:rPr>
              <a:t>2/3 of patients had one or more 1</a:t>
            </a:r>
            <a:r>
              <a:rPr lang="en-US" altLang="x-none" sz="2700" b="1" baseline="30000" dirty="0">
                <a:solidFill>
                  <a:srgbClr val="800000"/>
                </a:solidFill>
              </a:rPr>
              <a:t>st</a:t>
            </a:r>
            <a:r>
              <a:rPr lang="en-US" altLang="x-none" sz="2700" b="1" dirty="0">
                <a:solidFill>
                  <a:srgbClr val="800000"/>
                </a:solidFill>
              </a:rPr>
              <a:t> relative who underwent genetic testing and 1/3 of patients received targeted or immune therapy</a:t>
            </a:r>
          </a:p>
        </p:txBody>
      </p:sp>
    </p:spTree>
    <p:extLst>
      <p:ext uri="{BB962C8B-B14F-4D97-AF65-F5344CB8AC3E}">
        <p14:creationId xmlns:p14="http://schemas.microsoft.com/office/powerpoint/2010/main" val="345655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A881689-C44B-4A2F-A667-CAFAC99CA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36" t="11974" r="5224" b="14182"/>
          <a:stretch/>
        </p:blipFill>
        <p:spPr>
          <a:xfrm>
            <a:off x="802588" y="1620716"/>
            <a:ext cx="6938582" cy="3271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E7F5E5-5FA6-4432-9880-EE28541A7F51}"/>
              </a:ext>
            </a:extLst>
          </p:cNvPr>
          <p:cNvSpPr txBox="1"/>
          <p:nvPr/>
        </p:nvSpPr>
        <p:spPr>
          <a:xfrm>
            <a:off x="990600" y="5562600"/>
            <a:ext cx="4688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Canto et al.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Gastroenterology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2018;155:740-51.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3E586BB-89AB-4301-9132-2E901FF1B7DF}"/>
              </a:ext>
            </a:extLst>
          </p:cNvPr>
          <p:cNvSpPr txBox="1">
            <a:spLocks/>
          </p:cNvSpPr>
          <p:nvPr/>
        </p:nvSpPr>
        <p:spPr bwMode="auto">
          <a:xfrm>
            <a:off x="2209800" y="-3030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Surveillance = Earlier Diagnosis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F640422-7EC6-40D0-91B4-D1286AD1EB59}"/>
              </a:ext>
            </a:extLst>
          </p:cNvPr>
          <p:cNvSpPr txBox="1"/>
          <p:nvPr/>
        </p:nvSpPr>
        <p:spPr>
          <a:xfrm>
            <a:off x="8201808" y="1620716"/>
            <a:ext cx="356078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 Risk for Other Cancers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Breast cancer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Colorectal cancer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Melanoma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Ovarian cancer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Prostate cancer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Small bowel &amp; biliary cancer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Uterine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4A8BCFC-C2C5-452B-8425-9D2071DD5D2F}"/>
              </a:ext>
            </a:extLst>
          </p:cNvPr>
          <p:cNvSpPr txBox="1"/>
          <p:nvPr/>
        </p:nvSpPr>
        <p:spPr>
          <a:xfrm>
            <a:off x="5499132" y="101025"/>
            <a:ext cx="375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48845" y="5377934"/>
            <a:ext cx="22406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smtClean="0"/>
              <a:t>CAPS protocol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672019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>
            <a:spLocks noChangeArrowheads="1"/>
          </p:cNvSpPr>
          <p:nvPr/>
        </p:nvSpPr>
        <p:spPr bwMode="auto">
          <a:xfrm>
            <a:off x="1295400" y="833438"/>
            <a:ext cx="9525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t>Olaparib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t> as maintenance treatment following first-line platinum-based chemotherapy in patients with a germline BRCA mutation and metastatic pancreatic cancer: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t>Phase III POLO trial</a:t>
            </a:r>
          </a:p>
        </p:txBody>
      </p:sp>
      <p:sp>
        <p:nvSpPr>
          <p:cNvPr id="5" name="TextBox 4">
            <a:extLst/>
          </p:cNvPr>
          <p:cNvSpPr txBox="1"/>
          <p:nvPr/>
        </p:nvSpPr>
        <p:spPr>
          <a:xfrm>
            <a:off x="3655080" y="3429000"/>
            <a:ext cx="4381777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ASCO Annual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Chicago, 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1-4 pm Sunday June 2, 2019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Plenary Session Presentation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Abstract LBA4</a:t>
            </a:r>
          </a:p>
        </p:txBody>
      </p:sp>
    </p:spTree>
    <p:extLst>
      <p:ext uri="{BB962C8B-B14F-4D97-AF65-F5344CB8AC3E}">
        <p14:creationId xmlns:p14="http://schemas.microsoft.com/office/powerpoint/2010/main" val="3992013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304800"/>
            <a:ext cx="5562600" cy="631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6800" y="2514600"/>
            <a:ext cx="6880718" cy="1066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nt Arrow 5"/>
          <p:cNvSpPr/>
          <p:nvPr/>
        </p:nvSpPr>
        <p:spPr>
          <a:xfrm rot="16200000" flipV="1">
            <a:off x="6210300" y="3619500"/>
            <a:ext cx="2438400" cy="2819400"/>
          </a:xfrm>
          <a:prstGeom prst="bentArrow">
            <a:avLst>
              <a:gd name="adj1" fmla="val 14773"/>
              <a:gd name="adj2" fmla="val 1988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257800" y="2895600"/>
            <a:ext cx="60198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457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5A693C-3F18-4CD8-99E6-1D549D58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High Risk 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E5759-B332-4FC1-BC42-2C87752D5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Familial risk (10-15%)</a:t>
            </a:r>
          </a:p>
          <a:p>
            <a:endParaRPr lang="en-US" dirty="0"/>
          </a:p>
          <a:p>
            <a:r>
              <a:rPr lang="en-US" dirty="0"/>
              <a:t>Adult new-onset diabetes (15-20%)</a:t>
            </a:r>
          </a:p>
          <a:p>
            <a:endParaRPr lang="en-US" dirty="0"/>
          </a:p>
          <a:p>
            <a:r>
              <a:rPr lang="en-US" dirty="0"/>
              <a:t>Pancreatic cystic lesions (10-15%)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77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C04537-A57C-4995-8841-BFE486584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94286"/>
            <a:ext cx="7391400" cy="1143000"/>
          </a:xfrm>
        </p:spPr>
        <p:txBody>
          <a:bodyPr>
            <a:noAutofit/>
          </a:bodyPr>
          <a:lstStyle/>
          <a:p>
            <a:r>
              <a:rPr lang="en-US" sz="3600" dirty="0" err="1"/>
              <a:t>Prediagnosis</a:t>
            </a:r>
            <a:r>
              <a:rPr lang="en-US" sz="3600" dirty="0"/>
              <a:t> Metabolic Alterations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24CEB0E-59B1-4299-A3A1-6F3D2B34870B}"/>
              </a:ext>
            </a:extLst>
          </p:cNvPr>
          <p:cNvGrpSpPr/>
          <p:nvPr/>
        </p:nvGrpSpPr>
        <p:grpSpPr>
          <a:xfrm>
            <a:off x="6566129" y="2745481"/>
            <a:ext cx="3559370" cy="1905000"/>
            <a:chOff x="304800" y="3404690"/>
            <a:chExt cx="2969144" cy="16363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76690936-49B7-4962-926C-2E332A7BD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3429000"/>
              <a:ext cx="2969144" cy="131472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B2E36E30-44DD-40DC-96DA-68B0E5E2C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9933" y="3404690"/>
              <a:ext cx="844011" cy="18203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3EB6C5AD-2E4B-424C-8F74-48426B96F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" y="4871347"/>
              <a:ext cx="2685075" cy="16964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64E798D-5CFE-47E0-BDA9-D88D0BAE29F1}"/>
              </a:ext>
            </a:extLst>
          </p:cNvPr>
          <p:cNvGrpSpPr/>
          <p:nvPr/>
        </p:nvGrpSpPr>
        <p:grpSpPr>
          <a:xfrm>
            <a:off x="6538251" y="4970235"/>
            <a:ext cx="4648200" cy="1391523"/>
            <a:chOff x="464471" y="5046304"/>
            <a:chExt cx="3745280" cy="10083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59B5FC04-0327-4948-AB1B-0A97AB8F9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471" y="5046304"/>
              <a:ext cx="3745280" cy="82109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6C07B195-90FB-473F-B2DE-794148E1E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2938" y="5867400"/>
              <a:ext cx="3134878" cy="18730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0540469-CF7A-416A-B5E4-DA27BAC6FD6E}"/>
              </a:ext>
            </a:extLst>
          </p:cNvPr>
          <p:cNvGrpSpPr/>
          <p:nvPr/>
        </p:nvGrpSpPr>
        <p:grpSpPr>
          <a:xfrm>
            <a:off x="711533" y="4452981"/>
            <a:ext cx="4436532" cy="1734703"/>
            <a:chOff x="428978" y="1401480"/>
            <a:chExt cx="3921540" cy="13758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D85529E6-0297-425D-9F58-0EBDAAB6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5922" y="1634301"/>
              <a:ext cx="3894596" cy="114299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5EFFD69-7097-4A62-BF0A-31403C198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8978" y="1401480"/>
              <a:ext cx="3863552" cy="186737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23588643-1402-4AAD-8EE2-494E37FD4A55}"/>
              </a:ext>
            </a:extLst>
          </p:cNvPr>
          <p:cNvGrpSpPr/>
          <p:nvPr/>
        </p:nvGrpSpPr>
        <p:grpSpPr>
          <a:xfrm>
            <a:off x="683865" y="1365015"/>
            <a:ext cx="4436533" cy="1207516"/>
            <a:chOff x="440267" y="854605"/>
            <a:chExt cx="4207933" cy="93964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7A5D37CF-C4E3-49DE-B311-C1F015D5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0267" y="854605"/>
              <a:ext cx="4207933" cy="63757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05DE4B72-995C-4117-94D8-889496F44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87302" y="1550632"/>
              <a:ext cx="2685075" cy="24361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BB1880C0-BFE7-465D-B7A6-88A95776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6636" y="1557366"/>
              <a:ext cx="447764" cy="210051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D5EA48C-2769-4F9B-BD42-EBCAEF3D23D7}"/>
              </a:ext>
            </a:extLst>
          </p:cNvPr>
          <p:cNvGrpSpPr/>
          <p:nvPr/>
        </p:nvGrpSpPr>
        <p:grpSpPr>
          <a:xfrm>
            <a:off x="650277" y="2914442"/>
            <a:ext cx="4599893" cy="1162149"/>
            <a:chOff x="683865" y="2728154"/>
            <a:chExt cx="4599893" cy="116214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9E588332-FDAB-4CE6-9D84-4679D6F84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3865" y="2728154"/>
              <a:ext cx="4599893" cy="76724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EC81C67A-854B-4EDC-95E6-9C9F43B68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5020" y="3733800"/>
              <a:ext cx="3369780" cy="15650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C76C4F42-AF64-423A-9DC6-8BE37A3AB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44084" y="3517855"/>
              <a:ext cx="2232506" cy="190645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F3FCBE20-6BAC-4853-920C-2315A6797C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6694" y="2139488"/>
            <a:ext cx="2232506" cy="19064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5FCE6CC3-1D27-422C-B7AD-82705937D0F7}"/>
              </a:ext>
            </a:extLst>
          </p:cNvPr>
          <p:cNvGrpSpPr/>
          <p:nvPr/>
        </p:nvGrpSpPr>
        <p:grpSpPr>
          <a:xfrm>
            <a:off x="6536392" y="1299273"/>
            <a:ext cx="4055408" cy="1234984"/>
            <a:chOff x="6536392" y="1299273"/>
            <a:chExt cx="4055408" cy="123498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DA2BAB02-E8EE-4E2C-BCF1-BAEE2F1EE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536392" y="1299273"/>
              <a:ext cx="4055408" cy="80156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5B463EF7-D8E0-475C-9A99-287A9FC23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12420" y="2397127"/>
              <a:ext cx="3369780" cy="1371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754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C04537-A57C-4995-8841-BFE486584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0" y="189977"/>
            <a:ext cx="7391400" cy="1143000"/>
          </a:xfrm>
        </p:spPr>
        <p:txBody>
          <a:bodyPr>
            <a:noAutofit/>
          </a:bodyPr>
          <a:lstStyle/>
          <a:p>
            <a:r>
              <a:rPr lang="en-US" sz="3600" dirty="0" err="1"/>
              <a:t>Prediagnosis</a:t>
            </a:r>
            <a:r>
              <a:rPr lang="en-US" sz="3600" dirty="0"/>
              <a:t> Metabolic Alterations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DD51D1B-86E7-4AF8-B113-2045C3827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469" y="1600200"/>
            <a:ext cx="3810000" cy="412223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BA21ED7-5A17-4ABD-8CCD-850B77EF2CBE}"/>
              </a:ext>
            </a:extLst>
          </p:cNvPr>
          <p:cNvSpPr txBox="1"/>
          <p:nvPr/>
        </p:nvSpPr>
        <p:spPr>
          <a:xfrm>
            <a:off x="7086600" y="2828835"/>
            <a:ext cx="2855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ENDPAC Score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&gt;3: Very high risk (3.6%)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1-2: Intermediate risk (0.5%)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≤0: Low risk (&lt;0.1%)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CB6E733-1228-47BD-8E20-24E58D1FE007}"/>
              </a:ext>
            </a:extLst>
          </p:cNvPr>
          <p:cNvSpPr txBox="1"/>
          <p:nvPr/>
        </p:nvSpPr>
        <p:spPr>
          <a:xfrm>
            <a:off x="7523827" y="6298691"/>
            <a:ext cx="371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Sharma et al. </a:t>
            </a:r>
            <a:r>
              <a:rPr lang="en-US" sz="1600" i="1" dirty="0"/>
              <a:t>Gastroenterol</a:t>
            </a:r>
            <a:r>
              <a:rPr lang="en-US" sz="1600" dirty="0"/>
              <a:t>. 2018;155:730</a:t>
            </a:r>
          </a:p>
        </p:txBody>
      </p:sp>
    </p:spTree>
    <p:extLst>
      <p:ext uri="{BB962C8B-B14F-4D97-AF65-F5344CB8AC3E}">
        <p14:creationId xmlns:p14="http://schemas.microsoft.com/office/powerpoint/2010/main" val="2887959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5D949-9A54-451E-8BAC-8698AEE5C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87" y="83457"/>
            <a:ext cx="10972800" cy="1143000"/>
          </a:xfrm>
        </p:spPr>
        <p:txBody>
          <a:bodyPr>
            <a:normAutofit/>
          </a:bodyPr>
          <a:lstStyle/>
          <a:p>
            <a:r>
              <a:rPr lang="en-US" sz="4267" dirty="0"/>
              <a:t>Longitudinal Cohorts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75359C35-1265-4639-BF04-8086F00D3A91}"/>
              </a:ext>
            </a:extLst>
          </p:cNvPr>
          <p:cNvGrpSpPr/>
          <p:nvPr/>
        </p:nvGrpSpPr>
        <p:grpSpPr>
          <a:xfrm>
            <a:off x="898240" y="2469981"/>
            <a:ext cx="10187355" cy="744468"/>
            <a:chOff x="1395046" y="2303527"/>
            <a:chExt cx="10187354" cy="74446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xmlns="" id="{44246CCA-18C2-46F4-BFC3-78CBD391CC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95046" y="2672858"/>
              <a:ext cx="10187354" cy="11725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xmlns="" id="{ED9B4E43-CBE9-4B4D-B47A-A5642B5CBB72}"/>
                </a:ext>
              </a:extLst>
            </p:cNvPr>
            <p:cNvSpPr/>
            <p:nvPr/>
          </p:nvSpPr>
          <p:spPr>
            <a:xfrm>
              <a:off x="1582614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xmlns="" id="{846F5BDB-BE3E-4710-B78B-433293C779DA}"/>
                </a:ext>
              </a:extLst>
            </p:cNvPr>
            <p:cNvSpPr/>
            <p:nvPr/>
          </p:nvSpPr>
          <p:spPr>
            <a:xfrm>
              <a:off x="2332887" y="2684582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xmlns="" id="{D48A381B-4771-45B8-B5AF-822D1709151C}"/>
                </a:ext>
              </a:extLst>
            </p:cNvPr>
            <p:cNvSpPr/>
            <p:nvPr/>
          </p:nvSpPr>
          <p:spPr>
            <a:xfrm>
              <a:off x="3071442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xmlns="" id="{963AB4A9-829D-43AF-94FF-A198B5D97A7B}"/>
                </a:ext>
              </a:extLst>
            </p:cNvPr>
            <p:cNvSpPr/>
            <p:nvPr/>
          </p:nvSpPr>
          <p:spPr>
            <a:xfrm>
              <a:off x="3774829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xmlns="" id="{6F923AB3-16CC-4E9C-96AF-1BAB317C9CFB}"/>
                </a:ext>
              </a:extLst>
            </p:cNvPr>
            <p:cNvSpPr/>
            <p:nvPr/>
          </p:nvSpPr>
          <p:spPr>
            <a:xfrm>
              <a:off x="4443045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xmlns="" id="{B346CF54-D971-47D1-BC1D-20C67B4EE088}"/>
                </a:ext>
              </a:extLst>
            </p:cNvPr>
            <p:cNvSpPr/>
            <p:nvPr/>
          </p:nvSpPr>
          <p:spPr>
            <a:xfrm>
              <a:off x="5122985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xmlns="" id="{16F666C8-1490-4C20-8921-3890A476A47D}"/>
                </a:ext>
              </a:extLst>
            </p:cNvPr>
            <p:cNvSpPr/>
            <p:nvPr/>
          </p:nvSpPr>
          <p:spPr>
            <a:xfrm>
              <a:off x="5791200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xmlns="" id="{6958C755-D4DC-450E-B097-B7431A406ACA}"/>
                </a:ext>
              </a:extLst>
            </p:cNvPr>
            <p:cNvSpPr/>
            <p:nvPr/>
          </p:nvSpPr>
          <p:spPr>
            <a:xfrm>
              <a:off x="6459417" y="2684581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5B7BE89-D79D-441D-8689-976F666FCA90}"/>
                </a:ext>
              </a:extLst>
            </p:cNvPr>
            <p:cNvSpPr txBox="1"/>
            <p:nvPr/>
          </p:nvSpPr>
          <p:spPr>
            <a:xfrm>
              <a:off x="1481182" y="2303527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1976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B029815-6AB3-43CF-B7AE-EAA0A09AC993}"/>
                </a:ext>
              </a:extLst>
            </p:cNvPr>
            <p:cNvSpPr txBox="1"/>
            <p:nvPr/>
          </p:nvSpPr>
          <p:spPr>
            <a:xfrm>
              <a:off x="2208009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1978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FDCE403-41E8-4934-AD5A-FB1F2BA7F5EF}"/>
                </a:ext>
              </a:extLst>
            </p:cNvPr>
            <p:cNvSpPr txBox="1"/>
            <p:nvPr/>
          </p:nvSpPr>
          <p:spPr>
            <a:xfrm>
              <a:off x="2934842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1980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57A8951-BB84-46D0-9BB8-C05D87D94D11}"/>
                </a:ext>
              </a:extLst>
            </p:cNvPr>
            <p:cNvSpPr txBox="1"/>
            <p:nvPr/>
          </p:nvSpPr>
          <p:spPr>
            <a:xfrm>
              <a:off x="3673397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1982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9D79381-7E84-436D-BC8A-3C4CECC9D75B}"/>
                </a:ext>
              </a:extLst>
            </p:cNvPr>
            <p:cNvSpPr txBox="1"/>
            <p:nvPr/>
          </p:nvSpPr>
          <p:spPr>
            <a:xfrm>
              <a:off x="4329890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1984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D23CCB0F-E00F-43C3-A894-974CDB25E1CD}"/>
                </a:ext>
              </a:extLst>
            </p:cNvPr>
            <p:cNvSpPr txBox="1"/>
            <p:nvPr/>
          </p:nvSpPr>
          <p:spPr>
            <a:xfrm>
              <a:off x="4998104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1986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753908D-20D2-40BE-B0FB-B759E5CCCF1C}"/>
                </a:ext>
              </a:extLst>
            </p:cNvPr>
            <p:cNvSpPr txBox="1"/>
            <p:nvPr/>
          </p:nvSpPr>
          <p:spPr>
            <a:xfrm>
              <a:off x="5689770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1988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AAE3F48-884E-4B11-B21B-E76D253793D9}"/>
                </a:ext>
              </a:extLst>
            </p:cNvPr>
            <p:cNvSpPr txBox="1"/>
            <p:nvPr/>
          </p:nvSpPr>
          <p:spPr>
            <a:xfrm>
              <a:off x="6346260" y="2303528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1990</a:t>
              </a: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xmlns="" id="{E5988502-FE5D-4ACC-A9CF-18E866A77AD5}"/>
                </a:ext>
              </a:extLst>
            </p:cNvPr>
            <p:cNvSpPr/>
            <p:nvPr/>
          </p:nvSpPr>
          <p:spPr>
            <a:xfrm>
              <a:off x="7174521" y="2684582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xmlns="" id="{424AC058-5CBD-471B-AC4A-140635D1FB61}"/>
                </a:ext>
              </a:extLst>
            </p:cNvPr>
            <p:cNvSpPr/>
            <p:nvPr/>
          </p:nvSpPr>
          <p:spPr>
            <a:xfrm>
              <a:off x="7866184" y="2684582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xmlns="" id="{1054F3F2-A998-4582-807C-7DE806F4686C}"/>
                </a:ext>
              </a:extLst>
            </p:cNvPr>
            <p:cNvSpPr/>
            <p:nvPr/>
          </p:nvSpPr>
          <p:spPr>
            <a:xfrm>
              <a:off x="8510954" y="2684582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xmlns="" id="{BAF51DDD-66A4-4AAB-BF2C-06D33B605900}"/>
                </a:ext>
              </a:extLst>
            </p:cNvPr>
            <p:cNvSpPr/>
            <p:nvPr/>
          </p:nvSpPr>
          <p:spPr>
            <a:xfrm>
              <a:off x="9155724" y="2684582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F9186A59-AA03-474E-A901-E4878A73C4F1}"/>
                </a:ext>
              </a:extLst>
            </p:cNvPr>
            <p:cNvSpPr txBox="1"/>
            <p:nvPr/>
          </p:nvSpPr>
          <p:spPr>
            <a:xfrm>
              <a:off x="7037919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1992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2D0BB17-2262-4BE0-BF05-90EEF998EC5F}"/>
                </a:ext>
              </a:extLst>
            </p:cNvPr>
            <p:cNvSpPr txBox="1"/>
            <p:nvPr/>
          </p:nvSpPr>
          <p:spPr>
            <a:xfrm>
              <a:off x="7717858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1994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AD8ADD16-2530-4965-9C94-BFCD50E268A2}"/>
                </a:ext>
              </a:extLst>
            </p:cNvPr>
            <p:cNvSpPr txBox="1"/>
            <p:nvPr/>
          </p:nvSpPr>
          <p:spPr>
            <a:xfrm>
              <a:off x="8386076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1996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56121005-DE9C-4F98-B02B-5D1CC42CB12E}"/>
                </a:ext>
              </a:extLst>
            </p:cNvPr>
            <p:cNvSpPr txBox="1"/>
            <p:nvPr/>
          </p:nvSpPr>
          <p:spPr>
            <a:xfrm>
              <a:off x="9007398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1998</a:t>
              </a:r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xmlns="" id="{7F020D43-CC6E-4501-B7B3-8269F6DF3480}"/>
                </a:ext>
              </a:extLst>
            </p:cNvPr>
            <p:cNvSpPr/>
            <p:nvPr/>
          </p:nvSpPr>
          <p:spPr>
            <a:xfrm>
              <a:off x="9823936" y="2684583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8F58B228-C45B-41FA-AE61-DE7E453BCC30}"/>
                </a:ext>
              </a:extLst>
            </p:cNvPr>
            <p:cNvSpPr txBox="1"/>
            <p:nvPr/>
          </p:nvSpPr>
          <p:spPr>
            <a:xfrm>
              <a:off x="9675609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2000</a:t>
              </a: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xmlns="" id="{57B5692B-36DB-4EB1-ABF6-C1FC529976F1}"/>
                </a:ext>
              </a:extLst>
            </p:cNvPr>
            <p:cNvSpPr/>
            <p:nvPr/>
          </p:nvSpPr>
          <p:spPr>
            <a:xfrm>
              <a:off x="10515593" y="2684583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04579D9-784A-4020-8431-01140AA0EE84}"/>
                </a:ext>
              </a:extLst>
            </p:cNvPr>
            <p:cNvSpPr txBox="1"/>
            <p:nvPr/>
          </p:nvSpPr>
          <p:spPr>
            <a:xfrm>
              <a:off x="10367267" y="2303530"/>
              <a:ext cx="601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1600" dirty="0">
                  <a:solidFill>
                    <a:prstClr val="black"/>
                  </a:solidFill>
                  <a:sym typeface="Arial"/>
                </a:rPr>
                <a:t>2002</a:t>
              </a: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40205159-29EE-4585-A7BA-76F1341F2991}"/>
              </a:ext>
            </a:extLst>
          </p:cNvPr>
          <p:cNvCxnSpPr>
            <a:cxnSpLocks/>
          </p:cNvCxnSpPr>
          <p:nvPr/>
        </p:nvCxnSpPr>
        <p:spPr>
          <a:xfrm>
            <a:off x="9829800" y="1616054"/>
            <a:ext cx="0" cy="118075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3F64AB4-2509-46B8-B5EA-3E63D975DAB6}"/>
              </a:ext>
            </a:extLst>
          </p:cNvPr>
          <p:cNvSpPr txBox="1"/>
          <p:nvPr/>
        </p:nvSpPr>
        <p:spPr>
          <a:xfrm>
            <a:off x="8772582" y="1179636"/>
            <a:ext cx="220021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sz="2133" b="1" dirty="0">
                <a:solidFill>
                  <a:prstClr val="black"/>
                </a:solidFill>
                <a:sym typeface="Arial"/>
              </a:rPr>
              <a:t>Pancreatic Cancer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2005D7C-B747-4A63-800C-BEA1E57F9500}"/>
              </a:ext>
            </a:extLst>
          </p:cNvPr>
          <p:cNvSpPr txBox="1"/>
          <p:nvPr/>
        </p:nvSpPr>
        <p:spPr>
          <a:xfrm>
            <a:off x="951798" y="1569255"/>
            <a:ext cx="868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b="1" dirty="0">
                <a:solidFill>
                  <a:prstClr val="black"/>
                </a:solidFill>
                <a:sym typeface="Arial"/>
              </a:rPr>
              <a:t>Weight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C61E15F6-B72D-4EA0-96EF-4D2F3C99FC55}"/>
              </a:ext>
            </a:extLst>
          </p:cNvPr>
          <p:cNvSpPr txBox="1"/>
          <p:nvPr/>
        </p:nvSpPr>
        <p:spPr>
          <a:xfrm>
            <a:off x="958024" y="3311785"/>
            <a:ext cx="5838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189"/>
            <a:r>
              <a:rPr lang="en-US" dirty="0">
                <a:solidFill>
                  <a:prstClr val="black"/>
                </a:solidFill>
                <a:sym typeface="Arial"/>
              </a:rPr>
              <a:t>NHS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xmlns="" id="{69D84E4A-2D74-4639-AF0F-12C02EF17514}"/>
              </a:ext>
            </a:extLst>
          </p:cNvPr>
          <p:cNvCxnSpPr>
            <a:cxnSpLocks/>
          </p:cNvCxnSpPr>
          <p:nvPr/>
        </p:nvCxnSpPr>
        <p:spPr>
          <a:xfrm flipH="1">
            <a:off x="1303560" y="1938735"/>
            <a:ext cx="7883" cy="53287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A06B2565-A0BC-4879-9013-7CABAB4AF8D3}"/>
              </a:ext>
            </a:extLst>
          </p:cNvPr>
          <p:cNvCxnSpPr>
            <a:cxnSpLocks/>
          </p:cNvCxnSpPr>
          <p:nvPr/>
        </p:nvCxnSpPr>
        <p:spPr>
          <a:xfrm flipH="1">
            <a:off x="3105935" y="2168886"/>
            <a:ext cx="7883" cy="532877"/>
          </a:xfrm>
          <a:prstGeom prst="straightConnector1">
            <a:avLst/>
          </a:prstGeom>
          <a:ln w="38100">
            <a:solidFill>
              <a:srgbClr val="0000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30B9BF30-80FE-452F-B009-1380EBCB5691}"/>
              </a:ext>
            </a:extLst>
          </p:cNvPr>
          <p:cNvSpPr txBox="1"/>
          <p:nvPr/>
        </p:nvSpPr>
        <p:spPr>
          <a:xfrm>
            <a:off x="2654707" y="1820383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b="1" dirty="0">
                <a:solidFill>
                  <a:prstClr val="black"/>
                </a:solidFill>
                <a:sym typeface="Arial"/>
              </a:rPr>
              <a:t>Diabetes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E9DD77B-8117-429A-BC21-3DD8B72FEA69}"/>
              </a:ext>
            </a:extLst>
          </p:cNvPr>
          <p:cNvSpPr txBox="1"/>
          <p:nvPr/>
        </p:nvSpPr>
        <p:spPr>
          <a:xfrm>
            <a:off x="170441" y="3764495"/>
            <a:ext cx="31075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sz="2133" dirty="0">
                <a:solidFill>
                  <a:prstClr val="black"/>
                </a:solidFill>
                <a:sym typeface="Arial"/>
              </a:rPr>
              <a:t>121,700 women (30-55yo)</a:t>
            </a:r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xmlns="" id="{730B1793-8655-4874-A4A2-58870BBBE60A}"/>
              </a:ext>
            </a:extLst>
          </p:cNvPr>
          <p:cNvSpPr/>
          <p:nvPr/>
        </p:nvSpPr>
        <p:spPr>
          <a:xfrm rot="5400000">
            <a:off x="8977025" y="3144707"/>
            <a:ext cx="386863" cy="685956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black"/>
              </a:solidFill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394350D6-430F-453F-90FD-40A90E8CBFEC}"/>
              </a:ext>
            </a:extLst>
          </p:cNvPr>
          <p:cNvSpPr txBox="1"/>
          <p:nvPr/>
        </p:nvSpPr>
        <p:spPr>
          <a:xfrm>
            <a:off x="8410334" y="3707843"/>
            <a:ext cx="1626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b="1" dirty="0">
                <a:solidFill>
                  <a:prstClr val="black"/>
                </a:solidFill>
                <a:sym typeface="Arial"/>
              </a:rPr>
              <a:t>Weight Change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xmlns="" id="{5039B0D5-EA25-42D6-99AA-331BD873CA53}"/>
              </a:ext>
            </a:extLst>
          </p:cNvPr>
          <p:cNvCxnSpPr>
            <a:cxnSpLocks/>
          </p:cNvCxnSpPr>
          <p:nvPr/>
        </p:nvCxnSpPr>
        <p:spPr>
          <a:xfrm flipH="1">
            <a:off x="8541449" y="2168886"/>
            <a:ext cx="7883" cy="532877"/>
          </a:xfrm>
          <a:prstGeom prst="straightConnector1">
            <a:avLst/>
          </a:prstGeom>
          <a:ln w="38100">
            <a:solidFill>
              <a:srgbClr val="0000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9624A7B-84B8-49D9-BE94-12D17C5C7D7F}"/>
              </a:ext>
            </a:extLst>
          </p:cNvPr>
          <p:cNvSpPr txBox="1"/>
          <p:nvPr/>
        </p:nvSpPr>
        <p:spPr>
          <a:xfrm>
            <a:off x="8090222" y="1820383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b="1" dirty="0">
                <a:solidFill>
                  <a:prstClr val="black"/>
                </a:solidFill>
                <a:sym typeface="Arial"/>
              </a:rPr>
              <a:t>Diabetes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E5FF8AC6-8D06-43E8-ACD7-FD05E79B1DAD}"/>
              </a:ext>
            </a:extLst>
          </p:cNvPr>
          <p:cNvGrpSpPr/>
          <p:nvPr/>
        </p:nvGrpSpPr>
        <p:grpSpPr>
          <a:xfrm>
            <a:off x="651668" y="4615991"/>
            <a:ext cx="3173257" cy="1733488"/>
            <a:chOff x="546897" y="4344827"/>
            <a:chExt cx="3173257" cy="1733483"/>
          </a:xfrm>
        </p:grpSpPr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xmlns="" id="{109771E2-C5C0-4BA5-A79E-C4AE815CFD5D}"/>
                </a:ext>
              </a:extLst>
            </p:cNvPr>
            <p:cNvSpPr/>
            <p:nvPr/>
          </p:nvSpPr>
          <p:spPr>
            <a:xfrm>
              <a:off x="546897" y="4350747"/>
              <a:ext cx="328247" cy="363412"/>
            </a:xfrm>
            <a:prstGeom prst="triangl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 sz="2133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F984A6A3-982A-457A-97D8-0F10277F66BD}"/>
                </a:ext>
              </a:extLst>
            </p:cNvPr>
            <p:cNvSpPr txBox="1"/>
            <p:nvPr/>
          </p:nvSpPr>
          <p:spPr>
            <a:xfrm>
              <a:off x="875144" y="4344827"/>
              <a:ext cx="2845010" cy="1733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2133" dirty="0">
                  <a:solidFill>
                    <a:prstClr val="black"/>
                  </a:solidFill>
                  <a:sym typeface="Arial"/>
                </a:rPr>
                <a:t>= Questionnaire</a:t>
              </a:r>
            </a:p>
            <a:p>
              <a:pPr defTabSz="457189"/>
              <a:r>
                <a:rPr lang="en-US" sz="2133" dirty="0">
                  <a:solidFill>
                    <a:prstClr val="black"/>
                  </a:solidFill>
                  <a:sym typeface="Arial"/>
                </a:rPr>
                <a:t>	- Demographics</a:t>
              </a:r>
            </a:p>
            <a:p>
              <a:pPr defTabSz="457189"/>
              <a:r>
                <a:rPr lang="en-US" sz="2133" dirty="0">
                  <a:solidFill>
                    <a:prstClr val="black"/>
                  </a:solidFill>
                  <a:sym typeface="Arial"/>
                </a:rPr>
                <a:t>	- Diet &amp; Exposures</a:t>
              </a:r>
            </a:p>
            <a:p>
              <a:pPr defTabSz="457189"/>
              <a:r>
                <a:rPr lang="en-US" sz="2133" dirty="0">
                  <a:solidFill>
                    <a:prstClr val="black"/>
                  </a:solidFill>
                  <a:sym typeface="Arial"/>
                </a:rPr>
                <a:t>	- Medical diagnoses</a:t>
              </a:r>
            </a:p>
            <a:p>
              <a:pPr defTabSz="457189"/>
              <a:r>
                <a:rPr lang="en-US" sz="2133" dirty="0">
                  <a:solidFill>
                    <a:prstClr val="black"/>
                  </a:solidFill>
                  <a:sym typeface="Arial"/>
                </a:rPr>
                <a:t>	- Medications</a:t>
              </a:r>
            </a:p>
          </p:txBody>
        </p:sp>
      </p:grp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xmlns="" id="{9E696F15-19B6-4630-A10F-17F896BB4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462504"/>
              </p:ext>
            </p:extLst>
          </p:nvPr>
        </p:nvGraphicFramePr>
        <p:xfrm>
          <a:off x="5520030" y="4852394"/>
          <a:ext cx="484818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323">
                  <a:extLst>
                    <a:ext uri="{9D8B030D-6E8A-4147-A177-3AD203B41FA5}">
                      <a16:colId xmlns:a16="http://schemas.microsoft.com/office/drawing/2014/main" xmlns="" val="3179059894"/>
                    </a:ext>
                  </a:extLst>
                </a:gridCol>
                <a:gridCol w="1664432">
                  <a:extLst>
                    <a:ext uri="{9D8B030D-6E8A-4147-A177-3AD203B41FA5}">
                      <a16:colId xmlns:a16="http://schemas.microsoft.com/office/drawing/2014/main" xmlns="" val="1943987556"/>
                    </a:ext>
                  </a:extLst>
                </a:gridCol>
                <a:gridCol w="1664432">
                  <a:extLst>
                    <a:ext uri="{9D8B030D-6E8A-4147-A177-3AD203B41FA5}">
                      <a16:colId xmlns:a16="http://schemas.microsoft.com/office/drawing/2014/main" xmlns="" val="1169618523"/>
                    </a:ext>
                  </a:extLst>
                </a:gridCol>
              </a:tblGrid>
              <a:tr h="2765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NHS &amp; HPFS Participants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PDAC Cases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149873"/>
                  </a:ext>
                </a:extLst>
              </a:tr>
              <a:tr h="276576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Total 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163,677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961 (0.6%)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91310791"/>
                  </a:ext>
                </a:extLst>
              </a:tr>
            </a:tbl>
          </a:graphicData>
        </a:graphic>
      </p:graphicFrame>
      <p:sp>
        <p:nvSpPr>
          <p:cNvPr id="69" name="Isosceles Triangle 68">
            <a:extLst>
              <a:ext uri="{FF2B5EF4-FFF2-40B4-BE49-F238E27FC236}">
                <a16:creationId xmlns:a16="http://schemas.microsoft.com/office/drawing/2014/main" xmlns="" id="{B87337E4-27CD-4902-B111-C6FF965E9241}"/>
              </a:ext>
            </a:extLst>
          </p:cNvPr>
          <p:cNvSpPr/>
          <p:nvPr/>
        </p:nvSpPr>
        <p:spPr>
          <a:xfrm>
            <a:off x="11121126" y="2864613"/>
            <a:ext cx="328247" cy="363412"/>
          </a:xfrm>
          <a:prstGeom prst="triangl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sym typeface="Arial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7A5A9B38-784E-4597-9C7B-65C185985E14}"/>
              </a:ext>
            </a:extLst>
          </p:cNvPr>
          <p:cNvSpPr txBox="1"/>
          <p:nvPr/>
        </p:nvSpPr>
        <p:spPr>
          <a:xfrm>
            <a:off x="10972800" y="2483560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sz="1600" dirty="0">
                <a:solidFill>
                  <a:prstClr val="black"/>
                </a:solidFill>
                <a:sym typeface="Arial"/>
              </a:rPr>
              <a:t>2018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06BED9A3-A813-4DF0-B97B-F448DAE02CAC}"/>
              </a:ext>
            </a:extLst>
          </p:cNvPr>
          <p:cNvSpPr txBox="1"/>
          <p:nvPr/>
        </p:nvSpPr>
        <p:spPr>
          <a:xfrm>
            <a:off x="4449515" y="3315513"/>
            <a:ext cx="65588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189"/>
            <a:r>
              <a:rPr lang="en-US" dirty="0">
                <a:solidFill>
                  <a:prstClr val="black"/>
                </a:solidFill>
                <a:sym typeface="Arial"/>
              </a:rPr>
              <a:t>HPFS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36B5527A-627E-4D89-9400-8BB884B663E6}"/>
              </a:ext>
            </a:extLst>
          </p:cNvPr>
          <p:cNvSpPr txBox="1"/>
          <p:nvPr/>
        </p:nvSpPr>
        <p:spPr>
          <a:xfrm>
            <a:off x="3638200" y="3785911"/>
            <a:ext cx="263245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US" sz="2133" dirty="0">
                <a:solidFill>
                  <a:prstClr val="black"/>
                </a:solidFill>
                <a:sym typeface="Arial"/>
              </a:rPr>
              <a:t>51,529 men (40-75yo)</a:t>
            </a:r>
          </a:p>
        </p:txBody>
      </p:sp>
    </p:spTree>
    <p:extLst>
      <p:ext uri="{BB962C8B-B14F-4D97-AF65-F5344CB8AC3E}">
        <p14:creationId xmlns:p14="http://schemas.microsoft.com/office/powerpoint/2010/main" val="1799921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C7A875-B73A-44C8-86A4-7C583279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Pancreatic Cancer Risks by Diabetes &amp; Weight Change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024953DA-EF1F-4A2A-BFF3-8F627B09D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766785"/>
              </p:ext>
            </p:extLst>
          </p:nvPr>
        </p:nvGraphicFramePr>
        <p:xfrm>
          <a:off x="2362200" y="1803390"/>
          <a:ext cx="7136473" cy="1625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5807">
                  <a:extLst>
                    <a:ext uri="{9D8B030D-6E8A-4147-A177-3AD203B41FA5}">
                      <a16:colId xmlns:a16="http://schemas.microsoft.com/office/drawing/2014/main" xmlns="" val="2429915872"/>
                    </a:ext>
                  </a:extLst>
                </a:gridCol>
                <a:gridCol w="1551452">
                  <a:extLst>
                    <a:ext uri="{9D8B030D-6E8A-4147-A177-3AD203B41FA5}">
                      <a16:colId xmlns:a16="http://schemas.microsoft.com/office/drawing/2014/main" xmlns="" val="2492252056"/>
                    </a:ext>
                  </a:extLst>
                </a:gridCol>
                <a:gridCol w="1539607">
                  <a:extLst>
                    <a:ext uri="{9D8B030D-6E8A-4147-A177-3AD203B41FA5}">
                      <a16:colId xmlns:a16="http://schemas.microsoft.com/office/drawing/2014/main" xmlns="" val="2735647081"/>
                    </a:ext>
                  </a:extLst>
                </a:gridCol>
                <a:gridCol w="1539607">
                  <a:extLst>
                    <a:ext uri="{9D8B030D-6E8A-4147-A177-3AD203B41FA5}">
                      <a16:colId xmlns:a16="http://schemas.microsoft.com/office/drawing/2014/main" xmlns="" val="2427330361"/>
                    </a:ext>
                  </a:extLst>
                </a:gridCol>
              </a:tblGrid>
              <a:tr h="325122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Diabetes Status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3107422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No diabetes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Diabetes ≤4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yrs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Diabetes &gt;4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yrs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2651092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Person-years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4,341,248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87,640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178,288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3195217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No. cases*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759 (79%)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67 (7%)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135 (14%)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10555120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Age-adjusted RR (95% CI)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Ref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2.9 (2.2-3.7)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2.3 (2.0-2.8)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24558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F23A552E-26FA-4F94-AF60-88CF58805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08601"/>
              </p:ext>
            </p:extLst>
          </p:nvPr>
        </p:nvGraphicFramePr>
        <p:xfrm>
          <a:off x="1764290" y="4038600"/>
          <a:ext cx="8663420" cy="1674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2152">
                  <a:extLst>
                    <a:ext uri="{9D8B030D-6E8A-4147-A177-3AD203B41FA5}">
                      <a16:colId xmlns:a16="http://schemas.microsoft.com/office/drawing/2014/main" xmlns="" val="2429915872"/>
                    </a:ext>
                  </a:extLst>
                </a:gridCol>
                <a:gridCol w="1549188">
                  <a:extLst>
                    <a:ext uri="{9D8B030D-6E8A-4147-A177-3AD203B41FA5}">
                      <a16:colId xmlns:a16="http://schemas.microsoft.com/office/drawing/2014/main" xmlns="" val="2492252056"/>
                    </a:ext>
                  </a:extLst>
                </a:gridCol>
                <a:gridCol w="1537360">
                  <a:extLst>
                    <a:ext uri="{9D8B030D-6E8A-4147-A177-3AD203B41FA5}">
                      <a16:colId xmlns:a16="http://schemas.microsoft.com/office/drawing/2014/main" xmlns="" val="2735647081"/>
                    </a:ext>
                  </a:extLst>
                </a:gridCol>
                <a:gridCol w="1537360">
                  <a:extLst>
                    <a:ext uri="{9D8B030D-6E8A-4147-A177-3AD203B41FA5}">
                      <a16:colId xmlns:a16="http://schemas.microsoft.com/office/drawing/2014/main" xmlns="" val="695669444"/>
                    </a:ext>
                  </a:extLst>
                </a:gridCol>
                <a:gridCol w="1537360">
                  <a:extLst>
                    <a:ext uri="{9D8B030D-6E8A-4147-A177-3AD203B41FA5}">
                      <a16:colId xmlns:a16="http://schemas.microsoft.com/office/drawing/2014/main" xmlns="" val="142590889"/>
                    </a:ext>
                  </a:extLst>
                </a:gridCol>
              </a:tblGrid>
              <a:tr h="33484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Weight Change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3107422"/>
                  </a:ext>
                </a:extLst>
              </a:tr>
              <a:tr h="33484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No Weight Loss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Lost 1-4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lbs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Lost 5-8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lbs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Lost &gt;8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lbs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2651092"/>
                  </a:ext>
                </a:extLst>
              </a:tr>
              <a:tr h="3348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Person-years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2,172,024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494,658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337,369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354,849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3195217"/>
                  </a:ext>
                </a:extLst>
              </a:tr>
              <a:tr h="3348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No. cases*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383 (49%)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138 (18%)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101 (13%)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153 (20%)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10555120"/>
                  </a:ext>
                </a:extLst>
              </a:tr>
              <a:tr h="3348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Age-adjusted RR (95% CI)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Calibri" panose="020F0502020204030204" pitchFamily="34" charset="0"/>
                        </a:rPr>
                        <a:t>Ref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1.2 (1.0-1.5)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1.3 (1.1-1.7)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1.9 (1.6-2.3)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245580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B884BDE-F6CD-44D9-B953-41D81BE55B6D}"/>
              </a:ext>
            </a:extLst>
          </p:cNvPr>
          <p:cNvSpPr txBox="1"/>
          <p:nvPr/>
        </p:nvSpPr>
        <p:spPr>
          <a:xfrm>
            <a:off x="9372600" y="5943600"/>
            <a:ext cx="138339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GB" sz="2133" b="1" dirty="0">
                <a:solidFill>
                  <a:prstClr val="black"/>
                </a:solidFill>
                <a:sym typeface="Arial"/>
              </a:rPr>
              <a:t>Chen Yuan</a:t>
            </a:r>
          </a:p>
        </p:txBody>
      </p:sp>
    </p:spTree>
    <p:extLst>
      <p:ext uri="{BB962C8B-B14F-4D97-AF65-F5344CB8AC3E}">
        <p14:creationId xmlns:p14="http://schemas.microsoft.com/office/powerpoint/2010/main" val="4127964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050676-D64A-48EE-AAC3-670C415D2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Diabetes and Weight by Change and Time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AE03B812-DB2A-423B-B853-8CA2EB6A1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467126"/>
              </p:ext>
            </p:extLst>
          </p:nvPr>
        </p:nvGraphicFramePr>
        <p:xfrm>
          <a:off x="2328355" y="990600"/>
          <a:ext cx="7535290" cy="5161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207">
                  <a:extLst>
                    <a:ext uri="{9D8B030D-6E8A-4147-A177-3AD203B41FA5}">
                      <a16:colId xmlns:a16="http://schemas.microsoft.com/office/drawing/2014/main" xmlns="" val="2950392963"/>
                    </a:ext>
                  </a:extLst>
                </a:gridCol>
                <a:gridCol w="1219584">
                  <a:extLst>
                    <a:ext uri="{9D8B030D-6E8A-4147-A177-3AD203B41FA5}">
                      <a16:colId xmlns:a16="http://schemas.microsoft.com/office/drawing/2014/main" xmlns="" val="2709794887"/>
                    </a:ext>
                  </a:extLst>
                </a:gridCol>
                <a:gridCol w="871132">
                  <a:extLst>
                    <a:ext uri="{9D8B030D-6E8A-4147-A177-3AD203B41FA5}">
                      <a16:colId xmlns:a16="http://schemas.microsoft.com/office/drawing/2014/main" xmlns="" val="1398194941"/>
                    </a:ext>
                  </a:extLst>
                </a:gridCol>
                <a:gridCol w="1369437">
                  <a:extLst>
                    <a:ext uri="{9D8B030D-6E8A-4147-A177-3AD203B41FA5}">
                      <a16:colId xmlns:a16="http://schemas.microsoft.com/office/drawing/2014/main" xmlns="" val="4056958155"/>
                    </a:ext>
                  </a:extLst>
                </a:gridCol>
                <a:gridCol w="1606930">
                  <a:extLst>
                    <a:ext uri="{9D8B030D-6E8A-4147-A177-3AD203B41FA5}">
                      <a16:colId xmlns:a16="http://schemas.microsoft.com/office/drawing/2014/main" xmlns="" val="2714354975"/>
                    </a:ext>
                  </a:extLst>
                </a:gridCol>
              </a:tblGrid>
              <a:tr h="5845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Person-years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No. cases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Incidence per 100K PY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Incidence Rate Ratio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7083827"/>
                  </a:ext>
                </a:extLst>
              </a:tr>
              <a:tr h="3527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No diabetes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8876085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No weight loss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2,065,836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321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 (14, 17)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09600" algn="l"/>
                        </a:tabLs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Referent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61855348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1-8 pounds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780,859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 (21, 28)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1.6 (1.3, 1.9)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4940169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&gt;8 pounds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311,747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 (27, 40)   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2.1 (1.7, 2.7)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1499335"/>
                  </a:ext>
                </a:extLst>
              </a:tr>
              <a:tr h="35343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Diabetes ≤4 years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5976555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No weight loss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33,272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 (29, 78)   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3.1 (1.9, 5.1)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7147875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1-8 pounds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16,463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91 (55, 151)  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5.9 (3.5, 9.8)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845671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8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&gt;8 pounds</a:t>
                      </a:r>
                      <a:endParaRPr lang="en-US" sz="1600" b="1" dirty="0">
                        <a:solidFill>
                          <a:srgbClr val="800000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17,324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162 (112, 234)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10.4 (7.1, 15.3)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8801033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Diabetes &gt;4 years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2181750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No weight loss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70,512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61 (45, 82)   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3.9 (2.9, 5.4)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65626350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1-8 pounds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33,742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92 (65, 131)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5.9 (4.1, 8.6)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82792383"/>
                  </a:ext>
                </a:extLst>
              </a:tr>
              <a:tr h="387079">
                <a:tc>
                  <a:txBody>
                    <a:bodyPr/>
                    <a:lstStyle/>
                    <a:p>
                      <a:pPr marL="0" marR="0" indent="635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 + Weight loss: &gt;8 pounds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25,158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 (58, 133)  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5.6 (3.7, 8.7)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1519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F9483CF-4BA7-456A-B534-B0297BFBA8B2}"/>
              </a:ext>
            </a:extLst>
          </p:cNvPr>
          <p:cNvSpPr txBox="1"/>
          <p:nvPr/>
        </p:nvSpPr>
        <p:spPr>
          <a:xfrm>
            <a:off x="9768841" y="6274096"/>
            <a:ext cx="138339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Chen Yuan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F374CFB-C7AF-49AB-A7A2-2240A56DC309}"/>
              </a:ext>
            </a:extLst>
          </p:cNvPr>
          <p:cNvSpPr txBox="1"/>
          <p:nvPr/>
        </p:nvSpPr>
        <p:spPr>
          <a:xfrm>
            <a:off x="6019800" y="6232995"/>
            <a:ext cx="10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N=771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F725A1C-C00B-4855-AFE9-C127A6784155}"/>
              </a:ext>
            </a:extLst>
          </p:cNvPr>
          <p:cNvGrpSpPr/>
          <p:nvPr/>
        </p:nvGrpSpPr>
        <p:grpSpPr>
          <a:xfrm>
            <a:off x="10442952" y="3953697"/>
            <a:ext cx="747962" cy="474605"/>
            <a:chOff x="10363200" y="2967335"/>
            <a:chExt cx="990600" cy="4746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94111F6-D550-4724-8094-B2726B21D2E5}"/>
                </a:ext>
              </a:extLst>
            </p:cNvPr>
            <p:cNvSpPr txBox="1"/>
            <p:nvPr/>
          </p:nvSpPr>
          <p:spPr>
            <a:xfrm>
              <a:off x="10468383" y="2967335"/>
              <a:ext cx="5645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6%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C2168ED1-1132-4C44-BB61-2ADE9906EE20}"/>
                </a:ext>
              </a:extLst>
            </p:cNvPr>
            <p:cNvSpPr/>
            <p:nvPr/>
          </p:nvSpPr>
          <p:spPr>
            <a:xfrm>
              <a:off x="10363200" y="2971800"/>
              <a:ext cx="990600" cy="470140"/>
            </a:xfrm>
            <a:prstGeom prst="ellipse">
              <a:avLst/>
            </a:prstGeom>
            <a:noFill/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ight Brace 10">
            <a:extLst>
              <a:ext uri="{FF2B5EF4-FFF2-40B4-BE49-F238E27FC236}">
                <a16:creationId xmlns:a16="http://schemas.microsoft.com/office/drawing/2014/main" xmlns="" id="{5E0B8F8A-2EF6-49C9-A832-6BDFAFA49702}"/>
              </a:ext>
            </a:extLst>
          </p:cNvPr>
          <p:cNvSpPr/>
          <p:nvPr/>
        </p:nvSpPr>
        <p:spPr>
          <a:xfrm>
            <a:off x="9906000" y="3810000"/>
            <a:ext cx="377042" cy="7620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2D6F82D-7A1D-44B8-9A93-97DBB6C2A44B}"/>
              </a:ext>
            </a:extLst>
          </p:cNvPr>
          <p:cNvGrpSpPr/>
          <p:nvPr/>
        </p:nvGrpSpPr>
        <p:grpSpPr>
          <a:xfrm>
            <a:off x="10439400" y="5553897"/>
            <a:ext cx="747962" cy="474605"/>
            <a:chOff x="10363200" y="2967335"/>
            <a:chExt cx="990600" cy="4746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5A46A78D-65C4-462F-A420-3F4DF88658AB}"/>
                </a:ext>
              </a:extLst>
            </p:cNvPr>
            <p:cNvSpPr txBox="1"/>
            <p:nvPr/>
          </p:nvSpPr>
          <p:spPr>
            <a:xfrm>
              <a:off x="10468383" y="2967335"/>
              <a:ext cx="5645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7%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CF6B07F2-2C7A-47FE-9B18-6EBC165BEF92}"/>
                </a:ext>
              </a:extLst>
            </p:cNvPr>
            <p:cNvSpPr/>
            <p:nvPr/>
          </p:nvSpPr>
          <p:spPr>
            <a:xfrm>
              <a:off x="10363200" y="2971800"/>
              <a:ext cx="990600" cy="470140"/>
            </a:xfrm>
            <a:prstGeom prst="ellipse">
              <a:avLst/>
            </a:prstGeom>
            <a:noFill/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ight Brace 14">
            <a:extLst>
              <a:ext uri="{FF2B5EF4-FFF2-40B4-BE49-F238E27FC236}">
                <a16:creationId xmlns:a16="http://schemas.microsoft.com/office/drawing/2014/main" xmlns="" id="{15B97DC2-8B8C-45FB-BAE7-C336180BCEDA}"/>
              </a:ext>
            </a:extLst>
          </p:cNvPr>
          <p:cNvSpPr/>
          <p:nvPr/>
        </p:nvSpPr>
        <p:spPr>
          <a:xfrm>
            <a:off x="9902448" y="5410200"/>
            <a:ext cx="377042" cy="7620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7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AA1369-89C2-4423-866B-3A5D9693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Context Dependencies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34FF028E-80F3-4961-B3B4-B98FE893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6107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D77E17AC-E691-46C1-9FB4-CB1BFA3016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816320"/>
              </p:ext>
            </p:extLst>
          </p:nvPr>
        </p:nvGraphicFramePr>
        <p:xfrm>
          <a:off x="2362200" y="1014852"/>
          <a:ext cx="7442200" cy="5443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3" imgW="9270974" imgH="6775578" progId="Prism8.Document">
                  <p:embed/>
                </p:oleObj>
              </mc:Choice>
              <mc:Fallback>
                <p:oleObj r:id="rId3" imgW="9270974" imgH="6775578" progId="Prism8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14852"/>
                        <a:ext cx="7442200" cy="54430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C3E992-1748-4327-A74F-ADAA94111A59}"/>
              </a:ext>
            </a:extLst>
          </p:cNvPr>
          <p:cNvSpPr txBox="1"/>
          <p:nvPr/>
        </p:nvSpPr>
        <p:spPr>
          <a:xfrm>
            <a:off x="9768841" y="6274096"/>
            <a:ext cx="138339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Chen Yuan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7F0B6EA-F73C-49BC-A9AD-439D869CEDB9}"/>
              </a:ext>
            </a:extLst>
          </p:cNvPr>
          <p:cNvSpPr txBox="1"/>
          <p:nvPr/>
        </p:nvSpPr>
        <p:spPr>
          <a:xfrm>
            <a:off x="7218928" y="1186190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382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D3C67A-53A8-4DB9-9119-B84F72775B2B}"/>
              </a:ext>
            </a:extLst>
          </p:cNvPr>
          <p:cNvSpPr txBox="1"/>
          <p:nvPr/>
        </p:nvSpPr>
        <p:spPr>
          <a:xfrm>
            <a:off x="9948420" y="1773767"/>
            <a:ext cx="14899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BMI:</a:t>
            </a:r>
          </a:p>
          <a:p>
            <a:r>
              <a:rPr lang="en-US" dirty="0"/>
              <a:t>5’: &lt;128 </a:t>
            </a:r>
            <a:r>
              <a:rPr lang="en-US" dirty="0" err="1"/>
              <a:t>lbs</a:t>
            </a:r>
            <a:endParaRPr lang="en-US" dirty="0"/>
          </a:p>
          <a:p>
            <a:r>
              <a:rPr lang="en-US" dirty="0"/>
              <a:t>5’5’’: &lt;150 </a:t>
            </a:r>
            <a:r>
              <a:rPr lang="en-US" dirty="0" err="1"/>
              <a:t>lbs</a:t>
            </a:r>
            <a:endParaRPr lang="en-US" dirty="0"/>
          </a:p>
          <a:p>
            <a:r>
              <a:rPr lang="en-US" dirty="0"/>
              <a:t>6’: &lt;184 </a:t>
            </a:r>
            <a:r>
              <a:rPr lang="en-US" dirty="0" err="1"/>
              <a:t>lbs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74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0A9F7-6AA9-4DFE-9AB9-501C521F3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Incidence Rates in US General Population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C29FF76A-9461-43B9-B7CC-EAE43166B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40521"/>
              </p:ext>
            </p:extLst>
          </p:nvPr>
        </p:nvGraphicFramePr>
        <p:xfrm>
          <a:off x="1158240" y="1676400"/>
          <a:ext cx="9875519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xmlns="" val="59299415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xmlns="" val="231559595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51240196"/>
                    </a:ext>
                  </a:extLst>
                </a:gridCol>
                <a:gridCol w="1480085">
                  <a:extLst>
                    <a:ext uri="{9D8B030D-6E8A-4147-A177-3AD203B41FA5}">
                      <a16:colId xmlns:a16="http://schemas.microsoft.com/office/drawing/2014/main" xmlns="" val="2527708777"/>
                    </a:ext>
                  </a:extLst>
                </a:gridCol>
                <a:gridCol w="1066556">
                  <a:extLst>
                    <a:ext uri="{9D8B030D-6E8A-4147-A177-3AD203B41FA5}">
                      <a16:colId xmlns:a16="http://schemas.microsoft.com/office/drawing/2014/main" xmlns="" val="652967149"/>
                    </a:ext>
                  </a:extLst>
                </a:gridCol>
                <a:gridCol w="806159">
                  <a:extLst>
                    <a:ext uri="{9D8B030D-6E8A-4147-A177-3AD203B41FA5}">
                      <a16:colId xmlns:a16="http://schemas.microsoft.com/office/drawing/2014/main" xmlns="" val="1530331702"/>
                    </a:ext>
                  </a:extLst>
                </a:gridCol>
                <a:gridCol w="1718023">
                  <a:extLst>
                    <a:ext uri="{9D8B030D-6E8A-4147-A177-3AD203B41FA5}">
                      <a16:colId xmlns:a16="http://schemas.microsoft.com/office/drawing/2014/main" xmlns="" val="2240892081"/>
                    </a:ext>
                  </a:extLst>
                </a:gridCol>
                <a:gridCol w="872777">
                  <a:extLst>
                    <a:ext uri="{9D8B030D-6E8A-4147-A177-3AD203B41FA5}">
                      <a16:colId xmlns:a16="http://schemas.microsoft.com/office/drawing/2014/main" xmlns="" val="1408002969"/>
                    </a:ext>
                  </a:extLst>
                </a:gridCol>
                <a:gridCol w="960119">
                  <a:extLst>
                    <a:ext uri="{9D8B030D-6E8A-4147-A177-3AD203B41FA5}">
                      <a16:colId xmlns:a16="http://schemas.microsoft.com/office/drawing/2014/main" xmlns="" val="122353787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Age group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NHS (women)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HPFS (men)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SEER incidence*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5601523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Person-yr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No. cases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Incidence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(95% CI)*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Person-yr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No. cases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Incidence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(95% CI)*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Women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Men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829294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40-44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315,392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1 (0, 3)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41,608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5 (1, 19)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038724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45-49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434,369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10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2 (1, 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84,245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6 (2, 14)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5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7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4245272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50-54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552,726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8 (6, 10)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119,052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9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8 (4, 15)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10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13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8054524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55-59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587,776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65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11 (9, 14)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157,639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26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16 (11, 24)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17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24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3331712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60-64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569,382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103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18 (15, 22)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187,033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28 (21, 36)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27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38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02974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65-69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497,144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142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29 (24, 34)</a:t>
                      </a:r>
                      <a:endParaRPr lang="en-US" sz="1600" b="1" kern="10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179,054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84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47 (38, 58)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40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56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993484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70-74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368,486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190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52 (45, 59)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147,612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96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65 (53, 79)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55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73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02085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75-79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235,045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143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61 (52, 72)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107,695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86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80 (65, 99)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74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89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3183046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80-84 yr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117,553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78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66 (53, 83)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 dirty="0">
                          <a:effectLst/>
                          <a:latin typeface="+mn-lt"/>
                        </a:rPr>
                        <a:t>61,387</a:t>
                      </a:r>
                      <a:endParaRPr lang="en-US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00">
                          <a:effectLst/>
                          <a:latin typeface="+mn-lt"/>
                        </a:rPr>
                        <a:t>59</a:t>
                      </a:r>
                      <a:endParaRPr lang="en-US" sz="16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solidFill>
                            <a:srgbClr val="800000"/>
                          </a:solidFill>
                          <a:effectLst/>
                          <a:latin typeface="+mn-lt"/>
                        </a:rPr>
                        <a:t>96 (75, 124)</a:t>
                      </a:r>
                      <a:endParaRPr lang="en-US" sz="1600" b="1" kern="100" dirty="0">
                        <a:solidFill>
                          <a:srgbClr val="8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87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00" dirty="0">
                          <a:effectLst/>
                          <a:latin typeface="+mn-lt"/>
                        </a:rPr>
                        <a:t>106</a:t>
                      </a:r>
                      <a:endParaRPr lang="en-US" sz="16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248326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4F2E67D-0417-47AB-AE55-1E4EACA616B4}"/>
              </a:ext>
            </a:extLst>
          </p:cNvPr>
          <p:cNvSpPr txBox="1"/>
          <p:nvPr/>
        </p:nvSpPr>
        <p:spPr>
          <a:xfrm>
            <a:off x="8534400" y="5575177"/>
            <a:ext cx="268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*Per 100,000 person-years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06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9DABEB-2DDD-41A3-8CEA-A5AFB64C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8785"/>
            <a:ext cx="10972800" cy="11430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Continual Risk Assessment using Medical Records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xmlns="" id="{4BADD234-D6A1-4CC6-A0B6-E30F822657EE}"/>
              </a:ext>
            </a:extLst>
          </p:cNvPr>
          <p:cNvSpPr/>
          <p:nvPr/>
        </p:nvSpPr>
        <p:spPr bwMode="auto">
          <a:xfrm>
            <a:off x="422032" y="3622431"/>
            <a:ext cx="9495692" cy="70924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107C22-0C2E-4A8F-A574-177350B54AEF}"/>
              </a:ext>
            </a:extLst>
          </p:cNvPr>
          <p:cNvSpPr txBox="1"/>
          <p:nvPr/>
        </p:nvSpPr>
        <p:spPr>
          <a:xfrm>
            <a:off x="10058400" y="3284556"/>
            <a:ext cx="1828800" cy="1200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Pancreatic Cancer Diagnosis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7C9302-DCD0-41A7-927E-0C5AF4A49B52}"/>
              </a:ext>
            </a:extLst>
          </p:cNvPr>
          <p:cNvSpPr txBox="1"/>
          <p:nvPr/>
        </p:nvSpPr>
        <p:spPr>
          <a:xfrm>
            <a:off x="4599826" y="3757218"/>
            <a:ext cx="175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Time (years)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D3264A5-64C6-42F0-B4E7-336EA4D6C6D9}"/>
              </a:ext>
            </a:extLst>
          </p:cNvPr>
          <p:cNvSpPr txBox="1"/>
          <p:nvPr/>
        </p:nvSpPr>
        <p:spPr>
          <a:xfrm>
            <a:off x="9067800" y="4114800"/>
            <a:ext cx="363416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932EEA3-308B-4908-9FA8-08F605372217}"/>
              </a:ext>
            </a:extLst>
          </p:cNvPr>
          <p:cNvSpPr txBox="1"/>
          <p:nvPr/>
        </p:nvSpPr>
        <p:spPr>
          <a:xfrm>
            <a:off x="314487" y="4145586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3C36D80-7F7B-472F-936E-AA407BDB62F8}"/>
              </a:ext>
            </a:extLst>
          </p:cNvPr>
          <p:cNvSpPr txBox="1"/>
          <p:nvPr/>
        </p:nvSpPr>
        <p:spPr>
          <a:xfrm>
            <a:off x="2062326" y="4133780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-10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37DA3B5E-BE3D-4A49-B12D-62BBE2435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67225"/>
              </p:ext>
            </p:extLst>
          </p:nvPr>
        </p:nvGraphicFramePr>
        <p:xfrm>
          <a:off x="422032" y="914400"/>
          <a:ext cx="3004552" cy="2669939"/>
        </p:xfrm>
        <a:graphic>
          <a:graphicData uri="http://schemas.openxmlformats.org/drawingml/2006/table">
            <a:tbl>
              <a:tblPr/>
              <a:tblGrid>
                <a:gridCol w="3004552">
                  <a:extLst>
                    <a:ext uri="{9D8B030D-6E8A-4147-A177-3AD203B41FA5}">
                      <a16:colId xmlns:a16="http://schemas.microsoft.com/office/drawing/2014/main" xmlns="" val="1794791011"/>
                    </a:ext>
                  </a:extLst>
                </a:gridCol>
              </a:tblGrid>
              <a:tr h="325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 Factors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4140561"/>
                  </a:ext>
                </a:extLst>
              </a:tr>
              <a:tr h="5350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Demographics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Older Age, Men, AA, AJ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2002323"/>
                  </a:ext>
                </a:extLst>
              </a:tr>
              <a:tr h="7602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Cigarettes, Obesity, Low Physical Activity, Heavy Alcohol, Unhealthy Diet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63278381"/>
                  </a:ext>
                </a:extLst>
              </a:tr>
              <a:tr h="5404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Comorbidities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Diabetes, Chronic Pancreatitis, Pancreatic cysts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24857434"/>
                  </a:ext>
                </a:extLst>
              </a:tr>
              <a:tr h="3534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Family History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45267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810D9F8D-3353-4648-86B2-D5158C545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13983"/>
              </p:ext>
            </p:extLst>
          </p:nvPr>
        </p:nvGraphicFramePr>
        <p:xfrm>
          <a:off x="422032" y="4648200"/>
          <a:ext cx="3004552" cy="1743842"/>
        </p:xfrm>
        <a:graphic>
          <a:graphicData uri="http://schemas.openxmlformats.org/drawingml/2006/table">
            <a:tbl>
              <a:tblPr/>
              <a:tblGrid>
                <a:gridCol w="3004552">
                  <a:extLst>
                    <a:ext uri="{9D8B030D-6E8A-4147-A177-3AD203B41FA5}">
                      <a16:colId xmlns:a16="http://schemas.microsoft.com/office/drawing/2014/main" xmlns="" val="1794791011"/>
                    </a:ext>
                  </a:extLst>
                </a:gridCol>
              </a:tblGrid>
              <a:tr h="3417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Genetics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4140561"/>
                  </a:ext>
                </a:extLst>
              </a:tr>
              <a:tr h="3825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Rare, Medium-High Penetrance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BRCA1/2, PALB2, ATM, CDKN2A, TP53, PRSS1, MMR genes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2002323"/>
                  </a:ext>
                </a:extLst>
              </a:tr>
              <a:tr h="3825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Common, Low Penetrance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22 loci from GWAS – polygenic risk score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6327838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5D64C8F-7A06-43A4-86BF-0EA7043FAED4}"/>
              </a:ext>
            </a:extLst>
          </p:cNvPr>
          <p:cNvSpPr txBox="1"/>
          <p:nvPr/>
        </p:nvSpPr>
        <p:spPr>
          <a:xfrm>
            <a:off x="4210771" y="2646586"/>
            <a:ext cx="1590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Vital Signs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Weight loss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Decreased BP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86E06BD-577B-4FFD-933F-8BC4EAFF6B01}"/>
              </a:ext>
            </a:extLst>
          </p:cNvPr>
          <p:cNvSpPr txBox="1"/>
          <p:nvPr/>
        </p:nvSpPr>
        <p:spPr>
          <a:xfrm>
            <a:off x="7965711" y="1507057"/>
            <a:ext cx="20926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Medication Changes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NSAIDs/Tylenol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TUMS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H2 blockers / PPIs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BP medications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Hypoglycemics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E1C4D0D-9EE6-41A0-B7AA-EA6DCEE7C098}"/>
              </a:ext>
            </a:extLst>
          </p:cNvPr>
          <p:cNvSpPr txBox="1"/>
          <p:nvPr/>
        </p:nvSpPr>
        <p:spPr>
          <a:xfrm>
            <a:off x="3954737" y="4133781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F39777A-ECB7-4DB2-B839-F582127071BB}"/>
              </a:ext>
            </a:extLst>
          </p:cNvPr>
          <p:cNvSpPr txBox="1"/>
          <p:nvPr/>
        </p:nvSpPr>
        <p:spPr>
          <a:xfrm>
            <a:off x="6335388" y="4145585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DAED356-B21B-4EA4-8DAE-6D59F54D0B34}"/>
              </a:ext>
            </a:extLst>
          </p:cNvPr>
          <p:cNvSpPr txBox="1"/>
          <p:nvPr/>
        </p:nvSpPr>
        <p:spPr>
          <a:xfrm>
            <a:off x="4697154" y="4720044"/>
            <a:ext cx="22086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New Diagnoses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Diabetes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Gastritis/Indigestion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Heartburn/Reflux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MSK back pain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D442C17-1205-43D7-B537-48C88D9EAA52}"/>
              </a:ext>
            </a:extLst>
          </p:cNvPr>
          <p:cNvSpPr txBox="1"/>
          <p:nvPr/>
        </p:nvSpPr>
        <p:spPr>
          <a:xfrm>
            <a:off x="7129263" y="4847430"/>
            <a:ext cx="1803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Procedures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EGD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Spine MRI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RUQ ultrasound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49E0C34-8035-4667-BC49-1F7C51AC17E4}"/>
              </a:ext>
            </a:extLst>
          </p:cNvPr>
          <p:cNvSpPr txBox="1"/>
          <p:nvPr/>
        </p:nvSpPr>
        <p:spPr>
          <a:xfrm>
            <a:off x="4179353" y="1009329"/>
            <a:ext cx="17552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Laboratories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Glucose/HbA1c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LFTs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Albumin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CBC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996B9F8-6F80-4958-8B20-B1359035DB0C}"/>
              </a:ext>
            </a:extLst>
          </p:cNvPr>
          <p:cNvSpPr txBox="1"/>
          <p:nvPr/>
        </p:nvSpPr>
        <p:spPr>
          <a:xfrm>
            <a:off x="8933027" y="4706089"/>
            <a:ext cx="1803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Imaging Features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AP CT scan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AP MRI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EUS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93BCAE2-CAA0-4E14-B3D6-89BE5960CD0D}"/>
              </a:ext>
            </a:extLst>
          </p:cNvPr>
          <p:cNvSpPr txBox="1"/>
          <p:nvPr/>
        </p:nvSpPr>
        <p:spPr>
          <a:xfrm>
            <a:off x="6096000" y="1285901"/>
            <a:ext cx="17083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Symptoms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Abd/Back d/c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Upset stomach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Loose stools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18A235C-1DBB-4B37-84B7-618348B66106}"/>
              </a:ext>
            </a:extLst>
          </p:cNvPr>
          <p:cNvSpPr txBox="1"/>
          <p:nvPr/>
        </p:nvSpPr>
        <p:spPr>
          <a:xfrm>
            <a:off x="5942139" y="2670869"/>
            <a:ext cx="1938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Dietary Changes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Malabsorption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Food preferences</a:t>
            </a:r>
          </a:p>
        </p:txBody>
      </p:sp>
    </p:spTree>
    <p:extLst>
      <p:ext uri="{BB962C8B-B14F-4D97-AF65-F5344CB8AC3E}">
        <p14:creationId xmlns:p14="http://schemas.microsoft.com/office/powerpoint/2010/main" val="387982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1388620" y="345389"/>
            <a:ext cx="8229600" cy="1143000"/>
          </a:xfrm>
        </p:spPr>
        <p:txBody>
          <a:bodyPr anchor="t">
            <a:normAutofit/>
          </a:bodyPr>
          <a:lstStyle/>
          <a:p>
            <a:r>
              <a:rPr lang="en-US" sz="4000" dirty="0"/>
              <a:t>Early Detection Team</a:t>
            </a:r>
          </a:p>
        </p:txBody>
      </p:sp>
      <p:sp>
        <p:nvSpPr>
          <p:cNvPr id="57347" name="TextBox 3"/>
          <p:cNvSpPr txBox="1">
            <a:spLocks noChangeArrowheads="1"/>
          </p:cNvSpPr>
          <p:nvPr/>
        </p:nvSpPr>
        <p:spPr bwMode="auto">
          <a:xfrm>
            <a:off x="514277" y="371397"/>
            <a:ext cx="215430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DFCI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Michael Rosenthal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 Babic</a:t>
            </a:r>
          </a:p>
          <a:p>
            <a:pPr defTabSz="457200" eaLnBrk="0" hangingPunct="0">
              <a:defRPr/>
            </a:pPr>
            <a:r>
              <a:rPr lang="en-US" altLang="x-none" sz="2000" b="1" dirty="0">
                <a:solidFill>
                  <a:schemeClr val="tx2"/>
                </a:solidFill>
              </a:rPr>
              <a:t>Chen Yuan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Natalia Khalaf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Jonathan Nowak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Lauren Brais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Zunelly</a:t>
            </a: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altLang="x-non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Odhiambo</a:t>
            </a:r>
            <a:endParaRPr kumimoji="0" lang="en-US" altLang="x-none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Marisa Welch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Natalia Boos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Maureen Loftus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Leah Caplan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Vicente Morales</a:t>
            </a:r>
          </a:p>
        </p:txBody>
      </p:sp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514277" y="4881395"/>
            <a:ext cx="354641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Cohort Studies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Peter Kraft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Jihye Kim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Charlie Fuchs	Meir Stampfer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 Giovannucci	Howard Sesso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JoAnn Manson	Julie Buring</a:t>
            </a:r>
          </a:p>
        </p:txBody>
      </p:sp>
      <p:sp>
        <p:nvSpPr>
          <p:cNvPr id="57350" name="TextBox 6"/>
          <p:cNvSpPr txBox="1">
            <a:spLocks noChangeArrowheads="1"/>
          </p:cNvSpPr>
          <p:nvPr/>
        </p:nvSpPr>
        <p:spPr bwMode="auto">
          <a:xfrm>
            <a:off x="8761034" y="255169"/>
            <a:ext cx="30141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MIT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Matthew Vander Heiden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Laura Danai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Jared Mayers</a:t>
            </a: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8761034" y="1803630"/>
            <a:ext cx="32090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Collaborators 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Clary Clish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(Broad Inst)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Gloria Peterson (Mayo Clinic)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Albert Koong (MDACC)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Nabeel Bardeesy (MGH)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Carlos Fernandez (MGH)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Pari Pandharipande (MGH)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Yeh (UNC)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Alison Klein (JHU)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Laufey Amundadottir (NCI)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Rachael Solomon (NCI)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Tilak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Sundaresan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(KPNC)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 Caan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(KPNC)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Regina Barzilay (MIT)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 Sander (DFCI)</a:t>
            </a:r>
          </a:p>
        </p:txBody>
      </p:sp>
      <p:pic>
        <p:nvPicPr>
          <p:cNvPr id="10" name="Picture 8" descr="images.jpg">
            <a:extLst>
              <a:ext uri="{FF2B5EF4-FFF2-40B4-BE49-F238E27FC236}">
                <a16:creationId xmlns:a16="http://schemas.microsoft.com/office/drawing/2014/main" xmlns="" id="{1D754FA9-C6F3-46D6-B71A-6D8B2177D07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5728" y="5029200"/>
            <a:ext cx="2456918" cy="158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F9FACC2-29C1-41D3-9A2B-680298EC1D5F}"/>
              </a:ext>
            </a:extLst>
          </p:cNvPr>
          <p:cNvSpPr txBox="1"/>
          <p:nvPr/>
        </p:nvSpPr>
        <p:spPr>
          <a:xfrm>
            <a:off x="3005808" y="1233305"/>
            <a:ext cx="55285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Pancreatic Cancer Detection Consortium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NIH/NCI U01 CA 210171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PI: Brian Wolpin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Pasi Janne,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 Paweletz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Michael Rosenthal, Sapna Syngal (DFCI)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Nabeel Bardeesy, Dan Chung,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Ralph Weissleder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(MGH)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Yuval Dor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(Hebrew Univ)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Clary Clish (Broad Inst)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Peter Kraft (HSPH)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Jeanine Genkinger (CUMC)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Andrea Bullock (BIDMC)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David Kelsen (MSKCC)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8D735E-34C6-45FF-AC82-565959B4BD02}"/>
              </a:ext>
            </a:extLst>
          </p:cNvPr>
          <p:cNvSpPr txBox="1"/>
          <p:nvPr/>
        </p:nvSpPr>
        <p:spPr>
          <a:xfrm>
            <a:off x="6200060" y="4013537"/>
            <a:ext cx="19525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NIH/NCI</a:t>
            </a:r>
          </a:p>
          <a:p>
            <a:r>
              <a:rPr lang="en-US" sz="2000" dirty="0"/>
              <a:t>Jo Ann Rinaudo</a:t>
            </a:r>
          </a:p>
          <a:p>
            <a:r>
              <a:rPr lang="en-US" sz="2000" dirty="0"/>
              <a:t>Sudhir Srivastava</a:t>
            </a:r>
          </a:p>
        </p:txBody>
      </p:sp>
    </p:spTree>
    <p:extLst>
      <p:ext uri="{BB962C8B-B14F-4D97-AF65-F5344CB8AC3E}">
        <p14:creationId xmlns:p14="http://schemas.microsoft.com/office/powerpoint/2010/main" val="732131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9679C0-94CD-456A-B10E-A463F9FA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C4ECA0-FBC3-4D15-A810-FCD57E3BF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91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852123" y="3988871"/>
            <a:ext cx="3860180" cy="1073123"/>
            <a:chOff x="457200" y="2438400"/>
            <a:chExt cx="3657600" cy="914400"/>
          </a:xfrm>
        </p:grpSpPr>
        <p:pic>
          <p:nvPicPr>
            <p:cNvPr id="3584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" y="2438400"/>
              <a:ext cx="3600450" cy="85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819400" y="3124200"/>
              <a:ext cx="1295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584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1" y="237894"/>
            <a:ext cx="595312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4"/>
          <p:cNvGrpSpPr/>
          <p:nvPr/>
        </p:nvGrpSpPr>
        <p:grpSpPr>
          <a:xfrm>
            <a:off x="3914611" y="2286685"/>
            <a:ext cx="3860180" cy="958542"/>
            <a:chOff x="533400" y="2230707"/>
            <a:chExt cx="6431001" cy="1522143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3400" y="3429000"/>
              <a:ext cx="1152525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44551" y="2230707"/>
              <a:ext cx="6419850" cy="1276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0688" y="6127403"/>
            <a:ext cx="3671300" cy="31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50247" y="3638773"/>
            <a:ext cx="1154776" cy="30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1759" y="3985029"/>
            <a:ext cx="3974274" cy="112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 flipV="1">
            <a:off x="6569335" y="4163211"/>
            <a:ext cx="3481393" cy="10757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83834" y="4358642"/>
            <a:ext cx="2978096" cy="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14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9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11884</TotalTime>
  <Words>1876</Words>
  <Application>Microsoft Macintosh PowerPoint</Application>
  <PresentationFormat>Widescreen</PresentationFormat>
  <Paragraphs>542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0" baseType="lpstr">
      <vt:lpstr>Arial</vt:lpstr>
      <vt:lpstr>Calibri</vt:lpstr>
      <vt:lpstr>DengXian</vt:lpstr>
      <vt:lpstr>Garamond</vt:lpstr>
      <vt:lpstr>Helvetica</vt:lpstr>
      <vt:lpstr>SimSun</vt:lpstr>
      <vt:lpstr>Times</vt:lpstr>
      <vt:lpstr>Times New Roman</vt:lpstr>
      <vt:lpstr>Office Theme</vt:lpstr>
      <vt:lpstr>2_Office Theme</vt:lpstr>
      <vt:lpstr>3_Office Theme</vt:lpstr>
      <vt:lpstr>4_Office Theme</vt:lpstr>
      <vt:lpstr>5_Office Theme</vt:lpstr>
      <vt:lpstr>Blank</vt:lpstr>
      <vt:lpstr>1_Office Theme</vt:lpstr>
      <vt:lpstr>Prism8.Document</vt:lpstr>
      <vt:lpstr>Pancreatic Cancer Detection Consortium </vt:lpstr>
      <vt:lpstr>NCI Focus on Pancreatic Cancer</vt:lpstr>
      <vt:lpstr>PowerPoint Presentation</vt:lpstr>
      <vt:lpstr>Pancreatic Cancer Detection Consortium (PCDC)</vt:lpstr>
      <vt:lpstr>Pancreatic Cancer Detection Consortium</vt:lpstr>
      <vt:lpstr>Data and Biospecimen Hub</vt:lpstr>
      <vt:lpstr>Risk Assessment: High Risk Populations</vt:lpstr>
      <vt:lpstr>Pathogenic Germline Alterations in Non-Selected PDAC Patients</vt:lpstr>
      <vt:lpstr>Universal Genetic Testing at Dana-Farber</vt:lpstr>
      <vt:lpstr>PowerPoint Presentation</vt:lpstr>
      <vt:lpstr>PowerPoint Presentation</vt:lpstr>
      <vt:lpstr>PowerPoint Presentation</vt:lpstr>
      <vt:lpstr>High Risk Populations</vt:lpstr>
      <vt:lpstr>Prediagnosis Metabolic Alterations</vt:lpstr>
      <vt:lpstr>Prediagnosis Metabolic Alterations</vt:lpstr>
      <vt:lpstr>Longitudinal Cohorts</vt:lpstr>
      <vt:lpstr>Pancreatic Cancer Risks by Diabetes &amp; Weight Change</vt:lpstr>
      <vt:lpstr>Diabetes and Weight by Change and Time</vt:lpstr>
      <vt:lpstr>Context Dependencies</vt:lpstr>
      <vt:lpstr>Incidence Rates in US General Population</vt:lpstr>
      <vt:lpstr>Continual Risk Assessment using Medical Records</vt:lpstr>
      <vt:lpstr>Early Detection Team</vt:lpstr>
      <vt:lpstr>Thank you.</vt:lpstr>
      <vt:lpstr>PowerPoint Presentation</vt:lpstr>
    </vt:vector>
  </TitlesOfParts>
  <Company>Partners HealthCare System, Inc.</Company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Partners Information Systems</dc:creator>
  <cp:lastModifiedBy>Microsoft Office User</cp:lastModifiedBy>
  <cp:revision>398</cp:revision>
  <dcterms:created xsi:type="dcterms:W3CDTF">2013-09-27T18:09:31Z</dcterms:created>
  <dcterms:modified xsi:type="dcterms:W3CDTF">2019-09-11T13:51:14Z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