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</p:sldMasterIdLst>
  <p:notesMasterIdLst>
    <p:notesMasterId r:id="rId12"/>
  </p:notesMasterIdLst>
  <p:sldIdLst>
    <p:sldId id="888" r:id="rId2"/>
    <p:sldId id="256" r:id="rId3"/>
    <p:sldId id="257" r:id="rId4"/>
    <p:sldId id="889" r:id="rId5"/>
    <p:sldId id="890" r:id="rId6"/>
    <p:sldId id="891" r:id="rId7"/>
    <p:sldId id="892" r:id="rId8"/>
    <p:sldId id="691" r:id="rId9"/>
    <p:sldId id="692" r:id="rId10"/>
    <p:sldId id="69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4147" autoAdjust="0"/>
  </p:normalViewPr>
  <p:slideViewPr>
    <p:cSldViewPr>
      <p:cViewPr varScale="1">
        <p:scale>
          <a:sx n="37" d="100"/>
          <a:sy n="37" d="100"/>
        </p:scale>
        <p:origin x="137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2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41FB3BE9-D894-4931-B8E2-9F89EAEFFE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906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257C42-BD41-43A0-8983-5F63528B21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7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7F23C2-AA88-4A22-AE51-2A379261A0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4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084CD-27FE-4363-A03E-316106C195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7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45C0BC-DDC7-40A8-B0F5-3FA3274484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56B93-96BF-499D-8020-C7A722059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7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40ED78-D39E-46EB-A609-5EFF245B2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52C12D-191C-4744-9FFC-A1F3B1F193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2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BE291-F503-4433-BB66-E8328C83F8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00DA3-ACD0-493B-B9E1-FB78FE3A8E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5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E2502-BC53-48E7-959F-2F7F3FFC14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8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0B5DF2-D330-41A3-9719-31A9C03E40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0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8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8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75090F-D3B6-45E1-A10E-9BBB0CBCDEE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da.gov/regulatory-information/search-fda-guidance-documents/design-considerations-pivotal-clinical-investigations-medical-devic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1BD0-8BD4-4C48-B158-A6FDCFA5F6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Statistical Considerations for Robust, Reproducible Biomarkers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1CB7F-9BF9-47AD-9551-607B4577A9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11</a:t>
            </a:r>
            <a:r>
              <a:rPr lang="en-US" sz="2800" baseline="30000" dirty="0"/>
              <a:t>th</a:t>
            </a:r>
            <a:r>
              <a:rPr lang="en-US" sz="2800" dirty="0"/>
              <a:t> EDRN Scientific Workshop</a:t>
            </a:r>
          </a:p>
          <a:p>
            <a:r>
              <a:rPr lang="en-US" sz="2800" dirty="0"/>
              <a:t>Pre-Workshop Meeting: Biomarkers and Regulatory Science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4FD7B-6478-4831-85C1-7AA25635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7C42-BD41-43A0-8983-5F63528B212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7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369063-FE90-D548-B4DE-82E8602E46B7}"/>
              </a:ext>
            </a:extLst>
          </p:cNvPr>
          <p:cNvSpPr txBox="1"/>
          <p:nvPr/>
        </p:nvSpPr>
        <p:spPr>
          <a:xfrm>
            <a:off x="1176982" y="1719133"/>
            <a:ext cx="796701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Reproducible means that the same (or substantially similar) set of biomarker candidates are identified in multiple discovery experiments</a:t>
            </a:r>
          </a:p>
          <a:p>
            <a:endParaRPr lang="en-US" dirty="0"/>
          </a:p>
          <a:p>
            <a:r>
              <a:rPr lang="en-US" dirty="0"/>
              <a:t>A lab analyzes a set of case/control biospecimens with a methodology (e.g. mass spec for proteins, NGS for miRNAs) and identifies a set of candidate biomarkers</a:t>
            </a:r>
          </a:p>
          <a:p>
            <a:endParaRPr lang="en-US" dirty="0"/>
          </a:p>
          <a:p>
            <a:r>
              <a:rPr lang="en-US" dirty="0"/>
              <a:t>How do we know whether the candidate biomarkers are REPRODUCIBLE?</a:t>
            </a:r>
          </a:p>
          <a:p>
            <a:endParaRPr lang="en-US" dirty="0"/>
          </a:p>
          <a:p>
            <a:r>
              <a:rPr lang="en-US" dirty="0"/>
              <a:t>Complex dependence on: </a:t>
            </a:r>
          </a:p>
          <a:p>
            <a:pPr marL="600075" lvl="1" indent="-257175">
              <a:buFont typeface="+mj-lt"/>
              <a:buAutoNum type="alphaLcPeriod"/>
            </a:pPr>
            <a:r>
              <a:rPr lang="en-US" dirty="0"/>
              <a:t>Size of candidate pool – 20,000+ proteins, 600 miRNAs</a:t>
            </a:r>
          </a:p>
          <a:p>
            <a:pPr marL="600075" lvl="1" indent="-257175">
              <a:buFont typeface="+mj-lt"/>
              <a:buAutoNum type="alphaLcPeriod"/>
            </a:pPr>
            <a:r>
              <a:rPr lang="en-US" dirty="0"/>
              <a:t>Number of true biomarkers amongst candidates</a:t>
            </a:r>
          </a:p>
          <a:p>
            <a:pPr marL="600075" lvl="1" indent="-257175">
              <a:buFont typeface="+mj-lt"/>
              <a:buAutoNum type="alphaLcPeriod"/>
            </a:pPr>
            <a:r>
              <a:rPr lang="en-US" dirty="0"/>
              <a:t>Sample size</a:t>
            </a:r>
          </a:p>
          <a:p>
            <a:pPr marL="600075" lvl="1" indent="-257175">
              <a:buFont typeface="+mj-lt"/>
              <a:buAutoNum type="alphaLcPeriod"/>
            </a:pPr>
            <a:r>
              <a:rPr lang="en-US" dirty="0"/>
              <a:t>Separation of true biomarkers between cases and controls</a:t>
            </a:r>
          </a:p>
          <a:p>
            <a:pPr marL="600075" lvl="1" indent="-257175">
              <a:buFont typeface="+mj-lt"/>
              <a:buAutoNum type="alphaLcPeriod"/>
            </a:pPr>
            <a:r>
              <a:rPr lang="en-US" dirty="0"/>
              <a:t>Biological variability of candidates between patients  </a:t>
            </a:r>
          </a:p>
          <a:p>
            <a:pPr marL="600075" lvl="1" indent="-257175">
              <a:buFont typeface="+mj-lt"/>
              <a:buAutoNum type="alphaLcPeriod"/>
            </a:pPr>
            <a:r>
              <a:rPr lang="en-US" dirty="0"/>
              <a:t>Measurement variability of repeated measurements</a:t>
            </a:r>
          </a:p>
          <a:p>
            <a:endParaRPr lang="en-US" dirty="0"/>
          </a:p>
          <a:p>
            <a:r>
              <a:rPr lang="en-US" dirty="0"/>
              <a:t>Simulation is one possible approach. Need hypothesis of how many true biomarkers there are and their distribution between cases and controls (separation, variability = biological + measurement).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BC4B76-87F6-B842-B739-3CBBE9B8428F}"/>
              </a:ext>
            </a:extLst>
          </p:cNvPr>
          <p:cNvSpPr txBox="1"/>
          <p:nvPr/>
        </p:nvSpPr>
        <p:spPr>
          <a:xfrm>
            <a:off x="1167713" y="1061137"/>
            <a:ext cx="33906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Reproducible - Definition</a:t>
            </a:r>
          </a:p>
        </p:txBody>
      </p:sp>
    </p:spTree>
    <p:extLst>
      <p:ext uri="{BB962C8B-B14F-4D97-AF65-F5344CB8AC3E}">
        <p14:creationId xmlns:p14="http://schemas.microsoft.com/office/powerpoint/2010/main" val="2537982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369063-FE90-D548-B4DE-82E8602E46B7}"/>
              </a:ext>
            </a:extLst>
          </p:cNvPr>
          <p:cNvSpPr txBox="1"/>
          <p:nvPr/>
        </p:nvSpPr>
        <p:spPr>
          <a:xfrm>
            <a:off x="711899" y="1861023"/>
            <a:ext cx="796701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Robust means that biomarker candidate list remains the same (or substantially) similar despite small perturbations in:</a:t>
            </a:r>
          </a:p>
          <a:p>
            <a:endParaRPr lang="en-US" dirty="0"/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Case and control populations (e.g. small changes in demographics)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Sample collection methods  - does the patient have to sit still for 5 minutes before sample is obtained?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Processing procedures: e.g. labile plasma proteins prone to degradation within the protocol time frame from collection of blood to centrifugation to obtain plasma are NOT robust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Thawing of sample – if a smaller volume is required to measure candidates than stored volume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Storage conditions – More proteins intact over long term when samples stored in LN2 (-196 ℃) than at -80℃</a:t>
            </a:r>
          </a:p>
          <a:p>
            <a:pPr marL="257175" indent="-257175">
              <a:buFont typeface="+mj-lt"/>
              <a:buAutoNum type="arabicPeriod"/>
            </a:pPr>
            <a:endParaRPr lang="en-US" dirty="0"/>
          </a:p>
          <a:p>
            <a:pPr marL="257175" indent="-257175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BC4B76-87F6-B842-B739-3CBBE9B8428F}"/>
              </a:ext>
            </a:extLst>
          </p:cNvPr>
          <p:cNvSpPr txBox="1"/>
          <p:nvPr/>
        </p:nvSpPr>
        <p:spPr>
          <a:xfrm>
            <a:off x="711898" y="1076902"/>
            <a:ext cx="25971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Robust - Definition</a:t>
            </a:r>
          </a:p>
        </p:txBody>
      </p:sp>
    </p:spTree>
    <p:extLst>
      <p:ext uri="{BB962C8B-B14F-4D97-AF65-F5344CB8AC3E}">
        <p14:creationId xmlns:p14="http://schemas.microsoft.com/office/powerpoint/2010/main" val="168617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138D-46BF-4C61-BAAC-2ED48571B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Topics</a:t>
            </a:r>
            <a:br>
              <a:rPr lang="en-US" dirty="0"/>
            </a:br>
            <a:r>
              <a:rPr lang="en-US" sz="4000" dirty="0"/>
              <a:t>(focus on statistical considerations)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EFD5F-7437-49EF-9F55-90A7E5765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discovery stage (Phase 1) how to identify robust and reproducible biomarker candidates?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Effective triage process (Phase 2) leading to robust and reproducible biomarkers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Phase 3 Validation study for safety, effectiveness (FDA), clinical utility (CMS)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28716-6269-45D6-9D05-549D9C23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23C2-AA88-4A22-AE51-2A379261A06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5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5813-A236-46A8-80BB-35B12C71F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3200" dirty="0"/>
            </a:br>
            <a:r>
              <a:rPr lang="en-US" sz="2800" dirty="0"/>
              <a:t>At discovery stage (Phase 1) how to identify robust and reproducible biomarker candidates?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8234D-764E-4A72-A966-6F2B308BC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Discovery power</a:t>
            </a:r>
          </a:p>
          <a:p>
            <a:pPr lvl="1"/>
            <a:r>
              <a:rPr lang="en-US" dirty="0"/>
              <a:t>discovery studies under powered  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miss good candidates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false leads</a:t>
            </a:r>
            <a:r>
              <a:rPr lang="en-US" dirty="0"/>
              <a:t> </a:t>
            </a:r>
          </a:p>
          <a:p>
            <a:r>
              <a:rPr lang="en-US" dirty="0"/>
              <a:t>Eliminate biases</a:t>
            </a:r>
          </a:p>
          <a:p>
            <a:pPr lvl="1"/>
            <a:r>
              <a:rPr lang="en-US" sz="2400" dirty="0"/>
              <a:t>Matching on confounding factors (not just age/gender, e.g. blood collection setting and storage time)</a:t>
            </a:r>
          </a:p>
          <a:p>
            <a:pPr lvl="1"/>
            <a:r>
              <a:rPr lang="en-US" sz="2400" dirty="0"/>
              <a:t>Lab procedure, blinding, randomization</a:t>
            </a:r>
          </a:p>
          <a:p>
            <a:pPr lvl="1"/>
            <a:r>
              <a:rPr lang="en-US" sz="2400" dirty="0"/>
              <a:t>Early Detection: pre-diagnostic samples for discovery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E52DE-FCBB-4786-B616-1AEF4FE1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23C2-AA88-4A22-AE51-2A379261A06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5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4FC88-797A-47C0-9D0E-B68C29E97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4000" dirty="0"/>
            </a:br>
            <a:r>
              <a:rPr lang="en-US" sz="3200" dirty="0"/>
              <a:t>Effective triage process (Phase 2) leading to robust and reproducible biomarkers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95BBF-75D4-469A-A673-A269B75E6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 application drives study design and everything else</a:t>
            </a:r>
          </a:p>
          <a:p>
            <a:pPr lvl="1"/>
            <a:r>
              <a:rPr lang="en-US" dirty="0"/>
              <a:t> if not completely compliant, check possible biases that may cause</a:t>
            </a:r>
          </a:p>
          <a:p>
            <a:r>
              <a:rPr lang="en-US" dirty="0"/>
              <a:t>assay refinement as early as possible</a:t>
            </a:r>
          </a:p>
          <a:p>
            <a:pPr lvl="1"/>
            <a:r>
              <a:rPr lang="en-US" dirty="0"/>
              <a:t>Major hurdle: $, infrastructure, incentive</a:t>
            </a:r>
          </a:p>
          <a:p>
            <a:r>
              <a:rPr lang="en-US" dirty="0"/>
              <a:t>early detection: test on pre-diagnostic samples before validation trial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94261-B63B-4414-9A5E-06F3C2772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23C2-AA88-4A22-AE51-2A379261A06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44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72A04-8921-4124-B267-A729D3E0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18" y="0"/>
            <a:ext cx="8229600" cy="1143000"/>
          </a:xfrm>
        </p:spPr>
        <p:txBody>
          <a:bodyPr/>
          <a:lstStyle/>
          <a:p>
            <a:br>
              <a:rPr lang="en-US" dirty="0"/>
            </a:br>
            <a:r>
              <a:rPr lang="en-US" sz="3200" dirty="0"/>
              <a:t>Clinical Validation Study (Phase 3) </a:t>
            </a:r>
            <a:br>
              <a:rPr lang="en-US" sz="3200" dirty="0"/>
            </a:br>
            <a:r>
              <a:rPr lang="en-US" sz="3200" dirty="0"/>
              <a:t>(safety and effectiveness)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DFA27-335B-4F1A-B30B-9DB07E0B0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sz="2400" dirty="0"/>
              <a:t>Lock-down assay, final version</a:t>
            </a:r>
          </a:p>
          <a:p>
            <a:r>
              <a:rPr lang="en-US" sz="2400" dirty="0"/>
              <a:t>Cutoff: which option?</a:t>
            </a:r>
          </a:p>
          <a:p>
            <a:pPr lvl="1"/>
            <a:r>
              <a:rPr lang="en-US" sz="2000" dirty="0"/>
              <a:t>Lock-down cutoff, or</a:t>
            </a:r>
          </a:p>
          <a:p>
            <a:pPr lvl="1"/>
            <a:r>
              <a:rPr lang="en-US" sz="2000" dirty="0"/>
              <a:t>pre-specify desired sensitivity or specificity without lock-down cutoff </a:t>
            </a:r>
          </a:p>
          <a:p>
            <a:r>
              <a:rPr lang="en-US" sz="2400" dirty="0"/>
              <a:t>Collection and testing sites</a:t>
            </a:r>
          </a:p>
          <a:p>
            <a:pPr marL="0" indent="0">
              <a:buNone/>
            </a:pPr>
            <a:r>
              <a:rPr lang="en-US" sz="2400" dirty="0"/>
              <a:t>    Population heterogeneity</a:t>
            </a:r>
          </a:p>
          <a:p>
            <a:pPr lvl="1"/>
            <a:r>
              <a:rPr lang="en-US" sz="2000" dirty="0"/>
              <a:t>Few collection sites from the target population</a:t>
            </a:r>
          </a:p>
          <a:p>
            <a:pPr lvl="1"/>
            <a:r>
              <a:rPr lang="en-US" sz="2000" dirty="0"/>
              <a:t>Can training/test split in each collection site?  NO</a:t>
            </a:r>
          </a:p>
          <a:p>
            <a:pPr lvl="1"/>
            <a:r>
              <a:rPr lang="en-US" sz="2000" dirty="0"/>
              <a:t>Some collection sites for training, others collection sites for validation</a:t>
            </a:r>
          </a:p>
          <a:p>
            <a:pPr lvl="1"/>
            <a:r>
              <a:rPr lang="en-US" sz="2000" dirty="0"/>
              <a:t>Testing sites (few testing sites, different lots, single site device)</a:t>
            </a:r>
          </a:p>
          <a:p>
            <a:pPr marL="0" lvl="1" indent="0">
              <a:buNone/>
            </a:pPr>
            <a:r>
              <a:rPr lang="en-US" sz="1800" dirty="0">
                <a:hlinkClick r:id="rId2"/>
              </a:rPr>
              <a:t>www.fda.gov/regulatory-information/search-fda-guidance-documents/design-considerations-pivotal-clinical-investigations-medical-devices</a:t>
            </a:r>
            <a:endParaRPr lang="en-US" sz="18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ADB60-746D-4786-8186-366AFD36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23C2-AA88-4A22-AE51-2A379261A06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59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656E1-E2FF-4757-90C9-98AD7F5960C7}"/>
              </a:ext>
            </a:extLst>
          </p:cNvPr>
          <p:cNvSpPr txBox="1"/>
          <p:nvPr/>
        </p:nvSpPr>
        <p:spPr>
          <a:xfrm>
            <a:off x="1454185" y="917397"/>
            <a:ext cx="610776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Prospectively Obtained Samples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2895F-CA99-404D-AB31-296805ACF18E}"/>
              </a:ext>
            </a:extLst>
          </p:cNvPr>
          <p:cNvSpPr txBox="1"/>
          <p:nvPr/>
        </p:nvSpPr>
        <p:spPr>
          <a:xfrm>
            <a:off x="552317" y="1674278"/>
            <a:ext cx="8451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Pre-specified protocol for the clinical validation study (target population)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 Inclusion/exclusion criteria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A9F4FC90-F227-4755-A1D5-170488E653B4}"/>
              </a:ext>
            </a:extLst>
          </p:cNvPr>
          <p:cNvSpPr/>
          <p:nvPr/>
        </p:nvSpPr>
        <p:spPr>
          <a:xfrm>
            <a:off x="4051954" y="3059273"/>
            <a:ext cx="484632" cy="330897"/>
          </a:xfrm>
          <a:prstGeom prst="downArrow">
            <a:avLst/>
          </a:prstGeom>
          <a:solidFill>
            <a:schemeClr val="accent1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1504D-14E9-465E-8F2D-B4533A4885C3}"/>
              </a:ext>
            </a:extLst>
          </p:cNvPr>
          <p:cNvSpPr txBox="1"/>
          <p:nvPr/>
        </p:nvSpPr>
        <p:spPr>
          <a:xfrm>
            <a:off x="341319" y="3421873"/>
            <a:ext cx="8390534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Samples/subjects are </a:t>
            </a:r>
          </a:p>
          <a:p>
            <a:pPr algn="ctr"/>
            <a:r>
              <a:rPr lang="en-US" sz="2400" dirty="0"/>
              <a:t>from the target population of the IVD test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E046E891-86C5-4FAD-A04A-21D3B1ABD396}"/>
              </a:ext>
            </a:extLst>
          </p:cNvPr>
          <p:cNvSpPr/>
          <p:nvPr/>
        </p:nvSpPr>
        <p:spPr>
          <a:xfrm>
            <a:off x="4023434" y="4296238"/>
            <a:ext cx="484632" cy="369332"/>
          </a:xfrm>
          <a:prstGeom prst="downArrow">
            <a:avLst/>
          </a:prstGeom>
          <a:solidFill>
            <a:schemeClr val="accent1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B28D61-9004-497D-A20B-9FFC4AA4F058}"/>
              </a:ext>
            </a:extLst>
          </p:cNvPr>
          <p:cNvSpPr txBox="1"/>
          <p:nvPr/>
        </p:nvSpPr>
        <p:spPr>
          <a:xfrm>
            <a:off x="357463" y="4727956"/>
            <a:ext cx="8651407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Measures of the clinical performance (e.g., clinical sensitivity, specificity, ..) are </a:t>
            </a:r>
            <a:r>
              <a:rPr lang="en-US" sz="2400" b="1" dirty="0"/>
              <a:t>UNBIASED</a:t>
            </a:r>
            <a:r>
              <a:rPr lang="en-US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C5B96-C7FD-4CF9-B3D6-557E2FBBBC96}"/>
              </a:ext>
            </a:extLst>
          </p:cNvPr>
          <p:cNvSpPr txBox="1"/>
          <p:nvPr/>
        </p:nvSpPr>
        <p:spPr>
          <a:xfrm>
            <a:off x="92686" y="5583303"/>
            <a:ext cx="9081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of testing:   maybe be collected and tested     </a:t>
            </a:r>
          </a:p>
          <a:p>
            <a:pPr marL="1601788">
              <a:buFont typeface="Arial" panose="020B0604020202020204" pitchFamily="34" charset="0"/>
              <a:buChar char="•"/>
            </a:pPr>
            <a:r>
              <a:rPr lang="en-US" dirty="0"/>
              <a:t> immediately (according to Instructions for Use)</a:t>
            </a:r>
          </a:p>
          <a:p>
            <a:pPr marL="1711325" indent="-109538">
              <a:buFont typeface="Arial" panose="020B0604020202020204" pitchFamily="34" charset="0"/>
              <a:buChar char="•"/>
            </a:pPr>
            <a:r>
              <a:rPr lang="en-US" dirty="0"/>
              <a:t>stored prior to being tested (according to the claimed sample stability)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1A08716-9397-4017-8AC0-772082CDC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9792"/>
            <a:ext cx="865822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  <a:lvl2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2pPr>
            <a:lvl3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3pPr>
            <a:lvl4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4pPr>
            <a:lvl5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b="1" i="0" dirty="0">
                <a:solidFill>
                  <a:schemeClr val="tx1"/>
                </a:solidFill>
                <a:effectLst/>
                <a:latin typeface="+mn-lt"/>
              </a:rPr>
              <a:t>Selection of Samples for Clinical Validation Study</a:t>
            </a:r>
          </a:p>
        </p:txBody>
      </p:sp>
    </p:spTree>
    <p:extLst>
      <p:ext uri="{BB962C8B-B14F-4D97-AF65-F5344CB8AC3E}">
        <p14:creationId xmlns:p14="http://schemas.microsoft.com/office/powerpoint/2010/main" val="1065206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656E1-E2FF-4757-90C9-98AD7F5960C7}"/>
              </a:ext>
            </a:extLst>
          </p:cNvPr>
          <p:cNvSpPr txBox="1"/>
          <p:nvPr/>
        </p:nvSpPr>
        <p:spPr>
          <a:xfrm>
            <a:off x="2352695" y="997526"/>
            <a:ext cx="3488455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Archived Samples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2895F-CA99-404D-AB31-296805ACF18E}"/>
              </a:ext>
            </a:extLst>
          </p:cNvPr>
          <p:cNvSpPr txBox="1"/>
          <p:nvPr/>
        </p:nvSpPr>
        <p:spPr>
          <a:xfrm>
            <a:off x="384828" y="1679025"/>
            <a:ext cx="8451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Without pre-specified protocol or/and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Protocol for different study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A9F4FC90-F227-4755-A1D5-170488E653B4}"/>
              </a:ext>
            </a:extLst>
          </p:cNvPr>
          <p:cNvSpPr/>
          <p:nvPr/>
        </p:nvSpPr>
        <p:spPr>
          <a:xfrm>
            <a:off x="4052621" y="2633132"/>
            <a:ext cx="484632" cy="330897"/>
          </a:xfrm>
          <a:prstGeom prst="downArrow">
            <a:avLst/>
          </a:prstGeom>
          <a:solidFill>
            <a:schemeClr val="accent1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1504D-14E9-465E-8F2D-B4533A4885C3}"/>
              </a:ext>
            </a:extLst>
          </p:cNvPr>
          <p:cNvSpPr txBox="1"/>
          <p:nvPr/>
        </p:nvSpPr>
        <p:spPr>
          <a:xfrm>
            <a:off x="415527" y="2975906"/>
            <a:ext cx="83905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Additional Challenges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1FACD7-EB27-4D31-A4C1-BD460F68CDBD}"/>
              </a:ext>
            </a:extLst>
          </p:cNvPr>
          <p:cNvSpPr txBox="1"/>
          <p:nvPr/>
        </p:nvSpPr>
        <p:spPr>
          <a:xfrm>
            <a:off x="648126" y="3429000"/>
            <a:ext cx="8157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Samples may be non-representative of the target population (</a:t>
            </a:r>
            <a:r>
              <a:rPr lang="en-US" sz="2400" dirty="0" err="1"/>
              <a:t>e.g</a:t>
            </a:r>
            <a:r>
              <a:rPr lang="en-US" sz="2400" dirty="0"/>
              <a:t>, left-over of large tumors, no samples near the cutoff because of re-testing, not enough sample volume, 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Inclusion of samples positive by another IVD test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Storage of samples (stability): especially challenging for new biomarkers; storage outside of the claimed sample stability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F11B423-9CC3-48C3-946F-ED0987251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85179"/>
            <a:ext cx="865822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  <a:lvl2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2pPr>
            <a:lvl3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3pPr>
            <a:lvl4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4pPr>
            <a:lvl5pPr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i="0" dirty="0">
                <a:solidFill>
                  <a:schemeClr val="tx1"/>
                </a:solidFill>
                <a:effectLst/>
                <a:latin typeface="+mn-lt"/>
              </a:rPr>
              <a:t>Selection of Samples for Clinical Validation Study</a:t>
            </a:r>
          </a:p>
        </p:txBody>
      </p:sp>
    </p:spTree>
    <p:extLst>
      <p:ext uri="{BB962C8B-B14F-4D97-AF65-F5344CB8AC3E}">
        <p14:creationId xmlns:p14="http://schemas.microsoft.com/office/powerpoint/2010/main" val="2461894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E798842-F0A8-4F17-8861-1C397802E9E2}"/>
              </a:ext>
            </a:extLst>
          </p:cNvPr>
          <p:cNvSpPr txBox="1"/>
          <p:nvPr/>
        </p:nvSpPr>
        <p:spPr>
          <a:xfrm>
            <a:off x="241086" y="4939145"/>
            <a:ext cx="8498823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/>
              <a:t>If potentials for possible biases and stability issues are adequately addressed, archived samples can provide unbiased estimates of the </a:t>
            </a:r>
            <a:r>
              <a:rPr lang="en-US" sz="2400"/>
              <a:t>performance and, </a:t>
            </a:r>
            <a:r>
              <a:rPr lang="en-US" sz="2400" dirty="0"/>
              <a:t>therefore, can be used.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434165-EC0A-4036-A180-08B280E9A7C4}"/>
              </a:ext>
            </a:extLst>
          </p:cNvPr>
          <p:cNvSpPr txBox="1">
            <a:spLocks/>
          </p:cNvSpPr>
          <p:nvPr/>
        </p:nvSpPr>
        <p:spPr>
          <a:xfrm>
            <a:off x="65411" y="1371600"/>
            <a:ext cx="8651407" cy="3352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Early Detection: archived/prospectively collected samples</a:t>
            </a:r>
          </a:p>
          <a:p>
            <a:pPr lvl="1"/>
            <a:r>
              <a:rPr lang="en-US" sz="2400" kern="0" dirty="0"/>
              <a:t>Can archived samples be used for clinical validation study when clinical application uses fresh samples? YES</a:t>
            </a:r>
          </a:p>
          <a:p>
            <a:pPr lvl="1"/>
            <a:r>
              <a:rPr lang="en-US" sz="2400" kern="0" dirty="0"/>
              <a:t>If YES, what are required to do?</a:t>
            </a:r>
          </a:p>
          <a:p>
            <a:pPr lvl="2"/>
            <a:r>
              <a:rPr lang="en-US" kern="0" dirty="0"/>
              <a:t>Address possible biases</a:t>
            </a:r>
          </a:p>
          <a:p>
            <a:pPr lvl="2"/>
            <a:r>
              <a:rPr lang="en-US" kern="0" dirty="0"/>
              <a:t>Stability of samples!!! Changing storage conditions</a:t>
            </a:r>
          </a:p>
          <a:p>
            <a:pPr lvl="2"/>
            <a:r>
              <a:rPr lang="en-US" kern="0" dirty="0"/>
              <a:t>Bridging study between fresh and frozen samples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92E4717-DB44-4960-89AE-EFD9DF5D7269}"/>
              </a:ext>
            </a:extLst>
          </p:cNvPr>
          <p:cNvSpPr txBox="1">
            <a:spLocks/>
          </p:cNvSpPr>
          <p:nvPr/>
        </p:nvSpPr>
        <p:spPr>
          <a:xfrm>
            <a:off x="487218" y="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br>
              <a:rPr lang="en-US" kern="0" dirty="0"/>
            </a:br>
            <a:r>
              <a:rPr lang="en-US" sz="3200" kern="0" dirty="0"/>
              <a:t>Clinical Validation Study (Phase 3)</a:t>
            </a:r>
          </a:p>
        </p:txBody>
      </p:sp>
    </p:spTree>
    <p:extLst>
      <p:ext uri="{BB962C8B-B14F-4D97-AF65-F5344CB8AC3E}">
        <p14:creationId xmlns:p14="http://schemas.microsoft.com/office/powerpoint/2010/main" val="371160503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5727</TotalTime>
  <Words>758</Words>
  <Application>Microsoft Office PowerPoint</Application>
  <PresentationFormat>On-screen Show (4:3)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Wingdings</vt:lpstr>
      <vt:lpstr>Default Design</vt:lpstr>
      <vt:lpstr>Statistical Considerations for Robust, Reproducible Biomarkers</vt:lpstr>
      <vt:lpstr>PowerPoint Presentation</vt:lpstr>
      <vt:lpstr>PowerPoint Presentation</vt:lpstr>
      <vt:lpstr>Three Topics (focus on statistical considerations)</vt:lpstr>
      <vt:lpstr> At discovery stage (Phase 1) how to identify robust and reproducible biomarker candidates? </vt:lpstr>
      <vt:lpstr> Effective triage process (Phase 2) leading to robust and reproducible biomarkers </vt:lpstr>
      <vt:lpstr> Clinical Validation Study (Phase 3)  (safety and effectiveness) </vt:lpstr>
      <vt:lpstr>PowerPoint Presentation</vt:lpstr>
      <vt:lpstr>PowerPoint Presentation</vt:lpstr>
      <vt:lpstr>PowerPoint Presentation</vt:lpstr>
    </vt:vector>
  </TitlesOfParts>
  <Company>FHCRC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CPRP</dc:creator>
  <cp:lastModifiedBy>Feng, Ziding</cp:lastModifiedBy>
  <cp:revision>237</cp:revision>
  <dcterms:created xsi:type="dcterms:W3CDTF">2004-01-16T23:59:43Z</dcterms:created>
  <dcterms:modified xsi:type="dcterms:W3CDTF">2019-09-09T16:11:48Z</dcterms:modified>
</cp:coreProperties>
</file>