
<file path=[Content_Types].xml><?xml version="1.0" encoding="utf-8"?>
<Types xmlns="http://schemas.openxmlformats.org/package/2006/content-types">
  <Default Extension="png" ContentType="image/pn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9"/>
  </p:notesMasterIdLst>
  <p:handoutMasterIdLst>
    <p:handoutMasterId r:id="rId10"/>
  </p:handoutMasterIdLst>
  <p:sldIdLst>
    <p:sldId id="256" r:id="rId2"/>
    <p:sldId id="407" r:id="rId3"/>
    <p:sldId id="293" r:id="rId4"/>
    <p:sldId id="350" r:id="rId5"/>
    <p:sldId id="476" r:id="rId6"/>
    <p:sldId id="477" r:id="rId7"/>
    <p:sldId id="408" r:id="rId8"/>
  </p:sldIdLst>
  <p:sldSz cx="12192000" cy="6858000"/>
  <p:notesSz cx="7010400" cy="9296400"/>
  <p:defaultTextStyle>
    <a:defPPr>
      <a:defRPr lang="en-US"/>
    </a:defPPr>
    <a:lvl1pPr algn="l"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545454"/>
    <a:srgbClr val="0021A5"/>
    <a:srgbClr val="F66634"/>
    <a:srgbClr val="909090"/>
    <a:srgbClr val="19A3D1"/>
    <a:srgbClr val="ECDBB0"/>
    <a:srgbClr val="004C23"/>
    <a:srgbClr val="00529B"/>
    <a:srgbClr val="FAFAFA"/>
    <a:srgbClr val="263B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19" autoAdjust="0"/>
    <p:restoredTop sz="81742" autoAdjust="0"/>
  </p:normalViewPr>
  <p:slideViewPr>
    <p:cSldViewPr snapToGrid="0">
      <p:cViewPr varScale="1">
        <p:scale>
          <a:sx n="94" d="100"/>
          <a:sy n="94" d="100"/>
        </p:scale>
        <p:origin x="672" y="96"/>
      </p:cViewPr>
      <p:guideLst>
        <p:guide orient="horz" pos="2160"/>
        <p:guide pos="3840"/>
      </p:guideLst>
    </p:cSldViewPr>
  </p:slideViewPr>
  <p:notesTextViewPr>
    <p:cViewPr>
      <p:scale>
        <a:sx n="3" d="2"/>
        <a:sy n="3" d="2"/>
      </p:scale>
      <p:origin x="0" y="0"/>
    </p:cViewPr>
  </p:notesTextViewPr>
  <p:sorterViewPr>
    <p:cViewPr>
      <p:scale>
        <a:sx n="70" d="100"/>
        <a:sy n="70" d="100"/>
      </p:scale>
      <p:origin x="0" y="0"/>
    </p:cViewPr>
  </p:sorterViewPr>
  <p:notesViewPr>
    <p:cSldViewPr snapToGrid="0">
      <p:cViewPr varScale="1">
        <p:scale>
          <a:sx n="57" d="100"/>
          <a:sy n="57" d="100"/>
        </p:scale>
        <p:origin x="188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wrap="square" lIns="93168" tIns="46584" rIns="93168" bIns="46584" numCol="1" anchor="t" anchorCtr="0" compatLnSpc="1">
            <a:prstTxWarp prst="textNoShape">
              <a:avLst/>
            </a:prstTxWarp>
          </a:bodyPr>
          <a:lstStyle>
            <a:lvl1pPr eaLnBrk="1" hangingPunct="1">
              <a:defRPr sz="1200"/>
            </a:lvl1pPr>
          </a:lstStyle>
          <a:p>
            <a:endParaRPr lang="en-US"/>
          </a:p>
        </p:txBody>
      </p:sp>
      <p:sp>
        <p:nvSpPr>
          <p:cNvPr id="3" name="Date Placeholder 2"/>
          <p:cNvSpPr>
            <a:spLocks noGrp="1"/>
          </p:cNvSpPr>
          <p:nvPr>
            <p:ph type="dt" sz="quarter" idx="1"/>
          </p:nvPr>
        </p:nvSpPr>
        <p:spPr>
          <a:xfrm>
            <a:off x="3970939" y="0"/>
            <a:ext cx="3037840" cy="466434"/>
          </a:xfrm>
          <a:prstGeom prst="rect">
            <a:avLst/>
          </a:prstGeom>
        </p:spPr>
        <p:txBody>
          <a:bodyPr vert="horz" wrap="square" lIns="93168" tIns="46584" rIns="93168" bIns="46584" numCol="1" anchor="t" anchorCtr="0" compatLnSpc="1">
            <a:prstTxWarp prst="textNoShape">
              <a:avLst/>
            </a:prstTxWarp>
          </a:bodyPr>
          <a:lstStyle>
            <a:lvl1pPr algn="r" eaLnBrk="1" hangingPunct="1">
              <a:defRPr sz="1200"/>
            </a:lvl1pPr>
          </a:lstStyle>
          <a:p>
            <a:fld id="{1EB96712-BBE9-43A4-A54B-A0B86B66DD2C}" type="datetimeFigureOut">
              <a:rPr lang="en-US"/>
              <a:pPr/>
              <a:t>9/9/2019</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wrap="square" lIns="93168" tIns="46584" rIns="93168" bIns="46584" numCol="1" anchor="b" anchorCtr="0" compatLnSpc="1">
            <a:prstTxWarp prst="textNoShape">
              <a:avLst/>
            </a:prstTxWarp>
          </a:bodyPr>
          <a:lstStyle>
            <a:lvl1pPr eaLnBrk="1" hangingPunct="1">
              <a:defRPr sz="1200"/>
            </a:lvl1pPr>
          </a:lstStyle>
          <a:p>
            <a:endParaRPr lang="en-US"/>
          </a:p>
        </p:txBody>
      </p:sp>
      <p:sp>
        <p:nvSpPr>
          <p:cNvPr id="5" name="Slide Number Placeholder 4"/>
          <p:cNvSpPr>
            <a:spLocks noGrp="1"/>
          </p:cNvSpPr>
          <p:nvPr>
            <p:ph type="sldNum" sz="quarter" idx="3"/>
          </p:nvPr>
        </p:nvSpPr>
        <p:spPr>
          <a:xfrm>
            <a:off x="3970939" y="8829967"/>
            <a:ext cx="3037840" cy="466433"/>
          </a:xfrm>
          <a:prstGeom prst="rect">
            <a:avLst/>
          </a:prstGeom>
        </p:spPr>
        <p:txBody>
          <a:bodyPr vert="horz" wrap="square" lIns="93168" tIns="46584" rIns="93168" bIns="46584" numCol="1" anchor="b" anchorCtr="0" compatLnSpc="1">
            <a:prstTxWarp prst="textNoShape">
              <a:avLst/>
            </a:prstTxWarp>
          </a:bodyPr>
          <a:lstStyle>
            <a:lvl1pPr algn="r" eaLnBrk="1" hangingPunct="1">
              <a:defRPr sz="1200"/>
            </a:lvl1pPr>
          </a:lstStyle>
          <a:p>
            <a:fld id="{9EE0C41B-FEBE-4E40-8D53-A7516373B8B6}" type="slidenum">
              <a:rPr lang="en-US"/>
              <a:pPr/>
              <a:t>‹#›</a:t>
            </a:fld>
            <a:endParaRPr lang="en-US"/>
          </a:p>
        </p:txBody>
      </p:sp>
    </p:spTree>
    <p:extLst>
      <p:ext uri="{BB962C8B-B14F-4D97-AF65-F5344CB8AC3E}">
        <p14:creationId xmlns:p14="http://schemas.microsoft.com/office/powerpoint/2010/main" val="25963781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wrap="square" lIns="93168" tIns="46584" rIns="93168" bIns="46584" numCol="1" anchor="t" anchorCtr="0" compatLnSpc="1">
            <a:prstTxWarp prst="textNoShape">
              <a:avLst/>
            </a:prstTxWarp>
          </a:bodyPr>
          <a:lstStyle>
            <a:lvl1pPr eaLnBrk="1" hangingPunct="1">
              <a:defRPr sz="1200"/>
            </a:lvl1pPr>
          </a:lstStyle>
          <a:p>
            <a:endParaRPr lang="en-US"/>
          </a:p>
        </p:txBody>
      </p:sp>
      <p:sp>
        <p:nvSpPr>
          <p:cNvPr id="3" name="Date Placeholder 2"/>
          <p:cNvSpPr>
            <a:spLocks noGrp="1"/>
          </p:cNvSpPr>
          <p:nvPr>
            <p:ph type="dt" idx="1"/>
          </p:nvPr>
        </p:nvSpPr>
        <p:spPr>
          <a:xfrm>
            <a:off x="3970939" y="0"/>
            <a:ext cx="3037840" cy="466434"/>
          </a:xfrm>
          <a:prstGeom prst="rect">
            <a:avLst/>
          </a:prstGeom>
        </p:spPr>
        <p:txBody>
          <a:bodyPr vert="horz" wrap="square" lIns="93168" tIns="46584" rIns="93168" bIns="46584" numCol="1" anchor="t" anchorCtr="0" compatLnSpc="1">
            <a:prstTxWarp prst="textNoShape">
              <a:avLst/>
            </a:prstTxWarp>
          </a:bodyPr>
          <a:lstStyle>
            <a:lvl1pPr algn="r" eaLnBrk="1" hangingPunct="1">
              <a:defRPr sz="1200"/>
            </a:lvl1pPr>
          </a:lstStyle>
          <a:p>
            <a:fld id="{0F9E86B2-E75F-4FC0-A822-46C59B3A8EC8}" type="datetimeFigureOut">
              <a:rPr lang="en-US"/>
              <a:pPr/>
              <a:t>9/9/2019</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8" tIns="46584" rIns="93168" bIns="46584" rtlCol="0" anchor="ctr"/>
          <a:lstStyle/>
          <a:p>
            <a:pPr lvl="0"/>
            <a:endParaRPr lang="en-US" noProof="0"/>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3168" tIns="46584" rIns="93168" bIns="46584"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wrap="square" lIns="93168" tIns="46584" rIns="93168" bIns="46584" numCol="1" anchor="b" anchorCtr="0" compatLnSpc="1">
            <a:prstTxWarp prst="textNoShape">
              <a:avLst/>
            </a:prstTxWarp>
          </a:bodyPr>
          <a:lstStyle>
            <a:lvl1pPr eaLnBrk="1" hangingPunct="1">
              <a:defRPr sz="1200"/>
            </a:lvl1pPr>
          </a:lstStyle>
          <a:p>
            <a:endParaRPr lang="en-US"/>
          </a:p>
        </p:txBody>
      </p:sp>
      <p:sp>
        <p:nvSpPr>
          <p:cNvPr id="7" name="Slide Number Placeholder 6"/>
          <p:cNvSpPr>
            <a:spLocks noGrp="1"/>
          </p:cNvSpPr>
          <p:nvPr>
            <p:ph type="sldNum" sz="quarter" idx="5"/>
          </p:nvPr>
        </p:nvSpPr>
        <p:spPr>
          <a:xfrm>
            <a:off x="3970939" y="8829967"/>
            <a:ext cx="3037840" cy="466433"/>
          </a:xfrm>
          <a:prstGeom prst="rect">
            <a:avLst/>
          </a:prstGeom>
        </p:spPr>
        <p:txBody>
          <a:bodyPr vert="horz" wrap="square" lIns="93168" tIns="46584" rIns="93168" bIns="46584" numCol="1" anchor="b" anchorCtr="0" compatLnSpc="1">
            <a:prstTxWarp prst="textNoShape">
              <a:avLst/>
            </a:prstTxWarp>
          </a:bodyPr>
          <a:lstStyle>
            <a:lvl1pPr algn="r" eaLnBrk="1" hangingPunct="1">
              <a:defRPr sz="1200"/>
            </a:lvl1pPr>
          </a:lstStyle>
          <a:p>
            <a:fld id="{782176AB-39B6-45A8-8F5C-87A7C5C0A732}" type="slidenum">
              <a:rPr lang="en-US"/>
              <a:pPr/>
              <a:t>‹#›</a:t>
            </a:fld>
            <a:endParaRPr lang="en-US"/>
          </a:p>
        </p:txBody>
      </p:sp>
    </p:spTree>
    <p:extLst>
      <p:ext uri="{BB962C8B-B14F-4D97-AF65-F5344CB8AC3E}">
        <p14:creationId xmlns:p14="http://schemas.microsoft.com/office/powerpoint/2010/main" val="9609210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Slide Design</a:t>
            </a:r>
          </a:p>
        </p:txBody>
      </p:sp>
      <p:sp>
        <p:nvSpPr>
          <p:cNvPr id="4" name="Slide Number Placeholder 3"/>
          <p:cNvSpPr>
            <a:spLocks noGrp="1"/>
          </p:cNvSpPr>
          <p:nvPr>
            <p:ph type="sldNum" sz="quarter" idx="10"/>
          </p:nvPr>
        </p:nvSpPr>
        <p:spPr/>
        <p:txBody>
          <a:bodyPr/>
          <a:lstStyle/>
          <a:p>
            <a:fld id="{ED429354-F482-46A4-8C25-D80E2CB452D8}" type="slidenum">
              <a:rPr lang="en-US" smtClean="0"/>
              <a:t>1</a:t>
            </a:fld>
            <a:endParaRPr lang="en-US"/>
          </a:p>
        </p:txBody>
      </p:sp>
    </p:spTree>
    <p:extLst>
      <p:ext uri="{BB962C8B-B14F-4D97-AF65-F5344CB8AC3E}">
        <p14:creationId xmlns:p14="http://schemas.microsoft.com/office/powerpoint/2010/main" val="25473902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j-lt"/>
                <a:ea typeface=""/>
                <a:cs typeface="Arial" panose="020B0604020202020204" pitchFamily="34" charset="0"/>
              </a:rPr>
              <a:t>The assay was developed and optimized for </a:t>
            </a:r>
            <a:r>
              <a:rPr lang="en-US" i="1" dirty="0">
                <a:latin typeface="+mj-lt"/>
                <a:ea typeface=""/>
                <a:cs typeface="Arial" panose="020B0604020202020204" pitchFamily="34" charset="0"/>
              </a:rPr>
              <a:t>SPDEF, PSGR, DLX1, HOXC6, PCGEM1</a:t>
            </a:r>
            <a:r>
              <a:rPr lang="en-US" dirty="0">
                <a:latin typeface="+mj-lt"/>
                <a:ea typeface=""/>
                <a:cs typeface="Arial" panose="020B0604020202020204" pitchFamily="34" charset="0"/>
              </a:rPr>
              <a:t>, as well as</a:t>
            </a:r>
            <a:r>
              <a:rPr lang="en-US" i="1" dirty="0">
                <a:latin typeface="+mj-lt"/>
                <a:ea typeface=""/>
                <a:cs typeface="Arial" panose="020B0604020202020204" pitchFamily="34" charset="0"/>
              </a:rPr>
              <a:t> PCA3 </a:t>
            </a:r>
            <a:r>
              <a:rPr lang="en-US" dirty="0">
                <a:latin typeface="+mj-lt"/>
                <a:ea typeface=""/>
                <a:cs typeface="Arial" panose="020B0604020202020204" pitchFamily="34" charset="0"/>
              </a:rPr>
              <a:t>and </a:t>
            </a:r>
            <a:r>
              <a:rPr lang="en-US" i="1" dirty="0">
                <a:latin typeface="+mj-lt"/>
                <a:ea typeface=""/>
                <a:cs typeface="Arial" panose="020B0604020202020204" pitchFamily="34" charset="0"/>
              </a:rPr>
              <a:t>ERG</a:t>
            </a:r>
            <a:r>
              <a:rPr lang="en-US" dirty="0">
                <a:latin typeface="+mj-lt"/>
                <a:ea typeface=""/>
                <a:cs typeface="Arial" panose="020B0604020202020204" pitchFamily="34" charset="0"/>
              </a:rPr>
              <a:t> in regular (non-DRE) urine specimen</a:t>
            </a:r>
          </a:p>
          <a:p>
            <a:pPr defTabSz="914307">
              <a:defRPr/>
            </a:pPr>
            <a:r>
              <a:rPr lang="en-US" dirty="0">
                <a:latin typeface="+mj-lt"/>
                <a:ea typeface=""/>
                <a:cs typeface="Arial" panose="020B0604020202020204" pitchFamily="34" charset="0"/>
              </a:rPr>
              <a:t>Highlight- non-DRE, . </a:t>
            </a:r>
          </a:p>
          <a:p>
            <a:pPr defTabSz="914307">
              <a:defRPr/>
            </a:pPr>
            <a:r>
              <a:rPr lang="en-US" b="1" dirty="0">
                <a:latin typeface="+mj-lt"/>
                <a:ea typeface=""/>
                <a:cs typeface="Arial" panose="020B0604020202020204" pitchFamily="34" charset="0"/>
              </a:rPr>
              <a:t>Schematic representation of the assay work flow in patient urine derived exosome specimen.</a:t>
            </a:r>
            <a:endParaRPr lang="en-US" sz="1100" b="1" dirty="0">
              <a:solidFill>
                <a:prstClr val="black"/>
              </a:solidFill>
              <a:latin typeface="+mj-lt"/>
              <a:ea typeface=""/>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782176AB-39B6-45A8-8F5C-87A7C5C0A732}" type="slidenum">
              <a:rPr lang="en-US" smtClean="0"/>
              <a:pPr/>
              <a:t>3</a:t>
            </a:fld>
            <a:endParaRPr lang="en-US"/>
          </a:p>
        </p:txBody>
      </p:sp>
    </p:spTree>
    <p:extLst>
      <p:ext uri="{BB962C8B-B14F-4D97-AF65-F5344CB8AC3E}">
        <p14:creationId xmlns:p14="http://schemas.microsoft.com/office/powerpoint/2010/main" val="846205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 Among AA: PCA3 (p = 0.016) is significantly different across biopsy groups</a:t>
            </a:r>
            <a:endParaRPr lang="en-US" dirty="0"/>
          </a:p>
          <a:p>
            <a:r>
              <a:rPr lang="en-US" i="1" dirty="0"/>
              <a:t> Among CA: PCGEM1 (p = 0.001) is significantly different across biopsy groups</a:t>
            </a:r>
            <a:endParaRPr lang="en-US" dirty="0"/>
          </a:p>
          <a:p>
            <a:r>
              <a:rPr lang="en-US" b="1" dirty="0"/>
              <a:t>Box &amp;</a:t>
            </a:r>
          </a:p>
          <a:p>
            <a:pPr defTabSz="914307">
              <a:defRPr/>
            </a:pPr>
            <a:r>
              <a:rPr lang="en-US" b="1" dirty="0"/>
              <a:t>PCA3 leve</a:t>
            </a:r>
            <a:r>
              <a:rPr lang="en-US" dirty="0"/>
              <a:t>l was significantly higher in AA versus CA/Other (</a:t>
            </a:r>
            <a:r>
              <a:rPr lang="en-US" b="1" dirty="0"/>
              <a:t>p = 0.016); </a:t>
            </a:r>
            <a:r>
              <a:rPr lang="en-US" dirty="0"/>
              <a:t>Significantly lower </a:t>
            </a:r>
            <a:r>
              <a:rPr lang="en-US" b="1" dirty="0"/>
              <a:t>PCGEM1 levels </a:t>
            </a:r>
            <a:r>
              <a:rPr lang="en-US" dirty="0"/>
              <a:t>were observed for biopsy positive vs. negative patients in CA(</a:t>
            </a:r>
            <a:r>
              <a:rPr lang="en-US" b="1" dirty="0"/>
              <a:t>p=0.001</a:t>
            </a:r>
            <a:r>
              <a:rPr lang="en-US" dirty="0"/>
              <a:t>).</a:t>
            </a:r>
            <a:endParaRPr lang="en-US" b="1" dirty="0"/>
          </a:p>
          <a:p>
            <a:r>
              <a:rPr lang="en-US" b="1" dirty="0"/>
              <a:t> Whisker plots of biomarker distributions</a:t>
            </a:r>
          </a:p>
          <a:p>
            <a:endParaRPr lang="en-US" b="1" dirty="0"/>
          </a:p>
          <a:p>
            <a:r>
              <a:rPr lang="en-US" dirty="0">
                <a:solidFill>
                  <a:srgbClr val="000208"/>
                </a:solidFill>
                <a:cs typeface="Arial" pitchFamily="34" charset="0"/>
              </a:rPr>
              <a:t>2-gene panel (</a:t>
            </a:r>
            <a:r>
              <a:rPr lang="en-US" i="1" dirty="0">
                <a:solidFill>
                  <a:srgbClr val="000208"/>
                </a:solidFill>
                <a:cs typeface="Arial" pitchFamily="34" charset="0"/>
              </a:rPr>
              <a:t>PCA3, PCGEM1</a:t>
            </a:r>
            <a:r>
              <a:rPr lang="en-US" dirty="0">
                <a:solidFill>
                  <a:srgbClr val="000208"/>
                </a:solidFill>
                <a:cs typeface="Arial" pitchFamily="34" charset="0"/>
              </a:rPr>
              <a:t>) along with SOC was significantly associated with improved discrimination between cancer positives and cancer negatives at biopsy</a:t>
            </a:r>
          </a:p>
          <a:p>
            <a:pPr defTabSz="914307">
              <a:defRPr/>
            </a:pPr>
            <a:r>
              <a:rPr lang="en-US" b="1" dirty="0">
                <a:solidFill>
                  <a:schemeClr val="tx2">
                    <a:lumMod val="60000"/>
                    <a:lumOff val="40000"/>
                  </a:schemeClr>
                </a:solidFill>
                <a:latin typeface="Franklin Gothic Book" panose="020B0503020102020204" pitchFamily="34" charset="0"/>
                <a:cs typeface="Arial" pitchFamily="34" charset="0"/>
              </a:rPr>
              <a:t>Evaluation of Biomarker Candidates for </a:t>
            </a:r>
            <a:r>
              <a:rPr lang="en-US" b="1" dirty="0" err="1">
                <a:solidFill>
                  <a:schemeClr val="tx2">
                    <a:lumMod val="60000"/>
                    <a:lumOff val="40000"/>
                  </a:schemeClr>
                </a:solidFill>
                <a:latin typeface="Franklin Gothic Book" panose="020B0503020102020204" pitchFamily="34" charset="0"/>
                <a:cs typeface="Arial" pitchFamily="34" charset="0"/>
              </a:rPr>
              <a:t>CaP</a:t>
            </a:r>
            <a:r>
              <a:rPr lang="en-US" b="1" dirty="0">
                <a:solidFill>
                  <a:schemeClr val="tx2">
                    <a:lumMod val="60000"/>
                    <a:lumOff val="40000"/>
                  </a:schemeClr>
                </a:solidFill>
                <a:latin typeface="Franklin Gothic Book" panose="020B0503020102020204" pitchFamily="34" charset="0"/>
                <a:cs typeface="Arial" pitchFamily="34" charset="0"/>
              </a:rPr>
              <a:t> Detection at Diagnostic Biopsy  in Urine Exosome Specimens (N=193)</a:t>
            </a:r>
          </a:p>
          <a:p>
            <a:endParaRPr lang="en-US" dirty="0"/>
          </a:p>
        </p:txBody>
      </p:sp>
      <p:sp>
        <p:nvSpPr>
          <p:cNvPr id="4" name="Slide Number Placeholder 3"/>
          <p:cNvSpPr>
            <a:spLocks noGrp="1"/>
          </p:cNvSpPr>
          <p:nvPr>
            <p:ph type="sldNum" sz="quarter" idx="5"/>
          </p:nvPr>
        </p:nvSpPr>
        <p:spPr/>
        <p:txBody>
          <a:bodyPr/>
          <a:lstStyle/>
          <a:p>
            <a:fld id="{782176AB-39B6-45A8-8F5C-87A7C5C0A732}" type="slidenum">
              <a:rPr lang="en-US" smtClean="0"/>
              <a:pPr/>
              <a:t>4</a:t>
            </a:fld>
            <a:endParaRPr lang="en-US"/>
          </a:p>
        </p:txBody>
      </p:sp>
    </p:spTree>
    <p:extLst>
      <p:ext uri="{BB962C8B-B14F-4D97-AF65-F5344CB8AC3E}">
        <p14:creationId xmlns:p14="http://schemas.microsoft.com/office/powerpoint/2010/main" val="2182606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82176AB-39B6-45A8-8F5C-87A7C5C0A732}" type="slidenum">
              <a:rPr lang="en-US" smtClean="0"/>
              <a:pPr/>
              <a:t>5</a:t>
            </a:fld>
            <a:endParaRPr lang="en-US"/>
          </a:p>
        </p:txBody>
      </p:sp>
    </p:spTree>
    <p:extLst>
      <p:ext uri="{BB962C8B-B14F-4D97-AF65-F5344CB8AC3E}">
        <p14:creationId xmlns:p14="http://schemas.microsoft.com/office/powerpoint/2010/main" val="425651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82176AB-39B6-45A8-8F5C-87A7C5C0A732}" type="slidenum">
              <a:rPr lang="en-US" smtClean="0"/>
              <a:pPr/>
              <a:t>6</a:t>
            </a:fld>
            <a:endParaRPr lang="en-US"/>
          </a:p>
        </p:txBody>
      </p:sp>
    </p:spTree>
    <p:extLst>
      <p:ext uri="{BB962C8B-B14F-4D97-AF65-F5344CB8AC3E}">
        <p14:creationId xmlns:p14="http://schemas.microsoft.com/office/powerpoint/2010/main" val="666708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a:extLst>
              <a:ext uri="{FF2B5EF4-FFF2-40B4-BE49-F238E27FC236}">
                <a16:creationId xmlns:a16="http://schemas.microsoft.com/office/drawing/2014/main" id="{34C2CB44-8260-4C45-B812-1F510C66EDC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4" name="Notes Placeholder 2">
            <a:extLst>
              <a:ext uri="{FF2B5EF4-FFF2-40B4-BE49-F238E27FC236}">
                <a16:creationId xmlns:a16="http://schemas.microsoft.com/office/drawing/2014/main" id="{B99C3CFD-1897-47BE-BA02-10EA694D3E1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4" name="Slide Number Placeholder 3">
            <a:extLst>
              <a:ext uri="{FF2B5EF4-FFF2-40B4-BE49-F238E27FC236}">
                <a16:creationId xmlns:a16="http://schemas.microsoft.com/office/drawing/2014/main" id="{2AAB6EB7-BD10-406E-B27A-C8E0D6B444C3}"/>
              </a:ext>
            </a:extLst>
          </p:cNvPr>
          <p:cNvSpPr>
            <a:spLocks noGrp="1"/>
          </p:cNvSpPr>
          <p:nvPr>
            <p:ph type="sldNum" sz="quarter" idx="5"/>
          </p:nvPr>
        </p:nvSpPr>
        <p:spPr/>
        <p:txBody>
          <a:bodyPr/>
          <a:lstStyle/>
          <a:p>
            <a:pPr>
              <a:defRPr/>
            </a:pPr>
            <a:fld id="{A36367E8-957D-43D6-A42E-F17856AA3CC4}" type="slidenum">
              <a:rPr lang="en-US" smtClean="0"/>
              <a:pPr>
                <a:defRPr/>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p:nvPr/>
        </p:nvSpPr>
        <p:spPr>
          <a:xfrm>
            <a:off x="0" y="6307138"/>
            <a:ext cx="12192000" cy="550862"/>
          </a:xfrm>
          <a:prstGeom prst="rect">
            <a:avLst/>
          </a:prstGeom>
          <a:solidFill>
            <a:srgbClr val="2024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en-US">
              <a:solidFill>
                <a:srgbClr val="FFFFFF"/>
              </a:solidFill>
            </a:endParaRPr>
          </a:p>
        </p:txBody>
      </p:sp>
      <p:pic>
        <p:nvPicPr>
          <p:cNvPr id="6" name="Picture 7"/>
          <p:cNvPicPr>
            <a:picLocks noChangeAspect="1"/>
          </p:cNvPicPr>
          <p:nvPr userDrawn="1"/>
        </p:nvPicPr>
        <p:blipFill>
          <a:blip r:embed="rId2"/>
          <a:srcRect/>
          <a:stretch>
            <a:fillRect/>
          </a:stretch>
        </p:blipFill>
        <p:spPr bwMode="auto">
          <a:xfrm>
            <a:off x="1524000" y="4595142"/>
            <a:ext cx="1543050" cy="1082675"/>
          </a:xfrm>
          <a:prstGeom prst="rect">
            <a:avLst/>
          </a:prstGeom>
          <a:noFill/>
          <a:ln w="9525">
            <a:noFill/>
            <a:miter lim="800000"/>
            <a:headEnd/>
            <a:tailEnd/>
          </a:ln>
        </p:spPr>
      </p:pic>
      <p:pic>
        <p:nvPicPr>
          <p:cNvPr id="8" name="Picture 10"/>
          <p:cNvPicPr>
            <a:picLocks noChangeAspect="1"/>
          </p:cNvPicPr>
          <p:nvPr userDrawn="1"/>
        </p:nvPicPr>
        <p:blipFill>
          <a:blip r:embed="rId3"/>
          <a:srcRect/>
          <a:stretch>
            <a:fillRect/>
          </a:stretch>
        </p:blipFill>
        <p:spPr bwMode="auto">
          <a:xfrm>
            <a:off x="4784725" y="4833266"/>
            <a:ext cx="827088" cy="785813"/>
          </a:xfrm>
          <a:prstGeom prst="rect">
            <a:avLst/>
          </a:prstGeom>
          <a:noFill/>
          <a:ln w="9525">
            <a:noFill/>
            <a:miter lim="800000"/>
            <a:headEnd/>
            <a:tailEnd/>
          </a:ln>
        </p:spPr>
      </p:pic>
      <p:sp>
        <p:nvSpPr>
          <p:cNvPr id="2" name="Title 1"/>
          <p:cNvSpPr>
            <a:spLocks noGrp="1"/>
          </p:cNvSpPr>
          <p:nvPr>
            <p:ph type="ctrTitle"/>
          </p:nvPr>
        </p:nvSpPr>
        <p:spPr>
          <a:xfrm>
            <a:off x="1523999" y="1462310"/>
            <a:ext cx="9144001" cy="2020035"/>
          </a:xfrm>
        </p:spPr>
        <p:txBody>
          <a:bodyPr/>
          <a:lstStyle>
            <a:lvl1pPr algn="l">
              <a:defRPr sz="6000">
                <a:solidFill>
                  <a:schemeClr val="tx1"/>
                </a:solidFill>
              </a:defRPr>
            </a:lvl1pPr>
          </a:lstStyle>
          <a:p>
            <a:r>
              <a:rPr lang="en-US"/>
              <a:t>Click to edit Master title style</a:t>
            </a:r>
            <a:endParaRPr lang="en-US" dirty="0"/>
          </a:p>
        </p:txBody>
      </p:sp>
      <p:sp>
        <p:nvSpPr>
          <p:cNvPr id="11" name="Text Placeholder 10"/>
          <p:cNvSpPr>
            <a:spLocks noGrp="1"/>
          </p:cNvSpPr>
          <p:nvPr>
            <p:ph type="body" sz="quarter" idx="10"/>
          </p:nvPr>
        </p:nvSpPr>
        <p:spPr>
          <a:xfrm>
            <a:off x="1524000" y="3558626"/>
            <a:ext cx="9144000" cy="696913"/>
          </a:xfrm>
        </p:spPr>
        <p:txBody>
          <a:bodyPr>
            <a:normAutofit/>
          </a:bodyPr>
          <a:lstStyle>
            <a:lvl1pPr algn="l">
              <a:defRPr lang="en-US" sz="1600" b="0" dirty="0">
                <a:solidFill>
                  <a:schemeClr val="tx1"/>
                </a:solidFill>
              </a:defRPr>
            </a:lvl1pPr>
          </a:lstStyle>
          <a:p>
            <a:pPr lvl="0"/>
            <a:r>
              <a:rPr lang="en-US"/>
              <a:t>Click to edit Master text styles</a:t>
            </a:r>
          </a:p>
        </p:txBody>
      </p:sp>
      <p:pic>
        <p:nvPicPr>
          <p:cNvPr id="3" name="Picture 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566657" y="4735049"/>
            <a:ext cx="617381" cy="94276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2768009" y="2941266"/>
            <a:ext cx="6655983" cy="1015663"/>
          </a:xfrm>
          <a:solidFill>
            <a:schemeClr val="tx2"/>
          </a:solidFill>
        </p:spPr>
        <p:txBody>
          <a:bodyPr tIns="91440" bIns="91440" anchor="ctr">
            <a:spAutoFit/>
          </a:bodyPr>
          <a:lstStyle>
            <a:lvl1pPr algn="ctr">
              <a:lnSpc>
                <a:spcPct val="100000"/>
              </a:lnSpc>
              <a:defRPr sz="5400" cap="all" baseline="0">
                <a:solidFill>
                  <a:schemeClr val="bg1"/>
                </a:solidFill>
                <a:latin typeface="Franklin Gothic Demi" panose="020B0703020102020204" pitchFamily="34" charset="0"/>
              </a:defRPr>
            </a:lvl1pPr>
          </a:lstStyle>
          <a:p>
            <a:pPr lvl="0"/>
            <a:r>
              <a:rPr lang="en-US"/>
              <a:t>Click to edit Master text styles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lt Transition Slide">
    <p:spTree>
      <p:nvGrpSpPr>
        <p:cNvPr id="1" name=""/>
        <p:cNvGrpSpPr/>
        <p:nvPr/>
      </p:nvGrpSpPr>
      <p:grpSpPr>
        <a:xfrm>
          <a:off x="0" y="0"/>
          <a:ext cx="0" cy="0"/>
          <a:chOff x="0" y="0"/>
          <a:chExt cx="0" cy="0"/>
        </a:xfrm>
      </p:grpSpPr>
      <p:cxnSp>
        <p:nvCxnSpPr>
          <p:cNvPr id="4" name="Straight Connector 3"/>
          <p:cNvCxnSpPr/>
          <p:nvPr userDrawn="1"/>
        </p:nvCxnSpPr>
        <p:spPr>
          <a:xfrm>
            <a:off x="1651000" y="3352800"/>
            <a:ext cx="1577975" cy="0"/>
          </a:xfrm>
          <a:prstGeom prst="line">
            <a:avLst/>
          </a:prstGeom>
          <a:ln w="19050">
            <a:solidFill>
              <a:srgbClr val="533560"/>
            </a:solidFill>
          </a:ln>
        </p:spPr>
        <p:style>
          <a:lnRef idx="1">
            <a:schemeClr val="accent1"/>
          </a:lnRef>
          <a:fillRef idx="0">
            <a:schemeClr val="accent1"/>
          </a:fillRef>
          <a:effectRef idx="0">
            <a:schemeClr val="accent1"/>
          </a:effectRef>
          <a:fontRef idx="minor">
            <a:schemeClr val="tx1"/>
          </a:fontRef>
        </p:style>
      </p:cxnSp>
      <p:sp>
        <p:nvSpPr>
          <p:cNvPr id="3" name="Title 1"/>
          <p:cNvSpPr>
            <a:spLocks noGrp="1"/>
          </p:cNvSpPr>
          <p:nvPr>
            <p:ph type="ctrTitle"/>
          </p:nvPr>
        </p:nvSpPr>
        <p:spPr>
          <a:xfrm>
            <a:off x="1523999" y="1331395"/>
            <a:ext cx="9144001" cy="2020035"/>
          </a:xfrm>
        </p:spPr>
        <p:txBody>
          <a:bodyPr/>
          <a:lstStyle>
            <a:lvl1pPr algn="l">
              <a:defRPr sz="6000">
                <a:solidFill>
                  <a:schemeClr val="tx1"/>
                </a:solidFill>
              </a:defRPr>
            </a:lvl1pPr>
          </a:lstStyle>
          <a:p>
            <a:r>
              <a:rPr lang="en-US"/>
              <a:t>Click to edit Master title style</a:t>
            </a:r>
            <a:endParaRPr lang="en-US" dirty="0"/>
          </a:p>
        </p:txBody>
      </p:sp>
      <p:sp>
        <p:nvSpPr>
          <p:cNvPr id="5" name="Text Placeholder 10"/>
          <p:cNvSpPr>
            <a:spLocks noGrp="1"/>
          </p:cNvSpPr>
          <p:nvPr>
            <p:ph type="body" sz="quarter" idx="11"/>
          </p:nvPr>
        </p:nvSpPr>
        <p:spPr>
          <a:xfrm>
            <a:off x="1524000" y="3427711"/>
            <a:ext cx="9144000" cy="696913"/>
          </a:xfrm>
        </p:spPr>
        <p:txBody>
          <a:bodyPr>
            <a:normAutofit/>
          </a:bodyPr>
          <a:lstStyle>
            <a:lvl1pPr algn="l">
              <a:defRPr lang="en-US" sz="1800" b="0" baseline="0" dirty="0">
                <a:solidFill>
                  <a:schemeClr val="tx1"/>
                </a:solidFill>
              </a:defRPr>
            </a:lvl1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ext Heavy">
    <p:spTree>
      <p:nvGrpSpPr>
        <p:cNvPr id="1" name=""/>
        <p:cNvGrpSpPr/>
        <p:nvPr/>
      </p:nvGrpSpPr>
      <p:grpSpPr>
        <a:xfrm>
          <a:off x="0" y="0"/>
          <a:ext cx="0" cy="0"/>
          <a:chOff x="0" y="0"/>
          <a:chExt cx="0" cy="0"/>
        </a:xfrm>
      </p:grpSpPr>
      <p:sp>
        <p:nvSpPr>
          <p:cNvPr id="3" name="Content Placeholder 2"/>
          <p:cNvSpPr>
            <a:spLocks noGrp="1"/>
          </p:cNvSpPr>
          <p:nvPr>
            <p:ph idx="1"/>
          </p:nvPr>
        </p:nvSpPr>
        <p:spPr>
          <a:xfrm>
            <a:off x="4551454" y="916773"/>
            <a:ext cx="6261859" cy="5048091"/>
          </a:xfrm>
        </p:spPr>
        <p:txBody>
          <a:bodyPr>
            <a:normAutofit/>
          </a:bodyPr>
          <a:lstStyle>
            <a:lvl1pPr marL="288925" indent="-288925">
              <a:lnSpc>
                <a:spcPct val="150000"/>
              </a:lnSpc>
              <a:buFont typeface="Arial" panose="020B0604020202020204" pitchFamily="34" charset="0"/>
              <a:buChar char="•"/>
              <a:defRPr sz="1800">
                <a:solidFill>
                  <a:schemeClr val="tx1"/>
                </a:solidFill>
              </a:defRPr>
            </a:lvl1pPr>
            <a:lvl2pPr marL="690563" indent="-233363">
              <a:buFont typeface="Arial" panose="020B0604020202020204" pitchFamily="34" charset="0"/>
              <a:buChar char="•"/>
              <a:defRPr sz="1800">
                <a:solidFill>
                  <a:schemeClr val="tx1"/>
                </a:solidFill>
              </a:defRPr>
            </a:lvl2pPr>
            <a:lvl3pPr marL="1257300" indent="-342900">
              <a:buFont typeface="Arial" panose="020B0604020202020204" pitchFamily="34" charset="0"/>
              <a:buChar char="•"/>
              <a:defRPr sz="2000"/>
            </a:lvl3pPr>
            <a:lvl4pPr marL="1657350" indent="-285750">
              <a:buFont typeface="Arial" panose="020B0604020202020204" pitchFamily="34" charset="0"/>
              <a:buChar char="•"/>
              <a:defRPr sz="1800"/>
            </a:lvl4pPr>
            <a:lvl5pPr marL="2114550" indent="-285750">
              <a:buFont typeface="Arial" panose="020B0604020202020204" pitchFamily="34" charset="0"/>
              <a:buChar cha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p:txBody>
      </p:sp>
      <p:sp>
        <p:nvSpPr>
          <p:cNvPr id="2" name="Title 1"/>
          <p:cNvSpPr>
            <a:spLocks noGrp="1"/>
          </p:cNvSpPr>
          <p:nvPr>
            <p:ph type="title"/>
          </p:nvPr>
        </p:nvSpPr>
        <p:spPr>
          <a:xfrm>
            <a:off x="1" y="1770551"/>
            <a:ext cx="4133678" cy="846386"/>
          </a:xfrm>
          <a:solidFill>
            <a:schemeClr val="tx2"/>
          </a:solidFill>
        </p:spPr>
        <p:txBody>
          <a:bodyPr lIns="0" rIns="320040">
            <a:spAutoFit/>
          </a:bodyPr>
          <a:lstStyle>
            <a:lvl1pPr algn="r">
              <a:lnSpc>
                <a:spcPct val="100000"/>
              </a:lnSpc>
              <a:defRPr sz="4900" baseline="0">
                <a:solidFill>
                  <a:schemeClr val="bg1"/>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116064" y="3424480"/>
            <a:ext cx="2682129" cy="687258"/>
          </a:xfrm>
        </p:spPr>
        <p:txBody>
          <a:bodyPr lIns="0" tIns="0" rIns="0" bIns="0"/>
          <a:lstStyle>
            <a:lvl1pPr marL="0" indent="0" algn="ctr">
              <a:lnSpc>
                <a:spcPct val="100000"/>
              </a:lnSpc>
              <a:buNone/>
              <a:defRPr sz="4900">
                <a:solidFill>
                  <a:schemeClr val="accent2"/>
                </a:solidFill>
                <a:latin typeface="Franklin Gothic Demi" panose="020B07030201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4" name="Text Placeholder 13"/>
          <p:cNvSpPr>
            <a:spLocks noGrp="1"/>
          </p:cNvSpPr>
          <p:nvPr>
            <p:ph type="body" sz="quarter" idx="10"/>
          </p:nvPr>
        </p:nvSpPr>
        <p:spPr>
          <a:xfrm>
            <a:off x="1116064" y="4159864"/>
            <a:ext cx="2682875" cy="736600"/>
          </a:xfrm>
        </p:spPr>
        <p:txBody>
          <a:bodyPr lIns="228600" tIns="109728" rIns="228600">
            <a:normAutofit/>
          </a:bodyPr>
          <a:lstStyle>
            <a:lvl1pPr algn="ctr">
              <a:lnSpc>
                <a:spcPct val="100000"/>
              </a:lnSpc>
              <a:defRPr sz="1400" i="1" cap="all" baseline="0">
                <a:solidFill>
                  <a:schemeClr val="tx1"/>
                </a:solidFill>
                <a:latin typeface="Franklin Gothic Book" panose="020B0503020102020204" pitchFamily="34" charset="0"/>
              </a:defRPr>
            </a:lvl1pPr>
          </a:lstStyle>
          <a:p>
            <a:pPr lvl="0"/>
            <a:r>
              <a:rPr lang="en-US"/>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Heavy Alt">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3317" y="2599345"/>
            <a:ext cx="9144002" cy="3365519"/>
          </a:xfrm>
        </p:spPr>
        <p:txBody>
          <a:bodyPr>
            <a:normAutofit/>
          </a:bodyPr>
          <a:lstStyle>
            <a:lvl1pPr marL="288925" indent="-288925">
              <a:lnSpc>
                <a:spcPct val="150000"/>
              </a:lnSpc>
              <a:buFont typeface="Arial" panose="020B0604020202020204" pitchFamily="34" charset="0"/>
              <a:buChar char="•"/>
              <a:defRPr sz="1800">
                <a:solidFill>
                  <a:schemeClr val="tx1"/>
                </a:solidFill>
              </a:defRPr>
            </a:lvl1pPr>
            <a:lvl2pPr marL="690563" indent="-233363">
              <a:buFont typeface="Arial" panose="020B0604020202020204" pitchFamily="34" charset="0"/>
              <a:buChar char="•"/>
              <a:defRPr sz="1800">
                <a:solidFill>
                  <a:schemeClr val="tx1"/>
                </a:solidFill>
              </a:defRPr>
            </a:lvl2pPr>
            <a:lvl3pPr marL="1257300" indent="-342900">
              <a:buFont typeface="Arial" panose="020B0604020202020204" pitchFamily="34" charset="0"/>
              <a:buChar char="•"/>
              <a:defRPr sz="2000"/>
            </a:lvl3pPr>
            <a:lvl4pPr marL="1657350" indent="-285750">
              <a:buFont typeface="Arial" panose="020B0604020202020204" pitchFamily="34" charset="0"/>
              <a:buChar char="•"/>
              <a:defRPr sz="1800"/>
            </a:lvl4pPr>
            <a:lvl5pPr marL="2114550" indent="-285750">
              <a:buFont typeface="Arial" panose="020B0604020202020204" pitchFamily="34" charset="0"/>
              <a:buChar cha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p:txBody>
      </p:sp>
      <p:sp>
        <p:nvSpPr>
          <p:cNvPr id="8" name="Text Placeholder 10"/>
          <p:cNvSpPr>
            <a:spLocks noGrp="1"/>
          </p:cNvSpPr>
          <p:nvPr>
            <p:ph type="body" sz="quarter" idx="11"/>
          </p:nvPr>
        </p:nvSpPr>
        <p:spPr>
          <a:xfrm>
            <a:off x="1443318" y="1827515"/>
            <a:ext cx="9144000" cy="696913"/>
          </a:xfrm>
        </p:spPr>
        <p:txBody>
          <a:bodyPr>
            <a:normAutofit/>
          </a:bodyPr>
          <a:lstStyle>
            <a:lvl1pPr algn="l">
              <a:defRPr lang="en-US" sz="1800" b="0" baseline="0" dirty="0">
                <a:solidFill>
                  <a:schemeClr val="tx1"/>
                </a:solidFill>
              </a:defRPr>
            </a:lvl1pPr>
          </a:lstStyle>
          <a:p>
            <a:pPr lvl="0"/>
            <a:r>
              <a:rPr lang="en-US"/>
              <a:t>Click to edit Master text styles</a:t>
            </a:r>
          </a:p>
        </p:txBody>
      </p:sp>
      <p:sp>
        <p:nvSpPr>
          <p:cNvPr id="10" name="Title 9"/>
          <p:cNvSpPr>
            <a:spLocks noGrp="1"/>
          </p:cNvSpPr>
          <p:nvPr>
            <p:ph type="title"/>
          </p:nvPr>
        </p:nvSpPr>
        <p:spPr>
          <a:xfrm>
            <a:off x="1443317" y="352117"/>
            <a:ext cx="9144001" cy="1325563"/>
          </a:xfrm>
        </p:spPr>
        <p:txBody>
          <a:bodyPr/>
          <a:lstStyle>
            <a:lvl1pPr>
              <a:defRPr>
                <a:solidFill>
                  <a:schemeClr val="tx2"/>
                </a:solidFill>
              </a:defRPr>
            </a:lvl1pPr>
          </a:lstStyle>
          <a:p>
            <a:r>
              <a:rPr lang="en-US" dirty="0"/>
              <a:t>Click to edit Master title style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aphic Layout">
    <p:spTree>
      <p:nvGrpSpPr>
        <p:cNvPr id="1" name=""/>
        <p:cNvGrpSpPr/>
        <p:nvPr/>
      </p:nvGrpSpPr>
      <p:grpSpPr>
        <a:xfrm>
          <a:off x="0" y="0"/>
          <a:ext cx="0" cy="0"/>
          <a:chOff x="0" y="0"/>
          <a:chExt cx="0" cy="0"/>
        </a:xfrm>
      </p:grpSpPr>
      <p:sp>
        <p:nvSpPr>
          <p:cNvPr id="4" name="Content Placeholder 8"/>
          <p:cNvSpPr>
            <a:spLocks noGrp="1"/>
          </p:cNvSpPr>
          <p:nvPr>
            <p:ph sz="quarter" idx="44"/>
          </p:nvPr>
        </p:nvSpPr>
        <p:spPr>
          <a:xfrm>
            <a:off x="1198506" y="3833311"/>
            <a:ext cx="2952750" cy="1813510"/>
          </a:xfrm>
        </p:spPr>
        <p:txBody>
          <a:bodyPr>
            <a:normAutofit/>
          </a:bodyPr>
          <a:lstStyle>
            <a:lvl2pPr marL="0" algn="ctr">
              <a:defRPr sz="1400" baseline="0">
                <a:solidFill>
                  <a:schemeClr val="bg2">
                    <a:lumMod val="90000"/>
                    <a:lumOff val="10000"/>
                  </a:schemeClr>
                </a:solidFill>
              </a:defRPr>
            </a:lvl2pPr>
          </a:lstStyle>
          <a:p>
            <a:pPr lvl="0"/>
            <a:r>
              <a:rPr lang="en-US"/>
              <a:t>Click to edit Master text styles</a:t>
            </a:r>
          </a:p>
        </p:txBody>
      </p:sp>
      <p:sp>
        <p:nvSpPr>
          <p:cNvPr id="5" name="Title 1"/>
          <p:cNvSpPr>
            <a:spLocks noGrp="1"/>
          </p:cNvSpPr>
          <p:nvPr>
            <p:ph type="title"/>
          </p:nvPr>
        </p:nvSpPr>
        <p:spPr>
          <a:xfrm>
            <a:off x="739775" y="685514"/>
            <a:ext cx="10515600" cy="824965"/>
          </a:xfrm>
        </p:spPr>
        <p:txBody>
          <a:bodyPr bIns="0">
            <a:normAutofit/>
          </a:bodyPr>
          <a:lstStyle>
            <a:lvl1pPr>
              <a:defRPr sz="4900">
                <a:solidFill>
                  <a:srgbClr val="20245E"/>
                </a:solidFill>
              </a:defRPr>
            </a:lvl1pPr>
          </a:lstStyle>
          <a:p>
            <a:r>
              <a:rPr lang="en-US"/>
              <a:t>Click to edit Master title style</a:t>
            </a:r>
            <a:endParaRPr lang="en-US" dirty="0"/>
          </a:p>
        </p:txBody>
      </p:sp>
      <p:sp>
        <p:nvSpPr>
          <p:cNvPr id="6" name="Text Placeholder 34"/>
          <p:cNvSpPr>
            <a:spLocks noGrp="1"/>
          </p:cNvSpPr>
          <p:nvPr>
            <p:ph type="body" sz="quarter" idx="38"/>
          </p:nvPr>
        </p:nvSpPr>
        <p:spPr>
          <a:xfrm>
            <a:off x="1193800" y="3400926"/>
            <a:ext cx="2962168" cy="432385"/>
          </a:xfrm>
        </p:spPr>
        <p:txBody>
          <a:bodyPr tIns="128016"/>
          <a:lstStyle>
            <a:lvl1pPr algn="ctr">
              <a:lnSpc>
                <a:spcPct val="100000"/>
              </a:lnSpc>
              <a:defRPr sz="1400" i="1" cap="all" spc="100" baseline="0">
                <a:solidFill>
                  <a:schemeClr val="bg2">
                    <a:lumMod val="90000"/>
                    <a:lumOff val="10000"/>
                  </a:schemeClr>
                </a:solidFill>
                <a:latin typeface="Franklin Gothic Book" panose="020B0503020102020204" pitchFamily="34" charset="0"/>
              </a:defRPr>
            </a:lvl1pPr>
            <a:lvl2pPr marL="0" indent="0" algn="ctr">
              <a:spcBef>
                <a:spcPts val="800"/>
              </a:spcBef>
              <a:defRPr sz="1400">
                <a:solidFill>
                  <a:schemeClr val="accent2"/>
                </a:solidFill>
                <a:latin typeface="Calibri Light" panose="020F0302020204030204" pitchFamily="34" charset="0"/>
              </a:defRPr>
            </a:lvl2pPr>
          </a:lstStyle>
          <a:p>
            <a:pPr lvl="0"/>
            <a:r>
              <a:rPr lang="en-US"/>
              <a:t>Click to edit Master text styles</a:t>
            </a:r>
          </a:p>
        </p:txBody>
      </p:sp>
      <p:sp>
        <p:nvSpPr>
          <p:cNvPr id="7" name="Text Placeholder 24"/>
          <p:cNvSpPr>
            <a:spLocks noGrp="1"/>
          </p:cNvSpPr>
          <p:nvPr>
            <p:ph type="body" sz="quarter" idx="11"/>
          </p:nvPr>
        </p:nvSpPr>
        <p:spPr>
          <a:xfrm>
            <a:off x="1193800" y="2589259"/>
            <a:ext cx="2962934" cy="780478"/>
          </a:xfrm>
        </p:spPr>
        <p:txBody>
          <a:bodyPr>
            <a:noAutofit/>
          </a:bodyPr>
          <a:lstStyle>
            <a:lvl1pPr algn="ctr">
              <a:lnSpc>
                <a:spcPct val="100000"/>
              </a:lnSpc>
              <a:defRPr sz="4900">
                <a:solidFill>
                  <a:schemeClr val="accent6">
                    <a:lumMod val="75000"/>
                  </a:schemeClr>
                </a:solidFill>
                <a:latin typeface="Franklin Gothic Demi" panose="020B0703020102020204" pitchFamily="34" charset="0"/>
              </a:defRPr>
            </a:lvl1pPr>
          </a:lstStyle>
          <a:p>
            <a:pPr lvl="0"/>
            <a:r>
              <a:rPr lang="en-US"/>
              <a:t>Click to edit Master text styles</a:t>
            </a:r>
          </a:p>
        </p:txBody>
      </p:sp>
      <p:sp>
        <p:nvSpPr>
          <p:cNvPr id="8" name="Text Placeholder 24"/>
          <p:cNvSpPr>
            <a:spLocks noGrp="1"/>
          </p:cNvSpPr>
          <p:nvPr>
            <p:ph type="body" sz="quarter" idx="12"/>
          </p:nvPr>
        </p:nvSpPr>
        <p:spPr>
          <a:xfrm>
            <a:off x="4641908" y="2589258"/>
            <a:ext cx="2947004" cy="780479"/>
          </a:xfrm>
        </p:spPr>
        <p:txBody>
          <a:bodyPr>
            <a:noAutofit/>
          </a:bodyPr>
          <a:lstStyle>
            <a:lvl1pPr algn="ctr">
              <a:lnSpc>
                <a:spcPct val="100000"/>
              </a:lnSpc>
              <a:defRPr sz="4900">
                <a:solidFill>
                  <a:schemeClr val="accent6">
                    <a:lumMod val="75000"/>
                  </a:schemeClr>
                </a:solidFill>
                <a:latin typeface="Franklin Gothic Demi" panose="020B0703020102020204" pitchFamily="34" charset="0"/>
              </a:defRPr>
            </a:lvl1pPr>
          </a:lstStyle>
          <a:p>
            <a:pPr lvl="0"/>
            <a:r>
              <a:rPr lang="en-US"/>
              <a:t>Click to edit Master text styles</a:t>
            </a:r>
          </a:p>
        </p:txBody>
      </p:sp>
      <p:sp>
        <p:nvSpPr>
          <p:cNvPr id="9" name="Text Placeholder 24"/>
          <p:cNvSpPr>
            <a:spLocks noGrp="1"/>
          </p:cNvSpPr>
          <p:nvPr>
            <p:ph type="body" sz="quarter" idx="13"/>
          </p:nvPr>
        </p:nvSpPr>
        <p:spPr>
          <a:xfrm>
            <a:off x="8085042" y="2589259"/>
            <a:ext cx="2953516" cy="780478"/>
          </a:xfrm>
        </p:spPr>
        <p:txBody>
          <a:bodyPr>
            <a:noAutofit/>
          </a:bodyPr>
          <a:lstStyle>
            <a:lvl1pPr algn="ctr">
              <a:lnSpc>
                <a:spcPct val="100000"/>
              </a:lnSpc>
              <a:defRPr sz="4900">
                <a:solidFill>
                  <a:schemeClr val="accent6">
                    <a:lumMod val="75000"/>
                  </a:schemeClr>
                </a:solidFill>
                <a:latin typeface="Franklin Gothic Demi" panose="020B0703020102020204" pitchFamily="34" charset="0"/>
              </a:defRPr>
            </a:lvl1pPr>
          </a:lstStyle>
          <a:p>
            <a:pPr lvl="0"/>
            <a:r>
              <a:rPr lang="en-US"/>
              <a:t>Click to edit Master text styles</a:t>
            </a:r>
          </a:p>
        </p:txBody>
      </p:sp>
      <p:sp>
        <p:nvSpPr>
          <p:cNvPr id="12" name="Text Placeholder 34"/>
          <p:cNvSpPr>
            <a:spLocks noGrp="1"/>
          </p:cNvSpPr>
          <p:nvPr>
            <p:ph type="body" sz="quarter" idx="40"/>
          </p:nvPr>
        </p:nvSpPr>
        <p:spPr>
          <a:xfrm>
            <a:off x="4645586" y="3400926"/>
            <a:ext cx="2943326" cy="432385"/>
          </a:xfrm>
        </p:spPr>
        <p:txBody>
          <a:bodyPr tIns="128016"/>
          <a:lstStyle>
            <a:lvl1pPr algn="ctr">
              <a:lnSpc>
                <a:spcPct val="100000"/>
              </a:lnSpc>
              <a:defRPr sz="1400" i="1" cap="all" spc="100" baseline="0">
                <a:solidFill>
                  <a:schemeClr val="bg2">
                    <a:lumMod val="90000"/>
                    <a:lumOff val="10000"/>
                  </a:schemeClr>
                </a:solidFill>
                <a:latin typeface="Franklin Gothic Book" panose="020B0503020102020204" pitchFamily="34" charset="0"/>
              </a:defRPr>
            </a:lvl1pPr>
            <a:lvl2pPr marL="0" indent="0" algn="ctr">
              <a:spcBef>
                <a:spcPts val="800"/>
              </a:spcBef>
              <a:defRPr sz="1400">
                <a:solidFill>
                  <a:schemeClr val="accent2"/>
                </a:solidFill>
                <a:latin typeface="Calibri Light" panose="020F0302020204030204" pitchFamily="34" charset="0"/>
              </a:defRPr>
            </a:lvl2pPr>
          </a:lstStyle>
          <a:p>
            <a:pPr lvl="0"/>
            <a:r>
              <a:rPr lang="en-US"/>
              <a:t>Click to edit Master text styles</a:t>
            </a:r>
          </a:p>
        </p:txBody>
      </p:sp>
      <p:sp>
        <p:nvSpPr>
          <p:cNvPr id="13" name="Text Placeholder 34"/>
          <p:cNvSpPr>
            <a:spLocks noGrp="1"/>
          </p:cNvSpPr>
          <p:nvPr>
            <p:ph type="body" sz="quarter" idx="42"/>
          </p:nvPr>
        </p:nvSpPr>
        <p:spPr>
          <a:xfrm>
            <a:off x="8085042" y="3400926"/>
            <a:ext cx="2943326" cy="432385"/>
          </a:xfrm>
        </p:spPr>
        <p:txBody>
          <a:bodyPr tIns="128016"/>
          <a:lstStyle>
            <a:lvl1pPr algn="ctr">
              <a:lnSpc>
                <a:spcPct val="100000"/>
              </a:lnSpc>
              <a:defRPr sz="1400" i="1" cap="all" spc="100" baseline="0">
                <a:solidFill>
                  <a:schemeClr val="bg2">
                    <a:lumMod val="90000"/>
                    <a:lumOff val="10000"/>
                  </a:schemeClr>
                </a:solidFill>
                <a:latin typeface="Franklin Gothic Book" panose="020B0503020102020204" pitchFamily="34" charset="0"/>
              </a:defRPr>
            </a:lvl1pPr>
            <a:lvl2pPr marL="0" indent="0" algn="ctr">
              <a:spcBef>
                <a:spcPts val="800"/>
              </a:spcBef>
              <a:defRPr sz="1400">
                <a:solidFill>
                  <a:schemeClr val="accent2"/>
                </a:solidFill>
                <a:latin typeface="Calibri Light" panose="020F0302020204030204" pitchFamily="34" charset="0"/>
              </a:defRPr>
            </a:lvl2pPr>
          </a:lstStyle>
          <a:p>
            <a:pPr lvl="0"/>
            <a:r>
              <a:rPr lang="en-US"/>
              <a:t>Click to edit Master text styles</a:t>
            </a:r>
          </a:p>
        </p:txBody>
      </p:sp>
      <p:sp>
        <p:nvSpPr>
          <p:cNvPr id="14" name="Content Placeholder 8"/>
          <p:cNvSpPr>
            <a:spLocks noGrp="1"/>
          </p:cNvSpPr>
          <p:nvPr>
            <p:ph sz="quarter" idx="45"/>
          </p:nvPr>
        </p:nvSpPr>
        <p:spPr>
          <a:xfrm>
            <a:off x="4640874" y="3833311"/>
            <a:ext cx="2952750" cy="1813510"/>
          </a:xfrm>
        </p:spPr>
        <p:txBody>
          <a:bodyPr>
            <a:normAutofit/>
          </a:bodyPr>
          <a:lstStyle>
            <a:lvl2pPr marL="0" algn="ctr">
              <a:defRPr sz="1400" baseline="0">
                <a:solidFill>
                  <a:schemeClr val="bg2">
                    <a:lumMod val="90000"/>
                    <a:lumOff val="10000"/>
                  </a:schemeClr>
                </a:solidFill>
              </a:defRPr>
            </a:lvl2pPr>
          </a:lstStyle>
          <a:p>
            <a:pPr lvl="0"/>
            <a:r>
              <a:rPr lang="en-US"/>
              <a:t>Click to edit Master text styles</a:t>
            </a:r>
          </a:p>
        </p:txBody>
      </p:sp>
      <p:sp>
        <p:nvSpPr>
          <p:cNvPr id="15" name="Content Placeholder 8"/>
          <p:cNvSpPr>
            <a:spLocks noGrp="1"/>
          </p:cNvSpPr>
          <p:nvPr>
            <p:ph sz="quarter" idx="46"/>
          </p:nvPr>
        </p:nvSpPr>
        <p:spPr>
          <a:xfrm>
            <a:off x="8080330" y="3833311"/>
            <a:ext cx="2952750" cy="1813510"/>
          </a:xfrm>
        </p:spPr>
        <p:txBody>
          <a:bodyPr>
            <a:normAutofit/>
          </a:bodyPr>
          <a:lstStyle>
            <a:lvl2pPr marL="0" algn="ctr">
              <a:defRPr sz="1400" baseline="0">
                <a:solidFill>
                  <a:schemeClr val="bg2">
                    <a:lumMod val="90000"/>
                    <a:lumOff val="10000"/>
                  </a:schemeClr>
                </a:solidFill>
              </a:defRPr>
            </a:lvl2pPr>
          </a:lstStyle>
          <a:p>
            <a:pPr lvl="0"/>
            <a:r>
              <a:rPr lang="en-US"/>
              <a:t>Click to edit Master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lt Graphic Layout">
    <p:spTree>
      <p:nvGrpSpPr>
        <p:cNvPr id="1" name=""/>
        <p:cNvGrpSpPr/>
        <p:nvPr/>
      </p:nvGrpSpPr>
      <p:grpSpPr>
        <a:xfrm>
          <a:off x="0" y="0"/>
          <a:ext cx="0" cy="0"/>
          <a:chOff x="0" y="0"/>
          <a:chExt cx="0" cy="0"/>
        </a:xfrm>
      </p:grpSpPr>
      <p:sp>
        <p:nvSpPr>
          <p:cNvPr id="10" name="Content Placeholder 3"/>
          <p:cNvSpPr>
            <a:spLocks noGrp="1"/>
          </p:cNvSpPr>
          <p:nvPr>
            <p:ph sz="quarter" idx="45"/>
          </p:nvPr>
        </p:nvSpPr>
        <p:spPr>
          <a:xfrm>
            <a:off x="0" y="0"/>
            <a:ext cx="12192000" cy="3048000"/>
          </a:xfrm>
        </p:spPr>
        <p:txBody>
          <a:bodyPr/>
          <a:lstStyle/>
          <a:p>
            <a:pPr lvl="0"/>
            <a:r>
              <a:rPr lang="en-US"/>
              <a:t>Click to edit Master text styles</a:t>
            </a:r>
          </a:p>
        </p:txBody>
      </p:sp>
      <p:sp>
        <p:nvSpPr>
          <p:cNvPr id="11" name="Text Placeholder 34"/>
          <p:cNvSpPr>
            <a:spLocks noGrp="1"/>
          </p:cNvSpPr>
          <p:nvPr>
            <p:ph type="body" sz="quarter" idx="33"/>
          </p:nvPr>
        </p:nvSpPr>
        <p:spPr>
          <a:xfrm>
            <a:off x="845496" y="4418403"/>
            <a:ext cx="2868613" cy="307962"/>
          </a:xfrm>
        </p:spPr>
        <p:txBody>
          <a:bodyPr tIns="0" anchor="ctr"/>
          <a:lstStyle>
            <a:lvl1pPr algn="ctr">
              <a:defRPr sz="1400" i="1" cap="all" spc="100" baseline="0">
                <a:solidFill>
                  <a:schemeClr val="bg2">
                    <a:lumMod val="90000"/>
                    <a:lumOff val="10000"/>
                  </a:schemeClr>
                </a:solidFill>
                <a:latin typeface="Franklin Gothic Book" panose="020B0503020102020204" pitchFamily="34" charset="0"/>
              </a:defRPr>
            </a:lvl1pPr>
            <a:lvl2pPr marL="0" indent="0" algn="ctr">
              <a:spcBef>
                <a:spcPts val="800"/>
              </a:spcBef>
              <a:defRPr sz="1400">
                <a:solidFill>
                  <a:schemeClr val="accent2"/>
                </a:solidFill>
                <a:latin typeface="Calibri Light" panose="020F0302020204030204" pitchFamily="34" charset="0"/>
              </a:defRPr>
            </a:lvl2pPr>
          </a:lstStyle>
          <a:p>
            <a:pPr lvl="0"/>
            <a:r>
              <a:rPr lang="en-US"/>
              <a:t>Click to edit Master text styles</a:t>
            </a:r>
          </a:p>
        </p:txBody>
      </p:sp>
      <p:sp>
        <p:nvSpPr>
          <p:cNvPr id="12" name="Text Placeholder 47"/>
          <p:cNvSpPr>
            <a:spLocks noGrp="1"/>
          </p:cNvSpPr>
          <p:nvPr>
            <p:ph type="body" sz="quarter" idx="34"/>
          </p:nvPr>
        </p:nvSpPr>
        <p:spPr>
          <a:xfrm>
            <a:off x="840655" y="4755329"/>
            <a:ext cx="2878295" cy="1092200"/>
          </a:xfrm>
        </p:spPr>
        <p:txBody>
          <a:bodyPr tIns="0">
            <a:normAutofit/>
          </a:bodyPr>
          <a:lstStyle>
            <a:lvl2pPr marL="0" indent="0" algn="ctr">
              <a:lnSpc>
                <a:spcPct val="150000"/>
              </a:lnSpc>
              <a:defRPr sz="1400">
                <a:solidFill>
                  <a:schemeClr val="bg2">
                    <a:lumMod val="90000"/>
                    <a:lumOff val="10000"/>
                  </a:schemeClr>
                </a:solidFill>
                <a:latin typeface="Calibri Light" panose="020F0302020204030204" pitchFamily="34" charset="0"/>
              </a:defRPr>
            </a:lvl2pPr>
          </a:lstStyle>
          <a:p>
            <a:pPr lvl="1"/>
            <a:endParaRPr lang="en-US" dirty="0"/>
          </a:p>
        </p:txBody>
      </p:sp>
      <p:sp>
        <p:nvSpPr>
          <p:cNvPr id="13" name="Picture Placeholder 8"/>
          <p:cNvSpPr>
            <a:spLocks noGrp="1"/>
          </p:cNvSpPr>
          <p:nvPr>
            <p:ph type="pic" sz="quarter" idx="25"/>
          </p:nvPr>
        </p:nvSpPr>
        <p:spPr>
          <a:xfrm>
            <a:off x="4656853" y="3556114"/>
            <a:ext cx="2873454" cy="691116"/>
          </a:xfrm>
        </p:spPr>
        <p:txBody>
          <a:bodyPr rtlCol="0">
            <a:normAutofit/>
          </a:bodyPr>
          <a:lstStyle>
            <a:lvl1pPr>
              <a:defRPr>
                <a:solidFill>
                  <a:schemeClr val="bg2">
                    <a:lumMod val="90000"/>
                    <a:lumOff val="10000"/>
                  </a:schemeClr>
                </a:solidFill>
              </a:defRPr>
            </a:lvl1pPr>
          </a:lstStyle>
          <a:p>
            <a:pPr lvl="0"/>
            <a:r>
              <a:rPr lang="en-US" noProof="0"/>
              <a:t>Click icon to add picture</a:t>
            </a:r>
            <a:endParaRPr lang="en-US" noProof="0" dirty="0"/>
          </a:p>
        </p:txBody>
      </p:sp>
      <p:sp>
        <p:nvSpPr>
          <p:cNvPr id="14" name="Picture Placeholder 8"/>
          <p:cNvSpPr>
            <a:spLocks noGrp="1"/>
          </p:cNvSpPr>
          <p:nvPr>
            <p:ph type="pic" sz="quarter" idx="26"/>
          </p:nvPr>
        </p:nvSpPr>
        <p:spPr>
          <a:xfrm>
            <a:off x="840655" y="3556114"/>
            <a:ext cx="2873453" cy="691116"/>
          </a:xfrm>
        </p:spPr>
        <p:txBody>
          <a:bodyPr rtlCol="0">
            <a:normAutofit/>
          </a:bodyPr>
          <a:lstStyle>
            <a:lvl1pPr>
              <a:defRPr>
                <a:solidFill>
                  <a:schemeClr val="bg2">
                    <a:lumMod val="90000"/>
                    <a:lumOff val="10000"/>
                  </a:schemeClr>
                </a:solidFill>
              </a:defRPr>
            </a:lvl1pPr>
          </a:lstStyle>
          <a:p>
            <a:pPr lvl="0"/>
            <a:r>
              <a:rPr lang="en-US" noProof="0"/>
              <a:t>Click icon to add picture</a:t>
            </a:r>
            <a:endParaRPr lang="en-US" noProof="0" dirty="0"/>
          </a:p>
        </p:txBody>
      </p:sp>
      <p:sp>
        <p:nvSpPr>
          <p:cNvPr id="15" name="Picture Placeholder 8"/>
          <p:cNvSpPr>
            <a:spLocks noGrp="1"/>
          </p:cNvSpPr>
          <p:nvPr>
            <p:ph type="pic" sz="quarter" idx="27"/>
          </p:nvPr>
        </p:nvSpPr>
        <p:spPr>
          <a:xfrm>
            <a:off x="8445808" y="3586147"/>
            <a:ext cx="2873454" cy="691116"/>
          </a:xfrm>
        </p:spPr>
        <p:txBody>
          <a:bodyPr rtlCol="0">
            <a:normAutofit/>
          </a:bodyPr>
          <a:lstStyle>
            <a:lvl1pPr>
              <a:defRPr>
                <a:solidFill>
                  <a:schemeClr val="bg2">
                    <a:lumMod val="90000"/>
                    <a:lumOff val="10000"/>
                  </a:schemeClr>
                </a:solidFill>
              </a:defRPr>
            </a:lvl1pPr>
          </a:lstStyle>
          <a:p>
            <a:pPr lvl="0"/>
            <a:r>
              <a:rPr lang="en-US" noProof="0"/>
              <a:t>Click icon to add picture</a:t>
            </a:r>
            <a:endParaRPr lang="en-US" noProof="0" dirty="0"/>
          </a:p>
        </p:txBody>
      </p:sp>
      <p:sp>
        <p:nvSpPr>
          <p:cNvPr id="16" name="Text Placeholder 34"/>
          <p:cNvSpPr>
            <a:spLocks noGrp="1"/>
          </p:cNvSpPr>
          <p:nvPr>
            <p:ph type="body" sz="quarter" idx="41"/>
          </p:nvPr>
        </p:nvSpPr>
        <p:spPr>
          <a:xfrm>
            <a:off x="4661694" y="4418403"/>
            <a:ext cx="2868613" cy="307962"/>
          </a:xfrm>
        </p:spPr>
        <p:txBody>
          <a:bodyPr tIns="0" anchor="ctr"/>
          <a:lstStyle>
            <a:lvl1pPr algn="ctr">
              <a:defRPr sz="1400" i="1" cap="all" spc="100" baseline="0">
                <a:solidFill>
                  <a:schemeClr val="bg2">
                    <a:lumMod val="90000"/>
                    <a:lumOff val="10000"/>
                  </a:schemeClr>
                </a:solidFill>
                <a:latin typeface="Franklin Gothic Book" panose="020B0503020102020204" pitchFamily="34" charset="0"/>
              </a:defRPr>
            </a:lvl1pPr>
            <a:lvl2pPr marL="0" indent="0" algn="ctr">
              <a:spcBef>
                <a:spcPts val="800"/>
              </a:spcBef>
              <a:defRPr sz="1400">
                <a:solidFill>
                  <a:schemeClr val="accent2"/>
                </a:solidFill>
                <a:latin typeface="Calibri Light" panose="020F0302020204030204" pitchFamily="34" charset="0"/>
              </a:defRPr>
            </a:lvl2pPr>
          </a:lstStyle>
          <a:p>
            <a:pPr lvl="0"/>
            <a:r>
              <a:rPr lang="en-US"/>
              <a:t>Click to edit Master text styles</a:t>
            </a:r>
          </a:p>
        </p:txBody>
      </p:sp>
      <p:sp>
        <p:nvSpPr>
          <p:cNvPr id="17" name="Text Placeholder 47"/>
          <p:cNvSpPr>
            <a:spLocks noGrp="1"/>
          </p:cNvSpPr>
          <p:nvPr>
            <p:ph type="body" sz="quarter" idx="42"/>
          </p:nvPr>
        </p:nvSpPr>
        <p:spPr>
          <a:xfrm>
            <a:off x="4656853" y="4755329"/>
            <a:ext cx="2878295" cy="1092200"/>
          </a:xfrm>
        </p:spPr>
        <p:txBody>
          <a:bodyPr tIns="0">
            <a:normAutofit/>
          </a:bodyPr>
          <a:lstStyle>
            <a:lvl2pPr marL="0" indent="0" algn="ctr">
              <a:lnSpc>
                <a:spcPct val="150000"/>
              </a:lnSpc>
              <a:defRPr sz="1400">
                <a:solidFill>
                  <a:schemeClr val="bg2">
                    <a:lumMod val="90000"/>
                    <a:lumOff val="10000"/>
                  </a:schemeClr>
                </a:solidFill>
                <a:latin typeface="Calibri Light" panose="020F0302020204030204" pitchFamily="34" charset="0"/>
              </a:defRPr>
            </a:lvl2pPr>
          </a:lstStyle>
          <a:p>
            <a:pPr lvl="1"/>
            <a:endParaRPr lang="en-US" dirty="0"/>
          </a:p>
        </p:txBody>
      </p:sp>
      <p:sp>
        <p:nvSpPr>
          <p:cNvPr id="18" name="Text Placeholder 34"/>
          <p:cNvSpPr>
            <a:spLocks noGrp="1"/>
          </p:cNvSpPr>
          <p:nvPr>
            <p:ph type="body" sz="quarter" idx="43"/>
          </p:nvPr>
        </p:nvSpPr>
        <p:spPr>
          <a:xfrm>
            <a:off x="8445809" y="4418403"/>
            <a:ext cx="2873453" cy="307962"/>
          </a:xfrm>
        </p:spPr>
        <p:txBody>
          <a:bodyPr tIns="0" anchor="ctr"/>
          <a:lstStyle>
            <a:lvl1pPr algn="ctr">
              <a:defRPr sz="1400" i="1" cap="all" spc="100" baseline="0">
                <a:solidFill>
                  <a:schemeClr val="bg2">
                    <a:lumMod val="90000"/>
                    <a:lumOff val="10000"/>
                  </a:schemeClr>
                </a:solidFill>
                <a:latin typeface="Franklin Gothic Book" panose="020B0503020102020204" pitchFamily="34" charset="0"/>
              </a:defRPr>
            </a:lvl1pPr>
            <a:lvl2pPr marL="0" indent="0" algn="ctr">
              <a:spcBef>
                <a:spcPts val="800"/>
              </a:spcBef>
              <a:defRPr sz="1400">
                <a:solidFill>
                  <a:schemeClr val="accent2"/>
                </a:solidFill>
                <a:latin typeface="Calibri Light" panose="020F0302020204030204" pitchFamily="34" charset="0"/>
              </a:defRPr>
            </a:lvl2pPr>
          </a:lstStyle>
          <a:p>
            <a:pPr lvl="0"/>
            <a:r>
              <a:rPr lang="en-US"/>
              <a:t>Click to edit Master text styles</a:t>
            </a:r>
          </a:p>
        </p:txBody>
      </p:sp>
      <p:sp>
        <p:nvSpPr>
          <p:cNvPr id="19" name="Text Placeholder 47"/>
          <p:cNvSpPr>
            <a:spLocks noGrp="1"/>
          </p:cNvSpPr>
          <p:nvPr>
            <p:ph type="body" sz="quarter" idx="44"/>
          </p:nvPr>
        </p:nvSpPr>
        <p:spPr>
          <a:xfrm>
            <a:off x="8445808" y="4755329"/>
            <a:ext cx="2878295" cy="1092200"/>
          </a:xfrm>
        </p:spPr>
        <p:txBody>
          <a:bodyPr tIns="0">
            <a:normAutofit/>
          </a:bodyPr>
          <a:lstStyle>
            <a:lvl2pPr marL="0" indent="0" algn="ctr">
              <a:lnSpc>
                <a:spcPct val="150000"/>
              </a:lnSpc>
              <a:defRPr sz="1400">
                <a:solidFill>
                  <a:schemeClr val="bg2">
                    <a:lumMod val="90000"/>
                    <a:lumOff val="10000"/>
                  </a:schemeClr>
                </a:solidFill>
                <a:latin typeface="Calibri Light" panose="020F0302020204030204" pitchFamily="34" charset="0"/>
              </a:defRPr>
            </a:lvl2pPr>
          </a:lstStyle>
          <a:p>
            <a:pPr lvl="1"/>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9/9/2019</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a:t>
            </a:r>
          </a:p>
        </p:txBody>
      </p:sp>
      <p:sp>
        <p:nvSpPr>
          <p:cNvPr id="1027" name="Text Placeholder 2"/>
          <p:cNvSpPr>
            <a:spLocks noGrp="1"/>
          </p:cNvSpPr>
          <p:nvPr>
            <p:ph type="body" idx="1"/>
          </p:nvPr>
        </p:nvSpPr>
        <p:spPr bwMode="auto">
          <a:xfrm>
            <a:off x="838200" y="1825625"/>
            <a:ext cx="10515600" cy="41830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999999"/>
                </a:solidFill>
              </a:defRPr>
            </a:lvl1pPr>
          </a:lstStyle>
          <a:p>
            <a:fld id="{14EA2ECC-EFE5-4C90-894C-B5C407FFE301}" type="datetimeFigureOut">
              <a:rPr lang="en-US"/>
              <a:pPr/>
              <a:t>9/9/2019</a:t>
            </a:fld>
            <a:endParaRPr lang="en-US"/>
          </a:p>
        </p:txBody>
      </p:sp>
      <p:pic>
        <p:nvPicPr>
          <p:cNvPr id="1029" name="Picture 11"/>
          <p:cNvPicPr>
            <a:picLocks noChangeAspect="1"/>
          </p:cNvPicPr>
          <p:nvPr userDrawn="1"/>
        </p:nvPicPr>
        <p:blipFill>
          <a:blip r:embed="rId12"/>
          <a:srcRect/>
          <a:stretch>
            <a:fillRect/>
          </a:stretch>
        </p:blipFill>
        <p:spPr bwMode="auto">
          <a:xfrm>
            <a:off x="11099800" y="6100763"/>
            <a:ext cx="885825" cy="62071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Lst>
  <p:txStyles>
    <p:titleStyle>
      <a:lvl1pPr algn="l" rtl="0" eaLnBrk="0" fontAlgn="base" hangingPunct="0">
        <a:lnSpc>
          <a:spcPct val="90000"/>
        </a:lnSpc>
        <a:spcBef>
          <a:spcPct val="0"/>
        </a:spcBef>
        <a:spcAft>
          <a:spcPct val="0"/>
        </a:spcAft>
        <a:defRPr sz="5400" kern="1200">
          <a:solidFill>
            <a:schemeClr val="tx1"/>
          </a:solidFill>
          <a:latin typeface="Franklin Gothic Demi" panose="020B0703020102020204" pitchFamily="34" charset="0"/>
          <a:ea typeface="+mj-ea"/>
          <a:cs typeface="+mj-cs"/>
        </a:defRPr>
      </a:lvl1pPr>
      <a:lvl2pPr algn="l" rtl="0" eaLnBrk="0" fontAlgn="base" hangingPunct="0">
        <a:lnSpc>
          <a:spcPct val="90000"/>
        </a:lnSpc>
        <a:spcBef>
          <a:spcPct val="0"/>
        </a:spcBef>
        <a:spcAft>
          <a:spcPct val="0"/>
        </a:spcAft>
        <a:defRPr sz="5400">
          <a:solidFill>
            <a:schemeClr val="tx1"/>
          </a:solidFill>
          <a:latin typeface="Franklin Gothic Demi" charset="0"/>
        </a:defRPr>
      </a:lvl2pPr>
      <a:lvl3pPr algn="l" rtl="0" eaLnBrk="0" fontAlgn="base" hangingPunct="0">
        <a:lnSpc>
          <a:spcPct val="90000"/>
        </a:lnSpc>
        <a:spcBef>
          <a:spcPct val="0"/>
        </a:spcBef>
        <a:spcAft>
          <a:spcPct val="0"/>
        </a:spcAft>
        <a:defRPr sz="5400">
          <a:solidFill>
            <a:schemeClr val="tx1"/>
          </a:solidFill>
          <a:latin typeface="Franklin Gothic Demi" charset="0"/>
        </a:defRPr>
      </a:lvl3pPr>
      <a:lvl4pPr algn="l" rtl="0" eaLnBrk="0" fontAlgn="base" hangingPunct="0">
        <a:lnSpc>
          <a:spcPct val="90000"/>
        </a:lnSpc>
        <a:spcBef>
          <a:spcPct val="0"/>
        </a:spcBef>
        <a:spcAft>
          <a:spcPct val="0"/>
        </a:spcAft>
        <a:defRPr sz="5400">
          <a:solidFill>
            <a:schemeClr val="tx1"/>
          </a:solidFill>
          <a:latin typeface="Franklin Gothic Demi" charset="0"/>
        </a:defRPr>
      </a:lvl4pPr>
      <a:lvl5pPr algn="l" rtl="0" eaLnBrk="0" fontAlgn="base" hangingPunct="0">
        <a:lnSpc>
          <a:spcPct val="90000"/>
        </a:lnSpc>
        <a:spcBef>
          <a:spcPct val="0"/>
        </a:spcBef>
        <a:spcAft>
          <a:spcPct val="0"/>
        </a:spcAft>
        <a:defRPr sz="5400">
          <a:solidFill>
            <a:schemeClr val="tx1"/>
          </a:solidFill>
          <a:latin typeface="Franklin Gothic Demi" charset="0"/>
        </a:defRPr>
      </a:lvl5pPr>
      <a:lvl6pPr marL="457200" algn="l" rtl="0" fontAlgn="base">
        <a:lnSpc>
          <a:spcPct val="90000"/>
        </a:lnSpc>
        <a:spcBef>
          <a:spcPct val="0"/>
        </a:spcBef>
        <a:spcAft>
          <a:spcPct val="0"/>
        </a:spcAft>
        <a:defRPr sz="5400">
          <a:solidFill>
            <a:schemeClr val="tx1"/>
          </a:solidFill>
          <a:latin typeface="Franklin Gothic Demi" charset="0"/>
        </a:defRPr>
      </a:lvl6pPr>
      <a:lvl7pPr marL="914400" algn="l" rtl="0" fontAlgn="base">
        <a:lnSpc>
          <a:spcPct val="90000"/>
        </a:lnSpc>
        <a:spcBef>
          <a:spcPct val="0"/>
        </a:spcBef>
        <a:spcAft>
          <a:spcPct val="0"/>
        </a:spcAft>
        <a:defRPr sz="5400">
          <a:solidFill>
            <a:schemeClr val="tx1"/>
          </a:solidFill>
          <a:latin typeface="Franklin Gothic Demi" charset="0"/>
        </a:defRPr>
      </a:lvl7pPr>
      <a:lvl8pPr marL="1371600" algn="l" rtl="0" fontAlgn="base">
        <a:lnSpc>
          <a:spcPct val="90000"/>
        </a:lnSpc>
        <a:spcBef>
          <a:spcPct val="0"/>
        </a:spcBef>
        <a:spcAft>
          <a:spcPct val="0"/>
        </a:spcAft>
        <a:defRPr sz="5400">
          <a:solidFill>
            <a:schemeClr val="tx1"/>
          </a:solidFill>
          <a:latin typeface="Franklin Gothic Demi" charset="0"/>
        </a:defRPr>
      </a:lvl8pPr>
      <a:lvl9pPr marL="1828800" algn="l" rtl="0" fontAlgn="base">
        <a:lnSpc>
          <a:spcPct val="90000"/>
        </a:lnSpc>
        <a:spcBef>
          <a:spcPct val="0"/>
        </a:spcBef>
        <a:spcAft>
          <a:spcPct val="0"/>
        </a:spcAft>
        <a:defRPr sz="5400">
          <a:solidFill>
            <a:schemeClr val="tx1"/>
          </a:solidFill>
          <a:latin typeface="Franklin Gothic Demi" charset="0"/>
        </a:defRPr>
      </a:lvl9pPr>
    </p:titleStyle>
    <p:bodyStyle>
      <a:lvl1pPr algn="l" rtl="0" eaLnBrk="0" fontAlgn="base" hangingPunct="0">
        <a:lnSpc>
          <a:spcPct val="150000"/>
        </a:lnSpc>
        <a:spcBef>
          <a:spcPts val="1000"/>
        </a:spcBef>
        <a:spcAft>
          <a:spcPct val="0"/>
        </a:spcAft>
        <a:buFont typeface="Arial" pitchFamily="34" charset="0"/>
        <a:defRPr sz="2000" kern="1200">
          <a:solidFill>
            <a:schemeClr val="tx1"/>
          </a:solidFill>
          <a:latin typeface="Calibri Light" panose="020F0302020204030204" pitchFamily="34" charset="0"/>
          <a:ea typeface="+mn-ea"/>
          <a:cs typeface="+mn-cs"/>
        </a:defRPr>
      </a:lvl1pPr>
      <a:lvl2pPr marL="457200" algn="l" rtl="0" eaLnBrk="0" fontAlgn="base" hangingPunct="0">
        <a:lnSpc>
          <a:spcPct val="150000"/>
        </a:lnSpc>
        <a:spcBef>
          <a:spcPts val="500"/>
        </a:spcBef>
        <a:spcAft>
          <a:spcPct val="0"/>
        </a:spcAft>
        <a:buFont typeface="Arial" pitchFamily="34" charset="0"/>
        <a:defRPr kern="1200">
          <a:solidFill>
            <a:schemeClr val="tx1"/>
          </a:solidFill>
          <a:latin typeface="Calibri Light" panose="020F0302020204030204" pitchFamily="34" charset="0"/>
          <a:ea typeface="+mn-ea"/>
          <a:cs typeface="+mn-cs"/>
        </a:defRPr>
      </a:lvl2pPr>
      <a:lvl3pPr marL="914400" algn="l" rtl="0" eaLnBrk="0" fontAlgn="base" hangingPunct="0">
        <a:lnSpc>
          <a:spcPct val="150000"/>
        </a:lnSpc>
        <a:spcBef>
          <a:spcPts val="500"/>
        </a:spcBef>
        <a:spcAft>
          <a:spcPct val="0"/>
        </a:spcAft>
        <a:buFont typeface="Arial" pitchFamily="34" charset="0"/>
        <a:defRPr sz="1600" kern="1200">
          <a:solidFill>
            <a:schemeClr val="tx1"/>
          </a:solidFill>
          <a:latin typeface="Calibri Light" panose="020F0302020204030204" pitchFamily="34" charset="0"/>
          <a:ea typeface="+mn-ea"/>
          <a:cs typeface="+mn-cs"/>
        </a:defRPr>
      </a:lvl3pPr>
      <a:lvl4pPr marL="1371600" algn="l" rtl="0" eaLnBrk="0" fontAlgn="base" hangingPunct="0">
        <a:lnSpc>
          <a:spcPct val="150000"/>
        </a:lnSpc>
        <a:spcBef>
          <a:spcPts val="500"/>
        </a:spcBef>
        <a:spcAft>
          <a:spcPct val="0"/>
        </a:spcAft>
        <a:buFont typeface="Arial" pitchFamily="34" charset="0"/>
        <a:defRPr sz="1400" kern="1200">
          <a:solidFill>
            <a:schemeClr val="tx1"/>
          </a:solidFill>
          <a:latin typeface="Calibri Light" panose="020F0302020204030204" pitchFamily="34" charset="0"/>
          <a:ea typeface="+mn-ea"/>
          <a:cs typeface="+mn-cs"/>
        </a:defRPr>
      </a:lvl4pPr>
      <a:lvl5pPr marL="1828800" algn="l" rtl="0" eaLnBrk="0" fontAlgn="base" hangingPunct="0">
        <a:lnSpc>
          <a:spcPct val="150000"/>
        </a:lnSpc>
        <a:spcBef>
          <a:spcPts val="500"/>
        </a:spcBef>
        <a:spcAft>
          <a:spcPct val="0"/>
        </a:spcAft>
        <a:buFont typeface="Arial" pitchFamily="34" charset="0"/>
        <a:defRPr sz="1400" kern="1200">
          <a:solidFill>
            <a:schemeClr val="tx1"/>
          </a:solidFill>
          <a:latin typeface="Calibri Light" panose="020F03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microsoft.com/office/2007/relationships/hdphoto" Target="../media/hdphoto2.wdp"/><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8.png"/><Relationship Id="rId5" Type="http://schemas.openxmlformats.org/officeDocument/2006/relationships/image" Target="../media/image7.wmf"/><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 Id="rId5" Type="http://schemas.openxmlformats.org/officeDocument/2006/relationships/image" Target="../media/image11.wmf"/><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6189" y="197535"/>
            <a:ext cx="9144000" cy="1520816"/>
          </a:xfrm>
        </p:spPr>
        <p:txBody>
          <a:bodyPr/>
          <a:lstStyle/>
          <a:p>
            <a:pPr algn="ctr"/>
            <a:r>
              <a:rPr lang="en-US" sz="3200" dirty="0"/>
              <a:t>      </a:t>
            </a:r>
            <a:br>
              <a:rPr lang="en-US" sz="3200" dirty="0"/>
            </a:br>
            <a:br>
              <a:rPr lang="en-US" sz="3200" dirty="0">
                <a:solidFill>
                  <a:srgbClr val="545454"/>
                </a:solidFill>
              </a:rPr>
            </a:br>
            <a:r>
              <a:rPr lang="en-US" sz="3200" dirty="0">
                <a:solidFill>
                  <a:srgbClr val="545454"/>
                </a:solidFill>
              </a:rPr>
              <a:t>Urine Based Molecular Assay for Early Detection of Prostate Cancer in Context of Race</a:t>
            </a:r>
            <a:endParaRPr lang="en-US" sz="6600" dirty="0"/>
          </a:p>
        </p:txBody>
      </p:sp>
      <p:sp>
        <p:nvSpPr>
          <p:cNvPr id="3" name="Subtitle 2"/>
          <p:cNvSpPr>
            <a:spLocks noGrp="1"/>
          </p:cNvSpPr>
          <p:nvPr>
            <p:ph type="body" sz="quarter" idx="10"/>
          </p:nvPr>
        </p:nvSpPr>
        <p:spPr>
          <a:xfrm>
            <a:off x="1524000" y="3157870"/>
            <a:ext cx="9144000" cy="1737231"/>
          </a:xfrm>
        </p:spPr>
        <p:txBody>
          <a:bodyPr>
            <a:normAutofit/>
          </a:bodyPr>
          <a:lstStyle/>
          <a:p>
            <a:pPr>
              <a:lnSpc>
                <a:spcPct val="100000"/>
              </a:lnSpc>
            </a:pPr>
            <a:r>
              <a:rPr lang="en-US" b="1" dirty="0"/>
              <a:t>Indu Kohaar, Ph.D.</a:t>
            </a:r>
          </a:p>
          <a:p>
            <a:pPr>
              <a:lnSpc>
                <a:spcPct val="100000"/>
              </a:lnSpc>
            </a:pPr>
            <a:r>
              <a:rPr lang="en-US" b="1" dirty="0"/>
              <a:t>Assistant Professor, USU Walter Reed Surgery </a:t>
            </a:r>
          </a:p>
          <a:p>
            <a:pPr>
              <a:lnSpc>
                <a:spcPct val="100000"/>
              </a:lnSpc>
            </a:pPr>
            <a:r>
              <a:rPr lang="en-US" b="1" dirty="0"/>
              <a:t>Henry M Jackson Foundation</a:t>
            </a:r>
          </a:p>
          <a:p>
            <a:pPr>
              <a:lnSpc>
                <a:spcPct val="100000"/>
              </a:lnSpc>
            </a:pPr>
            <a:endParaRPr lang="en-US" b="1" dirty="0"/>
          </a:p>
          <a:p>
            <a:pPr>
              <a:spcBef>
                <a:spcPts val="0"/>
              </a:spcBef>
            </a:pPr>
            <a:endParaRPr lang="en-US" sz="1100" b="1" dirty="0"/>
          </a:p>
        </p:txBody>
      </p:sp>
      <p:pic>
        <p:nvPicPr>
          <p:cNvPr id="5" name="Picture 4">
            <a:extLst>
              <a:ext uri="{FF2B5EF4-FFF2-40B4-BE49-F238E27FC236}">
                <a16:creationId xmlns:a16="http://schemas.microsoft.com/office/drawing/2014/main" id="{33082F56-7AD7-42E5-8CB0-677EF0632E8E}"/>
              </a:ext>
            </a:extLst>
          </p:cNvPr>
          <p:cNvPicPr>
            <a:picLocks noChangeAspect="1"/>
          </p:cNvPicPr>
          <p:nvPr/>
        </p:nvPicPr>
        <p:blipFill>
          <a:blip r:embed="rId3"/>
          <a:stretch>
            <a:fillRect/>
          </a:stretch>
        </p:blipFill>
        <p:spPr>
          <a:xfrm>
            <a:off x="5928189" y="4694471"/>
            <a:ext cx="1360907" cy="894672"/>
          </a:xfrm>
          <a:prstGeom prst="rect">
            <a:avLst/>
          </a:prstGeom>
        </p:spPr>
      </p:pic>
    </p:spTree>
    <p:extLst>
      <p:ext uri="{BB962C8B-B14F-4D97-AF65-F5344CB8AC3E}">
        <p14:creationId xmlns:p14="http://schemas.microsoft.com/office/powerpoint/2010/main" val="1736612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EF7D289-289E-4716-BA66-43A17B0037ED}"/>
              </a:ext>
            </a:extLst>
          </p:cNvPr>
          <p:cNvSpPr/>
          <p:nvPr/>
        </p:nvSpPr>
        <p:spPr>
          <a:xfrm>
            <a:off x="2016637" y="1526333"/>
            <a:ext cx="8158726" cy="3082319"/>
          </a:xfrm>
          <a:prstGeom prst="rect">
            <a:avLst/>
          </a:prstGeom>
        </p:spPr>
        <p:txBody>
          <a:bodyPr wrap="square">
            <a:spAutoFit/>
          </a:bodyPr>
          <a:lstStyle/>
          <a:p>
            <a:pPr marL="457200" marR="609600" algn="ctr">
              <a:lnSpc>
                <a:spcPct val="106000"/>
              </a:lnSpc>
              <a:spcBef>
                <a:spcPts val="600"/>
              </a:spcBef>
              <a:spcAft>
                <a:spcPts val="500"/>
              </a:spcAft>
            </a:pPr>
            <a:r>
              <a:rPr lang="en-US" sz="2800" b="1" dirty="0">
                <a:solidFill>
                  <a:srgbClr val="545454"/>
                </a:solidFill>
                <a:latin typeface="+mn-lt"/>
                <a:ea typeface="Times New Roman" panose="02020603050405020304" pitchFamily="18" charset="0"/>
                <a:cs typeface="Arial" panose="020B0604020202020204" pitchFamily="34" charset="0"/>
              </a:rPr>
              <a:t>DISCLAIMER</a:t>
            </a:r>
            <a:endParaRPr lang="en-US" sz="2800" dirty="0">
              <a:solidFill>
                <a:srgbClr val="545454"/>
              </a:solidFill>
              <a:latin typeface="+mn-lt"/>
              <a:ea typeface="Calibri" panose="020F0502020204030204" pitchFamily="34" charset="0"/>
              <a:cs typeface="Arial" panose="020B0604020202020204" pitchFamily="34" charset="0"/>
            </a:endParaRPr>
          </a:p>
          <a:p>
            <a:pPr marL="457200" marR="609600" algn="just">
              <a:lnSpc>
                <a:spcPct val="106000"/>
              </a:lnSpc>
              <a:spcBef>
                <a:spcPts val="600"/>
              </a:spcBef>
              <a:spcAft>
                <a:spcPts val="500"/>
              </a:spcAft>
            </a:pPr>
            <a:r>
              <a:rPr lang="en-US" b="1" dirty="0">
                <a:solidFill>
                  <a:srgbClr val="545454"/>
                </a:solidFill>
                <a:latin typeface="+mn-lt"/>
                <a:ea typeface="Times New Roman" panose="02020603050405020304" pitchFamily="18" charset="0"/>
                <a:cs typeface="Arial" panose="020B0604020202020204" pitchFamily="34" charset="0"/>
              </a:rPr>
              <a:t>The contents of this publication are the sole responsibility of the author(s) and do not necessarily reflect the views, opinions or policies of Uniformed Services University of the Health Sciences (USUHS), The Henry M. Jackson Foundation for the Advancement of Military Medicine, Inc., the Department of Defense (DoD), the Departments of the Army, Navy, or Air Force. Mention of trade names, commercial products, or organizations does not imply endorsement by the U.S. Government.</a:t>
            </a:r>
            <a:endParaRPr lang="en-US" dirty="0">
              <a:solidFill>
                <a:srgbClr val="545454"/>
              </a:solidFill>
              <a:latin typeface="+mn-lt"/>
              <a:ea typeface="Calibri" panose="020F0502020204030204" pitchFamily="34" charset="0"/>
              <a:cs typeface="Arial" panose="020B0604020202020204" pitchFamily="34" charset="0"/>
            </a:endParaRPr>
          </a:p>
          <a:p>
            <a:pPr marL="0" marR="0">
              <a:lnSpc>
                <a:spcPct val="106000"/>
              </a:lnSpc>
              <a:spcBef>
                <a:spcPts val="0"/>
              </a:spcBef>
              <a:spcAft>
                <a:spcPts val="800"/>
              </a:spcAft>
            </a:pPr>
            <a:r>
              <a:rPr lang="en-US" dirty="0">
                <a:latin typeface="Arial" panose="020B060402020202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4069141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Placeholder 2"/>
          <p:cNvSpPr>
            <a:spLocks noGrp="1"/>
          </p:cNvSpPr>
          <p:nvPr>
            <p:ph type="body" sz="quarter" idx="11"/>
          </p:nvPr>
        </p:nvSpPr>
        <p:spPr>
          <a:xfrm>
            <a:off x="6582960" y="667453"/>
            <a:ext cx="5115876" cy="5240374"/>
          </a:xfrm>
        </p:spPr>
        <p:txBody>
          <a:bodyPr>
            <a:noAutofit/>
          </a:bodyPr>
          <a:lstStyle/>
          <a:p>
            <a:pPr algn="just" eaLnBrk="1" hangingPunct="1">
              <a:lnSpc>
                <a:spcPct val="100000"/>
              </a:lnSpc>
              <a:spcBef>
                <a:spcPts val="0"/>
              </a:spcBef>
            </a:pPr>
            <a:r>
              <a:rPr lang="en-US" sz="2000" b="1" dirty="0">
                <a:solidFill>
                  <a:schemeClr val="accent1">
                    <a:lumMod val="60000"/>
                    <a:lumOff val="40000"/>
                  </a:schemeClr>
                </a:solidFill>
              </a:rPr>
              <a:t>Background:</a:t>
            </a:r>
          </a:p>
          <a:p>
            <a:pPr marL="342900" indent="-342900" algn="just" eaLnBrk="1" hangingPunct="1">
              <a:lnSpc>
                <a:spcPct val="100000"/>
              </a:lnSpc>
              <a:spcBef>
                <a:spcPts val="0"/>
              </a:spcBef>
              <a:buFont typeface="Wingdings" panose="05000000000000000000" pitchFamily="2" charset="2"/>
              <a:buChar char="§"/>
            </a:pPr>
            <a:r>
              <a:rPr lang="en-US" sz="2000" b="1" dirty="0">
                <a:solidFill>
                  <a:srgbClr val="545454"/>
                </a:solidFill>
              </a:rPr>
              <a:t>African American (AA) men have significantly higher incidence and mortality from prostate cancer (</a:t>
            </a:r>
            <a:r>
              <a:rPr lang="en-US" sz="2000" b="1" dirty="0" err="1">
                <a:solidFill>
                  <a:srgbClr val="545454"/>
                </a:solidFill>
              </a:rPr>
              <a:t>CaP</a:t>
            </a:r>
            <a:r>
              <a:rPr lang="en-US" sz="2000" b="1" dirty="0">
                <a:solidFill>
                  <a:srgbClr val="545454"/>
                </a:solidFill>
              </a:rPr>
              <a:t>) compared to Caucasian American (CA) men.</a:t>
            </a:r>
          </a:p>
          <a:p>
            <a:pPr marL="342900" indent="-342900" algn="just" eaLnBrk="1" hangingPunct="1">
              <a:lnSpc>
                <a:spcPct val="100000"/>
              </a:lnSpc>
              <a:spcBef>
                <a:spcPts val="0"/>
              </a:spcBef>
              <a:buFont typeface="Wingdings" panose="05000000000000000000" pitchFamily="2" charset="2"/>
              <a:buChar char="§"/>
            </a:pPr>
            <a:r>
              <a:rPr lang="en-US" sz="2000" b="1" dirty="0">
                <a:solidFill>
                  <a:srgbClr val="545454"/>
                </a:solidFill>
              </a:rPr>
              <a:t>Genes commonly overexpressed in </a:t>
            </a:r>
            <a:r>
              <a:rPr lang="en-US" sz="2000" b="1" dirty="0" err="1">
                <a:solidFill>
                  <a:srgbClr val="545454"/>
                </a:solidFill>
              </a:rPr>
              <a:t>CaP</a:t>
            </a:r>
            <a:r>
              <a:rPr lang="en-US" sz="2000" b="1" dirty="0">
                <a:solidFill>
                  <a:srgbClr val="545454"/>
                </a:solidFill>
              </a:rPr>
              <a:t> which are currently used as diagnostic </a:t>
            </a:r>
            <a:r>
              <a:rPr lang="en-US" sz="2000" b="1" dirty="0" err="1">
                <a:solidFill>
                  <a:srgbClr val="545454"/>
                </a:solidFill>
              </a:rPr>
              <a:t>CaP</a:t>
            </a:r>
            <a:r>
              <a:rPr lang="en-US" sz="2000" b="1" dirty="0">
                <a:solidFill>
                  <a:srgbClr val="545454"/>
                </a:solidFill>
              </a:rPr>
              <a:t> markers, exhibit a much lower prevalence in AA men. </a:t>
            </a:r>
          </a:p>
          <a:p>
            <a:pPr marL="342900" indent="-342900" algn="just" eaLnBrk="1" hangingPunct="1">
              <a:lnSpc>
                <a:spcPct val="100000"/>
              </a:lnSpc>
              <a:spcBef>
                <a:spcPts val="0"/>
              </a:spcBef>
              <a:buFont typeface="Wingdings" panose="05000000000000000000" pitchFamily="2" charset="2"/>
              <a:buChar char="§"/>
            </a:pPr>
            <a:r>
              <a:rPr lang="en-US" sz="2000" b="1" dirty="0">
                <a:solidFill>
                  <a:srgbClr val="545454"/>
                </a:solidFill>
              </a:rPr>
              <a:t>In earlier work, we reported the development of a </a:t>
            </a:r>
            <a:r>
              <a:rPr lang="en-US" sz="2000" b="1" dirty="0">
                <a:solidFill>
                  <a:schemeClr val="accent1">
                    <a:lumMod val="60000"/>
                    <a:lumOff val="40000"/>
                  </a:schemeClr>
                </a:solidFill>
              </a:rPr>
              <a:t>multi-gene, mRNA expression assay platform using first-catch, non-DRE urine specimens. </a:t>
            </a:r>
          </a:p>
          <a:p>
            <a:pPr algn="just" eaLnBrk="1" hangingPunct="1">
              <a:lnSpc>
                <a:spcPct val="100000"/>
              </a:lnSpc>
              <a:spcBef>
                <a:spcPts val="0"/>
              </a:spcBef>
            </a:pPr>
            <a:endParaRPr lang="en-US" sz="2000" b="1" dirty="0">
              <a:solidFill>
                <a:schemeClr val="accent1">
                  <a:lumMod val="60000"/>
                  <a:lumOff val="40000"/>
                </a:schemeClr>
              </a:solidFill>
            </a:endParaRPr>
          </a:p>
          <a:p>
            <a:pPr algn="just" eaLnBrk="1" hangingPunct="1">
              <a:lnSpc>
                <a:spcPct val="100000"/>
              </a:lnSpc>
              <a:spcBef>
                <a:spcPts val="0"/>
              </a:spcBef>
            </a:pPr>
            <a:r>
              <a:rPr lang="en-US" sz="2000" b="1" dirty="0">
                <a:solidFill>
                  <a:schemeClr val="accent1">
                    <a:lumMod val="60000"/>
                    <a:lumOff val="40000"/>
                  </a:schemeClr>
                </a:solidFill>
              </a:rPr>
              <a:t>Goal: </a:t>
            </a:r>
          </a:p>
          <a:p>
            <a:pPr algn="just" eaLnBrk="1" hangingPunct="1">
              <a:lnSpc>
                <a:spcPct val="100000"/>
              </a:lnSpc>
              <a:spcBef>
                <a:spcPts val="0"/>
              </a:spcBef>
            </a:pPr>
            <a:r>
              <a:rPr lang="en-US" sz="2000" b="1" dirty="0">
                <a:solidFill>
                  <a:srgbClr val="545454"/>
                </a:solidFill>
              </a:rPr>
              <a:t>To develop a urine based, racially-informed prostate cancer diagnostic/prognostic marker panel derived from a pre-determined list of selected markers.</a:t>
            </a:r>
          </a:p>
          <a:p>
            <a:pPr algn="just" eaLnBrk="1" hangingPunct="1">
              <a:lnSpc>
                <a:spcPct val="100000"/>
              </a:lnSpc>
              <a:spcBef>
                <a:spcPts val="0"/>
              </a:spcBef>
            </a:pPr>
            <a:endParaRPr b="1" dirty="0">
              <a:solidFill>
                <a:srgbClr val="545454"/>
              </a:solidFill>
            </a:endParaRPr>
          </a:p>
          <a:p>
            <a:pPr algn="just" eaLnBrk="1" hangingPunct="1">
              <a:lnSpc>
                <a:spcPct val="100000"/>
              </a:lnSpc>
              <a:spcBef>
                <a:spcPts val="0"/>
              </a:spcBef>
            </a:pPr>
            <a:endParaRPr lang="en-US" b="1" dirty="0">
              <a:solidFill>
                <a:srgbClr val="545454"/>
              </a:solidFill>
            </a:endParaRPr>
          </a:p>
          <a:p>
            <a:pPr algn="just" eaLnBrk="1" hangingPunct="1">
              <a:lnSpc>
                <a:spcPct val="100000"/>
              </a:lnSpc>
              <a:spcBef>
                <a:spcPts val="0"/>
              </a:spcBef>
            </a:pPr>
            <a:endParaRPr b="1" dirty="0">
              <a:solidFill>
                <a:srgbClr val="545454"/>
              </a:solidFill>
            </a:endParaRPr>
          </a:p>
          <a:p>
            <a:pPr algn="just" eaLnBrk="1" hangingPunct="1">
              <a:lnSpc>
                <a:spcPct val="100000"/>
              </a:lnSpc>
              <a:spcBef>
                <a:spcPts val="0"/>
              </a:spcBef>
            </a:pPr>
            <a:endParaRPr lang="en-US" b="1" dirty="0">
              <a:solidFill>
                <a:srgbClr val="545454"/>
              </a:solidFill>
            </a:endParaRPr>
          </a:p>
          <a:p>
            <a:pPr algn="just" eaLnBrk="1" hangingPunct="1">
              <a:lnSpc>
                <a:spcPct val="100000"/>
              </a:lnSpc>
              <a:spcBef>
                <a:spcPts val="0"/>
              </a:spcBef>
            </a:pPr>
            <a:endParaRPr lang="en-US" b="1" dirty="0">
              <a:solidFill>
                <a:srgbClr val="545454"/>
              </a:solidFill>
            </a:endParaRPr>
          </a:p>
          <a:p>
            <a:pPr algn="just" eaLnBrk="1" hangingPunct="1">
              <a:lnSpc>
                <a:spcPct val="100000"/>
              </a:lnSpc>
              <a:spcBef>
                <a:spcPts val="0"/>
              </a:spcBef>
            </a:pPr>
            <a:endParaRPr lang="en-US" b="1" dirty="0">
              <a:solidFill>
                <a:srgbClr val="545454"/>
              </a:solidFill>
            </a:endParaRPr>
          </a:p>
          <a:p>
            <a:pPr algn="just" eaLnBrk="1" hangingPunct="1">
              <a:lnSpc>
                <a:spcPct val="100000"/>
              </a:lnSpc>
              <a:spcBef>
                <a:spcPts val="0"/>
              </a:spcBef>
            </a:pPr>
            <a:endParaRPr lang="en-US" b="1" dirty="0">
              <a:solidFill>
                <a:srgbClr val="545454"/>
              </a:solidFill>
            </a:endParaRPr>
          </a:p>
          <a:p>
            <a:pPr algn="just" eaLnBrk="1" hangingPunct="1">
              <a:lnSpc>
                <a:spcPct val="100000"/>
              </a:lnSpc>
              <a:spcBef>
                <a:spcPts val="0"/>
              </a:spcBef>
            </a:pPr>
            <a:endParaRPr lang="en-US" b="1" dirty="0">
              <a:solidFill>
                <a:srgbClr val="545454"/>
              </a:solidFill>
            </a:endParaRPr>
          </a:p>
          <a:p>
            <a:pPr algn="just" eaLnBrk="1" hangingPunct="1">
              <a:lnSpc>
                <a:spcPct val="100000"/>
              </a:lnSpc>
              <a:spcBef>
                <a:spcPts val="0"/>
              </a:spcBef>
            </a:pPr>
            <a:endParaRPr lang="en-US" b="1" dirty="0">
              <a:solidFill>
                <a:srgbClr val="545454"/>
              </a:solidFill>
            </a:endParaRPr>
          </a:p>
        </p:txBody>
      </p:sp>
      <p:pic>
        <p:nvPicPr>
          <p:cNvPr id="2" name="Picture 1"/>
          <p:cNvPicPr>
            <a:picLocks noChangeAspect="1"/>
          </p:cNvPicPr>
          <p:nvPr/>
        </p:nvPicPr>
        <p:blipFill>
          <a:blip r:embed="rId3"/>
          <a:stretch>
            <a:fillRect/>
          </a:stretch>
        </p:blipFill>
        <p:spPr>
          <a:xfrm>
            <a:off x="254851" y="1148082"/>
            <a:ext cx="6115790" cy="5073176"/>
          </a:xfrm>
          <a:prstGeom prst="rect">
            <a:avLst/>
          </a:prstGeom>
        </p:spPr>
      </p:pic>
      <p:sp>
        <p:nvSpPr>
          <p:cNvPr id="8" name="Rectangle 7">
            <a:extLst>
              <a:ext uri="{FF2B5EF4-FFF2-40B4-BE49-F238E27FC236}">
                <a16:creationId xmlns:a16="http://schemas.microsoft.com/office/drawing/2014/main" id="{11E4C18F-9702-4195-869F-9FF2186DC6F2}"/>
              </a:ext>
            </a:extLst>
          </p:cNvPr>
          <p:cNvSpPr/>
          <p:nvPr/>
        </p:nvSpPr>
        <p:spPr>
          <a:xfrm>
            <a:off x="-2488965" y="644639"/>
            <a:ext cx="11191511" cy="400110"/>
          </a:xfrm>
          <a:prstGeom prst="rect">
            <a:avLst/>
          </a:prstGeom>
        </p:spPr>
        <p:txBody>
          <a:bodyPr wrap="square">
            <a:spAutoFit/>
          </a:bodyPr>
          <a:lstStyle/>
          <a:p>
            <a:pPr algn="ctr"/>
            <a:r>
              <a:rPr lang="en-US" sz="2000" b="1" dirty="0">
                <a:latin typeface="+mj-lt"/>
                <a:cs typeface="Arial" pitchFamily="34" charset="0"/>
              </a:rPr>
              <a:t>Urine Exosome mRNA Expression Assay Platform</a:t>
            </a:r>
          </a:p>
        </p:txBody>
      </p:sp>
      <p:sp>
        <p:nvSpPr>
          <p:cNvPr id="6" name="Rectangle 5">
            <a:extLst>
              <a:ext uri="{FF2B5EF4-FFF2-40B4-BE49-F238E27FC236}">
                <a16:creationId xmlns:a16="http://schemas.microsoft.com/office/drawing/2014/main" id="{71F2CB15-A019-4057-BD64-4D44E5F5632D}"/>
              </a:ext>
            </a:extLst>
          </p:cNvPr>
          <p:cNvSpPr/>
          <p:nvPr/>
        </p:nvSpPr>
        <p:spPr>
          <a:xfrm>
            <a:off x="403713" y="9858"/>
            <a:ext cx="11855633" cy="461665"/>
          </a:xfrm>
          <a:prstGeom prst="rect">
            <a:avLst/>
          </a:prstGeom>
        </p:spPr>
        <p:txBody>
          <a:bodyPr wrap="square">
            <a:spAutoFit/>
          </a:bodyPr>
          <a:lstStyle/>
          <a:p>
            <a:r>
              <a:rPr lang="en-US" sz="2400" b="1" dirty="0">
                <a:solidFill>
                  <a:schemeClr val="tx2">
                    <a:lumMod val="60000"/>
                    <a:lumOff val="40000"/>
                  </a:schemeClr>
                </a:solidFill>
                <a:latin typeface="Franklin Gothic Book" panose="020B0503020102020204" pitchFamily="34" charset="0"/>
              </a:rPr>
              <a:t>Early Detection of Prostate Cancer: Assay development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CBDBE60-FD87-491A-8592-4A7631F4AC62}"/>
              </a:ext>
            </a:extLst>
          </p:cNvPr>
          <p:cNvSpPr/>
          <p:nvPr/>
        </p:nvSpPr>
        <p:spPr>
          <a:xfrm>
            <a:off x="18871" y="5350366"/>
            <a:ext cx="2627183" cy="358816"/>
          </a:xfrm>
          <a:prstGeom prst="rect">
            <a:avLst/>
          </a:prstGeom>
        </p:spPr>
        <p:txBody>
          <a:bodyPr wrap="square">
            <a:spAutoFit/>
          </a:bodyPr>
          <a:lstStyle/>
          <a:p>
            <a:pPr marL="0" marR="0">
              <a:lnSpc>
                <a:spcPct val="115000"/>
              </a:lnSpc>
              <a:spcBef>
                <a:spcPts val="0"/>
              </a:spcBef>
              <a:spcAft>
                <a:spcPts val="1000"/>
              </a:spcAft>
            </a:pPr>
            <a:r>
              <a:rPr lang="en-US" sz="1600" i="1" dirty="0">
                <a:solidFill>
                  <a:schemeClr val="bg2"/>
                </a:solidFill>
                <a:latin typeface="+mn-lt"/>
                <a:ea typeface="Calibri" panose="020F0502020204030204" pitchFamily="34" charset="0"/>
                <a:cs typeface="Arial" panose="020B0604020202020204" pitchFamily="34" charset="0"/>
              </a:rPr>
              <a:t>PCGEM1 (CA; p &lt;0.0001)</a:t>
            </a:r>
            <a:endParaRPr lang="en-US" sz="1600" dirty="0">
              <a:solidFill>
                <a:schemeClr val="bg2"/>
              </a:solidFill>
              <a:latin typeface="+mn-lt"/>
              <a:ea typeface="Calibri" panose="020F0502020204030204" pitchFamily="34" charset="0"/>
              <a:cs typeface="Arial" panose="020B0604020202020204" pitchFamily="34" charset="0"/>
            </a:endParaRPr>
          </a:p>
        </p:txBody>
      </p:sp>
      <p:grpSp>
        <p:nvGrpSpPr>
          <p:cNvPr id="5" name="Group 4">
            <a:extLst>
              <a:ext uri="{FF2B5EF4-FFF2-40B4-BE49-F238E27FC236}">
                <a16:creationId xmlns:a16="http://schemas.microsoft.com/office/drawing/2014/main" id="{6E426D5A-E583-4F3F-88CF-4F9CB42C450B}"/>
              </a:ext>
            </a:extLst>
          </p:cNvPr>
          <p:cNvGrpSpPr/>
          <p:nvPr/>
        </p:nvGrpSpPr>
        <p:grpSpPr>
          <a:xfrm>
            <a:off x="-16712" y="927356"/>
            <a:ext cx="6635499" cy="5928977"/>
            <a:chOff x="-16712" y="459515"/>
            <a:chExt cx="6635499" cy="5928977"/>
          </a:xfrm>
        </p:grpSpPr>
        <p:sp>
          <p:nvSpPr>
            <p:cNvPr id="12" name="TextBox 11">
              <a:extLst>
                <a:ext uri="{FF2B5EF4-FFF2-40B4-BE49-F238E27FC236}">
                  <a16:creationId xmlns:a16="http://schemas.microsoft.com/office/drawing/2014/main" id="{71B3ED9D-BA39-4464-AFDD-FF32CA9BA250}"/>
                </a:ext>
              </a:extLst>
            </p:cNvPr>
            <p:cNvSpPr txBox="1"/>
            <p:nvPr/>
          </p:nvSpPr>
          <p:spPr>
            <a:xfrm>
              <a:off x="91063" y="4404673"/>
              <a:ext cx="1888659" cy="369332"/>
            </a:xfrm>
            <a:prstGeom prst="rect">
              <a:avLst/>
            </a:prstGeom>
            <a:noFill/>
            <a:ln>
              <a:noFill/>
            </a:ln>
          </p:spPr>
          <p:txBody>
            <a:bodyPr wrap="none" rtlCol="0">
              <a:spAutoFit/>
            </a:bodyPr>
            <a:lstStyle/>
            <a:p>
              <a:r>
                <a:rPr lang="en-US" b="1" dirty="0"/>
                <a:t>C</a:t>
              </a:r>
              <a:r>
                <a:rPr lang="en-US" sz="1800" b="1" dirty="0"/>
                <a:t>A Cohort; N=124</a:t>
              </a:r>
            </a:p>
          </p:txBody>
        </p:sp>
        <p:pic>
          <p:nvPicPr>
            <p:cNvPr id="19" name="Picture 18" descr="The SGPlot Procedure">
              <a:extLst>
                <a:ext uri="{FF2B5EF4-FFF2-40B4-BE49-F238E27FC236}">
                  <a16:creationId xmlns:a16="http://schemas.microsoft.com/office/drawing/2014/main" id="{E4B848E7-FA57-4649-BCBA-3C7EFC6BF0EB}"/>
                </a:ext>
              </a:extLst>
            </p:cNvPr>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1189" t="9414" r="14840"/>
            <a:stretch/>
          </p:blipFill>
          <p:spPr bwMode="auto">
            <a:xfrm>
              <a:off x="2141802" y="3349250"/>
              <a:ext cx="4476983" cy="3039242"/>
            </a:xfrm>
            <a:prstGeom prst="rect">
              <a:avLst/>
            </a:prstGeom>
            <a:noFill/>
            <a:ln>
              <a:noFill/>
            </a:ln>
          </p:spPr>
        </p:pic>
        <p:pic>
          <p:nvPicPr>
            <p:cNvPr id="9" name="Picture 8">
              <a:extLst>
                <a:ext uri="{FF2B5EF4-FFF2-40B4-BE49-F238E27FC236}">
                  <a16:creationId xmlns:a16="http://schemas.microsoft.com/office/drawing/2014/main" id="{B73904DC-1D68-4F02-8BC8-EB17DBC6D7B0}"/>
                </a:ext>
              </a:extLst>
            </p:cNvPr>
            <p:cNvPicPr/>
            <p:nvPr/>
          </p:nvPicPr>
          <p:blipFill rotWithShape="1">
            <a:blip r:embed="rId5">
              <a:extLst>
                <a:ext uri="{28A0092B-C50C-407E-A947-70E740481C1C}">
                  <a14:useLocalDpi xmlns:a14="http://schemas.microsoft.com/office/drawing/2010/main" val="0"/>
                </a:ext>
              </a:extLst>
            </a:blip>
            <a:srcRect l="985" t="7373" r="13914"/>
            <a:stretch/>
          </p:blipFill>
          <p:spPr bwMode="auto">
            <a:xfrm>
              <a:off x="2148679" y="459515"/>
              <a:ext cx="4470108" cy="2934286"/>
            </a:xfrm>
            <a:prstGeom prst="rect">
              <a:avLst/>
            </a:prstGeom>
            <a:noFill/>
            <a:ln>
              <a:noFill/>
            </a:ln>
          </p:spPr>
        </p:pic>
        <p:sp>
          <p:nvSpPr>
            <p:cNvPr id="10" name="Rectangle 9">
              <a:extLst>
                <a:ext uri="{FF2B5EF4-FFF2-40B4-BE49-F238E27FC236}">
                  <a16:creationId xmlns:a16="http://schemas.microsoft.com/office/drawing/2014/main" id="{104CEBB2-3B77-4BD5-A2C1-469029758A8B}"/>
                </a:ext>
              </a:extLst>
            </p:cNvPr>
            <p:cNvSpPr/>
            <p:nvPr/>
          </p:nvSpPr>
          <p:spPr>
            <a:xfrm>
              <a:off x="-16712" y="1305598"/>
              <a:ext cx="2324082" cy="392159"/>
            </a:xfrm>
            <a:prstGeom prst="rect">
              <a:avLst/>
            </a:prstGeom>
          </p:spPr>
          <p:txBody>
            <a:bodyPr wrap="square">
              <a:spAutoFit/>
            </a:bodyPr>
            <a:lstStyle/>
            <a:p>
              <a:pPr marL="0" marR="0">
                <a:lnSpc>
                  <a:spcPct val="115000"/>
                </a:lnSpc>
                <a:spcBef>
                  <a:spcPts val="0"/>
                </a:spcBef>
                <a:spcAft>
                  <a:spcPts val="1000"/>
                </a:spcAft>
              </a:pPr>
              <a:r>
                <a:rPr lang="en-US" b="1" dirty="0">
                  <a:solidFill>
                    <a:srgbClr val="545454"/>
                  </a:solidFill>
                  <a:latin typeface="+mn-lt"/>
                  <a:ea typeface="Calibri" panose="020F0502020204030204" pitchFamily="34" charset="0"/>
                  <a:cs typeface="Arial" panose="020B0604020202020204" pitchFamily="34" charset="0"/>
                </a:rPr>
                <a:t>Overall Cohort; N=193</a:t>
              </a:r>
            </a:p>
          </p:txBody>
        </p:sp>
        <p:sp>
          <p:nvSpPr>
            <p:cNvPr id="17" name="Rectangle 16">
              <a:extLst>
                <a:ext uri="{FF2B5EF4-FFF2-40B4-BE49-F238E27FC236}">
                  <a16:creationId xmlns:a16="http://schemas.microsoft.com/office/drawing/2014/main" id="{0897A26A-49C0-4746-AB92-9E9FBF660A23}"/>
                </a:ext>
              </a:extLst>
            </p:cNvPr>
            <p:cNvSpPr/>
            <p:nvPr/>
          </p:nvSpPr>
          <p:spPr>
            <a:xfrm>
              <a:off x="144717" y="1805267"/>
              <a:ext cx="1919483" cy="770211"/>
            </a:xfrm>
            <a:prstGeom prst="rect">
              <a:avLst/>
            </a:prstGeom>
          </p:spPr>
          <p:txBody>
            <a:bodyPr wrap="square">
              <a:spAutoFit/>
            </a:bodyPr>
            <a:lstStyle/>
            <a:p>
              <a:pPr marL="0" marR="0">
                <a:lnSpc>
                  <a:spcPct val="115000"/>
                </a:lnSpc>
                <a:spcBef>
                  <a:spcPts val="0"/>
                </a:spcBef>
                <a:spcAft>
                  <a:spcPts val="1000"/>
                </a:spcAft>
              </a:pPr>
              <a:r>
                <a:rPr lang="en-US" sz="1600" i="1" dirty="0">
                  <a:solidFill>
                    <a:srgbClr val="545454"/>
                  </a:solidFill>
                  <a:latin typeface="+mn-lt"/>
                  <a:ea typeface="Calibri" panose="020F0502020204030204" pitchFamily="34" charset="0"/>
                  <a:cs typeface="Arial" panose="020B0604020202020204" pitchFamily="34" charset="0"/>
                </a:rPr>
                <a:t>PCA3 (p= 0.001; </a:t>
              </a:r>
            </a:p>
            <a:p>
              <a:pPr marL="0" marR="0">
                <a:lnSpc>
                  <a:spcPct val="115000"/>
                </a:lnSpc>
                <a:spcBef>
                  <a:spcPts val="0"/>
                </a:spcBef>
                <a:spcAft>
                  <a:spcPts val="1000"/>
                </a:spcAft>
              </a:pPr>
              <a:r>
                <a:rPr lang="en-US" sz="1600" i="1" dirty="0">
                  <a:solidFill>
                    <a:srgbClr val="545454"/>
                  </a:solidFill>
                  <a:latin typeface="+mn-lt"/>
                  <a:ea typeface="Calibri" panose="020F0502020204030204" pitchFamily="34" charset="0"/>
                  <a:cs typeface="Arial" panose="020B0604020202020204" pitchFamily="34" charset="0"/>
                </a:rPr>
                <a:t>PCGEM1 (p&lt;0.0001)</a:t>
              </a:r>
              <a:endParaRPr lang="en-US" sz="1600" dirty="0">
                <a:solidFill>
                  <a:srgbClr val="545454"/>
                </a:solidFill>
                <a:latin typeface="+mn-lt"/>
                <a:ea typeface="Calibri" panose="020F0502020204030204" pitchFamily="34" charset="0"/>
                <a:cs typeface="Arial" panose="020B0604020202020204" pitchFamily="34" charset="0"/>
              </a:endParaRPr>
            </a:p>
          </p:txBody>
        </p:sp>
      </p:grpSp>
      <p:sp>
        <p:nvSpPr>
          <p:cNvPr id="25" name="Rectangle 24">
            <a:extLst>
              <a:ext uri="{FF2B5EF4-FFF2-40B4-BE49-F238E27FC236}">
                <a16:creationId xmlns:a16="http://schemas.microsoft.com/office/drawing/2014/main" id="{2EB61D2D-2673-48D0-91BE-A496BA40BDF9}"/>
              </a:ext>
            </a:extLst>
          </p:cNvPr>
          <p:cNvSpPr/>
          <p:nvPr/>
        </p:nvSpPr>
        <p:spPr>
          <a:xfrm>
            <a:off x="91063" y="60270"/>
            <a:ext cx="11899150" cy="461665"/>
          </a:xfrm>
          <a:prstGeom prst="rect">
            <a:avLst/>
          </a:prstGeom>
        </p:spPr>
        <p:txBody>
          <a:bodyPr wrap="square">
            <a:spAutoFit/>
          </a:bodyPr>
          <a:lstStyle/>
          <a:p>
            <a:pPr algn="ctr"/>
            <a:r>
              <a:rPr lang="en-US" sz="2400" b="1" i="1" dirty="0">
                <a:solidFill>
                  <a:schemeClr val="tx2">
                    <a:lumMod val="60000"/>
                    <a:lumOff val="40000"/>
                  </a:schemeClr>
                </a:solidFill>
                <a:latin typeface="Franklin Gothic Book" panose="020B0503020102020204" pitchFamily="34" charset="0"/>
                <a:cs typeface="Arial" pitchFamily="34" charset="0"/>
              </a:rPr>
              <a:t>PCA3</a:t>
            </a:r>
            <a:r>
              <a:rPr lang="en-US" sz="2400" b="1" dirty="0">
                <a:solidFill>
                  <a:schemeClr val="tx2">
                    <a:lumMod val="60000"/>
                    <a:lumOff val="40000"/>
                  </a:schemeClr>
                </a:solidFill>
                <a:latin typeface="Franklin Gothic Book" panose="020B0503020102020204" pitchFamily="34" charset="0"/>
                <a:cs typeface="Arial" pitchFamily="34" charset="0"/>
              </a:rPr>
              <a:t> and </a:t>
            </a:r>
            <a:r>
              <a:rPr lang="en-US" sz="2400" b="1" i="1" dirty="0">
                <a:solidFill>
                  <a:schemeClr val="tx2">
                    <a:lumMod val="60000"/>
                    <a:lumOff val="40000"/>
                  </a:schemeClr>
                </a:solidFill>
                <a:latin typeface="Franklin Gothic Book" panose="020B0503020102020204" pitchFamily="34" charset="0"/>
                <a:cs typeface="Arial" pitchFamily="34" charset="0"/>
              </a:rPr>
              <a:t>PCGEM1 </a:t>
            </a:r>
            <a:r>
              <a:rPr lang="en-US" sz="2400" b="1" dirty="0">
                <a:solidFill>
                  <a:schemeClr val="tx2">
                    <a:lumMod val="60000"/>
                    <a:lumOff val="40000"/>
                  </a:schemeClr>
                </a:solidFill>
                <a:latin typeface="Franklin Gothic Book" panose="020B0503020102020204" pitchFamily="34" charset="0"/>
                <a:cs typeface="Arial" pitchFamily="34" charset="0"/>
              </a:rPr>
              <a:t>were associated with </a:t>
            </a:r>
            <a:r>
              <a:rPr lang="en-US" sz="2400" b="1" dirty="0" err="1">
                <a:solidFill>
                  <a:schemeClr val="tx2">
                    <a:lumMod val="60000"/>
                    <a:lumOff val="40000"/>
                  </a:schemeClr>
                </a:solidFill>
                <a:latin typeface="Franklin Gothic Book" panose="020B0503020102020204" pitchFamily="34" charset="0"/>
                <a:cs typeface="Arial" pitchFamily="34" charset="0"/>
              </a:rPr>
              <a:t>CaP</a:t>
            </a:r>
            <a:r>
              <a:rPr lang="en-US" sz="2400" b="1" dirty="0">
                <a:solidFill>
                  <a:schemeClr val="tx2">
                    <a:lumMod val="60000"/>
                    <a:lumOff val="40000"/>
                  </a:schemeClr>
                </a:solidFill>
                <a:latin typeface="Franklin Gothic Book" panose="020B0503020102020204" pitchFamily="34" charset="0"/>
                <a:cs typeface="Arial" pitchFamily="34" charset="0"/>
              </a:rPr>
              <a:t> Detection at Diagnostic Biopsy</a:t>
            </a:r>
          </a:p>
        </p:txBody>
      </p:sp>
      <p:grpSp>
        <p:nvGrpSpPr>
          <p:cNvPr id="26" name="Group 25">
            <a:extLst>
              <a:ext uri="{FF2B5EF4-FFF2-40B4-BE49-F238E27FC236}">
                <a16:creationId xmlns:a16="http://schemas.microsoft.com/office/drawing/2014/main" id="{1C0C23E9-97FF-4E3B-8605-8210F33C9AE7}"/>
              </a:ext>
            </a:extLst>
          </p:cNvPr>
          <p:cNvGrpSpPr/>
          <p:nvPr/>
        </p:nvGrpSpPr>
        <p:grpSpPr>
          <a:xfrm>
            <a:off x="7400287" y="762370"/>
            <a:ext cx="4270979" cy="5141196"/>
            <a:chOff x="7293460" y="483742"/>
            <a:chExt cx="4270979" cy="5141196"/>
          </a:xfrm>
        </p:grpSpPr>
        <p:sp>
          <p:nvSpPr>
            <p:cNvPr id="27" name="Rectangle 26">
              <a:extLst>
                <a:ext uri="{FF2B5EF4-FFF2-40B4-BE49-F238E27FC236}">
                  <a16:creationId xmlns:a16="http://schemas.microsoft.com/office/drawing/2014/main" id="{DAA1D2DE-44BF-4834-B91A-C5F8DD82F7ED}"/>
                </a:ext>
              </a:extLst>
            </p:cNvPr>
            <p:cNvSpPr/>
            <p:nvPr/>
          </p:nvSpPr>
          <p:spPr>
            <a:xfrm>
              <a:off x="7293461" y="3809056"/>
              <a:ext cx="4270978" cy="1815882"/>
            </a:xfrm>
            <a:prstGeom prst="rect">
              <a:avLst/>
            </a:prstGeom>
          </p:spPr>
          <p:txBody>
            <a:bodyPr wrap="square">
              <a:spAutoFit/>
            </a:bodyPr>
            <a:lstStyle/>
            <a:p>
              <a:pPr algn="just" eaLnBrk="1" hangingPunct="1">
                <a:spcBef>
                  <a:spcPts val="0"/>
                </a:spcBef>
              </a:pPr>
              <a:r>
                <a:rPr lang="en-US" sz="1600" b="1" dirty="0">
                  <a:latin typeface="Calibri (Body)"/>
                  <a:cs typeface="Arial" pitchFamily="34" charset="0"/>
                </a:rPr>
                <a:t>Receiver operating characteristic (ROC) curves </a:t>
              </a:r>
              <a:r>
                <a:rPr lang="en-US" sz="1600" dirty="0">
                  <a:latin typeface="Calibri (Body)"/>
                  <a:cs typeface="Arial" pitchFamily="34" charset="0"/>
                </a:rPr>
                <a:t>to predict biopsy result (positive vs. negative) for: </a:t>
              </a:r>
              <a:r>
                <a:rPr lang="en-US" sz="1600" i="1" dirty="0">
                  <a:latin typeface="Calibri (Body)"/>
                  <a:cs typeface="Arial" pitchFamily="34" charset="0"/>
                </a:rPr>
                <a:t>PCA3, PCGEM1</a:t>
              </a:r>
              <a:r>
                <a:rPr lang="en-US" sz="1600" dirty="0">
                  <a:latin typeface="Calibri (Body)"/>
                  <a:cs typeface="Arial" pitchFamily="34" charset="0"/>
                </a:rPr>
                <a:t> plus SOC* variables vs. SOC alone</a:t>
              </a:r>
            </a:p>
            <a:p>
              <a:pPr algn="just" eaLnBrk="1" hangingPunct="1">
                <a:spcBef>
                  <a:spcPts val="0"/>
                </a:spcBef>
              </a:pPr>
              <a:endParaRPr lang="en-US" sz="1600" b="1" dirty="0">
                <a:latin typeface="Calibri (Body)"/>
                <a:cs typeface="Arial" pitchFamily="34" charset="0"/>
              </a:endParaRPr>
            </a:p>
            <a:p>
              <a:pPr algn="just" eaLnBrk="1" hangingPunct="1">
                <a:spcBef>
                  <a:spcPts val="0"/>
                </a:spcBef>
              </a:pPr>
              <a:r>
                <a:rPr lang="en-US" sz="1600" b="1" dirty="0">
                  <a:latin typeface="Calibri (Body)"/>
                  <a:cs typeface="Arial" pitchFamily="34" charset="0"/>
                </a:rPr>
                <a:t>2-marker panel + SOC:  </a:t>
              </a:r>
              <a:r>
                <a:rPr lang="en-US" sz="1600" b="1" dirty="0">
                  <a:solidFill>
                    <a:srgbClr val="FF0000"/>
                  </a:solidFill>
                  <a:latin typeface="Calibri (Body)"/>
                  <a:cs typeface="Arial" pitchFamily="34" charset="0"/>
                </a:rPr>
                <a:t>AUC 0.72 </a:t>
              </a:r>
            </a:p>
            <a:p>
              <a:pPr algn="just" eaLnBrk="1" hangingPunct="1">
                <a:spcBef>
                  <a:spcPts val="0"/>
                </a:spcBef>
              </a:pPr>
              <a:r>
                <a:rPr lang="en-US" sz="1600" b="1" dirty="0">
                  <a:latin typeface="Calibri (Body)"/>
                  <a:cs typeface="Arial" pitchFamily="34" charset="0"/>
                </a:rPr>
                <a:t>SOC alone: 	   </a:t>
              </a:r>
              <a:r>
                <a:rPr lang="en-US" sz="1600" b="1" dirty="0">
                  <a:solidFill>
                    <a:srgbClr val="FF0000"/>
                  </a:solidFill>
                  <a:latin typeface="Calibri (Body)"/>
                  <a:cs typeface="Arial" pitchFamily="34" charset="0"/>
                </a:rPr>
                <a:t>AUC 0.60</a:t>
              </a:r>
            </a:p>
            <a:p>
              <a:pPr algn="just" eaLnBrk="1" hangingPunct="1">
                <a:spcBef>
                  <a:spcPts val="0"/>
                </a:spcBef>
              </a:pPr>
              <a:r>
                <a:rPr lang="en-US" sz="1600" b="1" dirty="0">
                  <a:solidFill>
                    <a:srgbClr val="FF0000"/>
                  </a:solidFill>
                  <a:latin typeface="Calibri (Body)"/>
                  <a:cs typeface="Arial" pitchFamily="34" charset="0"/>
                </a:rPr>
                <a:t>		   p= 0.0048</a:t>
              </a:r>
            </a:p>
          </p:txBody>
        </p:sp>
        <p:pic>
          <p:nvPicPr>
            <p:cNvPr id="28" name="Picture 27" descr="ROC Curves for Comparisons">
              <a:extLst>
                <a:ext uri="{FF2B5EF4-FFF2-40B4-BE49-F238E27FC236}">
                  <a16:creationId xmlns:a16="http://schemas.microsoft.com/office/drawing/2014/main" id="{02F9A45E-794D-4CC0-9408-2B703419CA05}"/>
                </a:ext>
              </a:extLst>
            </p:cNvPr>
            <p:cNvPicPr/>
            <p:nvPr/>
          </p:nvPicPr>
          <p:blipFill rotWithShape="1">
            <a:blip r:embed="rId6">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rcRect l="6928" t="8973" r="7369" b="1968"/>
            <a:stretch/>
          </p:blipFill>
          <p:spPr bwMode="auto">
            <a:xfrm>
              <a:off x="7293460" y="483742"/>
              <a:ext cx="3829929" cy="3222652"/>
            </a:xfrm>
            <a:prstGeom prst="rect">
              <a:avLst/>
            </a:prstGeom>
            <a:noFill/>
            <a:ln>
              <a:noFill/>
            </a:ln>
          </p:spPr>
        </p:pic>
      </p:grpSp>
      <p:sp>
        <p:nvSpPr>
          <p:cNvPr id="29" name="Rectangle 28">
            <a:extLst>
              <a:ext uri="{FF2B5EF4-FFF2-40B4-BE49-F238E27FC236}">
                <a16:creationId xmlns:a16="http://schemas.microsoft.com/office/drawing/2014/main" id="{7243621D-B5BC-4021-9D65-474FF70853C9}"/>
              </a:ext>
            </a:extLst>
          </p:cNvPr>
          <p:cNvSpPr/>
          <p:nvPr/>
        </p:nvSpPr>
        <p:spPr>
          <a:xfrm>
            <a:off x="7246202" y="5813914"/>
            <a:ext cx="4638353" cy="292259"/>
          </a:xfrm>
          <a:prstGeom prst="rect">
            <a:avLst/>
          </a:prstGeom>
        </p:spPr>
        <p:txBody>
          <a:bodyPr wrap="square">
            <a:spAutoFit/>
          </a:bodyPr>
          <a:lstStyle/>
          <a:p>
            <a:pPr marL="0" marR="0">
              <a:lnSpc>
                <a:spcPct val="115000"/>
              </a:lnSpc>
              <a:spcBef>
                <a:spcPts val="0"/>
              </a:spcBef>
              <a:spcAft>
                <a:spcPts val="1000"/>
              </a:spcAft>
            </a:pPr>
            <a:r>
              <a:rPr lang="en-US" sz="1200" b="1" i="1" dirty="0">
                <a:solidFill>
                  <a:srgbClr val="545454"/>
                </a:solidFill>
                <a:ea typeface="Calibri" panose="020F0502020204030204" pitchFamily="34" charset="0"/>
                <a:cs typeface="Arial" panose="020B0604020202020204" pitchFamily="34" charset="0"/>
              </a:rPr>
              <a:t>* SOC (Standard of Care) model = Age at biopsy + race + PSA at biopsy</a:t>
            </a:r>
            <a:endParaRPr lang="en-US" sz="1200" b="1" dirty="0">
              <a:solidFill>
                <a:srgbClr val="FF0000"/>
              </a:solidFill>
              <a:ea typeface="Calibri" panose="020F050202020403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6C6273A2-248D-4F8F-8B94-013F3ADEEF6E}"/>
              </a:ext>
            </a:extLst>
          </p:cNvPr>
          <p:cNvSpPr/>
          <p:nvPr/>
        </p:nvSpPr>
        <p:spPr>
          <a:xfrm>
            <a:off x="7241250" y="762370"/>
            <a:ext cx="4624398" cy="53332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C0B1879D-1F0F-445C-AAF8-9856DC839AE8}"/>
              </a:ext>
            </a:extLst>
          </p:cNvPr>
          <p:cNvSpPr/>
          <p:nvPr/>
        </p:nvSpPr>
        <p:spPr>
          <a:xfrm>
            <a:off x="8297648" y="3583171"/>
            <a:ext cx="2636874" cy="40185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F928B21E-0B5F-4DED-9656-20D90FE9CA7C}"/>
              </a:ext>
            </a:extLst>
          </p:cNvPr>
          <p:cNvSpPr/>
          <p:nvPr/>
        </p:nvSpPr>
        <p:spPr>
          <a:xfrm>
            <a:off x="4351355" y="6657788"/>
            <a:ext cx="1254642" cy="11620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47BDB4B9-C261-4BB2-86DF-4CCD6DE226E0}"/>
              </a:ext>
            </a:extLst>
          </p:cNvPr>
          <p:cNvSpPr/>
          <p:nvPr/>
        </p:nvSpPr>
        <p:spPr>
          <a:xfrm>
            <a:off x="4306531" y="3664899"/>
            <a:ext cx="1254642" cy="11620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008483C4-1BA2-43F8-AFD9-635E4B531BE4}"/>
              </a:ext>
            </a:extLst>
          </p:cNvPr>
          <p:cNvSpPr/>
          <p:nvPr/>
        </p:nvSpPr>
        <p:spPr>
          <a:xfrm>
            <a:off x="4679003" y="845021"/>
            <a:ext cx="1167319" cy="2622892"/>
          </a:xfrm>
          <a:prstGeom prst="roundRect">
            <a:avLst/>
          </a:prstGeom>
          <a:noFill/>
          <a:ln w="285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BFB26114-032A-40D5-A60A-A23DB2E591C6}"/>
              </a:ext>
            </a:extLst>
          </p:cNvPr>
          <p:cNvSpPr/>
          <p:nvPr/>
        </p:nvSpPr>
        <p:spPr>
          <a:xfrm>
            <a:off x="5272391" y="3985022"/>
            <a:ext cx="680937" cy="2491835"/>
          </a:xfrm>
          <a:prstGeom prst="roundRect">
            <a:avLst/>
          </a:prstGeom>
          <a:noFill/>
          <a:ln w="285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9473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238635B4-A764-4643-8765-F7BE1E6CAE34}"/>
              </a:ext>
            </a:extLst>
          </p:cNvPr>
          <p:cNvSpPr txBox="1"/>
          <p:nvPr/>
        </p:nvSpPr>
        <p:spPr>
          <a:xfrm>
            <a:off x="750683" y="2807219"/>
            <a:ext cx="1256457" cy="369332"/>
          </a:xfrm>
          <a:prstGeom prst="rect">
            <a:avLst/>
          </a:prstGeom>
          <a:noFill/>
          <a:ln>
            <a:noFill/>
          </a:ln>
        </p:spPr>
        <p:txBody>
          <a:bodyPr wrap="square" rtlCol="0">
            <a:spAutoFit/>
          </a:bodyPr>
          <a:lstStyle/>
          <a:p>
            <a:r>
              <a:rPr lang="en-US" sz="1800" b="1" dirty="0"/>
              <a:t>AA, N=37</a:t>
            </a:r>
          </a:p>
        </p:txBody>
      </p:sp>
      <p:sp>
        <p:nvSpPr>
          <p:cNvPr id="12" name="TextBox 11">
            <a:extLst>
              <a:ext uri="{FF2B5EF4-FFF2-40B4-BE49-F238E27FC236}">
                <a16:creationId xmlns:a16="http://schemas.microsoft.com/office/drawing/2014/main" id="{71B3ED9D-BA39-4464-AFDD-FF32CA9BA250}"/>
              </a:ext>
            </a:extLst>
          </p:cNvPr>
          <p:cNvSpPr txBox="1"/>
          <p:nvPr/>
        </p:nvSpPr>
        <p:spPr>
          <a:xfrm>
            <a:off x="8844041" y="2815700"/>
            <a:ext cx="1507868" cy="369332"/>
          </a:xfrm>
          <a:prstGeom prst="rect">
            <a:avLst/>
          </a:prstGeom>
          <a:noFill/>
          <a:ln>
            <a:noFill/>
          </a:ln>
        </p:spPr>
        <p:txBody>
          <a:bodyPr wrap="square" rtlCol="0">
            <a:spAutoFit/>
          </a:bodyPr>
          <a:lstStyle/>
          <a:p>
            <a:r>
              <a:rPr lang="en-US" b="1" dirty="0"/>
              <a:t>C</a:t>
            </a:r>
            <a:r>
              <a:rPr lang="en-US" sz="1800" b="1" dirty="0"/>
              <a:t>A, N=58</a:t>
            </a:r>
          </a:p>
        </p:txBody>
      </p:sp>
      <p:sp>
        <p:nvSpPr>
          <p:cNvPr id="13" name="Rectangle 12">
            <a:extLst>
              <a:ext uri="{FF2B5EF4-FFF2-40B4-BE49-F238E27FC236}">
                <a16:creationId xmlns:a16="http://schemas.microsoft.com/office/drawing/2014/main" id="{ECBDBE60-FD87-491A-8592-4A7631F4AC62}"/>
              </a:ext>
            </a:extLst>
          </p:cNvPr>
          <p:cNvSpPr/>
          <p:nvPr/>
        </p:nvSpPr>
        <p:spPr>
          <a:xfrm>
            <a:off x="772815" y="6034005"/>
            <a:ext cx="9360414" cy="358816"/>
          </a:xfrm>
          <a:prstGeom prst="rect">
            <a:avLst/>
          </a:prstGeom>
        </p:spPr>
        <p:txBody>
          <a:bodyPr wrap="square">
            <a:spAutoFit/>
          </a:bodyPr>
          <a:lstStyle/>
          <a:p>
            <a:pPr marL="0" marR="0">
              <a:lnSpc>
                <a:spcPct val="115000"/>
              </a:lnSpc>
              <a:spcBef>
                <a:spcPts val="0"/>
              </a:spcBef>
              <a:spcAft>
                <a:spcPts val="1000"/>
              </a:spcAft>
            </a:pPr>
            <a:r>
              <a:rPr lang="en-US" sz="1600" i="1" dirty="0">
                <a:solidFill>
                  <a:schemeClr val="bg2"/>
                </a:solidFill>
                <a:latin typeface="+mn-lt"/>
                <a:ea typeface="Calibri" panose="020F0502020204030204" pitchFamily="34" charset="0"/>
                <a:cs typeface="Arial" panose="020B0604020202020204" pitchFamily="34" charset="0"/>
              </a:rPr>
              <a:t>PCA3 (p=0.04) 				                                         DLX1 (p &lt;0.01), HOXC6 (p=0.04) </a:t>
            </a:r>
            <a:endParaRPr lang="en-US" sz="1600" dirty="0">
              <a:solidFill>
                <a:schemeClr val="bg2"/>
              </a:solidFill>
              <a:latin typeface="+mn-lt"/>
              <a:ea typeface="Calibri" panose="020F0502020204030204" pitchFamily="34" charset="0"/>
              <a:cs typeface="Arial" panose="020B0604020202020204" pitchFamily="34" charset="0"/>
            </a:endParaRPr>
          </a:p>
        </p:txBody>
      </p:sp>
      <p:pic>
        <p:nvPicPr>
          <p:cNvPr id="14" name="Content Placeholder 13" descr="The SGPlot Procedure">
            <a:extLst>
              <a:ext uri="{FF2B5EF4-FFF2-40B4-BE49-F238E27FC236}">
                <a16:creationId xmlns:a16="http://schemas.microsoft.com/office/drawing/2014/main" id="{7BDBEB6D-6B66-4A2F-AF11-6F94B3EED5B7}"/>
              </a:ext>
            </a:extLst>
          </p:cNvPr>
          <p:cNvPicPr>
            <a:picLocks noGrp="1"/>
          </p:cNvPicPr>
          <p:nvPr>
            <p:ph idx="1"/>
          </p:nvPr>
        </p:nvPicPr>
        <p:blipFill rotWithShape="1">
          <a:blip r:embed="rId3">
            <a:extLst>
              <a:ext uri="{28A0092B-C50C-407E-A947-70E740481C1C}">
                <a14:useLocalDpi xmlns:a14="http://schemas.microsoft.com/office/drawing/2010/main" val="0"/>
              </a:ext>
            </a:extLst>
          </a:blip>
          <a:srcRect t="9798"/>
          <a:stretch/>
        </p:blipFill>
        <p:spPr bwMode="auto">
          <a:xfrm>
            <a:off x="772815" y="3110488"/>
            <a:ext cx="4558229" cy="2942821"/>
          </a:xfrm>
          <a:prstGeom prst="rect">
            <a:avLst/>
          </a:prstGeom>
          <a:noFill/>
          <a:ln>
            <a:noFill/>
          </a:ln>
        </p:spPr>
      </p:pic>
      <p:pic>
        <p:nvPicPr>
          <p:cNvPr id="16" name="Picture 15" descr="The SGPlot Procedure">
            <a:extLst>
              <a:ext uri="{FF2B5EF4-FFF2-40B4-BE49-F238E27FC236}">
                <a16:creationId xmlns:a16="http://schemas.microsoft.com/office/drawing/2014/main" id="{5D562090-E471-45C4-A893-1CEED7CE1FA2}"/>
              </a:ext>
            </a:extLst>
          </p:cNvPr>
          <p:cNvPicPr/>
          <p:nvPr/>
        </p:nvPicPr>
        <p:blipFill rotWithShape="1">
          <a:blip r:embed="rId4">
            <a:extLst>
              <a:ext uri="{28A0092B-C50C-407E-A947-70E740481C1C}">
                <a14:useLocalDpi xmlns:a14="http://schemas.microsoft.com/office/drawing/2010/main" val="0"/>
              </a:ext>
            </a:extLst>
          </a:blip>
          <a:srcRect t="9798"/>
          <a:stretch/>
        </p:blipFill>
        <p:spPr bwMode="auto">
          <a:xfrm>
            <a:off x="5773509" y="3179620"/>
            <a:ext cx="4411351" cy="2870256"/>
          </a:xfrm>
          <a:prstGeom prst="rect">
            <a:avLst/>
          </a:prstGeom>
          <a:noFill/>
          <a:ln>
            <a:noFill/>
          </a:ln>
        </p:spPr>
      </p:pic>
      <p:sp>
        <p:nvSpPr>
          <p:cNvPr id="19" name="Rectangle 18">
            <a:extLst>
              <a:ext uri="{FF2B5EF4-FFF2-40B4-BE49-F238E27FC236}">
                <a16:creationId xmlns:a16="http://schemas.microsoft.com/office/drawing/2014/main" id="{71249C39-58EE-44CC-889D-868DCB0182A7}"/>
              </a:ext>
            </a:extLst>
          </p:cNvPr>
          <p:cNvSpPr/>
          <p:nvPr/>
        </p:nvSpPr>
        <p:spPr>
          <a:xfrm>
            <a:off x="1749249" y="1000697"/>
            <a:ext cx="5220482" cy="392159"/>
          </a:xfrm>
          <a:prstGeom prst="rect">
            <a:avLst/>
          </a:prstGeom>
        </p:spPr>
        <p:txBody>
          <a:bodyPr wrap="square">
            <a:spAutoFit/>
          </a:bodyPr>
          <a:lstStyle/>
          <a:p>
            <a:pPr marL="0" marR="0">
              <a:lnSpc>
                <a:spcPct val="115000"/>
              </a:lnSpc>
              <a:spcBef>
                <a:spcPts val="0"/>
              </a:spcBef>
              <a:spcAft>
                <a:spcPts val="1000"/>
              </a:spcAft>
            </a:pPr>
            <a:r>
              <a:rPr lang="en-US" b="1" dirty="0">
                <a:solidFill>
                  <a:srgbClr val="545454"/>
                </a:solidFill>
                <a:latin typeface="+mn-lt"/>
                <a:ea typeface="Calibri" panose="020F0502020204030204" pitchFamily="34" charset="0"/>
                <a:cs typeface="Arial" panose="020B0604020202020204" pitchFamily="34" charset="0"/>
              </a:rPr>
              <a:t>Overall, N=95</a:t>
            </a:r>
          </a:p>
        </p:txBody>
      </p:sp>
      <p:sp>
        <p:nvSpPr>
          <p:cNvPr id="23" name="Rectangle 22">
            <a:extLst>
              <a:ext uri="{FF2B5EF4-FFF2-40B4-BE49-F238E27FC236}">
                <a16:creationId xmlns:a16="http://schemas.microsoft.com/office/drawing/2014/main" id="{F227D500-710B-41EA-9C47-DC1D070EFBE9}"/>
              </a:ext>
            </a:extLst>
          </p:cNvPr>
          <p:cNvSpPr/>
          <p:nvPr/>
        </p:nvSpPr>
        <p:spPr>
          <a:xfrm>
            <a:off x="1822962" y="1311717"/>
            <a:ext cx="3350822" cy="358816"/>
          </a:xfrm>
          <a:prstGeom prst="rect">
            <a:avLst/>
          </a:prstGeom>
        </p:spPr>
        <p:txBody>
          <a:bodyPr wrap="square">
            <a:spAutoFit/>
          </a:bodyPr>
          <a:lstStyle/>
          <a:p>
            <a:pPr marL="0" marR="0">
              <a:lnSpc>
                <a:spcPct val="115000"/>
              </a:lnSpc>
              <a:spcBef>
                <a:spcPts val="0"/>
              </a:spcBef>
              <a:spcAft>
                <a:spcPts val="1000"/>
              </a:spcAft>
            </a:pPr>
            <a:r>
              <a:rPr lang="en-US" sz="1600" i="1" dirty="0">
                <a:solidFill>
                  <a:srgbClr val="545454"/>
                </a:solidFill>
                <a:latin typeface="+mn-lt"/>
                <a:ea typeface="Calibri" panose="020F0502020204030204" pitchFamily="34" charset="0"/>
                <a:cs typeface="Arial" panose="020B0604020202020204" pitchFamily="34" charset="0"/>
              </a:rPr>
              <a:t>PCA3 (p= 0.03)</a:t>
            </a:r>
            <a:endParaRPr lang="en-US" sz="1600" dirty="0">
              <a:solidFill>
                <a:srgbClr val="545454"/>
              </a:solidFill>
              <a:latin typeface="+mn-lt"/>
              <a:ea typeface="Calibri" panose="020F0502020204030204" pitchFamily="34" charset="0"/>
              <a:cs typeface="Arial" panose="020B0604020202020204" pitchFamily="34" charset="0"/>
            </a:endParaRPr>
          </a:p>
        </p:txBody>
      </p:sp>
      <p:pic>
        <p:nvPicPr>
          <p:cNvPr id="24" name="Picture 23">
            <a:extLst>
              <a:ext uri="{FF2B5EF4-FFF2-40B4-BE49-F238E27FC236}">
                <a16:creationId xmlns:a16="http://schemas.microsoft.com/office/drawing/2014/main" id="{CACDD560-D299-4585-907B-DBDC65996832}"/>
              </a:ext>
            </a:extLst>
          </p:cNvPr>
          <p:cNvPicPr/>
          <p:nvPr/>
        </p:nvPicPr>
        <p:blipFill rotWithShape="1">
          <a:blip r:embed="rId5">
            <a:extLst>
              <a:ext uri="{28A0092B-C50C-407E-A947-70E740481C1C}">
                <a14:useLocalDpi xmlns:a14="http://schemas.microsoft.com/office/drawing/2010/main" val="0"/>
              </a:ext>
            </a:extLst>
          </a:blip>
          <a:srcRect l="1946" t="7288" r="14317" b="1275"/>
          <a:stretch/>
        </p:blipFill>
        <p:spPr bwMode="auto">
          <a:xfrm>
            <a:off x="3327107" y="446869"/>
            <a:ext cx="4496847" cy="2711013"/>
          </a:xfrm>
          <a:prstGeom prst="rect">
            <a:avLst/>
          </a:prstGeom>
          <a:noFill/>
          <a:ln>
            <a:noFill/>
          </a:ln>
        </p:spPr>
      </p:pic>
      <p:sp>
        <p:nvSpPr>
          <p:cNvPr id="28" name="Rectangle 27">
            <a:extLst>
              <a:ext uri="{FF2B5EF4-FFF2-40B4-BE49-F238E27FC236}">
                <a16:creationId xmlns:a16="http://schemas.microsoft.com/office/drawing/2014/main" id="{55502E6B-4059-43AB-8FE5-87AFE56B0165}"/>
              </a:ext>
            </a:extLst>
          </p:cNvPr>
          <p:cNvSpPr/>
          <p:nvPr/>
        </p:nvSpPr>
        <p:spPr>
          <a:xfrm>
            <a:off x="-56554" y="-48441"/>
            <a:ext cx="12417842" cy="461665"/>
          </a:xfrm>
          <a:prstGeom prst="rect">
            <a:avLst/>
          </a:prstGeom>
        </p:spPr>
        <p:txBody>
          <a:bodyPr wrap="square">
            <a:spAutoFit/>
          </a:bodyPr>
          <a:lstStyle/>
          <a:p>
            <a:pPr algn="ctr"/>
            <a:r>
              <a:rPr lang="en-US" sz="2400" b="1" i="1" dirty="0">
                <a:solidFill>
                  <a:schemeClr val="tx2">
                    <a:lumMod val="60000"/>
                    <a:lumOff val="40000"/>
                  </a:schemeClr>
                </a:solidFill>
                <a:latin typeface="Franklin Gothic Book" panose="020B0503020102020204" pitchFamily="34" charset="0"/>
                <a:cs typeface="Arial" pitchFamily="34" charset="0"/>
              </a:rPr>
              <a:t>PCA3, HOXC6 and DLX1 </a:t>
            </a:r>
            <a:r>
              <a:rPr lang="en-US" sz="2400" b="1" dirty="0">
                <a:solidFill>
                  <a:schemeClr val="tx2">
                    <a:lumMod val="60000"/>
                    <a:lumOff val="40000"/>
                  </a:schemeClr>
                </a:solidFill>
                <a:latin typeface="Franklin Gothic Book" panose="020B0503020102020204" pitchFamily="34" charset="0"/>
                <a:cs typeface="Arial" pitchFamily="34" charset="0"/>
              </a:rPr>
              <a:t>were associated across Biopsy Grades in Cancer Positive Cohort</a:t>
            </a:r>
          </a:p>
        </p:txBody>
      </p:sp>
      <p:sp>
        <p:nvSpPr>
          <p:cNvPr id="18" name="Rectangle: Rounded Corners 17">
            <a:extLst>
              <a:ext uri="{FF2B5EF4-FFF2-40B4-BE49-F238E27FC236}">
                <a16:creationId xmlns:a16="http://schemas.microsoft.com/office/drawing/2014/main" id="{9C6446D8-5D93-4021-9AC6-3D6ECF267AB5}"/>
              </a:ext>
            </a:extLst>
          </p:cNvPr>
          <p:cNvSpPr/>
          <p:nvPr/>
        </p:nvSpPr>
        <p:spPr>
          <a:xfrm>
            <a:off x="5930292" y="599029"/>
            <a:ext cx="470170" cy="2226130"/>
          </a:xfrm>
          <a:prstGeom prst="roundRect">
            <a:avLst/>
          </a:prstGeom>
          <a:noFill/>
          <a:ln w="285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7AA72F20-45D1-4525-9DC3-63E50B797698}"/>
              </a:ext>
            </a:extLst>
          </p:cNvPr>
          <p:cNvSpPr/>
          <p:nvPr/>
        </p:nvSpPr>
        <p:spPr>
          <a:xfrm>
            <a:off x="6301901" y="3293492"/>
            <a:ext cx="470170" cy="2373381"/>
          </a:xfrm>
          <a:prstGeom prst="roundRect">
            <a:avLst/>
          </a:prstGeom>
          <a:noFill/>
          <a:ln w="285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6512E4B4-73C6-4E44-A661-FC8910641421}"/>
              </a:ext>
            </a:extLst>
          </p:cNvPr>
          <p:cNvSpPr/>
          <p:nvPr/>
        </p:nvSpPr>
        <p:spPr>
          <a:xfrm>
            <a:off x="2979904" y="3293493"/>
            <a:ext cx="470170" cy="2350270"/>
          </a:xfrm>
          <a:prstGeom prst="roundRect">
            <a:avLst/>
          </a:prstGeom>
          <a:noFill/>
          <a:ln w="285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CC8849B3-2CFC-4845-AEF7-8BD069E4750F}"/>
              </a:ext>
            </a:extLst>
          </p:cNvPr>
          <p:cNvSpPr/>
          <p:nvPr/>
        </p:nvSpPr>
        <p:spPr>
          <a:xfrm>
            <a:off x="7391255" y="3293494"/>
            <a:ext cx="470170" cy="2389932"/>
          </a:xfrm>
          <a:prstGeom prst="roundRect">
            <a:avLst/>
          </a:prstGeom>
          <a:noFill/>
          <a:ln w="285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89BD2524-198D-4A2C-ABA4-2C05D6E86B9A}"/>
              </a:ext>
            </a:extLst>
          </p:cNvPr>
          <p:cNvGrpSpPr/>
          <p:nvPr/>
        </p:nvGrpSpPr>
        <p:grpSpPr>
          <a:xfrm>
            <a:off x="8712651" y="1217733"/>
            <a:ext cx="2944417" cy="878594"/>
            <a:chOff x="3681512" y="6350987"/>
            <a:chExt cx="2944417" cy="588831"/>
          </a:xfrm>
        </p:grpSpPr>
        <p:sp>
          <p:nvSpPr>
            <p:cNvPr id="29" name="Rectangle 28">
              <a:extLst>
                <a:ext uri="{FF2B5EF4-FFF2-40B4-BE49-F238E27FC236}">
                  <a16:creationId xmlns:a16="http://schemas.microsoft.com/office/drawing/2014/main" id="{3B9A7A3D-C28F-41E7-882F-94022C44234B}"/>
                </a:ext>
              </a:extLst>
            </p:cNvPr>
            <p:cNvSpPr/>
            <p:nvPr/>
          </p:nvSpPr>
          <p:spPr>
            <a:xfrm>
              <a:off x="3681512" y="6663755"/>
              <a:ext cx="311285" cy="113125"/>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3" name="Rectangle 32">
              <a:extLst>
                <a:ext uri="{FF2B5EF4-FFF2-40B4-BE49-F238E27FC236}">
                  <a16:creationId xmlns:a16="http://schemas.microsoft.com/office/drawing/2014/main" id="{6B0895D9-238C-4241-8DA7-1018F8290BFE}"/>
                </a:ext>
              </a:extLst>
            </p:cNvPr>
            <p:cNvSpPr/>
            <p:nvPr/>
          </p:nvSpPr>
          <p:spPr>
            <a:xfrm>
              <a:off x="4381394" y="6683023"/>
              <a:ext cx="311285" cy="11312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4" name="Rectangle 33">
              <a:extLst>
                <a:ext uri="{FF2B5EF4-FFF2-40B4-BE49-F238E27FC236}">
                  <a16:creationId xmlns:a16="http://schemas.microsoft.com/office/drawing/2014/main" id="{E6E6EED1-8B78-4796-B84B-6C44614490E4}"/>
                </a:ext>
              </a:extLst>
            </p:cNvPr>
            <p:cNvSpPr/>
            <p:nvPr/>
          </p:nvSpPr>
          <p:spPr>
            <a:xfrm>
              <a:off x="5119677" y="6681407"/>
              <a:ext cx="311285" cy="113125"/>
            </a:xfrm>
            <a:prstGeom prst="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5" name="TextBox 34">
              <a:extLst>
                <a:ext uri="{FF2B5EF4-FFF2-40B4-BE49-F238E27FC236}">
                  <a16:creationId xmlns:a16="http://schemas.microsoft.com/office/drawing/2014/main" id="{579D994B-D22D-4FDF-9D3E-0465350D9C5A}"/>
                </a:ext>
              </a:extLst>
            </p:cNvPr>
            <p:cNvSpPr txBox="1"/>
            <p:nvPr/>
          </p:nvSpPr>
          <p:spPr>
            <a:xfrm>
              <a:off x="3924712" y="6632041"/>
              <a:ext cx="2701217" cy="307777"/>
            </a:xfrm>
            <a:prstGeom prst="rect">
              <a:avLst/>
            </a:prstGeom>
            <a:noFill/>
          </p:spPr>
          <p:txBody>
            <a:bodyPr wrap="square" rtlCol="0">
              <a:spAutoFit/>
            </a:bodyPr>
            <a:lstStyle/>
            <a:p>
              <a:r>
                <a:rPr lang="en-US" sz="1400" dirty="0"/>
                <a:t>3+3           3+4            4+3/8-10</a:t>
              </a:r>
            </a:p>
          </p:txBody>
        </p:sp>
        <p:sp>
          <p:nvSpPr>
            <p:cNvPr id="36" name="TextBox 35">
              <a:extLst>
                <a:ext uri="{FF2B5EF4-FFF2-40B4-BE49-F238E27FC236}">
                  <a16:creationId xmlns:a16="http://schemas.microsoft.com/office/drawing/2014/main" id="{F860D24C-743B-48E2-BF61-45C6FC1A7711}"/>
                </a:ext>
              </a:extLst>
            </p:cNvPr>
            <p:cNvSpPr txBox="1"/>
            <p:nvPr/>
          </p:nvSpPr>
          <p:spPr>
            <a:xfrm>
              <a:off x="4099868" y="6350987"/>
              <a:ext cx="1774973" cy="206271"/>
            </a:xfrm>
            <a:prstGeom prst="rect">
              <a:avLst/>
            </a:prstGeom>
            <a:noFill/>
          </p:spPr>
          <p:txBody>
            <a:bodyPr wrap="none" rtlCol="0">
              <a:spAutoFit/>
            </a:bodyPr>
            <a:lstStyle/>
            <a:p>
              <a:r>
                <a:rPr lang="en-US" sz="1400" b="1" dirty="0"/>
                <a:t>Biopsy Grade Legend </a:t>
              </a:r>
            </a:p>
          </p:txBody>
        </p:sp>
      </p:grpSp>
    </p:spTree>
    <p:extLst>
      <p:ext uri="{BB962C8B-B14F-4D97-AF65-F5344CB8AC3E}">
        <p14:creationId xmlns:p14="http://schemas.microsoft.com/office/powerpoint/2010/main" val="2537722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B9DBE-BE57-4E45-84A0-3260CB8D9D4C}"/>
              </a:ext>
            </a:extLst>
          </p:cNvPr>
          <p:cNvSpPr>
            <a:spLocks noGrp="1"/>
          </p:cNvSpPr>
          <p:nvPr>
            <p:ph type="title"/>
          </p:nvPr>
        </p:nvSpPr>
        <p:spPr>
          <a:xfrm>
            <a:off x="555368" y="-530621"/>
            <a:ext cx="10515600" cy="1325563"/>
          </a:xfrm>
        </p:spPr>
        <p:txBody>
          <a:bodyPr/>
          <a:lstStyle/>
          <a:p>
            <a:pPr algn="ctr"/>
            <a:r>
              <a:rPr lang="en-US" sz="3200" b="1" dirty="0">
                <a:solidFill>
                  <a:schemeClr val="tx2">
                    <a:lumMod val="60000"/>
                    <a:lumOff val="40000"/>
                  </a:schemeClr>
                </a:solidFill>
                <a:latin typeface="Franklin Gothic Book" panose="020B0503020102020204" pitchFamily="34" charset="0"/>
                <a:cs typeface="Arial" pitchFamily="34" charset="0"/>
              </a:rPr>
              <a:t>Conclusion and Future Goals</a:t>
            </a:r>
            <a:endParaRPr lang="en-US" sz="3200" dirty="0"/>
          </a:p>
        </p:txBody>
      </p:sp>
      <p:sp>
        <p:nvSpPr>
          <p:cNvPr id="4" name="Rectangle 3">
            <a:extLst>
              <a:ext uri="{FF2B5EF4-FFF2-40B4-BE49-F238E27FC236}">
                <a16:creationId xmlns:a16="http://schemas.microsoft.com/office/drawing/2014/main" id="{15B94035-A93A-4883-A7E2-CF9F17EA6B2B}"/>
              </a:ext>
            </a:extLst>
          </p:cNvPr>
          <p:cNvSpPr/>
          <p:nvPr/>
        </p:nvSpPr>
        <p:spPr>
          <a:xfrm>
            <a:off x="325121" y="1012248"/>
            <a:ext cx="10840186" cy="6001643"/>
          </a:xfrm>
          <a:prstGeom prst="rect">
            <a:avLst/>
          </a:prstGeom>
          <a:ln w="28575">
            <a:noFill/>
          </a:ln>
        </p:spPr>
        <p:txBody>
          <a:bodyPr wrap="square">
            <a:spAutoFit/>
          </a:bodyPr>
          <a:lstStyle/>
          <a:p>
            <a:pPr marL="342900" indent="-342900" algn="just" eaLnBrk="1" hangingPunct="1">
              <a:spcBef>
                <a:spcPts val="0"/>
              </a:spcBef>
              <a:buFont typeface="Wingdings" panose="05000000000000000000" pitchFamily="2" charset="2"/>
              <a:buChar char="ü"/>
              <a:defRPr/>
            </a:pPr>
            <a:r>
              <a:rPr lang="en-US" sz="2400" dirty="0">
                <a:solidFill>
                  <a:srgbClr val="545454"/>
                </a:solidFill>
              </a:rPr>
              <a:t>We have developed a non-DRE urine exosome RNA based gene expression assay platform.</a:t>
            </a:r>
          </a:p>
          <a:p>
            <a:pPr marL="342900" indent="-342900" algn="just" eaLnBrk="1" hangingPunct="1">
              <a:spcBef>
                <a:spcPts val="0"/>
              </a:spcBef>
              <a:buFont typeface="Wingdings" panose="05000000000000000000" pitchFamily="2" charset="2"/>
              <a:buChar char="ü"/>
              <a:defRPr/>
            </a:pPr>
            <a:endParaRPr lang="en-US" sz="2400" dirty="0">
              <a:solidFill>
                <a:srgbClr val="545454"/>
              </a:solidFill>
            </a:endParaRPr>
          </a:p>
          <a:p>
            <a:pPr marL="342900" indent="-342900" algn="just" eaLnBrk="1" hangingPunct="1">
              <a:spcBef>
                <a:spcPts val="0"/>
              </a:spcBef>
              <a:buFont typeface="Wingdings" panose="05000000000000000000" pitchFamily="2" charset="2"/>
              <a:buChar char="ü"/>
              <a:defRPr/>
            </a:pPr>
            <a:r>
              <a:rPr lang="en-US" sz="2400" dirty="0">
                <a:solidFill>
                  <a:srgbClr val="545454"/>
                </a:solidFill>
              </a:rPr>
              <a:t>2 genes (</a:t>
            </a:r>
            <a:r>
              <a:rPr lang="en-US" sz="2400" i="1" dirty="0">
                <a:solidFill>
                  <a:srgbClr val="545454"/>
                </a:solidFill>
              </a:rPr>
              <a:t>PCA3, PCGEM1</a:t>
            </a:r>
            <a:r>
              <a:rPr lang="en-US" sz="2400" dirty="0">
                <a:solidFill>
                  <a:srgbClr val="545454"/>
                </a:solidFill>
              </a:rPr>
              <a:t>) were found to be associated with </a:t>
            </a:r>
            <a:r>
              <a:rPr lang="en-US" sz="2400" dirty="0" err="1">
                <a:solidFill>
                  <a:srgbClr val="545454"/>
                </a:solidFill>
              </a:rPr>
              <a:t>CaP</a:t>
            </a:r>
            <a:r>
              <a:rPr lang="en-US" sz="2400" dirty="0">
                <a:solidFill>
                  <a:srgbClr val="545454"/>
                </a:solidFill>
              </a:rPr>
              <a:t> detection. Combining 2-gene marker panel (</a:t>
            </a:r>
            <a:r>
              <a:rPr lang="en-US" sz="2400" i="1" dirty="0">
                <a:solidFill>
                  <a:srgbClr val="545454"/>
                </a:solidFill>
              </a:rPr>
              <a:t>PCA3, PCGEM1</a:t>
            </a:r>
            <a:r>
              <a:rPr lang="en-US" sz="2400" dirty="0">
                <a:solidFill>
                  <a:srgbClr val="545454"/>
                </a:solidFill>
              </a:rPr>
              <a:t>) with SOC variables, significantly improved the model prediction for predicting biopsy result. Moreover, higher</a:t>
            </a:r>
            <a:r>
              <a:rPr lang="en-US" sz="2400" i="1" dirty="0">
                <a:solidFill>
                  <a:srgbClr val="545454"/>
                </a:solidFill>
              </a:rPr>
              <a:t> PCA3 </a:t>
            </a:r>
            <a:r>
              <a:rPr lang="en-US" sz="2400" dirty="0">
                <a:solidFill>
                  <a:srgbClr val="545454"/>
                </a:solidFill>
              </a:rPr>
              <a:t>levels were associated with higher </a:t>
            </a:r>
            <a:r>
              <a:rPr lang="en-US" sz="2400" dirty="0" err="1">
                <a:solidFill>
                  <a:srgbClr val="545454"/>
                </a:solidFill>
              </a:rPr>
              <a:t>CaP</a:t>
            </a:r>
            <a:r>
              <a:rPr lang="en-US" sz="2400" dirty="0">
                <a:solidFill>
                  <a:srgbClr val="545454"/>
                </a:solidFill>
              </a:rPr>
              <a:t> grade at biopsy. </a:t>
            </a:r>
          </a:p>
          <a:p>
            <a:pPr marL="342900" indent="-342900" algn="just" eaLnBrk="1" hangingPunct="1">
              <a:spcBef>
                <a:spcPts val="0"/>
              </a:spcBef>
              <a:buFont typeface="Wingdings" panose="05000000000000000000" pitchFamily="2" charset="2"/>
              <a:buChar char="ü"/>
              <a:defRPr/>
            </a:pPr>
            <a:endParaRPr lang="en-US" sz="2400" dirty="0">
              <a:solidFill>
                <a:srgbClr val="545454"/>
              </a:solidFill>
            </a:endParaRPr>
          </a:p>
          <a:p>
            <a:pPr marL="342900" indent="-342900" algn="just" eaLnBrk="1" hangingPunct="1">
              <a:spcBef>
                <a:spcPts val="0"/>
              </a:spcBef>
              <a:buFont typeface="Wingdings" panose="05000000000000000000" pitchFamily="2" charset="2"/>
              <a:buChar char="ü"/>
              <a:defRPr/>
            </a:pPr>
            <a:r>
              <a:rPr lang="en-US" sz="2400" dirty="0">
                <a:solidFill>
                  <a:srgbClr val="545454"/>
                </a:solidFill>
              </a:rPr>
              <a:t>Analysis of candidate markers in a set of additional 100 patients is currently in progress, with strategic enhancement of the AA cohort, as well as post-DRE specimens for comparison. </a:t>
            </a:r>
          </a:p>
          <a:p>
            <a:pPr marL="342900" indent="-342900" algn="just" eaLnBrk="1" hangingPunct="1">
              <a:spcBef>
                <a:spcPts val="0"/>
              </a:spcBef>
              <a:buFont typeface="Wingdings" panose="05000000000000000000" pitchFamily="2" charset="2"/>
              <a:buChar char="ü"/>
              <a:defRPr/>
            </a:pPr>
            <a:endParaRPr lang="en-US" sz="2400" dirty="0">
              <a:solidFill>
                <a:srgbClr val="545454"/>
              </a:solidFill>
            </a:endParaRPr>
          </a:p>
          <a:p>
            <a:pPr marL="342900" indent="-342900" algn="just" eaLnBrk="1" hangingPunct="1">
              <a:spcBef>
                <a:spcPts val="0"/>
              </a:spcBef>
              <a:buFont typeface="Wingdings" panose="05000000000000000000" pitchFamily="2" charset="2"/>
              <a:buChar char="ü"/>
              <a:defRPr/>
            </a:pPr>
            <a:r>
              <a:rPr lang="en-US" sz="2400" dirty="0">
                <a:solidFill>
                  <a:srgbClr val="545454"/>
                </a:solidFill>
              </a:rPr>
              <a:t>The markers will further be analyzed in an independent cohort of patients under a pre-validation study with EDRN collaborators.</a:t>
            </a:r>
          </a:p>
          <a:p>
            <a:pPr marL="342900" indent="-342900" algn="just" eaLnBrk="1" hangingPunct="1">
              <a:spcBef>
                <a:spcPts val="0"/>
              </a:spcBef>
              <a:buFont typeface="Wingdings" panose="05000000000000000000" pitchFamily="2" charset="2"/>
              <a:buChar char="ü"/>
              <a:defRPr/>
            </a:pPr>
            <a:endParaRPr lang="en-US" sz="2400" dirty="0">
              <a:solidFill>
                <a:srgbClr val="545454"/>
              </a:solidFill>
            </a:endParaRPr>
          </a:p>
          <a:p>
            <a:pPr algn="just" eaLnBrk="1" hangingPunct="1">
              <a:spcBef>
                <a:spcPts val="0"/>
              </a:spcBef>
              <a:defRPr/>
            </a:pPr>
            <a:endParaRPr lang="en-US" sz="2400" dirty="0">
              <a:solidFill>
                <a:srgbClr val="545454"/>
              </a:solidFill>
            </a:endParaRPr>
          </a:p>
        </p:txBody>
      </p:sp>
    </p:spTree>
    <p:extLst>
      <p:ext uri="{BB962C8B-B14F-4D97-AF65-F5344CB8AC3E}">
        <p14:creationId xmlns:p14="http://schemas.microsoft.com/office/powerpoint/2010/main" val="1645419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a:extLst>
              <a:ext uri="{FF2B5EF4-FFF2-40B4-BE49-F238E27FC236}">
                <a16:creationId xmlns:a16="http://schemas.microsoft.com/office/drawing/2014/main" id="{662F7279-260B-4FEB-98E6-5EBE68AA5CE6}"/>
              </a:ext>
            </a:extLst>
          </p:cNvPr>
          <p:cNvSpPr>
            <a:spLocks noGrp="1"/>
          </p:cNvSpPr>
          <p:nvPr>
            <p:ph type="ctrTitle"/>
          </p:nvPr>
        </p:nvSpPr>
        <p:spPr>
          <a:xfrm>
            <a:off x="1524000" y="1796902"/>
            <a:ext cx="9144000" cy="891806"/>
          </a:xfrm>
        </p:spPr>
        <p:txBody>
          <a:bodyPr/>
          <a:lstStyle/>
          <a:p>
            <a:pPr eaLnBrk="1" hangingPunct="1"/>
            <a:r>
              <a:rPr lang="en-US" altLang="en-US" sz="4800" dirty="0"/>
              <a:t>Questions</a:t>
            </a:r>
          </a:p>
        </p:txBody>
      </p:sp>
      <p:sp>
        <p:nvSpPr>
          <p:cNvPr id="7170" name="Text Placeholder 2">
            <a:extLst>
              <a:ext uri="{FF2B5EF4-FFF2-40B4-BE49-F238E27FC236}">
                <a16:creationId xmlns:a16="http://schemas.microsoft.com/office/drawing/2014/main" id="{1CDA369D-4AF2-48D1-A593-6762DEEAB04F}"/>
              </a:ext>
            </a:extLst>
          </p:cNvPr>
          <p:cNvSpPr>
            <a:spLocks noGrp="1"/>
          </p:cNvSpPr>
          <p:nvPr>
            <p:ph type="body" sz="quarter" idx="10"/>
          </p:nvPr>
        </p:nvSpPr>
        <p:spPr>
          <a:xfrm>
            <a:off x="1524000" y="3105150"/>
            <a:ext cx="9144000" cy="696913"/>
          </a:xfrm>
        </p:spPr>
        <p:txBody>
          <a:bodyPr>
            <a:normAutofit fontScale="77500" lnSpcReduction="20000"/>
          </a:bodyPr>
          <a:lstStyle/>
          <a:p>
            <a:pPr>
              <a:lnSpc>
                <a:spcPct val="100000"/>
              </a:lnSpc>
            </a:pPr>
            <a:r>
              <a:rPr lang="en-US" sz="2400" b="1" dirty="0"/>
              <a:t>Indu Kohaar, Ph.D., HJF</a:t>
            </a:r>
          </a:p>
          <a:p>
            <a:pPr>
              <a:lnSpc>
                <a:spcPct val="100000"/>
              </a:lnSpc>
            </a:pPr>
            <a:r>
              <a:rPr lang="en-US" sz="2400" b="1" dirty="0"/>
              <a:t>Assistant Professor, USU Walter Reed Surgery </a:t>
            </a:r>
          </a:p>
          <a:p>
            <a:pPr eaLnBrk="1" hangingPunct="1"/>
            <a:endParaRPr altLang="en-US" dirty="0"/>
          </a:p>
        </p:txBody>
      </p:sp>
      <p:pic>
        <p:nvPicPr>
          <p:cNvPr id="4" name="Picture 3">
            <a:extLst>
              <a:ext uri="{FF2B5EF4-FFF2-40B4-BE49-F238E27FC236}">
                <a16:creationId xmlns:a16="http://schemas.microsoft.com/office/drawing/2014/main" id="{1C50805B-ADFD-4BF7-96F2-161604CF3A14}"/>
              </a:ext>
            </a:extLst>
          </p:cNvPr>
          <p:cNvPicPr>
            <a:picLocks noChangeAspect="1"/>
          </p:cNvPicPr>
          <p:nvPr/>
        </p:nvPicPr>
        <p:blipFill>
          <a:blip r:embed="rId3"/>
          <a:stretch>
            <a:fillRect/>
          </a:stretch>
        </p:blipFill>
        <p:spPr>
          <a:xfrm>
            <a:off x="6096000" y="4804791"/>
            <a:ext cx="1028700" cy="676275"/>
          </a:xfrm>
          <a:prstGeom prst="rect">
            <a:avLst/>
          </a:prstGeom>
        </p:spPr>
      </p:pic>
    </p:spTree>
  </p:cSld>
  <p:clrMapOvr>
    <a:masterClrMapping/>
  </p:clrMapOvr>
</p:sld>
</file>

<file path=ppt/theme/theme1.xml><?xml version="1.0" encoding="utf-8"?>
<a:theme xmlns:a="http://schemas.openxmlformats.org/drawingml/2006/main" name="USU Presentation Template">
  <a:themeElements>
    <a:clrScheme name="USU Brand">
      <a:dk1>
        <a:srgbClr val="545454"/>
      </a:dk1>
      <a:lt1>
        <a:srgbClr val="FFFFFF"/>
      </a:lt1>
      <a:dk2>
        <a:srgbClr val="20245D"/>
      </a:dk2>
      <a:lt2>
        <a:srgbClr val="2D2D2C"/>
      </a:lt2>
      <a:accent1>
        <a:srgbClr val="263B95"/>
      </a:accent1>
      <a:accent2>
        <a:srgbClr val="B2CEDF"/>
      </a:accent2>
      <a:accent3>
        <a:srgbClr val="5A1413"/>
      </a:accent3>
      <a:accent4>
        <a:srgbClr val="5B141F"/>
      </a:accent4>
      <a:accent5>
        <a:srgbClr val="961B22"/>
      </a:accent5>
      <a:accent6>
        <a:srgbClr val="E1B15A"/>
      </a:accent6>
      <a:hlink>
        <a:srgbClr val="263B95"/>
      </a:hlink>
      <a:folHlink>
        <a:srgbClr val="B2CED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SU Presentation Template" id="{14C4BF2E-3D50-42DF-814A-32B40C4326B9}" vid="{DF7B9647-D4EF-49B1-85FE-0D42549AE52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USU Presentation Template</Template>
  <TotalTime>42694</TotalTime>
  <Words>649</Words>
  <Application>Microsoft Office PowerPoint</Application>
  <PresentationFormat>Widescreen</PresentationFormat>
  <Paragraphs>72</Paragraphs>
  <Slides>7</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vt:i4>
      </vt:variant>
    </vt:vector>
  </HeadingPairs>
  <TitlesOfParts>
    <vt:vector size="16" baseType="lpstr">
      <vt:lpstr>Arial</vt:lpstr>
      <vt:lpstr>Calibri</vt:lpstr>
      <vt:lpstr>Calibri (Body)</vt:lpstr>
      <vt:lpstr>Calibri Light</vt:lpstr>
      <vt:lpstr>Franklin Gothic Book</vt:lpstr>
      <vt:lpstr>Franklin Gothic Demi</vt:lpstr>
      <vt:lpstr>Times New Roman</vt:lpstr>
      <vt:lpstr>Wingdings</vt:lpstr>
      <vt:lpstr>USU Presentation Template</vt:lpstr>
      <vt:lpstr>        Urine Based Molecular Assay for Early Detection of Prostate Cancer in Context of Race</vt:lpstr>
      <vt:lpstr>PowerPoint Presentation</vt:lpstr>
      <vt:lpstr>PowerPoint Presentation</vt:lpstr>
      <vt:lpstr>PowerPoint Presentation</vt:lpstr>
      <vt:lpstr>PowerPoint Presentation</vt:lpstr>
      <vt:lpstr>Conclusion and Future Goals</vt:lpstr>
      <vt:lpstr>Questions</vt:lpstr>
    </vt:vector>
  </TitlesOfParts>
  <Company>USUHS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Template</dc:title>
  <dc:creator>KELSEY GILBERT</dc:creator>
  <cp:lastModifiedBy>Indu Kohaar</cp:lastModifiedBy>
  <cp:revision>1171</cp:revision>
  <cp:lastPrinted>2019-09-09T14:17:37Z</cp:lastPrinted>
  <dcterms:created xsi:type="dcterms:W3CDTF">2017-05-17T15:34:27Z</dcterms:created>
  <dcterms:modified xsi:type="dcterms:W3CDTF">2019-09-09T18:50:43Z</dcterms:modified>
</cp:coreProperties>
</file>