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  <p:sldMasterId id="2147483707" r:id="rId3"/>
    <p:sldMasterId id="2147483763" r:id="rId4"/>
    <p:sldMasterId id="2147483769" r:id="rId5"/>
    <p:sldMasterId id="2147483782" r:id="rId6"/>
    <p:sldMasterId id="2147483795" r:id="rId7"/>
    <p:sldMasterId id="2147483807" r:id="rId8"/>
    <p:sldMasterId id="2147483819" r:id="rId9"/>
    <p:sldMasterId id="2147483833" r:id="rId10"/>
  </p:sldMasterIdLst>
  <p:notesMasterIdLst>
    <p:notesMasterId r:id="rId39"/>
  </p:notesMasterIdLst>
  <p:sldIdLst>
    <p:sldId id="284" r:id="rId11"/>
    <p:sldId id="312" r:id="rId12"/>
    <p:sldId id="273" r:id="rId13"/>
    <p:sldId id="272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95" r:id="rId22"/>
    <p:sldId id="396" r:id="rId23"/>
    <p:sldId id="383" r:id="rId24"/>
    <p:sldId id="384" r:id="rId25"/>
    <p:sldId id="394" r:id="rId26"/>
    <p:sldId id="401" r:id="rId27"/>
    <p:sldId id="386" r:id="rId28"/>
    <p:sldId id="387" r:id="rId29"/>
    <p:sldId id="388" r:id="rId30"/>
    <p:sldId id="399" r:id="rId31"/>
    <p:sldId id="390" r:id="rId32"/>
    <p:sldId id="391" r:id="rId33"/>
    <p:sldId id="392" r:id="rId34"/>
    <p:sldId id="393" r:id="rId35"/>
    <p:sldId id="389" r:id="rId36"/>
    <p:sldId id="385" r:id="rId37"/>
    <p:sldId id="322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hoen" initials="" lastIdx="1" clrIdx="0"/>
  <p:cmAuthor id="1" name="davism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99"/>
    <a:srgbClr val="0000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92058" autoAdjust="0"/>
  </p:normalViewPr>
  <p:slideViewPr>
    <p:cSldViewPr>
      <p:cViewPr>
        <p:scale>
          <a:sx n="81" d="100"/>
          <a:sy n="81" d="100"/>
        </p:scale>
        <p:origin x="-49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23.xml"/><Relationship Id="rId34" Type="http://schemas.openxmlformats.org/officeDocument/2006/relationships/slide" Target="slides/slide24.xml"/><Relationship Id="rId35" Type="http://schemas.openxmlformats.org/officeDocument/2006/relationships/slide" Target="slides/slide25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37" Type="http://schemas.openxmlformats.org/officeDocument/2006/relationships/slide" Target="slides/slide27.xml"/><Relationship Id="rId38" Type="http://schemas.openxmlformats.org/officeDocument/2006/relationships/slide" Target="slides/slide28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commentAuthors" Target="commentAuthor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5E2CD-E140-4BF9-96BD-075FAE16987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2D7D-1F73-4838-9F35-509A0BE5D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1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7A1689-1819-41CA-AE09-3DE7BFD8DDB1}" type="slidenum">
              <a:rPr lang="en-US">
                <a:solidFill>
                  <a:srgbClr val="1F497D"/>
                </a:solidFill>
              </a:rPr>
              <a:pPr/>
              <a:t>1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2D7D-1F73-4838-9F35-509A0BE5D4D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7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445C6-B6FE-4E1D-A06D-B6A092A2689D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41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Patch</a:t>
            </a:r>
            <a:r>
              <a:rPr lang="en-US" baseline="0" dirty="0" smtClean="0"/>
              <a:t> had greatest discrimination between normal and tumor then NGS </a:t>
            </a:r>
            <a:r>
              <a:rPr lang="en-US" baseline="0" dirty="0" err="1" smtClean="0"/>
              <a:t>asssay</a:t>
            </a:r>
            <a:r>
              <a:rPr lang="en-US" baseline="0" dirty="0" smtClean="0"/>
              <a:t> to interrogate that 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445C6-B6FE-4E1D-A06D-B6A092A2689D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41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Tumor vs. normal, well discriminated.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445C6-B6FE-4E1D-A06D-B6A092A2689D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41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445C6-B6FE-4E1D-A06D-B6A092A2689D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41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445C6-B6FE-4E1D-A06D-B6A092A2689D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41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63889F-EAA8-2643-A83C-CE827D4645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81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candidate protein marker mined CRC </a:t>
            </a:r>
            <a:r>
              <a:rPr lang="en-US" dirty="0" err="1" smtClean="0"/>
              <a:t>transcriptome</a:t>
            </a:r>
            <a:r>
              <a:rPr lang="en-US" dirty="0" smtClean="0"/>
              <a:t> for predicted secreted</a:t>
            </a:r>
            <a:r>
              <a:rPr lang="en-US" baseline="0" dirty="0" smtClean="0"/>
              <a:t> proteins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B: confirm transcript level – induced</a:t>
            </a:r>
          </a:p>
          <a:p>
            <a:r>
              <a:rPr lang="en-US" baseline="0" dirty="0" smtClean="0"/>
              <a:t>C. Confirmed in blood in mouse: implant CRC tumor </a:t>
            </a:r>
            <a:r>
              <a:rPr lang="en-US" baseline="0" dirty="0" err="1" smtClean="0"/>
              <a:t>ex;resses</a:t>
            </a:r>
            <a:r>
              <a:rPr lang="en-US" baseline="0" dirty="0" smtClean="0"/>
              <a:t> this transcript – you can find it in blood (confirms that its secreted)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63889F-EAA8-2643-A83C-CE827D4645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81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Ccsp2 is there in human</a:t>
            </a:r>
            <a:r>
              <a:rPr lang="en-US" baseline="0" dirty="0" smtClean="0"/>
              <a:t> blood and its there in early stage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63889F-EAA8-2643-A83C-CE827D4645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8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eriod"/>
            </a:pPr>
            <a:r>
              <a:rPr lang="en-US" dirty="0" smtClean="0"/>
              <a:t>By stage: Black is detected by CEA, red </a:t>
            </a:r>
            <a:r>
              <a:rPr lang="en-US" dirty="0" err="1" smtClean="0"/>
              <a:t>additioanl</a:t>
            </a:r>
            <a:r>
              <a:rPr lang="en-US" dirty="0" smtClean="0"/>
              <a:t> detection</a:t>
            </a:r>
            <a:r>
              <a:rPr lang="en-US" baseline="0" dirty="0" smtClean="0"/>
              <a:t> with CCSP2</a:t>
            </a:r>
          </a:p>
          <a:p>
            <a:pPr marL="228600" indent="-228600">
              <a:buAutoNum type="alphaLcPeriod"/>
            </a:pPr>
            <a:r>
              <a:rPr lang="en-US" baseline="0" dirty="0" smtClean="0"/>
              <a:t>B. percentage of cases detected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63889F-EAA8-2643-A83C-CE827D4645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05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63889F-EAA8-2643-A83C-CE827D4645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81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63889F-EAA8-2643-A83C-CE827D4645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81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84545E-1DBF-4E85-B600-C96B47D8F1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338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2623" indent="-281778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711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7957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880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964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3049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133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3218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r" defTabSz="914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BE8F5F-8092-FD43-A199-853CE43B39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</a:rPr>
              <a:pPr marL="0" marR="0" lvl="0" indent="0" algn="r" defTabSz="914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140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2623" indent="-281778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711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7957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880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964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3049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133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3218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r" defTabSz="914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B6D131-ABC3-A240-A646-67DCB5E19AE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</a:rPr>
              <a:pPr marL="0" marR="0" lvl="0" indent="0" algn="r" defTabSz="914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91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2623" indent="-281778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711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7957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880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964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3049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133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3218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r" defTabSz="914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EF2E17-8C62-4E4F-A3EF-A6FD0AA7338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</a:rPr>
              <a:pPr marL="0" marR="0" lvl="0" indent="0" algn="r" defTabSz="914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825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2623" indent="-281778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711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7957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8802" indent="-225422" defTabSz="914213"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964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3049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1337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32182" indent="-225422" defTabSz="914213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r" defTabSz="914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E420B1-6473-5844-8D07-F13C6FDBFE4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</a:rPr>
              <a:pPr marL="0" marR="0" lvl="0" indent="0" algn="r" defTabSz="914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99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271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F100DD-B4D1-4A75-BAE7-CCBF8A9513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271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4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em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43CC7-B39B-4BC7-AC0C-32AADEA42D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80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7029B-5A51-45E1-A4A1-65395CB655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8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CEAB3-1B1C-4213-BBF4-28E3D771F4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7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7D414-2C20-4D5D-BA6D-9E1F223934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2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2393C-1D92-4D37-B368-96818B49ED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5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B5F20-5179-4530-B7F9-02DC02EB58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0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68D9A-A72D-43EF-8F55-E02DA932C3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8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AF3C4-8F8A-47B7-9B53-2646BAC500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3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D755A-551A-44D3-BDEA-D079BAAC19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8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DFE2F-DF31-477F-AAFB-3E8E20F005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39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43DEE-AC3E-4EBC-B2AF-25967649FB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46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8FC8C30-6BA3-48AA-8C97-D19022E59C2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347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6" name="Picture 27" descr="NCI_ve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4639" y="304800"/>
            <a:ext cx="714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aseccc_stacke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676401" y="190500"/>
            <a:ext cx="3402416" cy="1143000"/>
          </a:xfrm>
          <a:prstGeom prst="rect">
            <a:avLst/>
          </a:prstGeom>
        </p:spPr>
      </p:pic>
      <p:sp>
        <p:nvSpPr>
          <p:cNvPr id="29" name="Line 30"/>
          <p:cNvSpPr>
            <a:spLocks noChangeShapeType="1"/>
          </p:cNvSpPr>
          <p:nvPr userDrawn="1"/>
        </p:nvSpPr>
        <p:spPr bwMode="auto">
          <a:xfrm>
            <a:off x="0" y="1524000"/>
            <a:ext cx="9144000" cy="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1" dirty="0">
              <a:solidFill>
                <a:srgbClr val="002F5D"/>
              </a:solidFill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0" name="Line 31"/>
          <p:cNvSpPr>
            <a:spLocks noChangeShapeType="1"/>
          </p:cNvSpPr>
          <p:nvPr userDrawn="1"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76200">
            <a:solidFill>
              <a:srgbClr val="123A5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 b="1" dirty="0">
                <a:solidFill>
                  <a:srgbClr val="002F5D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838326" y="2332040"/>
            <a:ext cx="5851525" cy="795337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chemeClr val="tx1"/>
                </a:solidFill>
              </a:defRPr>
            </a:lvl1pPr>
            <a:lvl2pPr marL="228600" indent="0">
              <a:buNone/>
              <a:defRPr/>
            </a:lvl2pPr>
          </a:lstStyle>
          <a:p>
            <a:pPr lvl="0"/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7162800" y="1295400"/>
            <a:ext cx="1981200" cy="17145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2">
                  <a:alpha val="41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457200" rtlCol="0" anchor="t"/>
          <a:lstStyle/>
          <a:p>
            <a:pPr algn="r"/>
            <a:r>
              <a:rPr lang="en-US" sz="1400" dirty="0">
                <a:solidFill>
                  <a:srgbClr val="002F5D"/>
                </a:solidFill>
                <a:latin typeface="FuturTBoo"/>
                <a:cs typeface="FuturTBoo"/>
              </a:rPr>
              <a:t> 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0" y="0"/>
            <a:ext cx="91440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1" name="Picture 10" descr="caseccc_stack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1015" y="381002"/>
            <a:ext cx="1981199" cy="665559"/>
          </a:xfrm>
          <a:prstGeom prst="rect">
            <a:avLst/>
          </a:prstGeom>
        </p:spPr>
      </p:pic>
      <p:sp>
        <p:nvSpPr>
          <p:cNvPr id="29" name="Line 30"/>
          <p:cNvSpPr>
            <a:spLocks noChangeShapeType="1"/>
          </p:cNvSpPr>
          <p:nvPr userDrawn="1"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 b="1" dirty="0">
                <a:solidFill>
                  <a:srgbClr val="002F5D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</a:t>
            </a:r>
          </a:p>
        </p:txBody>
      </p:sp>
      <p:sp>
        <p:nvSpPr>
          <p:cNvPr id="30" name="Line 31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76200">
            <a:solidFill>
              <a:srgbClr val="123A5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 b="1" dirty="0">
                <a:solidFill>
                  <a:srgbClr val="002F5D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 userDrawn="1"/>
        </p:nvSpPr>
        <p:spPr>
          <a:xfrm>
            <a:off x="0" y="0"/>
            <a:ext cx="91440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1" name="Picture 10" descr="caseccc_stack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1015" y="381002"/>
            <a:ext cx="1981199" cy="665559"/>
          </a:xfrm>
          <a:prstGeom prst="rect">
            <a:avLst/>
          </a:prstGeom>
        </p:spPr>
      </p:pic>
      <p:sp>
        <p:nvSpPr>
          <p:cNvPr id="29" name="Line 30"/>
          <p:cNvSpPr>
            <a:spLocks noChangeShapeType="1"/>
          </p:cNvSpPr>
          <p:nvPr userDrawn="1"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 b="1" dirty="0">
                <a:solidFill>
                  <a:srgbClr val="002F5D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</a:t>
            </a:r>
          </a:p>
        </p:txBody>
      </p:sp>
      <p:sp>
        <p:nvSpPr>
          <p:cNvPr id="30" name="Line 31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76200">
            <a:solidFill>
              <a:srgbClr val="123A5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 b="1" dirty="0">
                <a:solidFill>
                  <a:srgbClr val="002F5D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7F62180-C1C4-3046-9099-462E28040B15}" type="datetimeFigureOut">
              <a:rPr lang="en-US" sz="2400" smtClean="0">
                <a:solidFill>
                  <a:srgbClr val="002F5D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rPr>
              <a:pPr/>
              <a:t>9/11/19</a:t>
            </a:fld>
            <a:endParaRPr lang="en-US" sz="2400">
              <a:solidFill>
                <a:srgbClr val="002F5D"/>
              </a:solidFill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sz="2400">
              <a:solidFill>
                <a:srgbClr val="002F5D"/>
              </a:solidFill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6F79665-5A24-AE44-8D1D-FB0609535DAA}" type="slidenum">
              <a:rPr lang="en-US" sz="2400" smtClean="0">
                <a:solidFill>
                  <a:srgbClr val="002F5D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rPr>
              <a:pPr/>
              <a:t>‹#›</a:t>
            </a:fld>
            <a:endParaRPr lang="en-US" sz="2400">
              <a:solidFill>
                <a:srgbClr val="002F5D"/>
              </a:solidFill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9894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7F62180-C1C4-3046-9099-462E28040B15}" type="datetimeFigureOut">
              <a:rPr lang="en-US" sz="2400" smtClean="0">
                <a:solidFill>
                  <a:srgbClr val="002F5D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rPr>
              <a:pPr/>
              <a:t>9/11/19</a:t>
            </a:fld>
            <a:endParaRPr lang="en-US" sz="2400">
              <a:solidFill>
                <a:srgbClr val="002F5D"/>
              </a:solidFill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sz="2400">
              <a:solidFill>
                <a:srgbClr val="002F5D"/>
              </a:solidFill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6F79665-5A24-AE44-8D1D-FB0609535DAA}" type="slidenum">
              <a:rPr lang="en-US" sz="2400" smtClean="0">
                <a:solidFill>
                  <a:srgbClr val="002F5D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rPr>
              <a:pPr/>
              <a:t>‹#›</a:t>
            </a:fld>
            <a:endParaRPr lang="en-US" sz="2400">
              <a:solidFill>
                <a:srgbClr val="002F5D"/>
              </a:solidFill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6736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1752600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3242766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75379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840162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142773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3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3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835654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700"/>
              </a:spcBef>
              <a:defRPr sz="2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700"/>
              </a:spcBef>
              <a:defRPr sz="1800">
                <a:solidFill>
                  <a:schemeClr val="accent2"/>
                </a:solidFill>
              </a:defRPr>
            </a:lvl3pPr>
            <a:lvl4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3"/>
                </a:solidFill>
              </a:defRPr>
            </a:lvl4pPr>
            <a:lvl5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700"/>
              </a:spcBef>
              <a:defRPr sz="2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700"/>
              </a:spcBef>
              <a:defRPr sz="1800">
                <a:solidFill>
                  <a:schemeClr val="accent2"/>
                </a:solidFill>
              </a:defRPr>
            </a:lvl3pPr>
            <a:lvl4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3"/>
                </a:solidFill>
              </a:defRPr>
            </a:lvl4pPr>
            <a:lvl5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956040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0433836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8" name="Picture 7" descr="HEADER 2.ep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87847" b="20221"/>
          <a:stretch/>
        </p:blipFill>
        <p:spPr>
          <a:xfrm>
            <a:off x="1066800" y="6496506"/>
            <a:ext cx="1236012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87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3"/>
            <a:ext cx="8153400" cy="3992563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3"/>
                </a:solidFill>
              </a:defRPr>
            </a:lvl4pPr>
            <a:lvl5pPr>
              <a:defRPr sz="20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3527814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 algn="l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0F6FC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27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8595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6036135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63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64"/>
            <a:ext cx="5562600" cy="5851525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4461687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A4A03-9534-F14E-A604-4335DA111B5B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1733330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1752600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3242766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3083417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9605682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0651255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3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3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5814749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700"/>
              </a:spcBef>
              <a:defRPr sz="2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700"/>
              </a:spcBef>
              <a:defRPr sz="1800">
                <a:solidFill>
                  <a:schemeClr val="accent2"/>
                </a:solidFill>
              </a:defRPr>
            </a:lvl3pPr>
            <a:lvl4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3"/>
                </a:solidFill>
              </a:defRPr>
            </a:lvl4pPr>
            <a:lvl5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700"/>
              </a:spcBef>
              <a:defRPr sz="2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700"/>
              </a:spcBef>
              <a:defRPr sz="1800">
                <a:solidFill>
                  <a:schemeClr val="accent2"/>
                </a:solidFill>
              </a:defRPr>
            </a:lvl3pPr>
            <a:lvl4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3"/>
                </a:solidFill>
              </a:defRPr>
            </a:lvl4pPr>
            <a:lvl5pPr>
              <a:lnSpc>
                <a:spcPct val="100000"/>
              </a:lnSpc>
              <a:spcBef>
                <a:spcPts val="700"/>
              </a:spcBef>
              <a:defRPr sz="16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5347021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765099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8" name="Picture 7" descr="HEADER 2.ep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87847" b="20221"/>
          <a:stretch/>
        </p:blipFill>
        <p:spPr>
          <a:xfrm>
            <a:off x="1066800" y="6496506"/>
            <a:ext cx="1236012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8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3"/>
            <a:ext cx="8153400" cy="3992563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3"/>
                </a:solidFill>
              </a:defRPr>
            </a:lvl4pPr>
            <a:lvl5pPr>
              <a:defRPr sz="2000">
                <a:solidFill>
                  <a:schemeClr val="accent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3282088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 algn="l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0F6FC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17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9463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0598987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53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54"/>
            <a:ext cx="5562600" cy="5851525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7063900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A4A03-9534-F14E-A604-4335DA111B5B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5201620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4DFBB3-1BBF-C04C-9485-B5C41FE2A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E976853-02C1-184A-8496-B0217DDEA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00DFD5-8F82-1046-B896-28644D62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9AECE21-CB5F-6C4E-8C71-2B52654D0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34844AB-F259-104A-AF57-2223AA54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81202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2D4DDF-FFF2-0547-B2F3-F61666D6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87A7B9-6CAE-6749-A9BD-F0F8547B3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B5BEAA-0A2A-EC41-8EFB-F1B4447E1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D653A6-8038-D34F-82DE-FF0587EF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042F03-49E3-2E42-80B3-77270435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6871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78CD45-0549-864D-AC68-E583B663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77A43F4-6CC6-454C-83B9-EA648EE70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8A937C-43B0-7C43-8EBC-C68A2D0BE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9B5ED74-F649-EC44-9CA7-50006A0A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6E1A86-7AA3-8C47-9A3E-92618A005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71934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4CDFF1-71F2-5645-881E-E0C03653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BAF3D1C-4973-B842-A784-B112DDCA1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275DC53-F66F-8145-B3EB-55207D5FE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25BCED8-6D7B-584B-94FE-D594C6A0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D96BDCD-CAF4-1243-B7FB-4A887AED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7635450-8077-D641-B726-BD2AE999A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01447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1EFF51-6A58-9340-8168-C1DCE491E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8F1B633-D899-564C-881A-36905BE08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EFD8549-0D69-9341-95A3-B7589BEC4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846C1FA-082A-E041-B6DE-571D1A1FD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4D41A2C-FCCB-9F4F-ACD1-8B5910860E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2C85F2-AD82-8B46-9BFB-59DAAA6A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61E102B-A248-AC40-BA56-C466DB90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FDDB1A0-BBB9-8C47-8896-0CA866EB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16083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471D55-B8F6-1249-AC80-7D88BFEB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EFFA07C-D2C0-4545-AB54-734CB4FBE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2B93864-C479-4E46-A8C5-19DBDBFA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4185C04-FBC6-3A45-B272-13D861CD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89030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22A5595-CFE9-834A-94C6-052E5F214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F893B0E-0D02-294E-B509-1E126B126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3DA1C0C-B17B-A942-B443-7B75DC25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19521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0A3230-8B94-DF42-BA7B-18263444D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5A0996-8446-E149-BE9A-9CCA328C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DF2D082-BF1B-5B4F-8282-E28956377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D82402A-38A9-3348-9211-CF415E165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3C307BA-BFBC-8441-A48E-2A836F86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D06C360-E717-1B43-B5EC-B79CBFC8B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46924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ADE01C-6A19-B840-9A92-6B6E297E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96EDD6B-CFAD-3F45-A220-D92BD8E55D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5133E93-60F4-D84D-9B9A-79685DE17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829F8DD-CAFF-BA4E-9055-CFC4BACE4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BD01642-683F-0749-B53F-24A7E52E2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47AEEF0-3A87-AF4F-A191-951983F4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3857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CA6359-47F5-E447-B863-DA527871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B97722E-2318-AD4F-BFAD-85041E302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C995726-8E6E-1045-8E27-BDF4A50B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A9EA607-0C9B-8B49-80E8-A79B3658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EADE655-4426-1E4E-A3F5-4BD8F840F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67995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DC49559-B8CB-D14E-B41E-5E4590558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AEF37E9-8819-6947-A647-C1091CC9B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082094-9819-3A48-9D4C-54D846C79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646C7CD-A36B-9A4E-A1DE-50DB507B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873B19-2038-BC41-BF0A-E28D26ED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53817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CCF7DBA-95DA-4C7F-A311-1154442F7330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6B1D08A-4272-494C-A08F-291190C32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386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59A49B9-8989-4AA1-93E4-C46EDC7CE14C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A66E44C-7B2E-47EA-89A5-6B3E67A1C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511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5B6A712-D3E3-476E-8391-34CBED5670A3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7B63728-6B74-468E-A28F-DDD99D34E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051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2A7B11B-387D-4A99-BDBC-7DC6DC1B40FB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5D82958-9043-4DE5-97DC-9A05E279E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031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17381D0-15FD-4E08-85CB-0EDD20A83E36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F234FC2-C9D7-4537-A51B-43DBBE4F55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340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8634585-3D95-4296-A180-DB06B435FEC6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95F152A-FC41-4439-A566-4B3D8EFDE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10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5705D6C-AD75-4477-9A06-4EACFD8B8409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256EC75-6FCE-4666-9ACC-4BD143ACE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912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C4C7D06-9B66-4087-BD75-4B4C3AEA65A5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5D7C50F-8EF7-43B5-B45C-03691B78A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120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366CAF4-9906-4AD6-8C61-F2105F52360B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C625EC3-205B-4F5F-8390-92D3922B9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785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047F1EE-CADE-4BC4-9669-5E1273E3E1F0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56C3926-48F5-4A73-9F37-94AB239CF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364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367E6EE-E8A6-4713-9DFB-965D75D46C5F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D6E2A29-BEA4-4E46-9DED-DE896905B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931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T0" fmla="*/ 0 w 21912"/>
                <a:gd name="T1" fmla="*/ 0 h 43200"/>
                <a:gd name="T2" fmla="*/ 0 w 21912"/>
                <a:gd name="T3" fmla="*/ 0 h 43200"/>
                <a:gd name="T4" fmla="*/ 0 w 21912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lnTo>
                    <a:pt x="3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eaLnBrk="0" hangingPunct="0"/>
              <a:endParaRPr lang="en-US" sz="4000" smtClean="0">
                <a:solidFill>
                  <a:srgbClr val="FFFFCC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T0" fmla="*/ 0 w 21924"/>
                <a:gd name="T1" fmla="*/ 0 h 43200"/>
                <a:gd name="T2" fmla="*/ 0 w 21924"/>
                <a:gd name="T3" fmla="*/ 0 h 43200"/>
                <a:gd name="T4" fmla="*/ 0 w 21924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lnTo>
                    <a:pt x="31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eaLnBrk="0" hangingPunct="0"/>
              <a:endParaRPr lang="en-US" sz="4000" smtClean="0">
                <a:solidFill>
                  <a:srgbClr val="FFFFCC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T0" fmla="*/ 0 w 21925"/>
                <a:gd name="T1" fmla="*/ 0 h 43200"/>
                <a:gd name="T2" fmla="*/ 0 w 21925"/>
                <a:gd name="T3" fmla="*/ 0 h 43200"/>
                <a:gd name="T4" fmla="*/ 0 w 21925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lnTo>
                    <a:pt x="31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eaLnBrk="0" hangingPunct="0"/>
              <a:endParaRPr lang="en-US" sz="4000" smtClean="0">
                <a:solidFill>
                  <a:srgbClr val="FFFFCC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defRPr/>
              </a:pPr>
              <a:endParaRPr lang="en-US" altLang="en-US" smtClean="0">
                <a:solidFill>
                  <a:srgbClr val="FFFFCC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103" name="Rectangle 7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1447800"/>
            <a:ext cx="77724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  <a:latin typeface="Arial"/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  <a:latin typeface="Arial"/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36604F7-583E-6641-A150-607F32D467A5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6708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39D75-D358-D14D-802F-80CD435F2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680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EFBC1-5849-454E-BF14-5A7CAF433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757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8C4B8-47B9-4A46-A5D3-CFAFE64DC6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04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A99CB-B4A1-5847-A494-F846B225F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651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07CE9-BBA6-A640-98CC-B55600BBF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354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23AF3-C8C3-234D-8E10-33E40BE40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836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D18AC-D654-104B-8010-3AFA3EEFE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361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DC1F8-AC2B-0240-A6D7-3FA00FB8F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877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876D-AA3F-5C44-8E90-181191B96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784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975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0F0A4-A6E9-0A45-BFB6-A5683DC9B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412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67E01-AD39-1C47-B5BD-B633D5981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561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EB959-1CB9-CE4F-A43A-E58BE66D6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476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F5D6BD9E-4EC8-FE4A-8819-1193A412629A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747E11DA-7808-284D-8B8E-3C8864272A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365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40F8C2E0-30B6-F34D-B6BA-57ED16ABF4EF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AB80574C-331F-4C47-BE94-0BB96AD91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732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8AA3C266-667E-4342-AD83-0188688E22C9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3EFEFED4-ABBB-7A4A-A537-359B776F4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516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E9F06E02-3645-C64A-A063-B7EB258E71F9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B0345E8D-7BB1-414B-817D-062BC2B43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04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D4FB9A7E-314D-7C46-8E75-0C588575C7E9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E64E8676-6F3B-C145-989B-30040E1A4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036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B4268028-34A3-FA4B-B0E7-EE263EF28533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4E615C24-8780-AA45-BB1A-E8ED54BE3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0832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B352319C-025E-3C45-917B-09DB76F0D40E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09FBC60B-9143-524E-B33A-F9C2CA0529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72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335D7B64-E474-4D48-93CC-FE700952ECB9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520FD760-5E09-C645-A8C1-9169C8296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672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A43BD549-D634-2342-9746-769C0E24E4D8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8631FB6F-0E72-8F45-BD01-DC6193A8C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797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86EDE6C4-9CD1-DF40-A437-BB3410AA2784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2145FAAF-BFB3-EF46-BD99-CA204AD1D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635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7215E5B7-4F82-814B-BF84-5C8CEAF6A052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Times New Roman" charset="0"/>
              </a:defRPr>
            </a:lvl1pPr>
          </a:lstStyle>
          <a:p>
            <a:pPr>
              <a:defRPr/>
            </a:pPr>
            <a:fld id="{43BE9304-C5F1-AB4C-9791-175AEAA81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5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theme" Target="../theme/theme5.xml"/><Relationship Id="rId14" Type="http://schemas.openxmlformats.org/officeDocument/2006/relationships/image" Target="../media/image6.jpg"/><Relationship Id="rId15" Type="http://schemas.openxmlformats.org/officeDocument/2006/relationships/image" Target="../media/image7.emf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1.xml"/><Relationship Id="rId13" Type="http://schemas.openxmlformats.org/officeDocument/2006/relationships/theme" Target="../theme/theme6.xml"/><Relationship Id="rId14" Type="http://schemas.openxmlformats.org/officeDocument/2006/relationships/image" Target="../media/image6.jpg"/><Relationship Id="rId15" Type="http://schemas.openxmlformats.org/officeDocument/2006/relationships/image" Target="../media/image7.emf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76.xml"/><Relationship Id="rId14" Type="http://schemas.openxmlformats.org/officeDocument/2006/relationships/theme" Target="../theme/theme9.xml"/><Relationship Id="rId1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9.xml"/><Relationship Id="rId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3.xml"/><Relationship Id="rId8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100000">
              <a:srgbClr val="0000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fld id="{FCAF389B-9A14-4628-8C51-0E434351F63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8" y="2133614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33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251665B-C24A-4702-B522-6A4334602E03}" type="datetimeFigureOut">
              <a:rPr lang="en-US" smtClean="0">
                <a:solidFill>
                  <a:prstClr val="white">
                    <a:lumMod val="6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9/11/19</a:t>
            </a:fld>
            <a:endParaRPr lang="en-US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705" y="6437330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60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FD889E0-CAB2-4699-909D-B9A88D47ACBE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5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468859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8" y="2133614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3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251665B-C24A-4702-B522-6A4334602E03}" type="datetimeFigureOut">
              <a:rPr lang="en-US" smtClean="0">
                <a:solidFill>
                  <a:prstClr val="white">
                    <a:lumMod val="6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9/11/19</a:t>
            </a:fld>
            <a:endParaRPr lang="en-US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705" y="6437310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59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FD889E0-CAB2-4699-909D-B9A88D47ACBE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5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468859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0"/>
          <p:cNvSpPr>
            <a:spLocks noChangeShapeType="1"/>
          </p:cNvSpPr>
          <p:nvPr/>
        </p:nvSpPr>
        <p:spPr bwMode="auto">
          <a:xfrm>
            <a:off x="0" y="1035050"/>
            <a:ext cx="9144000" cy="0"/>
          </a:xfrm>
          <a:prstGeom prst="line">
            <a:avLst/>
          </a:prstGeom>
          <a:noFill/>
          <a:ln w="25400">
            <a:solidFill>
              <a:srgbClr val="9FD23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2400" dirty="0">
              <a:solidFill>
                <a:srgbClr val="002F5D"/>
              </a:solidFill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027" name="Line 17"/>
          <p:cNvSpPr>
            <a:spLocks noChangeShapeType="1"/>
          </p:cNvSpPr>
          <p:nvPr/>
        </p:nvSpPr>
        <p:spPr bwMode="auto">
          <a:xfrm>
            <a:off x="0" y="958850"/>
            <a:ext cx="9144000" cy="0"/>
          </a:xfrm>
          <a:prstGeom prst="line">
            <a:avLst/>
          </a:prstGeom>
          <a:noFill/>
          <a:ln w="76200">
            <a:solidFill>
              <a:srgbClr val="123A5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2400" dirty="0">
              <a:solidFill>
                <a:srgbClr val="002F5D"/>
              </a:solidFill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86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9" name="Picture 16" descr="caseccc_stacke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750" y="222253"/>
            <a:ext cx="13716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0"/>
            <a:ext cx="8001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23A59"/>
          </a:solidFill>
          <a:latin typeface="Century Gothic" pitchFamily="34" charset="0"/>
          <a:ea typeface="ＭＳ Ｐゴシック" pitchFamily="1" charset="-128"/>
          <a:cs typeface="Century Gothic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1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1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1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1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123A59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Century Gothic" pitchFamily="34" charset="0"/>
          <a:ea typeface="ＭＳ Ｐゴシック" pitchFamily="1" charset="-128"/>
          <a:cs typeface="Century Gothic" pitchFamily="34" charset="0"/>
        </a:defRPr>
      </a:lvl1pPr>
      <a:lvl2pPr marL="457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Century Gothic" pitchFamily="34" charset="0"/>
          <a:ea typeface="ＭＳ Ｐゴシック" pitchFamily="1" charset="-128"/>
          <a:cs typeface="Century Gothic" pitchFamily="34" charset="0"/>
        </a:defRPr>
      </a:lvl2pPr>
      <a:lvl3pPr marL="6858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Century Gothic" pitchFamily="34" charset="0"/>
          <a:ea typeface="ＭＳ Ｐゴシック" pitchFamily="1" charset="-128"/>
          <a:cs typeface="Century Gothic" pitchFamily="34" charset="0"/>
        </a:defRPr>
      </a:lvl3pPr>
      <a:lvl4pPr marL="9144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Century Gothic" pitchFamily="34" charset="0"/>
          <a:ea typeface="ＭＳ Ｐゴシック" pitchFamily="1" charset="-128"/>
          <a:cs typeface="Century Gothic" pitchFamily="34" charset="0"/>
        </a:defRPr>
      </a:lvl4pPr>
      <a:lvl5pPr marL="1143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00"/>
          </a:solidFill>
          <a:latin typeface="Century Gothic" pitchFamily="34" charset="0"/>
          <a:ea typeface="ＭＳ Ｐゴシック" pitchFamily="1" charset="-128"/>
          <a:cs typeface="Century Gothic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1288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dirty="0"/>
              <a:t>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14" name="Picture 13" descr="HEADER 2.eps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87847" b="20221"/>
          <a:stretch/>
        </p:blipFill>
        <p:spPr>
          <a:xfrm>
            <a:off x="1088138" y="6480048"/>
            <a:ext cx="927009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7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12880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dirty="0"/>
              <a:t>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C62C01E-3C32-4193-91C8-D2495DA32ECE}" type="datetimeFigureOut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9/11/19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A2BDB20-C7A9-4A93-9001-F7A780CF4E21}" type="slidenum">
              <a:rPr lang="en-US" smtClean="0">
                <a:solidFill>
                  <a:srgbClr val="DBF5F9">
                    <a:shade val="50000"/>
                    <a:satMod val="200000"/>
                  </a:srgbClr>
                </a:solidFill>
                <a:latin typeface="Gill Sans MT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DBF5F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14" name="Picture 13" descr="HEADER 2.eps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87847" b="20221"/>
          <a:stretch/>
        </p:blipFill>
        <p:spPr>
          <a:xfrm>
            <a:off x="1088138" y="6480048"/>
            <a:ext cx="927009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2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127119-7E13-0C48-BCDB-ADD0911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2ACCCF3-71B1-924B-8E1A-26C046DE1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0E4B85A-1DA2-A447-8699-55AE52EB1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51B389-2D61-784C-8445-DB5977B72C2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9/11/19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1F17C5-1405-014A-9B93-CF97FE02FE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CCB19-54B5-C74A-BAE8-29AA528C0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87B2E9A-5B9F-C446-958C-D85DD020F8F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6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B5A0A5D-BD30-4390-B725-834BD9C51100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9BB597C-2180-4D7D-B97A-FB5DDA4CA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9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66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endParaRPr lang="en-US">
              <a:latin typeface="Arial"/>
            </a:endParaRP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6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FF66"/>
                </a:solidFill>
                <a:latin typeface="Arial" charset="0"/>
                <a:cs typeface="+mn-cs"/>
              </a:defRPr>
            </a:lvl1pPr>
          </a:lstStyle>
          <a:p>
            <a:pPr eaLnBrk="0" hangingPunct="0">
              <a:defRPr/>
            </a:pPr>
            <a:fld id="{F47D7DCE-A0B3-E64E-A4F9-A27E4EA193AD}" type="slidenum">
              <a:rPr lang="en-US">
                <a:ea typeface="ＭＳ Ｐゴシック" charset="0"/>
              </a:rPr>
              <a:pPr eaLnBrk="0" hangingPunct="0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4066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 b="1">
          <a:solidFill>
            <a:srgbClr val="FFFF6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 b="1">
          <a:solidFill>
            <a:srgbClr val="FFFF66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b="1">
          <a:solidFill>
            <a:srgbClr val="FFFF66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 b="1">
          <a:solidFill>
            <a:srgbClr val="FFFF66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b="1">
          <a:solidFill>
            <a:srgbClr val="FFFF66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b="1">
          <a:solidFill>
            <a:srgbClr val="FFFF66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b="1">
          <a:solidFill>
            <a:srgbClr val="FFFF66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b="1">
          <a:solidFill>
            <a:srgbClr val="FFFF66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b="1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algn="l">
              <a:defRPr/>
            </a:pPr>
            <a:fld id="{7758EC69-95FC-2542-BE7F-79A6A81F2DAA}" type="datetimeFigureOut">
              <a:rPr lang="en-US">
                <a:ea typeface="ＭＳ Ｐゴシック" charset="0"/>
              </a:rPr>
              <a:pPr algn="l">
                <a:defRPr/>
              </a:pPr>
              <a:t>9/11/19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9B21C361-CEBF-E54A-A347-5C80DD3345C1}" type="slidenum">
              <a:rPr lang="en-US">
                <a:ea typeface="ＭＳ Ｐゴシック" charset="0"/>
              </a:rPr>
              <a:pPr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hyperlink" Target="https://www.ncbi.nlm.nih.gov/pubmed/31179210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hyperlink" Target="https://www.ncbi.nlm.nih.gov/pubmed/31179210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1" name="Rectangle 3"/>
          <p:cNvSpPr>
            <a:spLocks noChangeArrowheads="1"/>
          </p:cNvSpPr>
          <p:nvPr/>
        </p:nvSpPr>
        <p:spPr bwMode="auto">
          <a:xfrm>
            <a:off x="0" y="228601"/>
            <a:ext cx="9144000" cy="1600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4400" dirty="0">
                <a:solidFill>
                  <a:srgbClr val="FFFFFF"/>
                </a:solidFill>
              </a:rPr>
              <a:t>Overview of </a:t>
            </a:r>
            <a:r>
              <a:rPr lang="en-US" sz="4400" dirty="0" smtClean="0">
                <a:solidFill>
                  <a:srgbClr val="FFFFFF"/>
                </a:solidFill>
              </a:rPr>
              <a:t>Colon Collaborative</a:t>
            </a:r>
          </a:p>
          <a:p>
            <a:pPr algn="ctr" eaLnBrk="0" hangingPunct="0"/>
            <a:r>
              <a:rPr lang="en-US" sz="4400" dirty="0" smtClean="0">
                <a:solidFill>
                  <a:srgbClr val="FFFFFF"/>
                </a:solidFill>
              </a:rPr>
              <a:t> </a:t>
            </a:r>
            <a:r>
              <a:rPr lang="en-US" sz="4400" dirty="0">
                <a:solidFill>
                  <a:srgbClr val="FFFFFF"/>
                </a:solidFill>
              </a:rPr>
              <a:t>Group Activities</a:t>
            </a:r>
            <a:endParaRPr lang="en-US" sz="4400" dirty="0">
              <a:solidFill>
                <a:srgbClr val="FFFFFF"/>
              </a:solidFill>
              <a:ea typeface="+mn-ea"/>
            </a:endParaRPr>
          </a:p>
        </p:txBody>
      </p:sp>
      <p:pic>
        <p:nvPicPr>
          <p:cNvPr id="8" name="Picture 523" descr="logoed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2209800" cy="129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62000" y="4191000"/>
            <a:ext cx="7772400" cy="206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0" tIns="45680" rIns="91360" bIns="456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3200" dirty="0">
                <a:solidFill>
                  <a:schemeClr val="tx2"/>
                </a:solidFill>
              </a:rPr>
              <a:t>Robert E. Schoen, MD, MPH</a:t>
            </a:r>
          </a:p>
          <a:p>
            <a:pPr algn="ctr">
              <a:spcBef>
                <a:spcPts val="0"/>
              </a:spcBef>
            </a:pPr>
            <a:r>
              <a:rPr lang="en-US" sz="3200" dirty="0">
                <a:solidFill>
                  <a:schemeClr val="tx2"/>
                </a:solidFill>
              </a:rPr>
              <a:t>Professor of Medicine &amp; </a:t>
            </a:r>
            <a:r>
              <a:rPr lang="en-US" sz="3200" dirty="0" smtClean="0">
                <a:solidFill>
                  <a:schemeClr val="tx2"/>
                </a:solidFill>
              </a:rPr>
              <a:t>Epidemiology</a:t>
            </a:r>
          </a:p>
          <a:p>
            <a:pPr algn="ctr">
              <a:spcBef>
                <a:spcPts val="0"/>
              </a:spcBef>
            </a:pPr>
            <a:r>
              <a:rPr lang="en-US" sz="3200" dirty="0" smtClean="0">
                <a:solidFill>
                  <a:schemeClr val="tx2"/>
                </a:solidFill>
              </a:rPr>
              <a:t>Chief, Division of Gastroenterology</a:t>
            </a:r>
          </a:p>
          <a:p>
            <a:pPr algn="ctr">
              <a:spcBef>
                <a:spcPts val="0"/>
              </a:spcBef>
            </a:pPr>
            <a:r>
              <a:rPr lang="en-US" sz="3200" dirty="0" smtClean="0">
                <a:solidFill>
                  <a:schemeClr val="tx2"/>
                </a:solidFill>
              </a:rPr>
              <a:t>University </a:t>
            </a:r>
            <a:r>
              <a:rPr lang="en-US" sz="3200" dirty="0">
                <a:solidFill>
                  <a:schemeClr val="tx2"/>
                </a:solidFill>
              </a:rPr>
              <a:t>of </a:t>
            </a:r>
            <a:r>
              <a:rPr lang="en-US" sz="3200" dirty="0" smtClean="0">
                <a:solidFill>
                  <a:schemeClr val="tx2"/>
                </a:solidFill>
              </a:rPr>
              <a:t>Pittsburgh │ UPMC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29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9906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 dirty="0" smtClean="0"/>
              <a:t>Blood-based Testing for CRC</a:t>
            </a:r>
            <a:endParaRPr lang="en-US" sz="4000" dirty="0">
              <a:cs typeface="Arial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73912" y="2362201"/>
            <a:ext cx="876300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571500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EDRN is evaluating </a:t>
            </a:r>
            <a:r>
              <a:rPr lang="en-US" sz="3200" dirty="0" err="1" smtClean="0">
                <a:solidFill>
                  <a:schemeClr val="tx2"/>
                </a:solidFill>
              </a:rPr>
              <a:t>ctDNA</a:t>
            </a:r>
            <a:r>
              <a:rPr lang="en-US" sz="3200" dirty="0" smtClean="0">
                <a:solidFill>
                  <a:schemeClr val="tx2"/>
                </a:solidFill>
              </a:rPr>
              <a:t> + protein (</a:t>
            </a:r>
            <a:r>
              <a:rPr lang="en-US" sz="3200" dirty="0" err="1" smtClean="0">
                <a:solidFill>
                  <a:schemeClr val="tx2"/>
                </a:solidFill>
              </a:rPr>
              <a:t>CancerSEEK</a:t>
            </a:r>
            <a:r>
              <a:rPr lang="en-US" sz="3200" dirty="0" smtClean="0">
                <a:solidFill>
                  <a:schemeClr val="tx2"/>
                </a:solidFill>
              </a:rPr>
              <a:t>)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for screening and monitoring of CRC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Markers of aberrantly methylated genes may be informative and complementary to </a:t>
            </a:r>
            <a:r>
              <a:rPr lang="en-US" sz="3200" dirty="0" err="1" smtClean="0">
                <a:solidFill>
                  <a:schemeClr val="tx2"/>
                </a:solidFill>
              </a:rPr>
              <a:t>CancerSEEK</a:t>
            </a:r>
            <a:endParaRPr lang="en-US" sz="32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404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9906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400" dirty="0" smtClean="0"/>
              <a:t>Rationale/Approach</a:t>
            </a:r>
            <a:endParaRPr lang="en-US" sz="4400" dirty="0">
              <a:cs typeface="Arial" charset="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81000" y="1676400"/>
            <a:ext cx="8610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2625" indent="-682625">
              <a:spcBef>
                <a:spcPct val="50000"/>
              </a:spcBef>
              <a:buFontTx/>
              <a:buAutoNum type="arabicPeriod"/>
            </a:pPr>
            <a:r>
              <a:rPr lang="en-US" sz="3200" dirty="0" err="1" smtClean="0">
                <a:solidFill>
                  <a:schemeClr val="tx2"/>
                </a:solidFill>
              </a:rPr>
              <a:t>ctDNA</a:t>
            </a:r>
            <a:r>
              <a:rPr lang="en-US" sz="3200" dirty="0" smtClean="0">
                <a:solidFill>
                  <a:schemeClr val="tx2"/>
                </a:solidFill>
              </a:rPr>
              <a:t>/proteins and aberrantly methylated genes are not mutually exclusive</a:t>
            </a:r>
            <a:endParaRPr lang="en-US" sz="3200" dirty="0">
              <a:solidFill>
                <a:schemeClr val="tx2"/>
              </a:solidFill>
            </a:endParaRPr>
          </a:p>
          <a:p>
            <a:pPr marL="682625" indent="-682625">
              <a:spcBef>
                <a:spcPct val="50000"/>
              </a:spcBef>
              <a:buFontTx/>
              <a:buAutoNum type="arabicPeriod"/>
            </a:pPr>
            <a:r>
              <a:rPr lang="en-US" sz="3200" dirty="0">
                <a:solidFill>
                  <a:schemeClr val="tx2"/>
                </a:solidFill>
              </a:rPr>
              <a:t>Aberrantly methylated markers could also have utility in monitoring CRC</a:t>
            </a:r>
            <a:endParaRPr lang="en-US" sz="3200" dirty="0">
              <a:solidFill>
                <a:srgbClr val="FFC000"/>
              </a:solidFill>
            </a:endParaRPr>
          </a:p>
          <a:p>
            <a:pPr marL="682625" indent="-682625">
              <a:spcBef>
                <a:spcPct val="50000"/>
              </a:spcBef>
              <a:buFontTx/>
              <a:buAutoNum type="arabicPeriod"/>
            </a:pPr>
            <a:r>
              <a:rPr lang="en-US" sz="3200" dirty="0" smtClean="0">
                <a:solidFill>
                  <a:schemeClr val="tx2"/>
                </a:solidFill>
              </a:rPr>
              <a:t>Evaluation should occur in samples of plasma collected simultaneously and processed similarly – in a uniform reference set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381000"/>
            <a:ext cx="9144000" cy="9906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 dirty="0" smtClean="0"/>
              <a:t>Aims of Set Aside Project</a:t>
            </a:r>
            <a:endParaRPr lang="en-US" sz="4000" dirty="0">
              <a:cs typeface="Arial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78823" y="1905000"/>
            <a:ext cx="87630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571500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AIM 1.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Hypothesis: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/proteins 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aberrantly methylated genes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be more sensitive and specific 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detection of colorectal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cancer than either marker panel alone.  </a:t>
            </a:r>
            <a:endParaRPr lang="en-US" sz="3200" dirty="0">
              <a:solidFill>
                <a:schemeClr val="tx2"/>
              </a:solidFill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200" dirty="0">
              <a:solidFill>
                <a:schemeClr val="tx2"/>
              </a:solidFill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AIM 2.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Hypothesis: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MS Minngs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/proteins and 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aberrantly methylated genes 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will be better for monitoring of CRC patients with regional metastatic disease (stage III) than either panel of markers alone.</a:t>
            </a:r>
            <a:endParaRPr lang="en-US" sz="3200" dirty="0">
              <a:solidFill>
                <a:schemeClr val="tx2"/>
              </a:solidFill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533545" y="30236"/>
            <a:ext cx="7504333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 smtClean="0">
                <a:solidFill>
                  <a:srgbClr val="000090"/>
                </a:solidFill>
                <a:latin typeface="Arial"/>
                <a:cs typeface="Arial"/>
              </a:rPr>
              <a:t>Reduced Representation Bisulfide Sequencing (RBBS) </a:t>
            </a:r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Analysis of CRC</a:t>
            </a:r>
          </a:p>
        </p:txBody>
      </p:sp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51" y="1130300"/>
            <a:ext cx="36449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6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03578" y="302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New Complementary Methylation Marker (SDC2 novel region)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63844" y="2419986"/>
            <a:ext cx="5080994" cy="2281993"/>
            <a:chOff x="0" y="0"/>
            <a:chExt cx="5081026" cy="228224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95627"/>
              <a:ext cx="5081026" cy="55168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129969" y="1090302"/>
              <a:ext cx="1250752" cy="369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UnUp146 RRBS patch</a:t>
              </a:r>
              <a:b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</a:br>
              <a: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63bp, 7 CpGs</a:t>
              </a:r>
              <a:endParaRPr lang="en-US" sz="1200">
                <a:solidFill>
                  <a:srgbClr val="002F5D"/>
                </a:solidFill>
                <a:latin typeface="Times New Roman"/>
                <a:ea typeface="ＭＳ 明朝"/>
                <a:cs typeface="ＭＳ Ｐゴシック" pitchFamily="1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30190" y="602862"/>
              <a:ext cx="1297305" cy="36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mSDC2 NGS amplicon</a:t>
              </a:r>
              <a:endParaRPr lang="en-US" sz="1200">
                <a:solidFill>
                  <a:srgbClr val="002F5D"/>
                </a:solidFill>
                <a:latin typeface="Times New Roman"/>
                <a:ea typeface="ＭＳ 明朝"/>
                <a:cs typeface="ＭＳ Ｐゴシック" pitchFamily="1" charset="-128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111bp, 10 CpGs</a:t>
              </a:r>
              <a:endParaRPr lang="en-US" sz="1200">
                <a:solidFill>
                  <a:srgbClr val="002F5D"/>
                </a:solidFill>
                <a:latin typeface="Times New Roman"/>
                <a:ea typeface="ＭＳ 明朝"/>
                <a:cs typeface="ＭＳ Ｐゴシック" pitchFamily="1" charset="-128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2337077" y="1229993"/>
              <a:ext cx="859808" cy="229685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6" idx="1"/>
            </p:cNvCxnSpPr>
            <p:nvPr/>
          </p:nvCxnSpPr>
          <p:spPr>
            <a:xfrm flipH="1">
              <a:off x="2407165" y="787548"/>
              <a:ext cx="723026" cy="508079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33615" y="1912873"/>
              <a:ext cx="966937" cy="369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SDC2 transcript</a:t>
              </a:r>
              <a:endParaRPr lang="en-US" sz="1200">
                <a:solidFill>
                  <a:srgbClr val="002F5D"/>
                </a:solidFill>
                <a:latin typeface="Times New Roman"/>
                <a:ea typeface="ＭＳ 明朝"/>
                <a:cs typeface="ＭＳ Ｐゴシック" pitchFamily="1" charset="-128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5’ end</a:t>
              </a:r>
              <a:endParaRPr lang="en-US" sz="1200">
                <a:solidFill>
                  <a:srgbClr val="002F5D"/>
                </a:solidFill>
                <a:latin typeface="Times New Roman"/>
                <a:ea typeface="ＭＳ 明朝"/>
                <a:cs typeface="ＭＳ Ｐゴシック" pitchFamily="1" charset="-12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3615" y="0"/>
              <a:ext cx="3068320" cy="307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40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chr8:96,493,500-96,495,455 (hg38)</a:t>
              </a:r>
              <a:endParaRPr lang="en-US" sz="1200">
                <a:solidFill>
                  <a:srgbClr val="002F5D"/>
                </a:solidFill>
                <a:latin typeface="Times New Roman"/>
                <a:ea typeface="ＭＳ 明朝"/>
                <a:cs typeface="ＭＳ Ｐゴシック" pitchFamily="1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1025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03578" y="302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New Complementary Methylation Marker (SDC2 novel region)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48" y="2098974"/>
            <a:ext cx="3977852" cy="3314548"/>
          </a:xfrm>
          <a:prstGeom prst="rect">
            <a:avLst/>
          </a:prstGeom>
        </p:spPr>
      </p:pic>
      <p:pic>
        <p:nvPicPr>
          <p:cNvPr id="12" name="Picture 11" descr="ROC of 146_Any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260" y="2359360"/>
            <a:ext cx="3440469" cy="31270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70998" y="3768090"/>
            <a:ext cx="131673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000000"/>
                </a:solidFill>
                <a:latin typeface="Arial"/>
                <a:ea typeface="ＭＳ 明朝"/>
                <a:cs typeface="ＭＳ Ｐゴシック" pitchFamily="1" charset="-128"/>
              </a:rPr>
              <a:t>AUC: 0.710</a:t>
            </a:r>
            <a:endParaRPr lang="en-US" sz="1200">
              <a:solidFill>
                <a:srgbClr val="002F5D"/>
              </a:solidFill>
              <a:latin typeface="Times New Roman"/>
              <a:ea typeface="ＭＳ 明朝"/>
              <a:cs typeface="ＭＳ Ｐゴシック" pitchFamily="1" charset="-128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000000"/>
                </a:solidFill>
                <a:latin typeface="Arial"/>
                <a:ea typeface="ＭＳ 明朝"/>
                <a:cs typeface="ＭＳ Ｐゴシック" pitchFamily="1" charset="-128"/>
              </a:rPr>
              <a:t>At &gt; 1.85%</a:t>
            </a:r>
            <a:endParaRPr lang="en-US" sz="1200">
              <a:solidFill>
                <a:srgbClr val="002F5D"/>
              </a:solidFill>
              <a:latin typeface="Times New Roman"/>
              <a:ea typeface="ＭＳ 明朝"/>
              <a:cs typeface="ＭＳ Ｐゴシック" pitchFamily="1" charset="-128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000000"/>
                </a:solidFill>
                <a:latin typeface="Arial"/>
                <a:ea typeface="ＭＳ 明朝"/>
                <a:cs typeface="ＭＳ Ｐゴシック" pitchFamily="1" charset="-128"/>
              </a:rPr>
              <a:t>Sensitivity: 31% </a:t>
            </a:r>
            <a:endParaRPr lang="en-US" sz="1200">
              <a:solidFill>
                <a:srgbClr val="002F5D"/>
              </a:solidFill>
              <a:latin typeface="Times New Roman"/>
              <a:ea typeface="ＭＳ 明朝"/>
              <a:cs typeface="ＭＳ Ｐゴシック" pitchFamily="1" charset="-128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000000"/>
                </a:solidFill>
                <a:latin typeface="Arial"/>
                <a:ea typeface="ＭＳ 明朝"/>
                <a:cs typeface="ＭＳ Ｐゴシック" pitchFamily="1" charset="-128"/>
              </a:rPr>
              <a:t>Specificity: 100%</a:t>
            </a:r>
            <a:endParaRPr lang="en-US" sz="1200">
              <a:solidFill>
                <a:srgbClr val="002F5D"/>
              </a:solidFill>
              <a:latin typeface="Times New Roman"/>
              <a:ea typeface="ＭＳ 明朝"/>
              <a:cs typeface="ＭＳ Ｐゴシック" pitchFamily="1" charset="-12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01800" y="1526570"/>
            <a:ext cx="167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Tissue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57900" y="1526570"/>
            <a:ext cx="167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Blood</a:t>
            </a:r>
          </a:p>
        </p:txBody>
      </p:sp>
    </p:spTree>
    <p:extLst>
      <p:ext uri="{BB962C8B-B14F-4D97-AF65-F5344CB8AC3E}">
        <p14:creationId xmlns:p14="http://schemas.microsoft.com/office/powerpoint/2010/main" val="407799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03578" y="175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Panel Construction </a:t>
            </a:r>
            <a:r>
              <a:rPr lang="en-US" sz="2800" dirty="0" err="1">
                <a:solidFill>
                  <a:srgbClr val="000090"/>
                </a:solidFill>
                <a:latin typeface="Arial"/>
                <a:cs typeface="Arial"/>
              </a:rPr>
              <a:t>mVim</a:t>
            </a:r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 + mSDC2+ CEA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428714"/>
              </p:ext>
            </p:extLst>
          </p:nvPr>
        </p:nvGraphicFramePr>
        <p:xfrm>
          <a:off x="161926" y="2608265"/>
          <a:ext cx="8670925" cy="264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Document" r:id="rId5" imgW="5626100" imgH="1714500" progId="Word.Document.12">
                  <p:embed/>
                </p:oleObj>
              </mc:Choice>
              <mc:Fallback>
                <p:oleObj name="Document" r:id="rId5" imgW="5626100" imgH="1714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1926" y="2608265"/>
                        <a:ext cx="8670925" cy="264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255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03578" y="175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Early Detection of Relapse Ahead of CEA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14500"/>
            <a:ext cx="83185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0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4500" y="1031270"/>
            <a:ext cx="8343900" cy="569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Next Steps for 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Team Project</a:t>
            </a:r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Test 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Retrospectively 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in GLNE-7 Archive (Test and Validation 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Sets - </a:t>
            </a:r>
            <a:r>
              <a:rPr lang="en-US" sz="2800" b="1" dirty="0" err="1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unblinded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)</a:t>
            </a:r>
          </a:p>
          <a:p>
            <a:endParaRPr lang="en-US" sz="2800" b="1" dirty="0" smtClean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Blinded samples from UPMC, cases/controls, all stages CRC</a:t>
            </a:r>
          </a:p>
          <a:p>
            <a:pPr marL="514350" indent="-514350">
              <a:buFontTx/>
              <a:buAutoNum type="arabicPeriod"/>
            </a:pPr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Test 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for 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Complementarity/Integration 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with </a:t>
            </a:r>
            <a:r>
              <a:rPr lang="en-US" sz="2800" b="1" dirty="0" err="1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CancerSeek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 Panel 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(R. 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Schoen/K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. </a:t>
            </a:r>
            <a:r>
              <a:rPr lang="en-US" sz="2800" b="1" dirty="0" err="1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Kinzler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)</a:t>
            </a:r>
          </a:p>
          <a:p>
            <a:pPr marL="514350" indent="-514350">
              <a:buFontTx/>
              <a:buAutoNum type="arabicPeriod"/>
            </a:pPr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429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1" y="1117600"/>
            <a:ext cx="7480300" cy="271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82" y="3924300"/>
            <a:ext cx="3672618" cy="236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319" y="4165600"/>
            <a:ext cx="4163878" cy="19812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113078" y="175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CRC Xenograft CCSP-2 Detection in        Mouse Blood </a:t>
            </a:r>
          </a:p>
        </p:txBody>
      </p:sp>
    </p:spTree>
    <p:extLst>
      <p:ext uri="{BB962C8B-B14F-4D97-AF65-F5344CB8AC3E}">
        <p14:creationId xmlns:p14="http://schemas.microsoft.com/office/powerpoint/2010/main" val="213260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93" y="2362200"/>
            <a:ext cx="7917500" cy="30607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303578" y="175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CCSP-2 Detection in Human CRC Blood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2500F32-21E2-334C-94A1-B8521BC4608D}"/>
              </a:ext>
            </a:extLst>
          </p:cNvPr>
          <p:cNvSpPr/>
          <p:nvPr/>
        </p:nvSpPr>
        <p:spPr>
          <a:xfrm>
            <a:off x="228600" y="6324602"/>
            <a:ext cx="62671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60066"/>
                </a:solidFill>
                <a:latin typeface="arial" panose="020B0604020202020204" pitchFamily="34" charset="0"/>
                <a:hlinkClick r:id="rId4" tooltip="Advanced science (Weinheim, Baden-Wurttemberg, Germany)."/>
              </a:rPr>
              <a:t>Adv Sci (Weinh).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 (2019) 16;6(11):1802115. 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4877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303578" y="17536"/>
            <a:ext cx="8001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latin typeface="Century Gothic" pitchFamily="34" charset="0"/>
                <a:ea typeface="ＭＳ Ｐゴシック" pitchFamily="1" charset="-128"/>
                <a:cs typeface="Century Gothic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23A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rgbClr val="000090"/>
                </a:solidFill>
                <a:latin typeface="Arial"/>
                <a:cs typeface="Arial"/>
              </a:rPr>
              <a:t>CCSP-2 Complementation of CEA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30" y="2425700"/>
            <a:ext cx="8281687" cy="3086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076A52F-E53B-9642-A35F-8783F68D5214}"/>
              </a:ext>
            </a:extLst>
          </p:cNvPr>
          <p:cNvSpPr/>
          <p:nvPr/>
        </p:nvSpPr>
        <p:spPr>
          <a:xfrm>
            <a:off x="228600" y="6324602"/>
            <a:ext cx="62671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60066"/>
                </a:solidFill>
                <a:latin typeface="arial" panose="020B0604020202020204" pitchFamily="34" charset="0"/>
                <a:hlinkClick r:id="rId4" tooltip="Advanced science (Weinheim, Baden-Wurttemberg, Germany)."/>
              </a:rPr>
              <a:t>Adv Sci (Weinh).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 (2019) 16;6(11):1802115. 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12790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4500" y="1031270"/>
            <a:ext cx="83439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CCSP-2 Summary</a:t>
            </a: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Detects 20% CRC at 100% Specificity</a:t>
            </a:r>
          </a:p>
          <a:p>
            <a:pPr marL="514350" indent="-514350">
              <a:buFontTx/>
              <a:buAutoNum type="arabicPeriod"/>
            </a:pPr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Is complementary with CEA</a:t>
            </a:r>
          </a:p>
          <a:p>
            <a:pPr marL="514350" indent="-514350">
              <a:buFontTx/>
              <a:buAutoNum type="arabicPeriod"/>
            </a:pPr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Can detect a subset of advanced adenomas</a:t>
            </a: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5081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4500" y="1031272"/>
            <a:ext cx="8343900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 smtClean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Next 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Steps for CCSP-2</a:t>
            </a:r>
          </a:p>
          <a:p>
            <a:endParaRPr lang="en-US" sz="2800" b="1" dirty="0" smtClean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endParaRPr lang="en-US" sz="2800" b="1" dirty="0" smtClean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Blinded samples from UPMC, cases/controls, all stages 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CRC</a:t>
            </a:r>
            <a:endParaRPr lang="en-US" sz="2800" b="1" dirty="0" smtClean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Test for Complementarity/Integration with </a:t>
            </a:r>
            <a:r>
              <a:rPr lang="en-US" sz="2800" b="1" dirty="0" err="1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CancerSeek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 Panel (R. Schoen/K. </a:t>
            </a:r>
            <a:r>
              <a:rPr lang="en-US" sz="2800" b="1" dirty="0" err="1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Kinzler</a:t>
            </a:r>
            <a:r>
              <a:rPr lang="en-US" sz="2800" b="1" dirty="0">
                <a:solidFill>
                  <a:srgbClr val="000090"/>
                </a:solidFill>
                <a:latin typeface="Arial"/>
                <a:ea typeface="ＭＳ Ｐゴシック" pitchFamily="1" charset="-128"/>
                <a:cs typeface="Arial"/>
              </a:rPr>
              <a:t>)</a:t>
            </a:r>
          </a:p>
          <a:p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  <a:p>
            <a:pPr marL="514350" indent="-514350">
              <a:buFontTx/>
              <a:buAutoNum type="arabicPeriod"/>
            </a:pPr>
            <a:endParaRPr lang="en-US" sz="2800" b="1" dirty="0">
              <a:solidFill>
                <a:srgbClr val="000090"/>
              </a:solidFill>
              <a:latin typeface="Arial"/>
              <a:ea typeface="ＭＳ Ｐゴシック" pitchFamily="1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631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6002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cfDNA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Detection of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Advanced Adenoma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82366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571500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40 Advanced adenomas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Large volume plasma collected prior to resection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Age 37-81,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~40% surgical, Size: 1 - 4.5cm, 25% HGD, 1/3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rd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tubulovillous</a:t>
            </a:r>
            <a:endParaRPr kumimoji="0" lang="en-US" sz="3200" b="0" i="0" u="none" strike="noStrike" kern="1200" cap="none" spc="0" normalizeH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337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6002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cfDNA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Detection of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Advanced Adenoma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8236688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571500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Advanced adenomas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sequenced for driver mutations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Modified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SafeSeqs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assay applied – designed to maximize sensitivity, using design for monitoring for residual disease as opposed to screening</a:t>
            </a:r>
          </a:p>
        </p:txBody>
      </p:sp>
    </p:spTree>
    <p:extLst>
      <p:ext uri="{BB962C8B-B14F-4D97-AF65-F5344CB8AC3E}">
        <p14:creationId xmlns:p14="http://schemas.microsoft.com/office/powerpoint/2010/main" val="74377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91440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FHCRC CVC: 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Phase 3 validation of early detection biomarkers for colorectal cancer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EB2BAC4-3085-6E4B-B020-6C1E6D3C2F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/>
              <a:t>Paul D. Lampe, PhD (Li, Lampe, Drescher, multi-PIs)</a:t>
            </a:r>
          </a:p>
          <a:p>
            <a:endParaRPr lang="en-US" sz="9600" dirty="0"/>
          </a:p>
          <a:p>
            <a:r>
              <a:rPr lang="en-US" sz="9600" dirty="0" smtClean="0"/>
              <a:t>Head</a:t>
            </a:r>
            <a:r>
              <a:rPr lang="en-US" sz="9600" dirty="0"/>
              <a:t>, Translational Research Program</a:t>
            </a:r>
          </a:p>
          <a:p>
            <a:r>
              <a:rPr lang="en-US" sz="9600" dirty="0"/>
              <a:t>Fred Hutchinson Cancer Research Center</a:t>
            </a:r>
          </a:p>
          <a:p>
            <a:endParaRPr lang="en-US" sz="9600" dirty="0"/>
          </a:p>
          <a:p>
            <a:r>
              <a:rPr lang="en-US" sz="9600" dirty="0"/>
              <a:t>Professor, Department of Global Health</a:t>
            </a:r>
          </a:p>
          <a:p>
            <a:r>
              <a:rPr lang="en-US" sz="9600" dirty="0"/>
              <a:t>University of Washington</a:t>
            </a:r>
          </a:p>
          <a:p>
            <a:endParaRPr lang="en-US" sz="2900" dirty="0"/>
          </a:p>
        </p:txBody>
      </p:sp>
      <p:pic>
        <p:nvPicPr>
          <p:cNvPr id="8" name="Picture 7" descr="FredHutch_v_tag_4c_cmyk.jpg">
            <a:extLst>
              <a:ext uri="{FF2B5EF4-FFF2-40B4-BE49-F238E27FC236}">
                <a16:creationId xmlns="" xmlns:a16="http://schemas.microsoft.com/office/drawing/2014/main" id="{5CE3AD4B-064F-9A48-BF99-5D3696A8D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34" y="4876825"/>
            <a:ext cx="1466850" cy="157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6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84" y="1066803"/>
            <a:ext cx="3702420" cy="533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638800" y="2270770"/>
          <a:ext cx="3276602" cy="2316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34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34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4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EDRN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Ogaki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AUC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0.75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0.854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0.775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95% CI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0.62-0.88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0.74-0.96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0.74-0.81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Sens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40.6%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54.5%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51.4%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95% CI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0.03-0.72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0.18-0.85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0.41-0.59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Opt</a:t>
                      </a:r>
                      <a:r>
                        <a:rPr lang="en-US" sz="1200" baseline="0" dirty="0"/>
                        <a:t> Spec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76.9%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72.2%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84.7%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Opt Sens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68.8%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84.8%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61.7%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88229" y="4724400"/>
            <a:ext cx="2578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Equal weight combination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AAD83079-5B3B-48B7-96D1-98637666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"/>
            <a:ext cx="76962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Panel performance </a:t>
            </a:r>
            <a:r>
              <a:rPr lang="en-US" sz="3600" dirty="0" smtClean="0"/>
              <a:t>across 3 </a:t>
            </a:r>
            <a:r>
              <a:rPr lang="en-US" sz="3600" dirty="0"/>
              <a:t>sample sets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090" y="822955"/>
            <a:ext cx="4206329" cy="101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01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" b="1242"/>
          <a:stretch/>
        </p:blipFill>
        <p:spPr bwMode="auto">
          <a:xfrm>
            <a:off x="1028700" y="1376782"/>
            <a:ext cx="4114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011" y="91782"/>
            <a:ext cx="8743946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5 Protein panel </a:t>
            </a:r>
            <a:r>
              <a:rPr lang="en-US" sz="4000" dirty="0"/>
              <a:t>performance in different stage CRC samples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807074" y="1304365"/>
            <a:ext cx="400050" cy="762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66800" y="3810002"/>
          <a:ext cx="2438400" cy="2119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187">
                  <a:extLst>
                    <a:ext uri="{9D8B030D-6E8A-4147-A177-3AD203B41FA5}">
                      <a16:colId xmlns="" xmlns:a16="http://schemas.microsoft.com/office/drawing/2014/main" val="2610984871"/>
                    </a:ext>
                  </a:extLst>
                </a:gridCol>
                <a:gridCol w="373818">
                  <a:extLst>
                    <a:ext uri="{9D8B030D-6E8A-4147-A177-3AD203B41FA5}">
                      <a16:colId xmlns="" xmlns:a16="http://schemas.microsoft.com/office/drawing/2014/main" val="1653336701"/>
                    </a:ext>
                  </a:extLst>
                </a:gridCol>
                <a:gridCol w="198136">
                  <a:extLst>
                    <a:ext uri="{9D8B030D-6E8A-4147-A177-3AD203B41FA5}">
                      <a16:colId xmlns="" xmlns:a16="http://schemas.microsoft.com/office/drawing/2014/main" val="2924390577"/>
                    </a:ext>
                  </a:extLst>
                </a:gridCol>
                <a:gridCol w="471566">
                  <a:extLst>
                    <a:ext uri="{9D8B030D-6E8A-4147-A177-3AD203B41FA5}">
                      <a16:colId xmlns="" xmlns:a16="http://schemas.microsoft.com/office/drawing/2014/main" val="2235048210"/>
                    </a:ext>
                  </a:extLst>
                </a:gridCol>
                <a:gridCol w="918693">
                  <a:extLst>
                    <a:ext uri="{9D8B030D-6E8A-4147-A177-3AD203B41FA5}">
                      <a16:colId xmlns="" xmlns:a16="http://schemas.microsoft.com/office/drawing/2014/main" val="735426343"/>
                    </a:ext>
                  </a:extLst>
                </a:gridCol>
              </a:tblGrid>
              <a:tr h="519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Stage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BAG4+IL6ST+VWF+CD44*+EGFR*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9772642"/>
                  </a:ext>
                </a:extLst>
              </a:tr>
              <a:tr h="2162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95%CI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934197953"/>
                  </a:ext>
                </a:extLst>
              </a:tr>
              <a:tr h="346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62.3%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0.54-0.71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560546915"/>
                  </a:ext>
                </a:extLst>
              </a:tr>
              <a:tr h="346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71.6%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0.63-0.79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943091217"/>
                  </a:ext>
                </a:extLst>
              </a:tr>
              <a:tr h="346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77.6%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0.68-0.85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3778326792"/>
                  </a:ext>
                </a:extLst>
              </a:tr>
              <a:tr h="346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IV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81.6%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0.73-0.89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354025282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8600" y="6324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Rho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et. al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Gut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2018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" b="354"/>
          <a:stretch/>
        </p:blipFill>
        <p:spPr bwMode="auto">
          <a:xfrm>
            <a:off x="5029200" y="1417320"/>
            <a:ext cx="4114800" cy="513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5334000" y="2667000"/>
          <a:ext cx="3276600" cy="21793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3318">
                  <a:extLst>
                    <a:ext uri="{9D8B030D-6E8A-4147-A177-3AD203B41FA5}">
                      <a16:colId xmlns="" xmlns:a16="http://schemas.microsoft.com/office/drawing/2014/main" val="2610984871"/>
                    </a:ext>
                  </a:extLst>
                </a:gridCol>
                <a:gridCol w="576547">
                  <a:extLst>
                    <a:ext uri="{9D8B030D-6E8A-4147-A177-3AD203B41FA5}">
                      <a16:colId xmlns="" xmlns:a16="http://schemas.microsoft.com/office/drawing/2014/main" val="253271875"/>
                    </a:ext>
                  </a:extLst>
                </a:gridCol>
                <a:gridCol w="362183">
                  <a:extLst>
                    <a:ext uri="{9D8B030D-6E8A-4147-A177-3AD203B41FA5}">
                      <a16:colId xmlns="" xmlns:a16="http://schemas.microsoft.com/office/drawing/2014/main" val="1418302042"/>
                    </a:ext>
                  </a:extLst>
                </a:gridCol>
                <a:gridCol w="217566">
                  <a:extLst>
                    <a:ext uri="{9D8B030D-6E8A-4147-A177-3AD203B41FA5}">
                      <a16:colId xmlns="" xmlns:a16="http://schemas.microsoft.com/office/drawing/2014/main" val="1578972271"/>
                    </a:ext>
                  </a:extLst>
                </a:gridCol>
                <a:gridCol w="456888">
                  <a:extLst>
                    <a:ext uri="{9D8B030D-6E8A-4147-A177-3AD203B41FA5}">
                      <a16:colId xmlns="" xmlns:a16="http://schemas.microsoft.com/office/drawing/2014/main" val="2235048210"/>
                    </a:ext>
                  </a:extLst>
                </a:gridCol>
                <a:gridCol w="890098">
                  <a:extLst>
                    <a:ext uri="{9D8B030D-6E8A-4147-A177-3AD203B41FA5}">
                      <a16:colId xmlns="" xmlns:a16="http://schemas.microsoft.com/office/drawing/2014/main" val="735426343"/>
                    </a:ext>
                  </a:extLst>
                </a:gridCol>
              </a:tblGrid>
              <a:tr h="5181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Case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Ctrl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BAG4+IL6ST+VWF+CD44*+EGFR*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9772642"/>
                  </a:ext>
                </a:extLst>
              </a:tr>
              <a:tr h="2159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95%CI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934197953"/>
                  </a:ext>
                </a:extLst>
              </a:tr>
              <a:tr h="408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All cancer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All ctrls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73.0%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0.68-0.78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606926174"/>
                  </a:ext>
                </a:extLst>
              </a:tr>
              <a:tr h="3454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All cancer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Normal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70.0%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0.62-0.75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861097237"/>
                  </a:ext>
                </a:extLst>
              </a:tr>
              <a:tr h="3454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All cancer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Polyps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76.5%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0.72-0.81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269388725"/>
                  </a:ext>
                </a:extLst>
              </a:tr>
              <a:tr h="3454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All cancer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Colitis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73.3%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0.66-0.80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Batang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49296443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1943100" y="1417320"/>
            <a:ext cx="0" cy="445008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923231" y="1447800"/>
            <a:ext cx="0" cy="445008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796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0760D6-F07E-2E40-80DE-7E725E68C6FE}"/>
              </a:ext>
            </a:extLst>
          </p:cNvPr>
          <p:cNvSpPr txBox="1"/>
          <p:nvPr/>
        </p:nvSpPr>
        <p:spPr>
          <a:xfrm>
            <a:off x="152400" y="229294"/>
            <a:ext cx="8839200" cy="60016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University </a:t>
            </a:r>
            <a:r>
              <a:rPr lang="en-US" sz="2400" b="1" dirty="0"/>
              <a:t>of Copenhagen/</a:t>
            </a:r>
            <a:r>
              <a:rPr lang="en-US" sz="2400" b="1" dirty="0" err="1"/>
              <a:t>Hvidovre</a:t>
            </a:r>
            <a:r>
              <a:rPr lang="en-US" sz="2400" b="1" dirty="0"/>
              <a:t> </a:t>
            </a:r>
            <a:r>
              <a:rPr lang="en-US" sz="2400" b="1" dirty="0" smtClean="0"/>
              <a:t>Hospital –</a:t>
            </a:r>
          </a:p>
          <a:p>
            <a:pPr algn="ctr"/>
            <a:r>
              <a:rPr lang="en-US" sz="2400" b="1" dirty="0" smtClean="0"/>
              <a:t>Hans </a:t>
            </a:r>
            <a:r>
              <a:rPr lang="en-US" sz="2400" b="1" dirty="0" err="1"/>
              <a:t>Jørgen</a:t>
            </a:r>
            <a:r>
              <a:rPr lang="en-US" sz="2400" b="1" dirty="0"/>
              <a:t> </a:t>
            </a:r>
            <a:r>
              <a:rPr lang="en-US" sz="2400" b="1" dirty="0" smtClean="0"/>
              <a:t>Nielsen</a:t>
            </a:r>
          </a:p>
          <a:p>
            <a:pPr algn="ctr"/>
            <a:endParaRPr lang="en-US" sz="2400" b="1" dirty="0"/>
          </a:p>
          <a:p>
            <a:r>
              <a:rPr lang="en-US" sz="2400" dirty="0" smtClean="0"/>
              <a:t>Endo </a:t>
            </a:r>
            <a:r>
              <a:rPr lang="en-US" sz="2400" dirty="0" smtClean="0"/>
              <a:t>II: </a:t>
            </a:r>
            <a:r>
              <a:rPr lang="en-US" sz="2400" dirty="0"/>
              <a:t>P</a:t>
            </a:r>
            <a:r>
              <a:rPr lang="en-US" sz="2400" dirty="0" smtClean="0"/>
              <a:t>lasma </a:t>
            </a:r>
            <a:r>
              <a:rPr lang="en-US" sz="2400" dirty="0"/>
              <a:t>collected from </a:t>
            </a:r>
            <a:r>
              <a:rPr lang="en-US" sz="2400" dirty="0" smtClean="0"/>
              <a:t>CRC </a:t>
            </a:r>
            <a:r>
              <a:rPr lang="en-US" sz="2400" dirty="0"/>
              <a:t>screening in </a:t>
            </a:r>
            <a:r>
              <a:rPr lang="en-US" sz="2400" dirty="0" smtClean="0"/>
              <a:t>Denmark; </a:t>
            </a:r>
          </a:p>
          <a:p>
            <a:r>
              <a:rPr lang="en-US" sz="2400" dirty="0" smtClean="0"/>
              <a:t>Age </a:t>
            </a:r>
            <a:r>
              <a:rPr lang="en-US" sz="2400" dirty="0" smtClean="0"/>
              <a:t>50-74 </a:t>
            </a:r>
            <a:r>
              <a:rPr lang="en-US" sz="2400" dirty="0" smtClean="0"/>
              <a:t>years: </a:t>
            </a:r>
            <a:r>
              <a:rPr lang="en-US" sz="2400" dirty="0"/>
              <a:t>positive </a:t>
            </a:r>
            <a:r>
              <a:rPr lang="en-US" sz="2400" dirty="0" smtClean="0"/>
              <a:t>(N=8,415</a:t>
            </a:r>
            <a:r>
              <a:rPr lang="en-US" sz="2400" dirty="0"/>
              <a:t>) or </a:t>
            </a:r>
            <a:r>
              <a:rPr lang="en-US" sz="2400" dirty="0" smtClean="0"/>
              <a:t>negative </a:t>
            </a:r>
            <a:r>
              <a:rPr lang="en-US" sz="2400" dirty="0"/>
              <a:t>FIT </a:t>
            </a:r>
            <a:r>
              <a:rPr lang="en-US" sz="2400" dirty="0" smtClean="0"/>
              <a:t>(N=5,112</a:t>
            </a:r>
            <a:r>
              <a:rPr lang="en-US" sz="2400" dirty="0"/>
              <a:t>)</a:t>
            </a:r>
            <a:r>
              <a:rPr lang="en-US" sz="2400" dirty="0" smtClean="0"/>
              <a:t>. 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100 FIT-negative with no CRC diagnosed within 2 years post blood draw</a:t>
            </a:r>
          </a:p>
          <a:p>
            <a:r>
              <a:rPr lang="en-US" sz="2400" dirty="0"/>
              <a:t>100 FIT-positive no CRC by colonoscopy </a:t>
            </a:r>
          </a:p>
          <a:p>
            <a:r>
              <a:rPr lang="en-US" sz="2400" dirty="0"/>
              <a:t>100 FIT-positive advanced adenoma</a:t>
            </a:r>
          </a:p>
          <a:p>
            <a:r>
              <a:rPr lang="en-US" sz="2400" dirty="0"/>
              <a:t>100 FIT-positive CRC (25 stage I, 25 stage II, 33 stage III, 17 stage IV)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100 FIT-negative CRC (25 stage I, 25 stage II, 25 stage III, 25 stage IV)</a:t>
            </a:r>
            <a:r>
              <a:rPr lang="en-US" sz="2400" dirty="0" smtClean="0">
                <a:solidFill>
                  <a:srgbClr val="FF0000"/>
                </a:solidFill>
              </a:rPr>
              <a:t>*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* </a:t>
            </a:r>
            <a:r>
              <a:rPr lang="en-US" sz="2400" dirty="0" smtClean="0">
                <a:solidFill>
                  <a:srgbClr val="FF0000"/>
                </a:solidFill>
              </a:rPr>
              <a:t>100 </a:t>
            </a:r>
            <a:r>
              <a:rPr lang="en-US" sz="2400" dirty="0">
                <a:solidFill>
                  <a:srgbClr val="FF0000"/>
                </a:solidFill>
              </a:rPr>
              <a:t>of these could not be identified.  Proceeding with FIT-negative cancers of all </a:t>
            </a:r>
            <a:r>
              <a:rPr lang="en-US" sz="2400" dirty="0" smtClean="0">
                <a:solidFill>
                  <a:srgbClr val="FF0000"/>
                </a:solidFill>
              </a:rPr>
              <a:t>types.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02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1" name="Rectangle 3"/>
          <p:cNvSpPr>
            <a:spLocks noChangeArrowheads="1"/>
          </p:cNvSpPr>
          <p:nvPr/>
        </p:nvSpPr>
        <p:spPr bwMode="auto">
          <a:xfrm>
            <a:off x="381000" y="4419600"/>
            <a:ext cx="83058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Robert S. Bresalier, M.D.</a:t>
            </a:r>
            <a:b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99017" name="Text Box 9"/>
          <p:cNvSpPr txBox="1">
            <a:spLocks noChangeArrowheads="1"/>
          </p:cNvSpPr>
          <p:nvPr/>
        </p:nvSpPr>
        <p:spPr bwMode="auto">
          <a:xfrm>
            <a:off x="947827" y="5045075"/>
            <a:ext cx="7248349" cy="120032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Professor of Medicine and Distinguished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Professor in Gastrointestinal Oncology</a:t>
            </a:r>
            <a:b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University of Texas MD Anderson Cancer Center</a:t>
            </a: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212106" y="2667000"/>
            <a:ext cx="8915400" cy="1676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Blood-Based Markers for Early Detection of Colorectal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Neoplasia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50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ctrTitle"/>
          </p:nvPr>
        </p:nvSpPr>
        <p:spPr>
          <a:xfrm>
            <a:off x="536575" y="152400"/>
            <a:ext cx="8077200" cy="1130300"/>
          </a:xfrm>
        </p:spPr>
        <p:txBody>
          <a:bodyPr/>
          <a:lstStyle/>
          <a:p>
            <a:pPr marL="342900" indent="-342900" algn="r"/>
            <a:r>
              <a:rPr lang="en-US" sz="3200">
                <a:latin typeface="Arial" charset="0"/>
                <a:cs typeface="Arial" charset="0"/>
              </a:rPr>
              <a:t>Galectin-3 Ligand Initial Data Set EDRN(Single Marker)</a:t>
            </a:r>
            <a:br>
              <a:rPr lang="en-US" sz="3200">
                <a:latin typeface="Arial" charset="0"/>
                <a:cs typeface="Arial" charset="0"/>
              </a:rPr>
            </a:br>
            <a:endParaRPr lang="en-US" sz="3200">
              <a:latin typeface="Arial" charset="0"/>
              <a:cs typeface="Arial" charset="0"/>
            </a:endParaRPr>
          </a:p>
        </p:txBody>
      </p:sp>
      <p:pic>
        <p:nvPicPr>
          <p:cNvPr id="77826" name="Picture 3" descr="MDA_Logos/MDACC_MasterBrand_Logos/Lores_Screen/MDACC_RGB_TC_tag_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47640"/>
            <a:ext cx="1581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82576" y="11144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4" name="Table Placeholder 1"/>
          <p:cNvGraphicFramePr>
            <a:graphicFrameLocks/>
          </p:cNvGraphicFramePr>
          <p:nvPr/>
        </p:nvGraphicFramePr>
        <p:xfrm>
          <a:off x="282576" y="1295402"/>
          <a:ext cx="3978275" cy="3302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68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9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08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943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333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Status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1Q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Mean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3Q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136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Normal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13.3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22.48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25.9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515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Small Adenoma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14.9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38.1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47.9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515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Advanced Adenoma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24.5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46.3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48.7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65.7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136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Cancer I/II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16.8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47.5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52.05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81.42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515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Cancer IIIA/B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29.4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70.9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71.43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99.2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045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Cancer IIIC/IV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45.3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69.6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68.59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94.6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7878" name="Picture 1" descr="Bead_Galectin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19200"/>
            <a:ext cx="4467225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537075" y="1219202"/>
            <a:ext cx="4191000" cy="523875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Galectin-3 Ligand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1" y="4770438"/>
            <a:ext cx="3343275" cy="1816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Normal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Adenomas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-50 advanced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-50 non-advanced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Cancer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-50 early (I + II)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-50 late  (III + IV)</a:t>
            </a:r>
          </a:p>
        </p:txBody>
      </p:sp>
    </p:spTree>
    <p:extLst>
      <p:ext uri="{BB962C8B-B14F-4D97-AF65-F5344CB8AC3E}">
        <p14:creationId xmlns:p14="http://schemas.microsoft.com/office/powerpoint/2010/main" val="2328656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ctrTitle"/>
          </p:nvPr>
        </p:nvSpPr>
        <p:spPr>
          <a:xfrm>
            <a:off x="1900238" y="50800"/>
            <a:ext cx="7011987" cy="1130300"/>
          </a:xfrm>
        </p:spPr>
        <p:txBody>
          <a:bodyPr/>
          <a:lstStyle/>
          <a:p>
            <a:pPr marL="342900" indent="-342900"/>
            <a:r>
              <a:rPr lang="en-US" sz="3200">
                <a:latin typeface="Arial" charset="0"/>
                <a:cs typeface="Arial" charset="0"/>
              </a:rPr>
              <a:t>Galectin-3 Ligand Initial Data Set EDRN ROC Curves (Single Marker)</a:t>
            </a:r>
            <a:endParaRPr lang="en-US" sz="320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pic>
        <p:nvPicPr>
          <p:cNvPr id="79874" name="Picture 3" descr="MDA_Logos/MDACC_MasterBrand_Logos/Lores_Screen/MDACC_RGB_TC_tag_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47640"/>
            <a:ext cx="1581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82576" y="11144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9876" name="Picture 19" descr="Bead_Galectin3_AdvancedAdenoma_vs_Normal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600202"/>
            <a:ext cx="2971800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20" descr="Bead_Galectin3_EarlyCRC_vs_Normal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588" y="1600202"/>
            <a:ext cx="2971800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8" name="TextBox 1"/>
          <p:cNvSpPr txBox="1">
            <a:spLocks noChangeArrowheads="1"/>
          </p:cNvSpPr>
          <p:nvPr/>
        </p:nvSpPr>
        <p:spPr bwMode="auto">
          <a:xfrm>
            <a:off x="650876" y="1143000"/>
            <a:ext cx="3724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Advanced</a:t>
            </a:r>
            <a:r>
              <a:rPr kumimoji="0" lang="en-US" sz="16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kumimoji="0" lang="en-US" sz="18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Adenoma</a:t>
            </a:r>
          </a:p>
        </p:txBody>
      </p:sp>
      <p:sp>
        <p:nvSpPr>
          <p:cNvPr id="79879" name="TextBox 2"/>
          <p:cNvSpPr txBox="1">
            <a:spLocks noChangeArrowheads="1"/>
          </p:cNvSpPr>
          <p:nvPr/>
        </p:nvSpPr>
        <p:spPr bwMode="auto">
          <a:xfrm>
            <a:off x="2716214" y="2819400"/>
            <a:ext cx="9572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2E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AUC 0.79</a:t>
            </a:r>
          </a:p>
        </p:txBody>
      </p:sp>
      <p:sp>
        <p:nvSpPr>
          <p:cNvPr id="79880" name="TextBox 3"/>
          <p:cNvSpPr txBox="1">
            <a:spLocks noChangeArrowheads="1"/>
          </p:cNvSpPr>
          <p:nvPr/>
        </p:nvSpPr>
        <p:spPr bwMode="auto">
          <a:xfrm>
            <a:off x="5024438" y="1143000"/>
            <a:ext cx="3343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Early Stage Cancer (I + II)</a:t>
            </a:r>
          </a:p>
        </p:txBody>
      </p:sp>
      <p:sp>
        <p:nvSpPr>
          <p:cNvPr id="79881" name="TextBox 4"/>
          <p:cNvSpPr txBox="1">
            <a:spLocks noChangeArrowheads="1"/>
          </p:cNvSpPr>
          <p:nvPr/>
        </p:nvSpPr>
        <p:spPr bwMode="auto">
          <a:xfrm>
            <a:off x="6804025" y="2819402"/>
            <a:ext cx="11382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2E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AUC 0.77</a:t>
            </a:r>
          </a:p>
        </p:txBody>
      </p:sp>
      <p:pic>
        <p:nvPicPr>
          <p:cNvPr id="79882" name="Picture 21" descr="Bead_Galectin3_LateCRC_vs_Normal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4332288"/>
            <a:ext cx="3059112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3" name="Picture 22" descr="Bead_Galectin3_AllCRC_vs_Norma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488" y="4419600"/>
            <a:ext cx="3048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4" name="TextBox 12"/>
          <p:cNvSpPr txBox="1">
            <a:spLocks noChangeArrowheads="1"/>
          </p:cNvSpPr>
          <p:nvPr/>
        </p:nvSpPr>
        <p:spPr bwMode="auto">
          <a:xfrm>
            <a:off x="650876" y="4049715"/>
            <a:ext cx="3724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Late Stage Cancer (III + IV)</a:t>
            </a:r>
          </a:p>
        </p:txBody>
      </p:sp>
      <p:sp>
        <p:nvSpPr>
          <p:cNvPr id="79885" name="TextBox 5"/>
          <p:cNvSpPr txBox="1">
            <a:spLocks noChangeArrowheads="1"/>
          </p:cNvSpPr>
          <p:nvPr/>
        </p:nvSpPr>
        <p:spPr bwMode="auto">
          <a:xfrm>
            <a:off x="2717540" y="5867400"/>
            <a:ext cx="954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2E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AUC 0.84</a:t>
            </a:r>
          </a:p>
        </p:txBody>
      </p:sp>
      <p:sp>
        <p:nvSpPr>
          <p:cNvPr id="79886" name="TextBox 6"/>
          <p:cNvSpPr txBox="1">
            <a:spLocks noChangeArrowheads="1"/>
          </p:cNvSpPr>
          <p:nvPr/>
        </p:nvSpPr>
        <p:spPr bwMode="auto">
          <a:xfrm>
            <a:off x="6895840" y="5867400"/>
            <a:ext cx="954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2E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AUC 0.80</a:t>
            </a:r>
          </a:p>
        </p:txBody>
      </p:sp>
      <p:sp>
        <p:nvSpPr>
          <p:cNvPr id="79887" name="TextBox 14"/>
          <p:cNvSpPr txBox="1">
            <a:spLocks noChangeArrowheads="1"/>
          </p:cNvSpPr>
          <p:nvPr/>
        </p:nvSpPr>
        <p:spPr bwMode="auto">
          <a:xfrm>
            <a:off x="5024439" y="4049715"/>
            <a:ext cx="334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All Cancer </a:t>
            </a:r>
          </a:p>
        </p:txBody>
      </p:sp>
    </p:spTree>
    <p:extLst>
      <p:ext uri="{BB962C8B-B14F-4D97-AF65-F5344CB8AC3E}">
        <p14:creationId xmlns:p14="http://schemas.microsoft.com/office/powerpoint/2010/main" val="108628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ctrTitle"/>
          </p:nvPr>
        </p:nvSpPr>
        <p:spPr>
          <a:xfrm>
            <a:off x="1447801" y="50800"/>
            <a:ext cx="7700963" cy="1130300"/>
          </a:xfrm>
        </p:spPr>
        <p:txBody>
          <a:bodyPr/>
          <a:lstStyle/>
          <a:p>
            <a:pPr marL="342900" indent="-342900"/>
            <a:r>
              <a:rPr lang="en-US" sz="2800">
                <a:latin typeface="Arial" charset="0"/>
                <a:cs typeface="Arial" charset="0"/>
              </a:rPr>
              <a:t>Our Panel Outperforms both Cologuard and FIT for Detection of Advanced Adenomas</a:t>
            </a:r>
          </a:p>
        </p:txBody>
      </p:sp>
      <p:pic>
        <p:nvPicPr>
          <p:cNvPr id="88066" name="Picture 3" descr="MDA_Logos/MDACC_MasterBrand_Logos/Lores_Screen/MDACC_RGB_TC_tag_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47640"/>
            <a:ext cx="1581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82576" y="11144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068" name="TextBox 1"/>
          <p:cNvSpPr txBox="1">
            <a:spLocks noChangeArrowheads="1"/>
          </p:cNvSpPr>
          <p:nvPr/>
        </p:nvSpPr>
        <p:spPr bwMode="auto">
          <a:xfrm>
            <a:off x="-31750" y="1123950"/>
            <a:ext cx="9451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Performance of Marker Panels by Patient Group (AUC, Sensitivities at 85% and 90% Specificities)</a:t>
            </a:r>
            <a:endParaRPr kumimoji="0" lang="en-US" sz="1800" b="1" i="0" u="sng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  <p:graphicFrame>
        <p:nvGraphicFramePr>
          <p:cNvPr id="7" name="Table Placeholder 3"/>
          <p:cNvGraphicFramePr>
            <a:graphicFrameLocks noGrp="1"/>
          </p:cNvGraphicFramePr>
          <p:nvPr>
            <p:extLst/>
          </p:nvPr>
        </p:nvGraphicFramePr>
        <p:xfrm>
          <a:off x="815976" y="1493838"/>
          <a:ext cx="7461250" cy="3306764"/>
        </p:xfrm>
        <a:graphic>
          <a:graphicData uri="http://schemas.openxmlformats.org/drawingml/2006/table">
            <a:tbl>
              <a:tblPr/>
              <a:tblGrid>
                <a:gridCol w="1492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68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968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968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984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9688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9688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9847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9688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9688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9847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96887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34766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Patient Group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(vs. Normal)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Model 1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Model 2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Model 3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Model 4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AUC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Sensitivity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AUC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Sensitivity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AUC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Sensitivity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AUC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Sensitivity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4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90%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90% Spec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90%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90%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85% Spec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All CRC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0.90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0.80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0.89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0.72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0.75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0.87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0.75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Adv. Adenoma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0.82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0.55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0.47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0.59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0.46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0.62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0.79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0.56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0.56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Stage I + II CRC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0.71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0.69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0.82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Stage I, II, III CRC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0.70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0.87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0.66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0.69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Stage IV CRC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0.93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0.90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0.92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0.82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0.85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0.90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0.80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0.91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SRN (CRC + Adv. Adenoma)</a:t>
                      </a:r>
                      <a:endParaRPr kumimoji="0" 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0.87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0.75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0.87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0.64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0.63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0.71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0.85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0.68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0.69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8213" name="Rectangle 5"/>
          <p:cNvSpPr>
            <a:spLocks noChangeArrowheads="1"/>
          </p:cNvSpPr>
          <p:nvPr/>
        </p:nvSpPr>
        <p:spPr bwMode="auto">
          <a:xfrm>
            <a:off x="457201" y="4843463"/>
            <a:ext cx="835342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9275" algn="l"/>
              </a:tabLst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Model 1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- [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Times New Roman" charset="0"/>
                <a:cs typeface="ＭＳ Ｐゴシック" charset="0"/>
              </a:rPr>
              <a:t>Galectin-3 ligand, CEA, CYFRA21, Galectin3]: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This is the marker panel with the smallest AIC.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9275" algn="l"/>
              </a:tabLst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Model 2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- [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Times New Roman" charset="0"/>
                <a:cs typeface="ＭＳ Ｐゴシック" charset="0"/>
              </a:rPr>
              <a:t>Galectin-3 ligand, CYFRA21, CEA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]: This is the 3-marker panel with the smallest AIC, the 3-marker panel with the largest AUC, and the best model based on forward selection method.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9275" algn="l"/>
              </a:tabLst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Model 3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- [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Times New Roman" charset="0"/>
                <a:cs typeface="ＭＳ Ｐゴシック" charset="0"/>
              </a:rPr>
              <a:t>Galectin-3 ligand, CYFRA21]: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This is the 2-marker panel with the smallest AIC.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9275" algn="l"/>
              </a:tabLst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Model 4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- [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Times New Roman" charset="0"/>
                <a:cs typeface="ＭＳ Ｐゴシック" charset="0"/>
              </a:rPr>
              <a:t>Galectin-3 ligand, CEA]: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This is the 2-marker panel with the largest AUC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ＭＳ Ｐゴシック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6172202"/>
            <a:ext cx="8001000" cy="619125"/>
          </a:xfrm>
          <a:prstGeom prst="rect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Times New Roman" charset="0"/>
              </a:rPr>
              <a:t>Compare with 23.8% sensitivity (AUC 0.67) for FIT and 42.4% (AUC 0.73) for Cologuard ® for detecting </a:t>
            </a:r>
            <a:r>
              <a: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Times New Roman" charset="0"/>
              </a:rPr>
              <a:t>“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Times New Roman" charset="0"/>
              </a:rPr>
              <a:t>advanced precancerous lesions</a:t>
            </a:r>
            <a:r>
              <a: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Times New Roman" charset="0"/>
              </a:rPr>
              <a:t>”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charset="0"/>
                <a:cs typeface="Times New Roman" charset="0"/>
              </a:rPr>
              <a:t> (NEJM 2014; 370:1287)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9800" y="3048000"/>
            <a:ext cx="5943600" cy="457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7391400" y="2362200"/>
            <a:ext cx="304800" cy="457200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805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ctrTitle"/>
          </p:nvPr>
        </p:nvSpPr>
        <p:spPr>
          <a:xfrm>
            <a:off x="1676401" y="77788"/>
            <a:ext cx="7134225" cy="1130300"/>
          </a:xfrm>
        </p:spPr>
        <p:txBody>
          <a:bodyPr/>
          <a:lstStyle/>
          <a:p>
            <a:pPr marL="342900" indent="-342900" algn="r"/>
            <a:r>
              <a:rPr lang="en-US" altLang="en-US" sz="3600" smtClean="0">
                <a:latin typeface="Arial" panose="020B0604020202020204" pitchFamily="34" charset="0"/>
                <a:cs typeface="Arial" panose="020B0604020202020204" pitchFamily="34" charset="0"/>
              </a:rPr>
              <a:t>New Directions: Lateral Flow Platform</a:t>
            </a:r>
          </a:p>
        </p:txBody>
      </p:sp>
      <p:pic>
        <p:nvPicPr>
          <p:cNvPr id="38915" name="Picture 3" descr="MDA_Logos/MDACC_MasterBrand_Logos/Lores_Screen/MDACC_RGB_TC_tag_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47640"/>
            <a:ext cx="1581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82576" y="1114425"/>
            <a:ext cx="8528050" cy="79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17" name="TextBox 8"/>
          <p:cNvSpPr txBox="1">
            <a:spLocks noChangeArrowheads="1"/>
          </p:cNvSpPr>
          <p:nvPr/>
        </p:nvSpPr>
        <p:spPr bwMode="auto">
          <a:xfrm>
            <a:off x="5334000" y="6400800"/>
            <a:ext cx="388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MD Anderson Confidential Material</a:t>
            </a:r>
          </a:p>
        </p:txBody>
      </p:sp>
      <p:sp>
        <p:nvSpPr>
          <p:cNvPr id="38918" name="TextBox 9"/>
          <p:cNvSpPr txBox="1">
            <a:spLocks noChangeArrowheads="1"/>
          </p:cNvSpPr>
          <p:nvPr/>
        </p:nvSpPr>
        <p:spPr bwMode="auto">
          <a:xfrm>
            <a:off x="5486400" y="6553200"/>
            <a:ext cx="388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MD Anderson Confidential Material</a:t>
            </a:r>
          </a:p>
        </p:txBody>
      </p:sp>
      <p:pic>
        <p:nvPicPr>
          <p:cNvPr id="3891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143000"/>
            <a:ext cx="40544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01" y="1371600"/>
            <a:ext cx="3594100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 Box 2"/>
          <p:cNvSpPr txBox="1">
            <a:spLocks noChangeArrowheads="1"/>
          </p:cNvSpPr>
          <p:nvPr/>
        </p:nvSpPr>
        <p:spPr bwMode="auto">
          <a:xfrm>
            <a:off x="2076450" y="3962402"/>
            <a:ext cx="6838950" cy="638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1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Figure 1.</a:t>
            </a:r>
            <a:r>
              <a:rPr kumimoji="0" lang="en-US" altLang="en-US" sz="1100" b="0" i="1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(A) Layout of a typical PLNP lateral flow test. Nanophosphors are either added mixed with the sample, or released from a conjugate release pad just downstream (In Figure A, left) of the sample pad. (B) Illustration of &lt;$20 smartphone attachment and LFA cartridge.</a:t>
            </a:r>
            <a:endParaRPr kumimoji="0" lang="en-US" altLang="en-US" sz="11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8922" name="TextBox 7"/>
          <p:cNvSpPr txBox="1">
            <a:spLocks noChangeArrowheads="1"/>
          </p:cNvSpPr>
          <p:nvPr/>
        </p:nvSpPr>
        <p:spPr bwMode="auto">
          <a:xfrm>
            <a:off x="457200" y="4724401"/>
            <a:ext cx="83058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have demonstrated the </a:t>
            </a:r>
            <a:r>
              <a:rPr kumimoji="0" lang="en-US" altLang="en-US" sz="1400" b="1" i="1" u="sng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successful detection of galectin-3 ligand from serum, in a point-of-care, lateral flow assay format</a:t>
            </a:r>
            <a:r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Pooled samples (Endoscopy II trial) were interrogated by LFA and compared to a standard curve</a:t>
            </a:r>
            <a:r>
              <a:rPr kumimoji="0" lang="en-US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calculated ligand concentrations were obtained; Cancer 7.94 mg/ml, Normal 1.17 mg/ml. </a:t>
            </a:r>
            <a:r>
              <a:rPr kumimoji="0" lang="en-US" altLang="en-US" sz="1400" b="1" i="0" u="sng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resulting DCancer/DNormal ratio was 6.79</a:t>
            </a:r>
            <a:r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higher than obtained by ELISA (current test is ELISA or Luminex).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3400" y="6022977"/>
            <a:ext cx="8382000" cy="3603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piloting this in clinics representing underserved populations</a:t>
            </a:r>
          </a:p>
        </p:txBody>
      </p:sp>
    </p:spTree>
    <p:extLst>
      <p:ext uri="{BB962C8B-B14F-4D97-AF65-F5344CB8AC3E}">
        <p14:creationId xmlns:p14="http://schemas.microsoft.com/office/powerpoint/2010/main" val="2599393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928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12954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Aim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1: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Evaluation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ctDNA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/Protein </a:t>
            </a:r>
            <a:r>
              <a:rPr lang="en-US" sz="3600" noProof="0" dirty="0" smtClean="0">
                <a:solidFill>
                  <a:srgbClr val="FFFFFF"/>
                </a:solidFill>
              </a:rPr>
              <a:t>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smtClean="0">
                <a:solidFill>
                  <a:srgbClr val="FFFFFF"/>
                </a:solidFill>
              </a:rPr>
              <a:t>Aberrant </a:t>
            </a:r>
            <a:r>
              <a:rPr lang="en-US" sz="3600" noProof="0" dirty="0" err="1" smtClean="0">
                <a:solidFill>
                  <a:srgbClr val="FFFFFF"/>
                </a:solidFill>
              </a:rPr>
              <a:t>Methlylation</a:t>
            </a:r>
            <a:r>
              <a:rPr lang="en-US" sz="3600" noProof="0" dirty="0" smtClean="0">
                <a:solidFill>
                  <a:srgbClr val="FFFFFF"/>
                </a:solidFill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Detection of CRC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09600" y="1696956"/>
            <a:ext cx="8305800" cy="5037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ctDNA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evaluated via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SafeSeqs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sequencing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using panel of mutations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(61 amplicons in 16 genes – 2001 positions)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baseline="0" dirty="0" smtClean="0">
                <a:solidFill>
                  <a:srgbClr val="FFFF00"/>
                </a:solidFill>
              </a:rPr>
              <a:t>Proteins – 8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Methylation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markers (Markowitz/Grady)</a:t>
            </a:r>
          </a:p>
          <a:p>
            <a:pPr lvl="0">
              <a:spcBef>
                <a:spcPts val="0"/>
              </a:spcBef>
              <a:spcAft>
                <a:spcPts val="1200"/>
              </a:spcAft>
              <a:buFontTx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 40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CRC (all stages) and 40 controls (clean and non-advanced adenomas)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  <a:defRPr/>
            </a:pPr>
            <a:r>
              <a:rPr lang="en-US" sz="3200" baseline="0" dirty="0" smtClean="0">
                <a:solidFill>
                  <a:srgbClr val="FFFF00"/>
                </a:solidFill>
              </a:rPr>
              <a:t>CEA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74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Endoscopic Colorectal Cancer Screening Slides 5-6-02">
  <a:themeElements>
    <a:clrScheme name="Endoscopic Colorectal Cancer Screening Slides 5-6-02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Endoscopic Colorectal Cancer Screening Slides 5-6-0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ndoscopic Colorectal Cancer Screening Slides 5-6-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oscopic Colorectal Cancer Screening Slides 5-6-0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oscopic Colorectal Cancer Screening Slides 5-6-0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oscopic Colorectal Cancer Screening Slides 5-6-0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oscopic Colorectal Cancer Screening Slides 5-6-0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oscopic Colorectal Cancer Screening Slides 5-6-0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oscopic Colorectal Cancer Screening Slides 5-6-0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ustom Design">
  <a:themeElements>
    <a:clrScheme name="Custom 1">
      <a:dk1>
        <a:srgbClr val="002F5D"/>
      </a:dk1>
      <a:lt1>
        <a:srgbClr val="FFFFFF"/>
      </a:lt1>
      <a:dk2>
        <a:srgbClr val="808080"/>
      </a:dk2>
      <a:lt2>
        <a:srgbClr val="EEF0F2"/>
      </a:lt2>
      <a:accent1>
        <a:srgbClr val="99CC00"/>
      </a:accent1>
      <a:accent2>
        <a:srgbClr val="002F5D"/>
      </a:accent2>
      <a:accent3>
        <a:srgbClr val="808080"/>
      </a:accent3>
      <a:accent4>
        <a:srgbClr val="0063C5"/>
      </a:accent4>
      <a:accent5>
        <a:srgbClr val="800000"/>
      </a:accent5>
      <a:accent6>
        <a:srgbClr val="FFFFFF"/>
      </a:accent6>
      <a:hlink>
        <a:srgbClr val="002F5D"/>
      </a:hlink>
      <a:folHlink>
        <a:srgbClr val="99CC00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Solstic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ed Hutch Presentation Template_Wide" id="{0EE9A416-1F13-4724-AC16-62AF97C2C7E1}" vid="{CA1966DA-7AE9-49F5-AE12-992CFEDAA41C}"/>
    </a:ext>
  </a:extLst>
</a:theme>
</file>

<file path=ppt/theme/theme6.xml><?xml version="1.0" encoding="utf-8"?>
<a:theme xmlns:a="http://schemas.openxmlformats.org/drawingml/2006/main" name="3_Solstic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ed Hutch Presentation Template_Wide" id="{0EE9A416-1F13-4724-AC16-62AF97C2C7E1}" vid="{CA1966DA-7AE9-49F5-AE12-992CFEDAA41C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10649</TotalTime>
  <Words>1650</Words>
  <Application>Microsoft Macintosh PowerPoint</Application>
  <PresentationFormat>On-screen Show (4:3)</PresentationFormat>
  <Paragraphs>397</Paragraphs>
  <Slides>28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Endoscopic Colorectal Cancer Screening Slides 5-6-02</vt:lpstr>
      <vt:lpstr>Spectrum</vt:lpstr>
      <vt:lpstr>1_Spectrum</vt:lpstr>
      <vt:lpstr>2_Custom Design</vt:lpstr>
      <vt:lpstr>1_Solstice</vt:lpstr>
      <vt:lpstr>3_Solstice</vt:lpstr>
      <vt:lpstr>Office Theme</vt:lpstr>
      <vt:lpstr>1_Office Theme</vt:lpstr>
      <vt:lpstr>Fireball</vt:lpstr>
      <vt:lpstr>3_Office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FHCRC CVC: Phase 3 validation of early detection biomarkers for colorectal cancer</vt:lpstr>
      <vt:lpstr>Panel performance across 3 sample sets</vt:lpstr>
      <vt:lpstr>5 Protein panel performance in different stage CRC samples</vt:lpstr>
      <vt:lpstr>PowerPoint Presentation</vt:lpstr>
      <vt:lpstr>PowerPoint Presentation</vt:lpstr>
      <vt:lpstr>Galectin-3 Ligand Initial Data Set EDRN(Single Marker) </vt:lpstr>
      <vt:lpstr>Galectin-3 Ligand Initial Data Set EDRN ROC Curves (Single Marker)</vt:lpstr>
      <vt:lpstr>Our Panel Outperforms both Cologuard and FIT for Detection of Advanced Adenomas</vt:lpstr>
      <vt:lpstr>New Directions: Lateral Flow Platform</vt:lpstr>
      <vt:lpstr>PowerPoint Presentation</vt:lpstr>
      <vt:lpstr>PowerPoint Presentation</vt:lpstr>
    </vt:vector>
  </TitlesOfParts>
  <Company>University of Pittsburgh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Schoen</dc:creator>
  <cp:lastModifiedBy>Robert Schoen</cp:lastModifiedBy>
  <cp:revision>121</cp:revision>
  <dcterms:created xsi:type="dcterms:W3CDTF">2013-09-06T01:21:47Z</dcterms:created>
  <dcterms:modified xsi:type="dcterms:W3CDTF">2019-09-11T11:36:13Z</dcterms:modified>
</cp:coreProperties>
</file>