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856" r:id="rId3"/>
    <p:sldId id="309" r:id="rId4"/>
    <p:sldId id="301" r:id="rId5"/>
    <p:sldId id="270" r:id="rId6"/>
    <p:sldId id="319" r:id="rId7"/>
    <p:sldId id="431" r:id="rId8"/>
    <p:sldId id="849" r:id="rId9"/>
    <p:sldId id="283" r:id="rId10"/>
    <p:sldId id="320" r:id="rId11"/>
    <p:sldId id="321" r:id="rId12"/>
    <p:sldId id="285" r:id="rId13"/>
    <p:sldId id="284" r:id="rId14"/>
    <p:sldId id="860" r:id="rId15"/>
    <p:sldId id="855" r:id="rId16"/>
    <p:sldId id="291" r:id="rId17"/>
    <p:sldId id="287" r:id="rId18"/>
    <p:sldId id="859" r:id="rId19"/>
    <p:sldId id="290" r:id="rId20"/>
    <p:sldId id="307" r:id="rId21"/>
    <p:sldId id="288" r:id="rId22"/>
    <p:sldId id="308" r:id="rId23"/>
    <p:sldId id="314" r:id="rId24"/>
    <p:sldId id="850" r:id="rId25"/>
    <p:sldId id="851" r:id="rId26"/>
    <p:sldId id="857" r:id="rId27"/>
    <p:sldId id="858" r:id="rId28"/>
    <p:sldId id="267" r:id="rId29"/>
    <p:sldId id="303" r:id="rId30"/>
    <p:sldId id="304" r:id="rId31"/>
    <p:sldId id="275" r:id="rId32"/>
    <p:sldId id="853" r:id="rId33"/>
    <p:sldId id="854" r:id="rId34"/>
    <p:sldId id="257" r:id="rId35"/>
    <p:sldId id="281" r:id="rId36"/>
    <p:sldId id="861" r:id="rId37"/>
    <p:sldId id="26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ry SH Lee" initials="JSL" lastIdx="8" clrIdx="0">
    <p:extLst>
      <p:ext uri="{19B8F6BF-5375-455C-9EA6-DF929625EA0E}">
        <p15:presenceInfo xmlns:p15="http://schemas.microsoft.com/office/powerpoint/2012/main" userId="S::jerrysle@usc.edu::e5ad9238-8f70-42d9-907c-316964099f1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46"/>
    <p:restoredTop sz="81388"/>
  </p:normalViewPr>
  <p:slideViewPr>
    <p:cSldViewPr snapToGrid="0" snapToObjects="1">
      <p:cViewPr>
        <p:scale>
          <a:sx n="91" d="100"/>
          <a:sy n="91" d="100"/>
        </p:scale>
        <p:origin x="108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9320B3-923A-46FC-97E4-CAB8E7BF5C26}"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340317FE-903C-4720-A267-F5E55A57E6BE}">
      <dgm:prSet phldrT="[Text]"/>
      <dgm:spPr/>
      <dgm:t>
        <a:bodyPr/>
        <a:lstStyle/>
        <a:p>
          <a:r>
            <a:rPr lang="en-US" b="1" dirty="0"/>
            <a:t>Pre-Analytics</a:t>
          </a:r>
        </a:p>
      </dgm:t>
    </dgm:pt>
    <dgm:pt modelId="{1A2FBB0D-695E-4DEE-98B9-B6B6D9AB3409}" type="parTrans" cxnId="{34B58DAB-770E-42AA-9BD0-B6130CA6E4D3}">
      <dgm:prSet/>
      <dgm:spPr/>
      <dgm:t>
        <a:bodyPr/>
        <a:lstStyle/>
        <a:p>
          <a:endParaRPr lang="en-US"/>
        </a:p>
      </dgm:t>
    </dgm:pt>
    <dgm:pt modelId="{128D70BB-AD25-4F4A-938E-3D005AB1B83A}" type="sibTrans" cxnId="{34B58DAB-770E-42AA-9BD0-B6130CA6E4D3}">
      <dgm:prSet/>
      <dgm:spPr/>
      <dgm:t>
        <a:bodyPr/>
        <a:lstStyle/>
        <a:p>
          <a:endParaRPr lang="en-US" dirty="0"/>
        </a:p>
      </dgm:t>
    </dgm:pt>
    <dgm:pt modelId="{7F08D89E-3ADA-4A71-96E2-EB5B094C4C22}">
      <dgm:prSet phldrT="[Text]"/>
      <dgm:spPr/>
      <dgm:t>
        <a:bodyPr/>
        <a:lstStyle/>
        <a:p>
          <a:r>
            <a:rPr lang="en-US" dirty="0"/>
            <a:t>Sample Collection</a:t>
          </a:r>
        </a:p>
      </dgm:t>
    </dgm:pt>
    <dgm:pt modelId="{FABC98F1-22A7-4308-9724-669EA0BE5CE8}" type="parTrans" cxnId="{B4843998-55D1-4696-AEEA-C32519068FDE}">
      <dgm:prSet/>
      <dgm:spPr/>
      <dgm:t>
        <a:bodyPr/>
        <a:lstStyle/>
        <a:p>
          <a:endParaRPr lang="en-US"/>
        </a:p>
      </dgm:t>
    </dgm:pt>
    <dgm:pt modelId="{40368B28-3974-4D8F-93C2-5606E900744E}" type="sibTrans" cxnId="{B4843998-55D1-4696-AEEA-C32519068FDE}">
      <dgm:prSet/>
      <dgm:spPr/>
      <dgm:t>
        <a:bodyPr/>
        <a:lstStyle/>
        <a:p>
          <a:endParaRPr lang="en-US"/>
        </a:p>
      </dgm:t>
    </dgm:pt>
    <dgm:pt modelId="{EE453154-5FD7-4780-8D55-BF5DA7C0D337}">
      <dgm:prSet phldrT="[Text]"/>
      <dgm:spPr/>
      <dgm:t>
        <a:bodyPr/>
        <a:lstStyle/>
        <a:p>
          <a:r>
            <a:rPr lang="en-US" b="1" dirty="0"/>
            <a:t>Analytics</a:t>
          </a:r>
        </a:p>
      </dgm:t>
    </dgm:pt>
    <dgm:pt modelId="{9A3EC48A-7810-4FD2-990D-009F38024E56}" type="parTrans" cxnId="{5EDBD8BD-F915-4F30-B29E-E1068EE0DEDA}">
      <dgm:prSet/>
      <dgm:spPr/>
      <dgm:t>
        <a:bodyPr/>
        <a:lstStyle/>
        <a:p>
          <a:endParaRPr lang="en-US"/>
        </a:p>
      </dgm:t>
    </dgm:pt>
    <dgm:pt modelId="{07416090-7FDA-4A85-9C3C-EAC803662A67}" type="sibTrans" cxnId="{5EDBD8BD-F915-4F30-B29E-E1068EE0DEDA}">
      <dgm:prSet/>
      <dgm:spPr/>
      <dgm:t>
        <a:bodyPr/>
        <a:lstStyle/>
        <a:p>
          <a:endParaRPr lang="en-US" dirty="0"/>
        </a:p>
      </dgm:t>
    </dgm:pt>
    <dgm:pt modelId="{72E89273-6C43-4F43-8D46-1AE8CE7705C3}">
      <dgm:prSet phldrT="[Text]"/>
      <dgm:spPr/>
      <dgm:t>
        <a:bodyPr/>
        <a:lstStyle/>
        <a:p>
          <a:r>
            <a:rPr lang="en-US" dirty="0"/>
            <a:t>Sample Storage and Processing</a:t>
          </a:r>
        </a:p>
      </dgm:t>
    </dgm:pt>
    <dgm:pt modelId="{79EB79A9-3056-4773-B3DB-71AC1C612801}" type="parTrans" cxnId="{71187499-4BC1-434E-A3F9-7F976F2B3E44}">
      <dgm:prSet/>
      <dgm:spPr/>
      <dgm:t>
        <a:bodyPr/>
        <a:lstStyle/>
        <a:p>
          <a:endParaRPr lang="en-US"/>
        </a:p>
      </dgm:t>
    </dgm:pt>
    <dgm:pt modelId="{84CDC478-BDBB-423A-ABB4-2DD7FE238625}" type="sibTrans" cxnId="{71187499-4BC1-434E-A3F9-7F976F2B3E44}">
      <dgm:prSet/>
      <dgm:spPr/>
      <dgm:t>
        <a:bodyPr/>
        <a:lstStyle/>
        <a:p>
          <a:endParaRPr lang="en-US"/>
        </a:p>
      </dgm:t>
    </dgm:pt>
    <dgm:pt modelId="{92426E1D-334E-4F5F-8041-2E1026BE3C8F}">
      <dgm:prSet phldrT="[Text]"/>
      <dgm:spPr/>
      <dgm:t>
        <a:bodyPr/>
        <a:lstStyle/>
        <a:p>
          <a:r>
            <a:rPr lang="en-US" b="1" dirty="0"/>
            <a:t>Clinical Validation</a:t>
          </a:r>
        </a:p>
      </dgm:t>
    </dgm:pt>
    <dgm:pt modelId="{1D33F74D-A0AE-460E-84BE-FE0E8ECC5708}" type="parTrans" cxnId="{42ADA644-8D29-4613-B2B8-F6F40B2C1FAE}">
      <dgm:prSet/>
      <dgm:spPr/>
      <dgm:t>
        <a:bodyPr/>
        <a:lstStyle/>
        <a:p>
          <a:endParaRPr lang="en-US"/>
        </a:p>
      </dgm:t>
    </dgm:pt>
    <dgm:pt modelId="{4BD2F353-8E98-4234-AC2F-537B84F67CDE}" type="sibTrans" cxnId="{42ADA644-8D29-4613-B2B8-F6F40B2C1FAE}">
      <dgm:prSet/>
      <dgm:spPr/>
      <dgm:t>
        <a:bodyPr/>
        <a:lstStyle/>
        <a:p>
          <a:endParaRPr lang="en-US"/>
        </a:p>
      </dgm:t>
    </dgm:pt>
    <dgm:pt modelId="{E953702A-D921-4DA8-8283-436188704C50}">
      <dgm:prSet phldrT="[Text]"/>
      <dgm:spPr/>
      <dgm:t>
        <a:bodyPr/>
        <a:lstStyle/>
        <a:p>
          <a:r>
            <a:rPr lang="en-US" dirty="0"/>
            <a:t>Patient Data</a:t>
          </a:r>
        </a:p>
      </dgm:t>
    </dgm:pt>
    <dgm:pt modelId="{E02BF51D-8AFC-4A15-B435-315CC8B57A80}" type="parTrans" cxnId="{57EFFD1E-55EF-4437-A267-8694B15F28A6}">
      <dgm:prSet/>
      <dgm:spPr/>
      <dgm:t>
        <a:bodyPr/>
        <a:lstStyle/>
        <a:p>
          <a:endParaRPr lang="en-US"/>
        </a:p>
      </dgm:t>
    </dgm:pt>
    <dgm:pt modelId="{272D6385-5F99-44C9-BAF4-9760A34950B2}" type="sibTrans" cxnId="{57EFFD1E-55EF-4437-A267-8694B15F28A6}">
      <dgm:prSet/>
      <dgm:spPr/>
      <dgm:t>
        <a:bodyPr/>
        <a:lstStyle/>
        <a:p>
          <a:endParaRPr lang="en-US"/>
        </a:p>
      </dgm:t>
    </dgm:pt>
    <dgm:pt modelId="{1DD69EA3-64AC-4617-8D28-0191C39C038E}">
      <dgm:prSet phldrT="[Text]"/>
      <dgm:spPr/>
      <dgm:t>
        <a:bodyPr/>
        <a:lstStyle/>
        <a:p>
          <a:r>
            <a:rPr lang="en-US" dirty="0"/>
            <a:t>Assay Results</a:t>
          </a:r>
        </a:p>
      </dgm:t>
    </dgm:pt>
    <dgm:pt modelId="{67A84E96-D41B-47E5-B1F0-3430F6A067AE}" type="parTrans" cxnId="{0091D09C-2815-4DCC-8CB5-E9E9F8450F58}">
      <dgm:prSet/>
      <dgm:spPr/>
      <dgm:t>
        <a:bodyPr/>
        <a:lstStyle/>
        <a:p>
          <a:endParaRPr lang="en-US"/>
        </a:p>
      </dgm:t>
    </dgm:pt>
    <dgm:pt modelId="{DB49D17A-5B73-42D8-B036-2C53CE6E96C0}" type="sibTrans" cxnId="{0091D09C-2815-4DCC-8CB5-E9E9F8450F58}">
      <dgm:prSet/>
      <dgm:spPr/>
      <dgm:t>
        <a:bodyPr/>
        <a:lstStyle/>
        <a:p>
          <a:endParaRPr lang="en-US"/>
        </a:p>
      </dgm:t>
    </dgm:pt>
    <dgm:pt modelId="{8DCFEC21-9067-447E-BB60-444A193F0210}">
      <dgm:prSet phldrT="[Text]"/>
      <dgm:spPr/>
      <dgm:t>
        <a:bodyPr/>
        <a:lstStyle/>
        <a:p>
          <a:r>
            <a:rPr lang="en-US" dirty="0"/>
            <a:t>Assay SOP</a:t>
          </a:r>
        </a:p>
      </dgm:t>
    </dgm:pt>
    <dgm:pt modelId="{B372675C-69D2-4B7D-BFEE-352E26FCA5FE}" type="parTrans" cxnId="{7BEE9A3A-09DC-4A2A-9277-657D866449EF}">
      <dgm:prSet/>
      <dgm:spPr/>
      <dgm:t>
        <a:bodyPr/>
        <a:lstStyle/>
        <a:p>
          <a:endParaRPr lang="en-US"/>
        </a:p>
      </dgm:t>
    </dgm:pt>
    <dgm:pt modelId="{C8E133C7-2920-4F93-89CA-42C323C01BD9}" type="sibTrans" cxnId="{7BEE9A3A-09DC-4A2A-9277-657D866449EF}">
      <dgm:prSet/>
      <dgm:spPr/>
      <dgm:t>
        <a:bodyPr/>
        <a:lstStyle/>
        <a:p>
          <a:endParaRPr lang="en-US"/>
        </a:p>
      </dgm:t>
    </dgm:pt>
    <dgm:pt modelId="{D18E649A-90A1-41F7-8E60-98B6CF7E6FCD}">
      <dgm:prSet phldrT="[Text]"/>
      <dgm:spPr/>
      <dgm:t>
        <a:bodyPr/>
        <a:lstStyle/>
        <a:p>
          <a:r>
            <a:rPr lang="en-US" dirty="0"/>
            <a:t>Analyte</a:t>
          </a:r>
        </a:p>
      </dgm:t>
    </dgm:pt>
    <dgm:pt modelId="{8D58E7F4-306D-414F-B7AD-79D9E8BE60BE}" type="parTrans" cxnId="{4A675278-71A7-4CDC-B616-B1B7258898A2}">
      <dgm:prSet/>
      <dgm:spPr/>
      <dgm:t>
        <a:bodyPr/>
        <a:lstStyle/>
        <a:p>
          <a:endParaRPr lang="en-US"/>
        </a:p>
      </dgm:t>
    </dgm:pt>
    <dgm:pt modelId="{A5D6BCE2-516A-485D-9FB8-E0C8339702D0}" type="sibTrans" cxnId="{4A675278-71A7-4CDC-B616-B1B7258898A2}">
      <dgm:prSet/>
      <dgm:spPr/>
      <dgm:t>
        <a:bodyPr/>
        <a:lstStyle/>
        <a:p>
          <a:endParaRPr lang="en-US"/>
        </a:p>
      </dgm:t>
    </dgm:pt>
    <dgm:pt modelId="{B6C9A064-6DCF-C64D-9FB1-A7471993ECA8}">
      <dgm:prSet phldrT="[Text]"/>
      <dgm:spPr/>
      <dgm:t>
        <a:bodyPr/>
        <a:lstStyle/>
        <a:p>
          <a:r>
            <a:rPr lang="en-US" dirty="0"/>
            <a:t>Patient Factors</a:t>
          </a:r>
        </a:p>
      </dgm:t>
    </dgm:pt>
    <dgm:pt modelId="{280D5CDB-52D5-4741-A6B3-66BC6CA2ADC8}" type="parTrans" cxnId="{4E437BFD-C2DC-A448-ACFE-A35ACE6D4AE6}">
      <dgm:prSet/>
      <dgm:spPr/>
      <dgm:t>
        <a:bodyPr/>
        <a:lstStyle/>
        <a:p>
          <a:endParaRPr lang="en-US"/>
        </a:p>
      </dgm:t>
    </dgm:pt>
    <dgm:pt modelId="{4F0313F5-6EEE-C640-9E67-39C0A05E4876}" type="sibTrans" cxnId="{4E437BFD-C2DC-A448-ACFE-A35ACE6D4AE6}">
      <dgm:prSet/>
      <dgm:spPr/>
      <dgm:t>
        <a:bodyPr/>
        <a:lstStyle/>
        <a:p>
          <a:endParaRPr lang="en-US"/>
        </a:p>
      </dgm:t>
    </dgm:pt>
    <dgm:pt modelId="{C2600FBF-7BDE-4A2A-99E8-5749BB3CB585}" type="pres">
      <dgm:prSet presAssocID="{909320B3-923A-46FC-97E4-CAB8E7BF5C26}" presName="linearFlow" presStyleCnt="0">
        <dgm:presLayoutVars>
          <dgm:dir/>
          <dgm:animLvl val="lvl"/>
          <dgm:resizeHandles val="exact"/>
        </dgm:presLayoutVars>
      </dgm:prSet>
      <dgm:spPr/>
    </dgm:pt>
    <dgm:pt modelId="{A5F22C1B-1CDF-4C4D-9F52-1A693469303C}" type="pres">
      <dgm:prSet presAssocID="{340317FE-903C-4720-A267-F5E55A57E6BE}" presName="composite" presStyleCnt="0"/>
      <dgm:spPr/>
    </dgm:pt>
    <dgm:pt modelId="{556CAEA9-94CF-4718-8A95-30FEFB19BF12}" type="pres">
      <dgm:prSet presAssocID="{340317FE-903C-4720-A267-F5E55A57E6BE}" presName="parTx" presStyleLbl="node1" presStyleIdx="0" presStyleCnt="3">
        <dgm:presLayoutVars>
          <dgm:chMax val="0"/>
          <dgm:chPref val="0"/>
          <dgm:bulletEnabled val="1"/>
        </dgm:presLayoutVars>
      </dgm:prSet>
      <dgm:spPr/>
    </dgm:pt>
    <dgm:pt modelId="{07B6D764-E9DC-4647-9EA3-FCC8530B215E}" type="pres">
      <dgm:prSet presAssocID="{340317FE-903C-4720-A267-F5E55A57E6BE}" presName="parSh" presStyleLbl="node1" presStyleIdx="0" presStyleCnt="3"/>
      <dgm:spPr/>
    </dgm:pt>
    <dgm:pt modelId="{CCCEFE46-1757-4B66-9B47-0499E422DA14}" type="pres">
      <dgm:prSet presAssocID="{340317FE-903C-4720-A267-F5E55A57E6BE}" presName="desTx" presStyleLbl="fgAcc1" presStyleIdx="0" presStyleCnt="3">
        <dgm:presLayoutVars>
          <dgm:bulletEnabled val="1"/>
        </dgm:presLayoutVars>
      </dgm:prSet>
      <dgm:spPr/>
    </dgm:pt>
    <dgm:pt modelId="{FBA17EFE-AACD-4D07-9D90-EEA1EA63B98E}" type="pres">
      <dgm:prSet presAssocID="{128D70BB-AD25-4F4A-938E-3D005AB1B83A}" presName="sibTrans" presStyleLbl="sibTrans2D1" presStyleIdx="0" presStyleCnt="2"/>
      <dgm:spPr/>
    </dgm:pt>
    <dgm:pt modelId="{0FE1BFAB-9BDC-4057-B11A-E19A7838F3C4}" type="pres">
      <dgm:prSet presAssocID="{128D70BB-AD25-4F4A-938E-3D005AB1B83A}" presName="connTx" presStyleLbl="sibTrans2D1" presStyleIdx="0" presStyleCnt="2"/>
      <dgm:spPr/>
    </dgm:pt>
    <dgm:pt modelId="{B040EE7A-6D05-481E-8FB9-E4CAA40C42A6}" type="pres">
      <dgm:prSet presAssocID="{EE453154-5FD7-4780-8D55-BF5DA7C0D337}" presName="composite" presStyleCnt="0"/>
      <dgm:spPr/>
    </dgm:pt>
    <dgm:pt modelId="{7D0E14DB-89DA-4323-80AF-B156BEDEB179}" type="pres">
      <dgm:prSet presAssocID="{EE453154-5FD7-4780-8D55-BF5DA7C0D337}" presName="parTx" presStyleLbl="node1" presStyleIdx="0" presStyleCnt="3">
        <dgm:presLayoutVars>
          <dgm:chMax val="0"/>
          <dgm:chPref val="0"/>
          <dgm:bulletEnabled val="1"/>
        </dgm:presLayoutVars>
      </dgm:prSet>
      <dgm:spPr/>
    </dgm:pt>
    <dgm:pt modelId="{1EF1E12F-6341-4AE0-8B07-F41C469D01CC}" type="pres">
      <dgm:prSet presAssocID="{EE453154-5FD7-4780-8D55-BF5DA7C0D337}" presName="parSh" presStyleLbl="node1" presStyleIdx="1" presStyleCnt="3"/>
      <dgm:spPr/>
    </dgm:pt>
    <dgm:pt modelId="{B0302E07-DC4C-4887-90FD-CD0112895250}" type="pres">
      <dgm:prSet presAssocID="{EE453154-5FD7-4780-8D55-BF5DA7C0D337}" presName="desTx" presStyleLbl="fgAcc1" presStyleIdx="1" presStyleCnt="3">
        <dgm:presLayoutVars>
          <dgm:bulletEnabled val="1"/>
        </dgm:presLayoutVars>
      </dgm:prSet>
      <dgm:spPr/>
    </dgm:pt>
    <dgm:pt modelId="{01A3F7A1-8661-4A3D-BEA2-C099023366D5}" type="pres">
      <dgm:prSet presAssocID="{07416090-7FDA-4A85-9C3C-EAC803662A67}" presName="sibTrans" presStyleLbl="sibTrans2D1" presStyleIdx="1" presStyleCnt="2"/>
      <dgm:spPr/>
    </dgm:pt>
    <dgm:pt modelId="{9CAB6D10-2774-4863-BAAA-5A0BCC3E7083}" type="pres">
      <dgm:prSet presAssocID="{07416090-7FDA-4A85-9C3C-EAC803662A67}" presName="connTx" presStyleLbl="sibTrans2D1" presStyleIdx="1" presStyleCnt="2"/>
      <dgm:spPr/>
    </dgm:pt>
    <dgm:pt modelId="{749E8977-73DD-4D90-B443-A752D589E546}" type="pres">
      <dgm:prSet presAssocID="{92426E1D-334E-4F5F-8041-2E1026BE3C8F}" presName="composite" presStyleCnt="0"/>
      <dgm:spPr/>
    </dgm:pt>
    <dgm:pt modelId="{B6CB09F4-F056-46F3-9063-E6F47EC5BBEA}" type="pres">
      <dgm:prSet presAssocID="{92426E1D-334E-4F5F-8041-2E1026BE3C8F}" presName="parTx" presStyleLbl="node1" presStyleIdx="1" presStyleCnt="3">
        <dgm:presLayoutVars>
          <dgm:chMax val="0"/>
          <dgm:chPref val="0"/>
          <dgm:bulletEnabled val="1"/>
        </dgm:presLayoutVars>
      </dgm:prSet>
      <dgm:spPr/>
    </dgm:pt>
    <dgm:pt modelId="{2C1A6F5E-1116-465B-851E-18B0B905F015}" type="pres">
      <dgm:prSet presAssocID="{92426E1D-334E-4F5F-8041-2E1026BE3C8F}" presName="parSh" presStyleLbl="node1" presStyleIdx="2" presStyleCnt="3"/>
      <dgm:spPr/>
    </dgm:pt>
    <dgm:pt modelId="{7CF47FD4-93E2-4381-8B47-2110B68A026D}" type="pres">
      <dgm:prSet presAssocID="{92426E1D-334E-4F5F-8041-2E1026BE3C8F}" presName="desTx" presStyleLbl="fgAcc1" presStyleIdx="2" presStyleCnt="3">
        <dgm:presLayoutVars>
          <dgm:bulletEnabled val="1"/>
        </dgm:presLayoutVars>
      </dgm:prSet>
      <dgm:spPr/>
    </dgm:pt>
  </dgm:ptLst>
  <dgm:cxnLst>
    <dgm:cxn modelId="{C0947C07-87AB-4344-ADDE-0D2E4AD13E20}" type="presOf" srcId="{07416090-7FDA-4A85-9C3C-EAC803662A67}" destId="{9CAB6D10-2774-4863-BAAA-5A0BCC3E7083}" srcOrd="1" destOrd="0" presId="urn:microsoft.com/office/officeart/2005/8/layout/process3"/>
    <dgm:cxn modelId="{68CC9E0E-1CE0-CE40-A106-E9699F9E8AF6}" type="presOf" srcId="{128D70BB-AD25-4F4A-938E-3D005AB1B83A}" destId="{FBA17EFE-AACD-4D07-9D90-EEA1EA63B98E}" srcOrd="0" destOrd="0" presId="urn:microsoft.com/office/officeart/2005/8/layout/process3"/>
    <dgm:cxn modelId="{8A079B1A-8C2F-DD4A-8292-9DB51E0F742F}" type="presOf" srcId="{340317FE-903C-4720-A267-F5E55A57E6BE}" destId="{07B6D764-E9DC-4647-9EA3-FCC8530B215E}" srcOrd="1" destOrd="0" presId="urn:microsoft.com/office/officeart/2005/8/layout/process3"/>
    <dgm:cxn modelId="{57EFFD1E-55EF-4437-A267-8694B15F28A6}" srcId="{92426E1D-334E-4F5F-8041-2E1026BE3C8F}" destId="{E953702A-D921-4DA8-8283-436188704C50}" srcOrd="1" destOrd="0" parTransId="{E02BF51D-8AFC-4A15-B435-315CC8B57A80}" sibTransId="{272D6385-5F99-44C9-BAF4-9760A34950B2}"/>
    <dgm:cxn modelId="{AB34DC2A-2A25-D742-98FE-974EBECA5FAE}" type="presOf" srcId="{07416090-7FDA-4A85-9C3C-EAC803662A67}" destId="{01A3F7A1-8661-4A3D-BEA2-C099023366D5}" srcOrd="0" destOrd="0" presId="urn:microsoft.com/office/officeart/2005/8/layout/process3"/>
    <dgm:cxn modelId="{7BEE9A3A-09DC-4A2A-9277-657D866449EF}" srcId="{EE453154-5FD7-4780-8D55-BF5DA7C0D337}" destId="{8DCFEC21-9067-447E-BB60-444A193F0210}" srcOrd="1" destOrd="0" parTransId="{B372675C-69D2-4B7D-BFEE-352E26FCA5FE}" sibTransId="{C8E133C7-2920-4F93-89CA-42C323C01BD9}"/>
    <dgm:cxn modelId="{42ADA644-8D29-4613-B2B8-F6F40B2C1FAE}" srcId="{909320B3-923A-46FC-97E4-CAB8E7BF5C26}" destId="{92426E1D-334E-4F5F-8041-2E1026BE3C8F}" srcOrd="2" destOrd="0" parTransId="{1D33F74D-A0AE-460E-84BE-FE0E8ECC5708}" sibTransId="{4BD2F353-8E98-4234-AC2F-537B84F67CDE}"/>
    <dgm:cxn modelId="{05826B45-F415-7C4F-A037-707C26C25490}" type="presOf" srcId="{92426E1D-334E-4F5F-8041-2E1026BE3C8F}" destId="{B6CB09F4-F056-46F3-9063-E6F47EC5BBEA}" srcOrd="0" destOrd="0" presId="urn:microsoft.com/office/officeart/2005/8/layout/process3"/>
    <dgm:cxn modelId="{1D9F8A4D-B81D-C54F-A294-CEFCF3122B4B}" type="presOf" srcId="{909320B3-923A-46FC-97E4-CAB8E7BF5C26}" destId="{C2600FBF-7BDE-4A2A-99E8-5749BB3CB585}" srcOrd="0" destOrd="0" presId="urn:microsoft.com/office/officeart/2005/8/layout/process3"/>
    <dgm:cxn modelId="{DBD4FD6C-7035-6D49-970A-DA680FDD78A6}" type="presOf" srcId="{340317FE-903C-4720-A267-F5E55A57E6BE}" destId="{556CAEA9-94CF-4718-8A95-30FEFB19BF12}" srcOrd="0" destOrd="0" presId="urn:microsoft.com/office/officeart/2005/8/layout/process3"/>
    <dgm:cxn modelId="{0681FD77-AC5A-6D43-9567-7AD50945E956}" type="presOf" srcId="{128D70BB-AD25-4F4A-938E-3D005AB1B83A}" destId="{0FE1BFAB-9BDC-4057-B11A-E19A7838F3C4}" srcOrd="1" destOrd="0" presId="urn:microsoft.com/office/officeart/2005/8/layout/process3"/>
    <dgm:cxn modelId="{4A675278-71A7-4CDC-B616-B1B7258898A2}" srcId="{340317FE-903C-4720-A267-F5E55A57E6BE}" destId="{D18E649A-90A1-41F7-8E60-98B6CF7E6FCD}" srcOrd="0" destOrd="0" parTransId="{8D58E7F4-306D-414F-B7AD-79D9E8BE60BE}" sibTransId="{A5D6BCE2-516A-485D-9FB8-E0C8339702D0}"/>
    <dgm:cxn modelId="{03A54F7C-EE9D-AD4E-AC93-5C23BAC69EB4}" type="presOf" srcId="{7F08D89E-3ADA-4A71-96E2-EB5B094C4C22}" destId="{CCCEFE46-1757-4B66-9B47-0499E422DA14}" srcOrd="0" destOrd="1" presId="urn:microsoft.com/office/officeart/2005/8/layout/process3"/>
    <dgm:cxn modelId="{E9BCCF7C-ADDE-6844-8AD7-227E780284E6}" type="presOf" srcId="{92426E1D-334E-4F5F-8041-2E1026BE3C8F}" destId="{2C1A6F5E-1116-465B-851E-18B0B905F015}" srcOrd="1" destOrd="0" presId="urn:microsoft.com/office/officeart/2005/8/layout/process3"/>
    <dgm:cxn modelId="{5AE32E8A-4CA0-CF48-8C7C-420264D5BB08}" type="presOf" srcId="{EE453154-5FD7-4780-8D55-BF5DA7C0D337}" destId="{7D0E14DB-89DA-4323-80AF-B156BEDEB179}" srcOrd="0" destOrd="0" presId="urn:microsoft.com/office/officeart/2005/8/layout/process3"/>
    <dgm:cxn modelId="{B4843998-55D1-4696-AEEA-C32519068FDE}" srcId="{340317FE-903C-4720-A267-F5E55A57E6BE}" destId="{7F08D89E-3ADA-4A71-96E2-EB5B094C4C22}" srcOrd="1" destOrd="0" parTransId="{FABC98F1-22A7-4308-9724-669EA0BE5CE8}" sibTransId="{40368B28-3974-4D8F-93C2-5606E900744E}"/>
    <dgm:cxn modelId="{71187499-4BC1-434E-A3F9-7F976F2B3E44}" srcId="{EE453154-5FD7-4780-8D55-BF5DA7C0D337}" destId="{72E89273-6C43-4F43-8D46-1AE8CE7705C3}" srcOrd="0" destOrd="0" parTransId="{79EB79A9-3056-4773-B3DB-71AC1C612801}" sibTransId="{84CDC478-BDBB-423A-ABB4-2DD7FE238625}"/>
    <dgm:cxn modelId="{0091D09C-2815-4DCC-8CB5-E9E9F8450F58}" srcId="{92426E1D-334E-4F5F-8041-2E1026BE3C8F}" destId="{1DD69EA3-64AC-4617-8D28-0191C39C038E}" srcOrd="0" destOrd="0" parTransId="{67A84E96-D41B-47E5-B1F0-3430F6A067AE}" sibTransId="{DB49D17A-5B73-42D8-B036-2C53CE6E96C0}"/>
    <dgm:cxn modelId="{C8CC089F-D416-244A-A3D8-7C69CB6E6D5C}" type="presOf" srcId="{E953702A-D921-4DA8-8283-436188704C50}" destId="{7CF47FD4-93E2-4381-8B47-2110B68A026D}" srcOrd="0" destOrd="1" presId="urn:microsoft.com/office/officeart/2005/8/layout/process3"/>
    <dgm:cxn modelId="{027098A9-EDDA-7E47-94E4-C66012A20A4F}" type="presOf" srcId="{8DCFEC21-9067-447E-BB60-444A193F0210}" destId="{B0302E07-DC4C-4887-90FD-CD0112895250}" srcOrd="0" destOrd="1" presId="urn:microsoft.com/office/officeart/2005/8/layout/process3"/>
    <dgm:cxn modelId="{34B58DAB-770E-42AA-9BD0-B6130CA6E4D3}" srcId="{909320B3-923A-46FC-97E4-CAB8E7BF5C26}" destId="{340317FE-903C-4720-A267-F5E55A57E6BE}" srcOrd="0" destOrd="0" parTransId="{1A2FBB0D-695E-4DEE-98B9-B6B6D9AB3409}" sibTransId="{128D70BB-AD25-4F4A-938E-3D005AB1B83A}"/>
    <dgm:cxn modelId="{928521AF-727B-6B47-A5EF-575ACCD8349F}" type="presOf" srcId="{72E89273-6C43-4F43-8D46-1AE8CE7705C3}" destId="{B0302E07-DC4C-4887-90FD-CD0112895250}" srcOrd="0" destOrd="0" presId="urn:microsoft.com/office/officeart/2005/8/layout/process3"/>
    <dgm:cxn modelId="{1AE77DAF-ACAE-824E-9F02-F653BC2FBC5A}" type="presOf" srcId="{EE453154-5FD7-4780-8D55-BF5DA7C0D337}" destId="{1EF1E12F-6341-4AE0-8B07-F41C469D01CC}" srcOrd="1" destOrd="0" presId="urn:microsoft.com/office/officeart/2005/8/layout/process3"/>
    <dgm:cxn modelId="{1463F4B9-21F2-DC47-A008-F98C6801188A}" type="presOf" srcId="{1DD69EA3-64AC-4617-8D28-0191C39C038E}" destId="{7CF47FD4-93E2-4381-8B47-2110B68A026D}" srcOrd="0" destOrd="0" presId="urn:microsoft.com/office/officeart/2005/8/layout/process3"/>
    <dgm:cxn modelId="{CD571EBC-6DEF-A946-B2C2-87719FCFB7E1}" type="presOf" srcId="{D18E649A-90A1-41F7-8E60-98B6CF7E6FCD}" destId="{CCCEFE46-1757-4B66-9B47-0499E422DA14}" srcOrd="0" destOrd="0" presId="urn:microsoft.com/office/officeart/2005/8/layout/process3"/>
    <dgm:cxn modelId="{5EDBD8BD-F915-4F30-B29E-E1068EE0DEDA}" srcId="{909320B3-923A-46FC-97E4-CAB8E7BF5C26}" destId="{EE453154-5FD7-4780-8D55-BF5DA7C0D337}" srcOrd="1" destOrd="0" parTransId="{9A3EC48A-7810-4FD2-990D-009F38024E56}" sibTransId="{07416090-7FDA-4A85-9C3C-EAC803662A67}"/>
    <dgm:cxn modelId="{FF20DBE2-D9B5-E249-97D5-A17AE4BC3796}" type="presOf" srcId="{B6C9A064-6DCF-C64D-9FB1-A7471993ECA8}" destId="{CCCEFE46-1757-4B66-9B47-0499E422DA14}" srcOrd="0" destOrd="2" presId="urn:microsoft.com/office/officeart/2005/8/layout/process3"/>
    <dgm:cxn modelId="{4E437BFD-C2DC-A448-ACFE-A35ACE6D4AE6}" srcId="{340317FE-903C-4720-A267-F5E55A57E6BE}" destId="{B6C9A064-6DCF-C64D-9FB1-A7471993ECA8}" srcOrd="2" destOrd="0" parTransId="{280D5CDB-52D5-4741-A6B3-66BC6CA2ADC8}" sibTransId="{4F0313F5-6EEE-C640-9E67-39C0A05E4876}"/>
    <dgm:cxn modelId="{DFA2C398-DB22-F645-9A7B-8DB1B540EAD8}" type="presParOf" srcId="{C2600FBF-7BDE-4A2A-99E8-5749BB3CB585}" destId="{A5F22C1B-1CDF-4C4D-9F52-1A693469303C}" srcOrd="0" destOrd="0" presId="urn:microsoft.com/office/officeart/2005/8/layout/process3"/>
    <dgm:cxn modelId="{A868AEAA-B65F-AD4E-A109-47C9DFEA7866}" type="presParOf" srcId="{A5F22C1B-1CDF-4C4D-9F52-1A693469303C}" destId="{556CAEA9-94CF-4718-8A95-30FEFB19BF12}" srcOrd="0" destOrd="0" presId="urn:microsoft.com/office/officeart/2005/8/layout/process3"/>
    <dgm:cxn modelId="{DF3D6204-F237-A344-AB1D-39F77583A3F1}" type="presParOf" srcId="{A5F22C1B-1CDF-4C4D-9F52-1A693469303C}" destId="{07B6D764-E9DC-4647-9EA3-FCC8530B215E}" srcOrd="1" destOrd="0" presId="urn:microsoft.com/office/officeart/2005/8/layout/process3"/>
    <dgm:cxn modelId="{24C4BA54-8BAF-FC42-8E12-A15615B480FD}" type="presParOf" srcId="{A5F22C1B-1CDF-4C4D-9F52-1A693469303C}" destId="{CCCEFE46-1757-4B66-9B47-0499E422DA14}" srcOrd="2" destOrd="0" presId="urn:microsoft.com/office/officeart/2005/8/layout/process3"/>
    <dgm:cxn modelId="{49068ACC-F6A2-8349-AED8-637C0B1201D2}" type="presParOf" srcId="{C2600FBF-7BDE-4A2A-99E8-5749BB3CB585}" destId="{FBA17EFE-AACD-4D07-9D90-EEA1EA63B98E}" srcOrd="1" destOrd="0" presId="urn:microsoft.com/office/officeart/2005/8/layout/process3"/>
    <dgm:cxn modelId="{B9487147-CE6D-4C4B-9F96-8C677F01E35D}" type="presParOf" srcId="{FBA17EFE-AACD-4D07-9D90-EEA1EA63B98E}" destId="{0FE1BFAB-9BDC-4057-B11A-E19A7838F3C4}" srcOrd="0" destOrd="0" presId="urn:microsoft.com/office/officeart/2005/8/layout/process3"/>
    <dgm:cxn modelId="{FED482CA-9B5D-624A-8C42-31DFE178D955}" type="presParOf" srcId="{C2600FBF-7BDE-4A2A-99E8-5749BB3CB585}" destId="{B040EE7A-6D05-481E-8FB9-E4CAA40C42A6}" srcOrd="2" destOrd="0" presId="urn:microsoft.com/office/officeart/2005/8/layout/process3"/>
    <dgm:cxn modelId="{CF9D75CE-473F-D549-A68A-0CC1C9B26FE5}" type="presParOf" srcId="{B040EE7A-6D05-481E-8FB9-E4CAA40C42A6}" destId="{7D0E14DB-89DA-4323-80AF-B156BEDEB179}" srcOrd="0" destOrd="0" presId="urn:microsoft.com/office/officeart/2005/8/layout/process3"/>
    <dgm:cxn modelId="{503F20C4-C53A-5946-B6F8-390F91A4D152}" type="presParOf" srcId="{B040EE7A-6D05-481E-8FB9-E4CAA40C42A6}" destId="{1EF1E12F-6341-4AE0-8B07-F41C469D01CC}" srcOrd="1" destOrd="0" presId="urn:microsoft.com/office/officeart/2005/8/layout/process3"/>
    <dgm:cxn modelId="{F6DA412F-38E7-B740-9062-5905EA57AE58}" type="presParOf" srcId="{B040EE7A-6D05-481E-8FB9-E4CAA40C42A6}" destId="{B0302E07-DC4C-4887-90FD-CD0112895250}" srcOrd="2" destOrd="0" presId="urn:microsoft.com/office/officeart/2005/8/layout/process3"/>
    <dgm:cxn modelId="{F961DB47-1A30-1341-96AD-980CBC088437}" type="presParOf" srcId="{C2600FBF-7BDE-4A2A-99E8-5749BB3CB585}" destId="{01A3F7A1-8661-4A3D-BEA2-C099023366D5}" srcOrd="3" destOrd="0" presId="urn:microsoft.com/office/officeart/2005/8/layout/process3"/>
    <dgm:cxn modelId="{BCCE25A3-7B92-AD42-90B9-442D7981ECE0}" type="presParOf" srcId="{01A3F7A1-8661-4A3D-BEA2-C099023366D5}" destId="{9CAB6D10-2774-4863-BAAA-5A0BCC3E7083}" srcOrd="0" destOrd="0" presId="urn:microsoft.com/office/officeart/2005/8/layout/process3"/>
    <dgm:cxn modelId="{0D8412C0-EB88-D94C-809C-5E8D0A9C5986}" type="presParOf" srcId="{C2600FBF-7BDE-4A2A-99E8-5749BB3CB585}" destId="{749E8977-73DD-4D90-B443-A752D589E546}" srcOrd="4" destOrd="0" presId="urn:microsoft.com/office/officeart/2005/8/layout/process3"/>
    <dgm:cxn modelId="{3034E6E3-C817-A842-9601-BA606F32E4FD}" type="presParOf" srcId="{749E8977-73DD-4D90-B443-A752D589E546}" destId="{B6CB09F4-F056-46F3-9063-E6F47EC5BBEA}" srcOrd="0" destOrd="0" presId="urn:microsoft.com/office/officeart/2005/8/layout/process3"/>
    <dgm:cxn modelId="{386A331D-765E-E44F-9C39-054C144E41E7}" type="presParOf" srcId="{749E8977-73DD-4D90-B443-A752D589E546}" destId="{2C1A6F5E-1116-465B-851E-18B0B905F015}" srcOrd="1" destOrd="0" presId="urn:microsoft.com/office/officeart/2005/8/layout/process3"/>
    <dgm:cxn modelId="{A3D794D4-5B6C-7C4B-8345-ACFAA79D6987}" type="presParOf" srcId="{749E8977-73DD-4D90-B443-A752D589E546}" destId="{7CF47FD4-93E2-4381-8B47-2110B68A026D}"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9320B3-923A-46FC-97E4-CAB8E7BF5C26}"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340317FE-903C-4720-A267-F5E55A57E6BE}">
      <dgm:prSet phldrT="[Text]"/>
      <dgm:spPr/>
      <dgm:t>
        <a:bodyPr/>
        <a:lstStyle/>
        <a:p>
          <a:r>
            <a:rPr lang="en-US" b="1" dirty="0"/>
            <a:t>Pre-Analytics</a:t>
          </a:r>
        </a:p>
      </dgm:t>
    </dgm:pt>
    <dgm:pt modelId="{1A2FBB0D-695E-4DEE-98B9-B6B6D9AB3409}" type="parTrans" cxnId="{34B58DAB-770E-42AA-9BD0-B6130CA6E4D3}">
      <dgm:prSet/>
      <dgm:spPr/>
      <dgm:t>
        <a:bodyPr/>
        <a:lstStyle/>
        <a:p>
          <a:endParaRPr lang="en-US"/>
        </a:p>
      </dgm:t>
    </dgm:pt>
    <dgm:pt modelId="{128D70BB-AD25-4F4A-938E-3D005AB1B83A}" type="sibTrans" cxnId="{34B58DAB-770E-42AA-9BD0-B6130CA6E4D3}">
      <dgm:prSet/>
      <dgm:spPr/>
      <dgm:t>
        <a:bodyPr/>
        <a:lstStyle/>
        <a:p>
          <a:endParaRPr lang="en-US" dirty="0"/>
        </a:p>
      </dgm:t>
    </dgm:pt>
    <dgm:pt modelId="{7F08D89E-3ADA-4A71-96E2-EB5B094C4C22}">
      <dgm:prSet phldrT="[Text]"/>
      <dgm:spPr/>
      <dgm:t>
        <a:bodyPr/>
        <a:lstStyle/>
        <a:p>
          <a:r>
            <a:rPr lang="en-US" dirty="0"/>
            <a:t>Sample Collection</a:t>
          </a:r>
        </a:p>
      </dgm:t>
    </dgm:pt>
    <dgm:pt modelId="{FABC98F1-22A7-4308-9724-669EA0BE5CE8}" type="parTrans" cxnId="{B4843998-55D1-4696-AEEA-C32519068FDE}">
      <dgm:prSet/>
      <dgm:spPr/>
      <dgm:t>
        <a:bodyPr/>
        <a:lstStyle/>
        <a:p>
          <a:endParaRPr lang="en-US"/>
        </a:p>
      </dgm:t>
    </dgm:pt>
    <dgm:pt modelId="{40368B28-3974-4D8F-93C2-5606E900744E}" type="sibTrans" cxnId="{B4843998-55D1-4696-AEEA-C32519068FDE}">
      <dgm:prSet/>
      <dgm:spPr/>
      <dgm:t>
        <a:bodyPr/>
        <a:lstStyle/>
        <a:p>
          <a:endParaRPr lang="en-US"/>
        </a:p>
      </dgm:t>
    </dgm:pt>
    <dgm:pt modelId="{EE453154-5FD7-4780-8D55-BF5DA7C0D337}">
      <dgm:prSet phldrT="[Text]"/>
      <dgm:spPr/>
      <dgm:t>
        <a:bodyPr/>
        <a:lstStyle/>
        <a:p>
          <a:r>
            <a:rPr lang="en-US" b="1" dirty="0"/>
            <a:t>Analytics</a:t>
          </a:r>
        </a:p>
      </dgm:t>
    </dgm:pt>
    <dgm:pt modelId="{9A3EC48A-7810-4FD2-990D-009F38024E56}" type="parTrans" cxnId="{5EDBD8BD-F915-4F30-B29E-E1068EE0DEDA}">
      <dgm:prSet/>
      <dgm:spPr/>
      <dgm:t>
        <a:bodyPr/>
        <a:lstStyle/>
        <a:p>
          <a:endParaRPr lang="en-US"/>
        </a:p>
      </dgm:t>
    </dgm:pt>
    <dgm:pt modelId="{07416090-7FDA-4A85-9C3C-EAC803662A67}" type="sibTrans" cxnId="{5EDBD8BD-F915-4F30-B29E-E1068EE0DEDA}">
      <dgm:prSet/>
      <dgm:spPr/>
      <dgm:t>
        <a:bodyPr/>
        <a:lstStyle/>
        <a:p>
          <a:endParaRPr lang="en-US" dirty="0"/>
        </a:p>
      </dgm:t>
    </dgm:pt>
    <dgm:pt modelId="{72E89273-6C43-4F43-8D46-1AE8CE7705C3}">
      <dgm:prSet phldrT="[Text]"/>
      <dgm:spPr/>
      <dgm:t>
        <a:bodyPr/>
        <a:lstStyle/>
        <a:p>
          <a:r>
            <a:rPr lang="en-US" dirty="0"/>
            <a:t>Sample Storage and Processing</a:t>
          </a:r>
        </a:p>
      </dgm:t>
    </dgm:pt>
    <dgm:pt modelId="{79EB79A9-3056-4773-B3DB-71AC1C612801}" type="parTrans" cxnId="{71187499-4BC1-434E-A3F9-7F976F2B3E44}">
      <dgm:prSet/>
      <dgm:spPr/>
      <dgm:t>
        <a:bodyPr/>
        <a:lstStyle/>
        <a:p>
          <a:endParaRPr lang="en-US"/>
        </a:p>
      </dgm:t>
    </dgm:pt>
    <dgm:pt modelId="{84CDC478-BDBB-423A-ABB4-2DD7FE238625}" type="sibTrans" cxnId="{71187499-4BC1-434E-A3F9-7F976F2B3E44}">
      <dgm:prSet/>
      <dgm:spPr/>
      <dgm:t>
        <a:bodyPr/>
        <a:lstStyle/>
        <a:p>
          <a:endParaRPr lang="en-US"/>
        </a:p>
      </dgm:t>
    </dgm:pt>
    <dgm:pt modelId="{92426E1D-334E-4F5F-8041-2E1026BE3C8F}">
      <dgm:prSet phldrT="[Text]"/>
      <dgm:spPr/>
      <dgm:t>
        <a:bodyPr/>
        <a:lstStyle/>
        <a:p>
          <a:r>
            <a:rPr lang="en-US" b="1" dirty="0"/>
            <a:t>Clinical Validation</a:t>
          </a:r>
        </a:p>
      </dgm:t>
    </dgm:pt>
    <dgm:pt modelId="{1D33F74D-A0AE-460E-84BE-FE0E8ECC5708}" type="parTrans" cxnId="{42ADA644-8D29-4613-B2B8-F6F40B2C1FAE}">
      <dgm:prSet/>
      <dgm:spPr/>
      <dgm:t>
        <a:bodyPr/>
        <a:lstStyle/>
        <a:p>
          <a:endParaRPr lang="en-US"/>
        </a:p>
      </dgm:t>
    </dgm:pt>
    <dgm:pt modelId="{4BD2F353-8E98-4234-AC2F-537B84F67CDE}" type="sibTrans" cxnId="{42ADA644-8D29-4613-B2B8-F6F40B2C1FAE}">
      <dgm:prSet/>
      <dgm:spPr/>
      <dgm:t>
        <a:bodyPr/>
        <a:lstStyle/>
        <a:p>
          <a:endParaRPr lang="en-US"/>
        </a:p>
      </dgm:t>
    </dgm:pt>
    <dgm:pt modelId="{E953702A-D921-4DA8-8283-436188704C50}">
      <dgm:prSet phldrT="[Text]"/>
      <dgm:spPr/>
      <dgm:t>
        <a:bodyPr/>
        <a:lstStyle/>
        <a:p>
          <a:r>
            <a:rPr lang="en-US" dirty="0"/>
            <a:t>Patient Data</a:t>
          </a:r>
        </a:p>
      </dgm:t>
    </dgm:pt>
    <dgm:pt modelId="{E02BF51D-8AFC-4A15-B435-315CC8B57A80}" type="parTrans" cxnId="{57EFFD1E-55EF-4437-A267-8694B15F28A6}">
      <dgm:prSet/>
      <dgm:spPr/>
      <dgm:t>
        <a:bodyPr/>
        <a:lstStyle/>
        <a:p>
          <a:endParaRPr lang="en-US"/>
        </a:p>
      </dgm:t>
    </dgm:pt>
    <dgm:pt modelId="{272D6385-5F99-44C9-BAF4-9760A34950B2}" type="sibTrans" cxnId="{57EFFD1E-55EF-4437-A267-8694B15F28A6}">
      <dgm:prSet/>
      <dgm:spPr/>
      <dgm:t>
        <a:bodyPr/>
        <a:lstStyle/>
        <a:p>
          <a:endParaRPr lang="en-US"/>
        </a:p>
      </dgm:t>
    </dgm:pt>
    <dgm:pt modelId="{1DD69EA3-64AC-4617-8D28-0191C39C038E}">
      <dgm:prSet phldrT="[Text]"/>
      <dgm:spPr/>
      <dgm:t>
        <a:bodyPr/>
        <a:lstStyle/>
        <a:p>
          <a:r>
            <a:rPr lang="en-US" dirty="0"/>
            <a:t>Assay Results</a:t>
          </a:r>
        </a:p>
      </dgm:t>
    </dgm:pt>
    <dgm:pt modelId="{67A84E96-D41B-47E5-B1F0-3430F6A067AE}" type="parTrans" cxnId="{0091D09C-2815-4DCC-8CB5-E9E9F8450F58}">
      <dgm:prSet/>
      <dgm:spPr/>
      <dgm:t>
        <a:bodyPr/>
        <a:lstStyle/>
        <a:p>
          <a:endParaRPr lang="en-US"/>
        </a:p>
      </dgm:t>
    </dgm:pt>
    <dgm:pt modelId="{DB49D17A-5B73-42D8-B036-2C53CE6E96C0}" type="sibTrans" cxnId="{0091D09C-2815-4DCC-8CB5-E9E9F8450F58}">
      <dgm:prSet/>
      <dgm:spPr/>
      <dgm:t>
        <a:bodyPr/>
        <a:lstStyle/>
        <a:p>
          <a:endParaRPr lang="en-US"/>
        </a:p>
      </dgm:t>
    </dgm:pt>
    <dgm:pt modelId="{8DCFEC21-9067-447E-BB60-444A193F0210}">
      <dgm:prSet phldrT="[Text]"/>
      <dgm:spPr/>
      <dgm:t>
        <a:bodyPr/>
        <a:lstStyle/>
        <a:p>
          <a:r>
            <a:rPr lang="en-US" dirty="0"/>
            <a:t>Assay SOP</a:t>
          </a:r>
        </a:p>
      </dgm:t>
    </dgm:pt>
    <dgm:pt modelId="{B372675C-69D2-4B7D-BFEE-352E26FCA5FE}" type="parTrans" cxnId="{7BEE9A3A-09DC-4A2A-9277-657D866449EF}">
      <dgm:prSet/>
      <dgm:spPr/>
      <dgm:t>
        <a:bodyPr/>
        <a:lstStyle/>
        <a:p>
          <a:endParaRPr lang="en-US"/>
        </a:p>
      </dgm:t>
    </dgm:pt>
    <dgm:pt modelId="{C8E133C7-2920-4F93-89CA-42C323C01BD9}" type="sibTrans" cxnId="{7BEE9A3A-09DC-4A2A-9277-657D866449EF}">
      <dgm:prSet/>
      <dgm:spPr/>
      <dgm:t>
        <a:bodyPr/>
        <a:lstStyle/>
        <a:p>
          <a:endParaRPr lang="en-US"/>
        </a:p>
      </dgm:t>
    </dgm:pt>
    <dgm:pt modelId="{D18E649A-90A1-41F7-8E60-98B6CF7E6FCD}">
      <dgm:prSet phldrT="[Text]"/>
      <dgm:spPr/>
      <dgm:t>
        <a:bodyPr/>
        <a:lstStyle/>
        <a:p>
          <a:r>
            <a:rPr lang="en-US" dirty="0"/>
            <a:t>Analyte</a:t>
          </a:r>
        </a:p>
      </dgm:t>
    </dgm:pt>
    <dgm:pt modelId="{8D58E7F4-306D-414F-B7AD-79D9E8BE60BE}" type="parTrans" cxnId="{4A675278-71A7-4CDC-B616-B1B7258898A2}">
      <dgm:prSet/>
      <dgm:spPr/>
      <dgm:t>
        <a:bodyPr/>
        <a:lstStyle/>
        <a:p>
          <a:endParaRPr lang="en-US"/>
        </a:p>
      </dgm:t>
    </dgm:pt>
    <dgm:pt modelId="{A5D6BCE2-516A-485D-9FB8-E0C8339702D0}" type="sibTrans" cxnId="{4A675278-71A7-4CDC-B616-B1B7258898A2}">
      <dgm:prSet/>
      <dgm:spPr/>
      <dgm:t>
        <a:bodyPr/>
        <a:lstStyle/>
        <a:p>
          <a:endParaRPr lang="en-US"/>
        </a:p>
      </dgm:t>
    </dgm:pt>
    <dgm:pt modelId="{B6C9A064-6DCF-C64D-9FB1-A7471993ECA8}">
      <dgm:prSet phldrT="[Text]"/>
      <dgm:spPr/>
      <dgm:t>
        <a:bodyPr/>
        <a:lstStyle/>
        <a:p>
          <a:r>
            <a:rPr lang="en-US" dirty="0"/>
            <a:t>Patient Factors</a:t>
          </a:r>
        </a:p>
      </dgm:t>
    </dgm:pt>
    <dgm:pt modelId="{280D5CDB-52D5-4741-A6B3-66BC6CA2ADC8}" type="parTrans" cxnId="{4E437BFD-C2DC-A448-ACFE-A35ACE6D4AE6}">
      <dgm:prSet/>
      <dgm:spPr/>
      <dgm:t>
        <a:bodyPr/>
        <a:lstStyle/>
        <a:p>
          <a:endParaRPr lang="en-US"/>
        </a:p>
      </dgm:t>
    </dgm:pt>
    <dgm:pt modelId="{4F0313F5-6EEE-C640-9E67-39C0A05E4876}" type="sibTrans" cxnId="{4E437BFD-C2DC-A448-ACFE-A35ACE6D4AE6}">
      <dgm:prSet/>
      <dgm:spPr/>
      <dgm:t>
        <a:bodyPr/>
        <a:lstStyle/>
        <a:p>
          <a:endParaRPr lang="en-US"/>
        </a:p>
      </dgm:t>
    </dgm:pt>
    <dgm:pt modelId="{C2600FBF-7BDE-4A2A-99E8-5749BB3CB585}" type="pres">
      <dgm:prSet presAssocID="{909320B3-923A-46FC-97E4-CAB8E7BF5C26}" presName="linearFlow" presStyleCnt="0">
        <dgm:presLayoutVars>
          <dgm:dir/>
          <dgm:animLvl val="lvl"/>
          <dgm:resizeHandles val="exact"/>
        </dgm:presLayoutVars>
      </dgm:prSet>
      <dgm:spPr/>
    </dgm:pt>
    <dgm:pt modelId="{A5F22C1B-1CDF-4C4D-9F52-1A693469303C}" type="pres">
      <dgm:prSet presAssocID="{340317FE-903C-4720-A267-F5E55A57E6BE}" presName="composite" presStyleCnt="0"/>
      <dgm:spPr/>
    </dgm:pt>
    <dgm:pt modelId="{556CAEA9-94CF-4718-8A95-30FEFB19BF12}" type="pres">
      <dgm:prSet presAssocID="{340317FE-903C-4720-A267-F5E55A57E6BE}" presName="parTx" presStyleLbl="node1" presStyleIdx="0" presStyleCnt="3">
        <dgm:presLayoutVars>
          <dgm:chMax val="0"/>
          <dgm:chPref val="0"/>
          <dgm:bulletEnabled val="1"/>
        </dgm:presLayoutVars>
      </dgm:prSet>
      <dgm:spPr/>
    </dgm:pt>
    <dgm:pt modelId="{07B6D764-E9DC-4647-9EA3-FCC8530B215E}" type="pres">
      <dgm:prSet presAssocID="{340317FE-903C-4720-A267-F5E55A57E6BE}" presName="parSh" presStyleLbl="node1" presStyleIdx="0" presStyleCnt="3"/>
      <dgm:spPr/>
    </dgm:pt>
    <dgm:pt modelId="{CCCEFE46-1757-4B66-9B47-0499E422DA14}" type="pres">
      <dgm:prSet presAssocID="{340317FE-903C-4720-A267-F5E55A57E6BE}" presName="desTx" presStyleLbl="fgAcc1" presStyleIdx="0" presStyleCnt="3">
        <dgm:presLayoutVars>
          <dgm:bulletEnabled val="1"/>
        </dgm:presLayoutVars>
      </dgm:prSet>
      <dgm:spPr/>
    </dgm:pt>
    <dgm:pt modelId="{FBA17EFE-AACD-4D07-9D90-EEA1EA63B98E}" type="pres">
      <dgm:prSet presAssocID="{128D70BB-AD25-4F4A-938E-3D005AB1B83A}" presName="sibTrans" presStyleLbl="sibTrans2D1" presStyleIdx="0" presStyleCnt="2"/>
      <dgm:spPr/>
    </dgm:pt>
    <dgm:pt modelId="{0FE1BFAB-9BDC-4057-B11A-E19A7838F3C4}" type="pres">
      <dgm:prSet presAssocID="{128D70BB-AD25-4F4A-938E-3D005AB1B83A}" presName="connTx" presStyleLbl="sibTrans2D1" presStyleIdx="0" presStyleCnt="2"/>
      <dgm:spPr/>
    </dgm:pt>
    <dgm:pt modelId="{B040EE7A-6D05-481E-8FB9-E4CAA40C42A6}" type="pres">
      <dgm:prSet presAssocID="{EE453154-5FD7-4780-8D55-BF5DA7C0D337}" presName="composite" presStyleCnt="0"/>
      <dgm:spPr/>
    </dgm:pt>
    <dgm:pt modelId="{7D0E14DB-89DA-4323-80AF-B156BEDEB179}" type="pres">
      <dgm:prSet presAssocID="{EE453154-5FD7-4780-8D55-BF5DA7C0D337}" presName="parTx" presStyleLbl="node1" presStyleIdx="0" presStyleCnt="3">
        <dgm:presLayoutVars>
          <dgm:chMax val="0"/>
          <dgm:chPref val="0"/>
          <dgm:bulletEnabled val="1"/>
        </dgm:presLayoutVars>
      </dgm:prSet>
      <dgm:spPr/>
    </dgm:pt>
    <dgm:pt modelId="{1EF1E12F-6341-4AE0-8B07-F41C469D01CC}" type="pres">
      <dgm:prSet presAssocID="{EE453154-5FD7-4780-8D55-BF5DA7C0D337}" presName="parSh" presStyleLbl="node1" presStyleIdx="1" presStyleCnt="3"/>
      <dgm:spPr/>
    </dgm:pt>
    <dgm:pt modelId="{B0302E07-DC4C-4887-90FD-CD0112895250}" type="pres">
      <dgm:prSet presAssocID="{EE453154-5FD7-4780-8D55-BF5DA7C0D337}" presName="desTx" presStyleLbl="fgAcc1" presStyleIdx="1" presStyleCnt="3">
        <dgm:presLayoutVars>
          <dgm:bulletEnabled val="1"/>
        </dgm:presLayoutVars>
      </dgm:prSet>
      <dgm:spPr/>
    </dgm:pt>
    <dgm:pt modelId="{01A3F7A1-8661-4A3D-BEA2-C099023366D5}" type="pres">
      <dgm:prSet presAssocID="{07416090-7FDA-4A85-9C3C-EAC803662A67}" presName="sibTrans" presStyleLbl="sibTrans2D1" presStyleIdx="1" presStyleCnt="2"/>
      <dgm:spPr/>
    </dgm:pt>
    <dgm:pt modelId="{9CAB6D10-2774-4863-BAAA-5A0BCC3E7083}" type="pres">
      <dgm:prSet presAssocID="{07416090-7FDA-4A85-9C3C-EAC803662A67}" presName="connTx" presStyleLbl="sibTrans2D1" presStyleIdx="1" presStyleCnt="2"/>
      <dgm:spPr/>
    </dgm:pt>
    <dgm:pt modelId="{749E8977-73DD-4D90-B443-A752D589E546}" type="pres">
      <dgm:prSet presAssocID="{92426E1D-334E-4F5F-8041-2E1026BE3C8F}" presName="composite" presStyleCnt="0"/>
      <dgm:spPr/>
    </dgm:pt>
    <dgm:pt modelId="{B6CB09F4-F056-46F3-9063-E6F47EC5BBEA}" type="pres">
      <dgm:prSet presAssocID="{92426E1D-334E-4F5F-8041-2E1026BE3C8F}" presName="parTx" presStyleLbl="node1" presStyleIdx="1" presStyleCnt="3">
        <dgm:presLayoutVars>
          <dgm:chMax val="0"/>
          <dgm:chPref val="0"/>
          <dgm:bulletEnabled val="1"/>
        </dgm:presLayoutVars>
      </dgm:prSet>
      <dgm:spPr/>
    </dgm:pt>
    <dgm:pt modelId="{2C1A6F5E-1116-465B-851E-18B0B905F015}" type="pres">
      <dgm:prSet presAssocID="{92426E1D-334E-4F5F-8041-2E1026BE3C8F}" presName="parSh" presStyleLbl="node1" presStyleIdx="2" presStyleCnt="3"/>
      <dgm:spPr/>
    </dgm:pt>
    <dgm:pt modelId="{7CF47FD4-93E2-4381-8B47-2110B68A026D}" type="pres">
      <dgm:prSet presAssocID="{92426E1D-334E-4F5F-8041-2E1026BE3C8F}" presName="desTx" presStyleLbl="fgAcc1" presStyleIdx="2" presStyleCnt="3">
        <dgm:presLayoutVars>
          <dgm:bulletEnabled val="1"/>
        </dgm:presLayoutVars>
      </dgm:prSet>
      <dgm:spPr/>
    </dgm:pt>
  </dgm:ptLst>
  <dgm:cxnLst>
    <dgm:cxn modelId="{FDCCDF00-2E9A-554C-9474-A47ADE7CA5C1}" type="presOf" srcId="{909320B3-923A-46FC-97E4-CAB8E7BF5C26}" destId="{C2600FBF-7BDE-4A2A-99E8-5749BB3CB585}" srcOrd="0" destOrd="0" presId="urn:microsoft.com/office/officeart/2005/8/layout/process3"/>
    <dgm:cxn modelId="{57EFFD1E-55EF-4437-A267-8694B15F28A6}" srcId="{92426E1D-334E-4F5F-8041-2E1026BE3C8F}" destId="{E953702A-D921-4DA8-8283-436188704C50}" srcOrd="1" destOrd="0" parTransId="{E02BF51D-8AFC-4A15-B435-315CC8B57A80}" sibTransId="{272D6385-5F99-44C9-BAF4-9760A34950B2}"/>
    <dgm:cxn modelId="{87BD0123-09AB-9F4A-A705-C0EB2DED5117}" type="presOf" srcId="{128D70BB-AD25-4F4A-938E-3D005AB1B83A}" destId="{FBA17EFE-AACD-4D07-9D90-EEA1EA63B98E}" srcOrd="0" destOrd="0" presId="urn:microsoft.com/office/officeart/2005/8/layout/process3"/>
    <dgm:cxn modelId="{8C337D29-8156-8645-968B-8F65AC0FCA92}" type="presOf" srcId="{7F08D89E-3ADA-4A71-96E2-EB5B094C4C22}" destId="{CCCEFE46-1757-4B66-9B47-0499E422DA14}" srcOrd="0" destOrd="1" presId="urn:microsoft.com/office/officeart/2005/8/layout/process3"/>
    <dgm:cxn modelId="{7FFD772E-8D42-7F4D-AF74-FB27C2C634BE}" type="presOf" srcId="{72E89273-6C43-4F43-8D46-1AE8CE7705C3}" destId="{B0302E07-DC4C-4887-90FD-CD0112895250}" srcOrd="0" destOrd="0" presId="urn:microsoft.com/office/officeart/2005/8/layout/process3"/>
    <dgm:cxn modelId="{7BEE9A3A-09DC-4A2A-9277-657D866449EF}" srcId="{EE453154-5FD7-4780-8D55-BF5DA7C0D337}" destId="{8DCFEC21-9067-447E-BB60-444A193F0210}" srcOrd="1" destOrd="0" parTransId="{B372675C-69D2-4B7D-BFEE-352E26FCA5FE}" sibTransId="{C8E133C7-2920-4F93-89CA-42C323C01BD9}"/>
    <dgm:cxn modelId="{432B6242-9A0C-9E4B-883E-E9847FE5F725}" type="presOf" srcId="{1DD69EA3-64AC-4617-8D28-0191C39C038E}" destId="{7CF47FD4-93E2-4381-8B47-2110B68A026D}" srcOrd="0" destOrd="0" presId="urn:microsoft.com/office/officeart/2005/8/layout/process3"/>
    <dgm:cxn modelId="{42ADA644-8D29-4613-B2B8-F6F40B2C1FAE}" srcId="{909320B3-923A-46FC-97E4-CAB8E7BF5C26}" destId="{92426E1D-334E-4F5F-8041-2E1026BE3C8F}" srcOrd="2" destOrd="0" parTransId="{1D33F74D-A0AE-460E-84BE-FE0E8ECC5708}" sibTransId="{4BD2F353-8E98-4234-AC2F-537B84F67CDE}"/>
    <dgm:cxn modelId="{FC011A4A-3296-4C47-AC9C-01AD626F64B7}" type="presOf" srcId="{07416090-7FDA-4A85-9C3C-EAC803662A67}" destId="{01A3F7A1-8661-4A3D-BEA2-C099023366D5}" srcOrd="0" destOrd="0" presId="urn:microsoft.com/office/officeart/2005/8/layout/process3"/>
    <dgm:cxn modelId="{2E53224B-528E-A446-8B58-3981CCA6E095}" type="presOf" srcId="{B6C9A064-6DCF-C64D-9FB1-A7471993ECA8}" destId="{CCCEFE46-1757-4B66-9B47-0499E422DA14}" srcOrd="0" destOrd="2" presId="urn:microsoft.com/office/officeart/2005/8/layout/process3"/>
    <dgm:cxn modelId="{F6CEAC61-2A29-A140-83CB-16ECC989D0B6}" type="presOf" srcId="{E953702A-D921-4DA8-8283-436188704C50}" destId="{7CF47FD4-93E2-4381-8B47-2110B68A026D}" srcOrd="0" destOrd="1" presId="urn:microsoft.com/office/officeart/2005/8/layout/process3"/>
    <dgm:cxn modelId="{8D23286E-65F3-EC46-8ED9-5242256EF5D0}" type="presOf" srcId="{07416090-7FDA-4A85-9C3C-EAC803662A67}" destId="{9CAB6D10-2774-4863-BAAA-5A0BCC3E7083}" srcOrd="1" destOrd="0" presId="urn:microsoft.com/office/officeart/2005/8/layout/process3"/>
    <dgm:cxn modelId="{30632A73-52A8-9440-A2FB-EE99690B698B}" type="presOf" srcId="{8DCFEC21-9067-447E-BB60-444A193F0210}" destId="{B0302E07-DC4C-4887-90FD-CD0112895250}" srcOrd="0" destOrd="1" presId="urn:microsoft.com/office/officeart/2005/8/layout/process3"/>
    <dgm:cxn modelId="{4A675278-71A7-4CDC-B616-B1B7258898A2}" srcId="{340317FE-903C-4720-A267-F5E55A57E6BE}" destId="{D18E649A-90A1-41F7-8E60-98B6CF7E6FCD}" srcOrd="0" destOrd="0" parTransId="{8D58E7F4-306D-414F-B7AD-79D9E8BE60BE}" sibTransId="{A5D6BCE2-516A-485D-9FB8-E0C8339702D0}"/>
    <dgm:cxn modelId="{483E6B81-743D-F142-82F1-1D3CF5E7435F}" type="presOf" srcId="{EE453154-5FD7-4780-8D55-BF5DA7C0D337}" destId="{1EF1E12F-6341-4AE0-8B07-F41C469D01CC}" srcOrd="1" destOrd="0" presId="urn:microsoft.com/office/officeart/2005/8/layout/process3"/>
    <dgm:cxn modelId="{9EE63C8A-1C1A-164E-A7A9-1583BE58BB88}" type="presOf" srcId="{92426E1D-334E-4F5F-8041-2E1026BE3C8F}" destId="{2C1A6F5E-1116-465B-851E-18B0B905F015}" srcOrd="1" destOrd="0" presId="urn:microsoft.com/office/officeart/2005/8/layout/process3"/>
    <dgm:cxn modelId="{B4843998-55D1-4696-AEEA-C32519068FDE}" srcId="{340317FE-903C-4720-A267-F5E55A57E6BE}" destId="{7F08D89E-3ADA-4A71-96E2-EB5B094C4C22}" srcOrd="1" destOrd="0" parTransId="{FABC98F1-22A7-4308-9724-669EA0BE5CE8}" sibTransId="{40368B28-3974-4D8F-93C2-5606E900744E}"/>
    <dgm:cxn modelId="{71187499-4BC1-434E-A3F9-7F976F2B3E44}" srcId="{EE453154-5FD7-4780-8D55-BF5DA7C0D337}" destId="{72E89273-6C43-4F43-8D46-1AE8CE7705C3}" srcOrd="0" destOrd="0" parTransId="{79EB79A9-3056-4773-B3DB-71AC1C612801}" sibTransId="{84CDC478-BDBB-423A-ABB4-2DD7FE238625}"/>
    <dgm:cxn modelId="{0091D09C-2815-4DCC-8CB5-E9E9F8450F58}" srcId="{92426E1D-334E-4F5F-8041-2E1026BE3C8F}" destId="{1DD69EA3-64AC-4617-8D28-0191C39C038E}" srcOrd="0" destOrd="0" parTransId="{67A84E96-D41B-47E5-B1F0-3430F6A067AE}" sibTransId="{DB49D17A-5B73-42D8-B036-2C53CE6E96C0}"/>
    <dgm:cxn modelId="{34B58DAB-770E-42AA-9BD0-B6130CA6E4D3}" srcId="{909320B3-923A-46FC-97E4-CAB8E7BF5C26}" destId="{340317FE-903C-4720-A267-F5E55A57E6BE}" srcOrd="0" destOrd="0" parTransId="{1A2FBB0D-695E-4DEE-98B9-B6B6D9AB3409}" sibTransId="{128D70BB-AD25-4F4A-938E-3D005AB1B83A}"/>
    <dgm:cxn modelId="{96CC0EAC-A865-8041-96BE-613996281FEE}" type="presOf" srcId="{EE453154-5FD7-4780-8D55-BF5DA7C0D337}" destId="{7D0E14DB-89DA-4323-80AF-B156BEDEB179}" srcOrd="0" destOrd="0" presId="urn:microsoft.com/office/officeart/2005/8/layout/process3"/>
    <dgm:cxn modelId="{5EDBD8BD-F915-4F30-B29E-E1068EE0DEDA}" srcId="{909320B3-923A-46FC-97E4-CAB8E7BF5C26}" destId="{EE453154-5FD7-4780-8D55-BF5DA7C0D337}" srcOrd="1" destOrd="0" parTransId="{9A3EC48A-7810-4FD2-990D-009F38024E56}" sibTransId="{07416090-7FDA-4A85-9C3C-EAC803662A67}"/>
    <dgm:cxn modelId="{2E6636C0-761F-1B40-BE88-343B47A487DB}" type="presOf" srcId="{92426E1D-334E-4F5F-8041-2E1026BE3C8F}" destId="{B6CB09F4-F056-46F3-9063-E6F47EC5BBEA}" srcOrd="0" destOrd="0" presId="urn:microsoft.com/office/officeart/2005/8/layout/process3"/>
    <dgm:cxn modelId="{64FBE1CA-0174-E247-B35C-63E21DEBC028}" type="presOf" srcId="{D18E649A-90A1-41F7-8E60-98B6CF7E6FCD}" destId="{CCCEFE46-1757-4B66-9B47-0499E422DA14}" srcOrd="0" destOrd="0" presId="urn:microsoft.com/office/officeart/2005/8/layout/process3"/>
    <dgm:cxn modelId="{94D689EC-3DE9-AC44-BC4F-C157893B6277}" type="presOf" srcId="{340317FE-903C-4720-A267-F5E55A57E6BE}" destId="{07B6D764-E9DC-4647-9EA3-FCC8530B215E}" srcOrd="1" destOrd="0" presId="urn:microsoft.com/office/officeart/2005/8/layout/process3"/>
    <dgm:cxn modelId="{C0B2B8F7-FE06-B541-A7B5-047229A84E51}" type="presOf" srcId="{128D70BB-AD25-4F4A-938E-3D005AB1B83A}" destId="{0FE1BFAB-9BDC-4057-B11A-E19A7838F3C4}" srcOrd="1" destOrd="0" presId="urn:microsoft.com/office/officeart/2005/8/layout/process3"/>
    <dgm:cxn modelId="{4D9DF8F7-5DA0-274C-846F-3DF03FF49724}" type="presOf" srcId="{340317FE-903C-4720-A267-F5E55A57E6BE}" destId="{556CAEA9-94CF-4718-8A95-30FEFB19BF12}" srcOrd="0" destOrd="0" presId="urn:microsoft.com/office/officeart/2005/8/layout/process3"/>
    <dgm:cxn modelId="{4E437BFD-C2DC-A448-ACFE-A35ACE6D4AE6}" srcId="{340317FE-903C-4720-A267-F5E55A57E6BE}" destId="{B6C9A064-6DCF-C64D-9FB1-A7471993ECA8}" srcOrd="2" destOrd="0" parTransId="{280D5CDB-52D5-4741-A6B3-66BC6CA2ADC8}" sibTransId="{4F0313F5-6EEE-C640-9E67-39C0A05E4876}"/>
    <dgm:cxn modelId="{F83A03FF-EA88-F243-A6A8-AF06C6DC3AD8}" type="presParOf" srcId="{C2600FBF-7BDE-4A2A-99E8-5749BB3CB585}" destId="{A5F22C1B-1CDF-4C4D-9F52-1A693469303C}" srcOrd="0" destOrd="0" presId="urn:microsoft.com/office/officeart/2005/8/layout/process3"/>
    <dgm:cxn modelId="{4872F31D-8D54-DF4F-838B-5004678E42FA}" type="presParOf" srcId="{A5F22C1B-1CDF-4C4D-9F52-1A693469303C}" destId="{556CAEA9-94CF-4718-8A95-30FEFB19BF12}" srcOrd="0" destOrd="0" presId="urn:microsoft.com/office/officeart/2005/8/layout/process3"/>
    <dgm:cxn modelId="{A2DC43A1-6436-2540-9BEE-C4AD45A7E4AA}" type="presParOf" srcId="{A5F22C1B-1CDF-4C4D-9F52-1A693469303C}" destId="{07B6D764-E9DC-4647-9EA3-FCC8530B215E}" srcOrd="1" destOrd="0" presId="urn:microsoft.com/office/officeart/2005/8/layout/process3"/>
    <dgm:cxn modelId="{68C88CB0-4801-1443-84A9-8203DA7EEE59}" type="presParOf" srcId="{A5F22C1B-1CDF-4C4D-9F52-1A693469303C}" destId="{CCCEFE46-1757-4B66-9B47-0499E422DA14}" srcOrd="2" destOrd="0" presId="urn:microsoft.com/office/officeart/2005/8/layout/process3"/>
    <dgm:cxn modelId="{CE2A5BF6-03A1-B34D-8B07-05A5569ADB8E}" type="presParOf" srcId="{C2600FBF-7BDE-4A2A-99E8-5749BB3CB585}" destId="{FBA17EFE-AACD-4D07-9D90-EEA1EA63B98E}" srcOrd="1" destOrd="0" presId="urn:microsoft.com/office/officeart/2005/8/layout/process3"/>
    <dgm:cxn modelId="{BD80DA97-E1A7-7540-866B-3A485C4904DD}" type="presParOf" srcId="{FBA17EFE-AACD-4D07-9D90-EEA1EA63B98E}" destId="{0FE1BFAB-9BDC-4057-B11A-E19A7838F3C4}" srcOrd="0" destOrd="0" presId="urn:microsoft.com/office/officeart/2005/8/layout/process3"/>
    <dgm:cxn modelId="{ECB79BA9-AC19-9A4E-A67C-6B828EA8F4CC}" type="presParOf" srcId="{C2600FBF-7BDE-4A2A-99E8-5749BB3CB585}" destId="{B040EE7A-6D05-481E-8FB9-E4CAA40C42A6}" srcOrd="2" destOrd="0" presId="urn:microsoft.com/office/officeart/2005/8/layout/process3"/>
    <dgm:cxn modelId="{608A95D2-1706-0E4B-9911-511F1E2D42BD}" type="presParOf" srcId="{B040EE7A-6D05-481E-8FB9-E4CAA40C42A6}" destId="{7D0E14DB-89DA-4323-80AF-B156BEDEB179}" srcOrd="0" destOrd="0" presId="urn:microsoft.com/office/officeart/2005/8/layout/process3"/>
    <dgm:cxn modelId="{A8D74E77-6D40-E146-840F-7B26FE97AAD8}" type="presParOf" srcId="{B040EE7A-6D05-481E-8FB9-E4CAA40C42A6}" destId="{1EF1E12F-6341-4AE0-8B07-F41C469D01CC}" srcOrd="1" destOrd="0" presId="urn:microsoft.com/office/officeart/2005/8/layout/process3"/>
    <dgm:cxn modelId="{74D16F99-12BC-464F-9DF0-9CF01389A48F}" type="presParOf" srcId="{B040EE7A-6D05-481E-8FB9-E4CAA40C42A6}" destId="{B0302E07-DC4C-4887-90FD-CD0112895250}" srcOrd="2" destOrd="0" presId="urn:microsoft.com/office/officeart/2005/8/layout/process3"/>
    <dgm:cxn modelId="{647E703C-FD6B-E848-8FB4-4D7770F0A34C}" type="presParOf" srcId="{C2600FBF-7BDE-4A2A-99E8-5749BB3CB585}" destId="{01A3F7A1-8661-4A3D-BEA2-C099023366D5}" srcOrd="3" destOrd="0" presId="urn:microsoft.com/office/officeart/2005/8/layout/process3"/>
    <dgm:cxn modelId="{72292DA8-CD61-D540-BCFA-A5C433F25372}" type="presParOf" srcId="{01A3F7A1-8661-4A3D-BEA2-C099023366D5}" destId="{9CAB6D10-2774-4863-BAAA-5A0BCC3E7083}" srcOrd="0" destOrd="0" presId="urn:microsoft.com/office/officeart/2005/8/layout/process3"/>
    <dgm:cxn modelId="{2DF21DF0-A991-2C4F-B3CD-F692C1D362D3}" type="presParOf" srcId="{C2600FBF-7BDE-4A2A-99E8-5749BB3CB585}" destId="{749E8977-73DD-4D90-B443-A752D589E546}" srcOrd="4" destOrd="0" presId="urn:microsoft.com/office/officeart/2005/8/layout/process3"/>
    <dgm:cxn modelId="{B4F3506B-D54A-7B4B-9F91-0009DBF07AA1}" type="presParOf" srcId="{749E8977-73DD-4D90-B443-A752D589E546}" destId="{B6CB09F4-F056-46F3-9063-E6F47EC5BBEA}" srcOrd="0" destOrd="0" presId="urn:microsoft.com/office/officeart/2005/8/layout/process3"/>
    <dgm:cxn modelId="{E0368A57-EABF-9E44-911E-FA444D4F5B18}" type="presParOf" srcId="{749E8977-73DD-4D90-B443-A752D589E546}" destId="{2C1A6F5E-1116-465B-851E-18B0B905F015}" srcOrd="1" destOrd="0" presId="urn:microsoft.com/office/officeart/2005/8/layout/process3"/>
    <dgm:cxn modelId="{A13292E4-8C77-AF4C-B577-932834CE3536}" type="presParOf" srcId="{749E8977-73DD-4D90-B443-A752D589E546}" destId="{7CF47FD4-93E2-4381-8B47-2110B68A026D}"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478FE8-AE18-4369-9936-B3FE23BAC665}"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9E7C8204-0F68-4288-8123-778410ED7876}">
      <dgm:prSet phldrT="[Text]" custT="1"/>
      <dgm:spPr/>
      <dgm:t>
        <a:bodyPr/>
        <a:lstStyle/>
        <a:p>
          <a:r>
            <a:rPr lang="en-US" sz="1200" dirty="0"/>
            <a:t>FDA Meeting </a:t>
          </a:r>
        </a:p>
        <a:p>
          <a:r>
            <a:rPr lang="en-US" sz="1200" dirty="0"/>
            <a:t>Nov, 2017</a:t>
          </a:r>
        </a:p>
      </dgm:t>
    </dgm:pt>
    <dgm:pt modelId="{465DFF51-0261-4245-A2CF-7683EB6A2A59}" type="parTrans" cxnId="{4CFCCF88-D4C3-47DB-A840-A3F68E10DFA0}">
      <dgm:prSet/>
      <dgm:spPr/>
      <dgm:t>
        <a:bodyPr/>
        <a:lstStyle/>
        <a:p>
          <a:endParaRPr lang="en-US"/>
        </a:p>
      </dgm:t>
    </dgm:pt>
    <dgm:pt modelId="{87D18BE9-AD0B-4458-874B-E0FA06F9B304}" type="sibTrans" cxnId="{4CFCCF88-D4C3-47DB-A840-A3F68E10DFA0}">
      <dgm:prSet/>
      <dgm:spPr/>
      <dgm:t>
        <a:bodyPr/>
        <a:lstStyle/>
        <a:p>
          <a:endParaRPr lang="en-US"/>
        </a:p>
      </dgm:t>
    </dgm:pt>
    <dgm:pt modelId="{42227922-858B-4A7E-9E29-0456079A8078}">
      <dgm:prSet phldrT="[Text]" custT="1"/>
      <dgm:spPr/>
      <dgm:t>
        <a:bodyPr/>
        <a:lstStyle/>
        <a:p>
          <a:r>
            <a:rPr lang="en-US" sz="1200" dirty="0"/>
            <a:t>Gather key Blood PAC members to form the “AV WG”</a:t>
          </a:r>
        </a:p>
      </dgm:t>
    </dgm:pt>
    <dgm:pt modelId="{3169C6F1-818E-4E01-BD2E-EC34CB5BA1E6}" type="parTrans" cxnId="{6609BB3C-4C4D-474F-9296-E8FFE3C7E767}">
      <dgm:prSet/>
      <dgm:spPr/>
      <dgm:t>
        <a:bodyPr/>
        <a:lstStyle/>
        <a:p>
          <a:endParaRPr lang="en-US"/>
        </a:p>
      </dgm:t>
    </dgm:pt>
    <dgm:pt modelId="{CF7FA8E3-27F7-48AB-8C97-AD15A9AFB2CD}" type="sibTrans" cxnId="{6609BB3C-4C4D-474F-9296-E8FFE3C7E767}">
      <dgm:prSet/>
      <dgm:spPr/>
      <dgm:t>
        <a:bodyPr/>
        <a:lstStyle/>
        <a:p>
          <a:endParaRPr lang="en-US"/>
        </a:p>
      </dgm:t>
    </dgm:pt>
    <dgm:pt modelId="{652B722B-87DD-4301-B0E3-4CA42BF1419B}">
      <dgm:prSet phldrT="[Text]" custT="1"/>
      <dgm:spPr/>
      <dgm:t>
        <a:bodyPr/>
        <a:lstStyle/>
        <a:p>
          <a:r>
            <a:rPr lang="en-US" sz="1200" dirty="0"/>
            <a:t>Kickoff  AV WG at Blood PAC Q4 Meeting in Dec, 2017</a:t>
          </a:r>
        </a:p>
      </dgm:t>
    </dgm:pt>
    <dgm:pt modelId="{2915F188-639E-4B21-8295-08C523C9D0B4}" type="parTrans" cxnId="{0A077CA0-F98A-4213-9FBD-3B66A17A5E76}">
      <dgm:prSet/>
      <dgm:spPr/>
      <dgm:t>
        <a:bodyPr/>
        <a:lstStyle/>
        <a:p>
          <a:endParaRPr lang="en-US"/>
        </a:p>
      </dgm:t>
    </dgm:pt>
    <dgm:pt modelId="{4A5C666C-E45F-4753-ACC7-83922DBCE614}" type="sibTrans" cxnId="{0A077CA0-F98A-4213-9FBD-3B66A17A5E76}">
      <dgm:prSet/>
      <dgm:spPr/>
      <dgm:t>
        <a:bodyPr/>
        <a:lstStyle/>
        <a:p>
          <a:endParaRPr lang="en-US"/>
        </a:p>
      </dgm:t>
    </dgm:pt>
    <dgm:pt modelId="{5DAD949E-FA35-4A69-9C79-B7739356A741}">
      <dgm:prSet phldrT="[Text]" custT="1"/>
      <dgm:spPr/>
      <dgm:t>
        <a:bodyPr/>
        <a:lstStyle/>
        <a:p>
          <a:r>
            <a:rPr lang="en-US" sz="1200" dirty="0"/>
            <a:t>State objectives and</a:t>
          </a:r>
        </a:p>
        <a:p>
          <a:r>
            <a:rPr lang="en-US" sz="1200" dirty="0"/>
            <a:t>key assumptions</a:t>
          </a:r>
        </a:p>
      </dgm:t>
    </dgm:pt>
    <dgm:pt modelId="{5E271456-68AD-4795-B3C1-D60718A82820}" type="parTrans" cxnId="{3F319A94-E865-4064-8B65-B5BA33EF9C13}">
      <dgm:prSet/>
      <dgm:spPr/>
      <dgm:t>
        <a:bodyPr/>
        <a:lstStyle/>
        <a:p>
          <a:endParaRPr lang="en-US"/>
        </a:p>
      </dgm:t>
    </dgm:pt>
    <dgm:pt modelId="{217346B3-9C6B-4F8F-92EB-D4429CA20D3C}" type="sibTrans" cxnId="{3F319A94-E865-4064-8B65-B5BA33EF9C13}">
      <dgm:prSet/>
      <dgm:spPr/>
      <dgm:t>
        <a:bodyPr/>
        <a:lstStyle/>
        <a:p>
          <a:endParaRPr lang="en-US"/>
        </a:p>
      </dgm:t>
    </dgm:pt>
    <dgm:pt modelId="{85F276FD-42D4-4BD6-B9D3-8D577850F46B}">
      <dgm:prSet phldrT="[Text]" custT="1"/>
      <dgm:spPr/>
      <dgm:t>
        <a:bodyPr/>
        <a:lstStyle/>
        <a:p>
          <a:r>
            <a:rPr lang="en-US" sz="1200" dirty="0"/>
            <a:t>Develop standard protocols and methods</a:t>
          </a:r>
        </a:p>
      </dgm:t>
    </dgm:pt>
    <dgm:pt modelId="{ECAC5D7F-ADD4-4FAC-9077-07C031DF0000}" type="parTrans" cxnId="{550EC0E3-4FA1-48B1-86E5-166B43E1152D}">
      <dgm:prSet/>
      <dgm:spPr/>
      <dgm:t>
        <a:bodyPr/>
        <a:lstStyle/>
        <a:p>
          <a:endParaRPr lang="en-US"/>
        </a:p>
      </dgm:t>
    </dgm:pt>
    <dgm:pt modelId="{DC30AA14-FC58-4A2C-B9AE-0E20B910CDE6}" type="sibTrans" cxnId="{550EC0E3-4FA1-48B1-86E5-166B43E1152D}">
      <dgm:prSet/>
      <dgm:spPr/>
      <dgm:t>
        <a:bodyPr/>
        <a:lstStyle/>
        <a:p>
          <a:endParaRPr lang="en-US"/>
        </a:p>
      </dgm:t>
    </dgm:pt>
    <dgm:pt modelId="{797AC3AA-6151-497F-86CD-BE18D37EF2F4}">
      <dgm:prSet phldrT="[Text]" custT="1"/>
      <dgm:spPr/>
      <dgm:t>
        <a:bodyPr/>
        <a:lstStyle/>
        <a:p>
          <a:r>
            <a:rPr lang="en-US" sz="1200" dirty="0"/>
            <a:t>Consult with statisticians to refine analysis methods</a:t>
          </a:r>
        </a:p>
      </dgm:t>
    </dgm:pt>
    <dgm:pt modelId="{67AF716F-1E7C-494D-BC0C-FB62BE25FFA6}" type="parTrans" cxnId="{C85E4B83-E9B2-48DE-B9D4-ABE2B8F96B3F}">
      <dgm:prSet/>
      <dgm:spPr/>
      <dgm:t>
        <a:bodyPr/>
        <a:lstStyle/>
        <a:p>
          <a:endParaRPr lang="en-US"/>
        </a:p>
      </dgm:t>
    </dgm:pt>
    <dgm:pt modelId="{CA755863-70C5-483B-A305-E96994825205}" type="sibTrans" cxnId="{C85E4B83-E9B2-48DE-B9D4-ABE2B8F96B3F}">
      <dgm:prSet/>
      <dgm:spPr/>
      <dgm:t>
        <a:bodyPr/>
        <a:lstStyle/>
        <a:p>
          <a:endParaRPr lang="en-US"/>
        </a:p>
      </dgm:t>
    </dgm:pt>
    <dgm:pt modelId="{28045C6D-7855-4B3F-A2DA-53B70B1258EC}">
      <dgm:prSet phldrT="[Text]" custT="1"/>
      <dgm:spPr/>
      <dgm:t>
        <a:bodyPr/>
        <a:lstStyle/>
        <a:p>
          <a:r>
            <a:rPr lang="en-US" sz="1200" dirty="0"/>
            <a:t>FDA Consult</a:t>
          </a:r>
        </a:p>
        <a:p>
          <a:r>
            <a:rPr lang="en-US" sz="1200" dirty="0"/>
            <a:t>Meeting 1</a:t>
          </a:r>
        </a:p>
        <a:p>
          <a:r>
            <a:rPr lang="en-US" sz="1200" dirty="0"/>
            <a:t>May 15, 2018</a:t>
          </a:r>
        </a:p>
      </dgm:t>
    </dgm:pt>
    <dgm:pt modelId="{08765F76-731B-4737-B512-F9B8AA89A05B}" type="parTrans" cxnId="{15EAE557-2087-4B65-B58A-F8388C59CC1F}">
      <dgm:prSet/>
      <dgm:spPr/>
      <dgm:t>
        <a:bodyPr/>
        <a:lstStyle/>
        <a:p>
          <a:endParaRPr lang="en-US"/>
        </a:p>
      </dgm:t>
    </dgm:pt>
    <dgm:pt modelId="{2CDC283D-13B2-4964-A307-45222C86FA88}" type="sibTrans" cxnId="{15EAE557-2087-4B65-B58A-F8388C59CC1F}">
      <dgm:prSet/>
      <dgm:spPr/>
      <dgm:t>
        <a:bodyPr/>
        <a:lstStyle/>
        <a:p>
          <a:endParaRPr lang="en-US"/>
        </a:p>
      </dgm:t>
    </dgm:pt>
    <dgm:pt modelId="{315F8E94-DAA3-4D4E-A652-E05C9CDD2EA2}">
      <dgm:prSet phldrT="[Text]" custT="1"/>
      <dgm:spPr/>
      <dgm:t>
        <a:bodyPr/>
        <a:lstStyle/>
        <a:p>
          <a:r>
            <a:rPr lang="en-US" sz="1200" dirty="0"/>
            <a:t>Revisions</a:t>
          </a:r>
        </a:p>
      </dgm:t>
    </dgm:pt>
    <dgm:pt modelId="{742B0B8A-0169-43F0-8622-742F58DE90F3}" type="parTrans" cxnId="{FC1698E1-AFB2-488A-9667-0699974ED251}">
      <dgm:prSet/>
      <dgm:spPr/>
      <dgm:t>
        <a:bodyPr/>
        <a:lstStyle/>
        <a:p>
          <a:endParaRPr lang="en-US"/>
        </a:p>
      </dgm:t>
    </dgm:pt>
    <dgm:pt modelId="{8F089D22-76EF-49E5-9DB1-A950215BBC33}" type="sibTrans" cxnId="{FC1698E1-AFB2-488A-9667-0699974ED251}">
      <dgm:prSet/>
      <dgm:spPr/>
      <dgm:t>
        <a:bodyPr/>
        <a:lstStyle/>
        <a:p>
          <a:endParaRPr lang="en-US"/>
        </a:p>
      </dgm:t>
    </dgm:pt>
    <dgm:pt modelId="{D2F3E020-7B22-4903-896F-9DF9E72D6132}">
      <dgm:prSet phldrT="[Text]" custT="1"/>
      <dgm:spPr/>
      <dgm:t>
        <a:bodyPr/>
        <a:lstStyle/>
        <a:p>
          <a:r>
            <a:rPr lang="en-US" sz="1200" dirty="0"/>
            <a:t>FDA Consult Meeting 2</a:t>
          </a:r>
        </a:p>
        <a:p>
          <a:r>
            <a:rPr lang="en-US" sz="1200" dirty="0"/>
            <a:t>Jun, 2018</a:t>
          </a:r>
        </a:p>
      </dgm:t>
    </dgm:pt>
    <dgm:pt modelId="{442927BC-C474-435B-A343-D09C1468F1A5}" type="parTrans" cxnId="{56ED478E-5D72-42FE-84F8-E9C1393C98F5}">
      <dgm:prSet/>
      <dgm:spPr/>
      <dgm:t>
        <a:bodyPr/>
        <a:lstStyle/>
        <a:p>
          <a:endParaRPr lang="en-US"/>
        </a:p>
      </dgm:t>
    </dgm:pt>
    <dgm:pt modelId="{B0C8DEFA-69F8-4370-A8F4-64C5C7252536}" type="sibTrans" cxnId="{56ED478E-5D72-42FE-84F8-E9C1393C98F5}">
      <dgm:prSet/>
      <dgm:spPr/>
      <dgm:t>
        <a:bodyPr/>
        <a:lstStyle/>
        <a:p>
          <a:endParaRPr lang="en-US"/>
        </a:p>
      </dgm:t>
    </dgm:pt>
    <dgm:pt modelId="{F078EB39-5ABB-4245-9052-EB893BC74EC8}">
      <dgm:prSet phldrT="[Text]" custT="1"/>
      <dgm:spPr/>
      <dgm:t>
        <a:bodyPr/>
        <a:lstStyle/>
        <a:p>
          <a:r>
            <a:rPr lang="en-US" sz="1200" dirty="0"/>
            <a:t>Revisions</a:t>
          </a:r>
        </a:p>
      </dgm:t>
    </dgm:pt>
    <dgm:pt modelId="{448F2C84-0D72-4D16-9E8D-1D85B688EEC2}" type="parTrans" cxnId="{B851826A-F760-44DD-9135-39AD327704A6}">
      <dgm:prSet/>
      <dgm:spPr/>
      <dgm:t>
        <a:bodyPr/>
        <a:lstStyle/>
        <a:p>
          <a:endParaRPr lang="en-US"/>
        </a:p>
      </dgm:t>
    </dgm:pt>
    <dgm:pt modelId="{1E9FF2B6-89A0-470C-985B-341CE90EA648}" type="sibTrans" cxnId="{B851826A-F760-44DD-9135-39AD327704A6}">
      <dgm:prSet/>
      <dgm:spPr/>
      <dgm:t>
        <a:bodyPr/>
        <a:lstStyle/>
        <a:p>
          <a:endParaRPr lang="en-US"/>
        </a:p>
      </dgm:t>
    </dgm:pt>
    <dgm:pt modelId="{D6ACDC45-AEEC-4EBE-A544-8862559D4C8E}">
      <dgm:prSet phldrT="[Text]" custT="1"/>
      <dgm:spPr/>
      <dgm:t>
        <a:bodyPr/>
        <a:lstStyle/>
        <a:p>
          <a:r>
            <a:rPr lang="en-US" sz="1200" dirty="0"/>
            <a:t>Submit protocol as Pre-Sub Submitted to CDRH Aug, 2018</a:t>
          </a:r>
        </a:p>
      </dgm:t>
    </dgm:pt>
    <dgm:pt modelId="{8E2953C3-554E-4779-84E5-295E11E9D690}" type="parTrans" cxnId="{3F8CEE20-2399-4ACC-8B1F-F87FFF221FD9}">
      <dgm:prSet/>
      <dgm:spPr/>
      <dgm:t>
        <a:bodyPr/>
        <a:lstStyle/>
        <a:p>
          <a:endParaRPr lang="en-US"/>
        </a:p>
      </dgm:t>
    </dgm:pt>
    <dgm:pt modelId="{12CB17BF-07E8-4903-B273-E01AB9A42995}" type="sibTrans" cxnId="{3F8CEE20-2399-4ACC-8B1F-F87FFF221FD9}">
      <dgm:prSet/>
      <dgm:spPr/>
      <dgm:t>
        <a:bodyPr/>
        <a:lstStyle/>
        <a:p>
          <a:endParaRPr lang="en-US"/>
        </a:p>
      </dgm:t>
    </dgm:pt>
    <dgm:pt modelId="{FAEFC033-E0A0-46BC-A897-727D63E29DA2}">
      <dgm:prSet phldrT="[Text]" custT="1"/>
      <dgm:spPr/>
      <dgm:t>
        <a:bodyPr/>
        <a:lstStyle/>
        <a:p>
          <a:r>
            <a:rPr lang="en-US" sz="1200" dirty="0"/>
            <a:t>FDA Face-to-Face Meeting Dec, 2018</a:t>
          </a:r>
        </a:p>
      </dgm:t>
    </dgm:pt>
    <dgm:pt modelId="{15359944-F8B0-4965-BC65-E56647E5D89B}" type="parTrans" cxnId="{BCC4D46A-8816-41CA-9D09-DD3094824F8E}">
      <dgm:prSet/>
      <dgm:spPr/>
      <dgm:t>
        <a:bodyPr/>
        <a:lstStyle/>
        <a:p>
          <a:endParaRPr lang="en-US"/>
        </a:p>
      </dgm:t>
    </dgm:pt>
    <dgm:pt modelId="{FEA03A5C-6ADB-4299-9BF8-EFC449ED427F}" type="sibTrans" cxnId="{BCC4D46A-8816-41CA-9D09-DD3094824F8E}">
      <dgm:prSet/>
      <dgm:spPr/>
      <dgm:t>
        <a:bodyPr/>
        <a:lstStyle/>
        <a:p>
          <a:endParaRPr lang="en-US"/>
        </a:p>
      </dgm:t>
    </dgm:pt>
    <dgm:pt modelId="{58129FE3-963D-4BBD-812B-3A7D9E991291}">
      <dgm:prSet phldrT="[Text]" custT="1"/>
      <dgm:spPr/>
      <dgm:t>
        <a:bodyPr/>
        <a:lstStyle/>
        <a:p>
          <a:r>
            <a:rPr lang="en-US" sz="1200" dirty="0"/>
            <a:t>Revisions</a:t>
          </a:r>
        </a:p>
      </dgm:t>
    </dgm:pt>
    <dgm:pt modelId="{DCDADD45-1F5F-4F5C-A9A5-CC597142DFC0}" type="parTrans" cxnId="{AEF780DB-D74B-4818-B9AC-8B688EED2E67}">
      <dgm:prSet/>
      <dgm:spPr/>
      <dgm:t>
        <a:bodyPr/>
        <a:lstStyle/>
        <a:p>
          <a:endParaRPr lang="en-US"/>
        </a:p>
      </dgm:t>
    </dgm:pt>
    <dgm:pt modelId="{87559884-4959-44C9-A44D-A210137941A2}" type="sibTrans" cxnId="{AEF780DB-D74B-4818-B9AC-8B688EED2E67}">
      <dgm:prSet/>
      <dgm:spPr/>
      <dgm:t>
        <a:bodyPr/>
        <a:lstStyle/>
        <a:p>
          <a:endParaRPr lang="en-US"/>
        </a:p>
      </dgm:t>
    </dgm:pt>
    <dgm:pt modelId="{FE510E43-6720-4102-969C-86E655926BE9}">
      <dgm:prSet phldrT="[Text]" custT="1"/>
      <dgm:spPr/>
      <dgm:t>
        <a:bodyPr/>
        <a:lstStyle/>
        <a:p>
          <a:r>
            <a:rPr lang="en-US" sz="1200" dirty="0"/>
            <a:t>Resubmit to CDRH as supplement to Pre-Sub</a:t>
          </a:r>
        </a:p>
        <a:p>
          <a:r>
            <a:rPr lang="en-US" sz="1200" dirty="0"/>
            <a:t>18 Feb, 2019</a:t>
          </a:r>
        </a:p>
      </dgm:t>
    </dgm:pt>
    <dgm:pt modelId="{13922BA6-2295-44B3-AC68-1DA7CDEDCFFE}" type="parTrans" cxnId="{988EF757-E073-4D9A-81C9-D2AF79F92475}">
      <dgm:prSet/>
      <dgm:spPr/>
      <dgm:t>
        <a:bodyPr/>
        <a:lstStyle/>
        <a:p>
          <a:endParaRPr lang="en-US"/>
        </a:p>
      </dgm:t>
    </dgm:pt>
    <dgm:pt modelId="{2E0A06B1-192C-4D46-A6C1-F9A1CB742D43}" type="sibTrans" cxnId="{988EF757-E073-4D9A-81C9-D2AF79F92475}">
      <dgm:prSet/>
      <dgm:spPr/>
      <dgm:t>
        <a:bodyPr/>
        <a:lstStyle/>
        <a:p>
          <a:endParaRPr lang="en-US"/>
        </a:p>
      </dgm:t>
    </dgm:pt>
    <dgm:pt modelId="{31011476-20E6-4D4E-9E5A-54C0C40B33E0}">
      <dgm:prSet phldrT="[Text]"/>
      <dgm:spPr/>
      <dgm:t>
        <a:bodyPr/>
        <a:lstStyle/>
        <a:p>
          <a:r>
            <a:rPr lang="en-US" dirty="0"/>
            <a:t>Next Steps:</a:t>
          </a:r>
        </a:p>
        <a:p>
          <a:r>
            <a:rPr lang="en-US" dirty="0"/>
            <a:t>Publication, AACR/FDA workshop, Symposium at AACR</a:t>
          </a:r>
        </a:p>
      </dgm:t>
    </dgm:pt>
    <dgm:pt modelId="{E6060921-8050-4F6F-B9B5-C68C4F791B13}" type="parTrans" cxnId="{6530E08C-2226-4554-9A1F-383E7DB0071F}">
      <dgm:prSet/>
      <dgm:spPr/>
      <dgm:t>
        <a:bodyPr/>
        <a:lstStyle/>
        <a:p>
          <a:endParaRPr lang="en-US"/>
        </a:p>
      </dgm:t>
    </dgm:pt>
    <dgm:pt modelId="{0C193F0D-5A03-402A-BBF7-0C6F999F2AD8}" type="sibTrans" cxnId="{6530E08C-2226-4554-9A1F-383E7DB0071F}">
      <dgm:prSet/>
      <dgm:spPr/>
      <dgm:t>
        <a:bodyPr/>
        <a:lstStyle/>
        <a:p>
          <a:endParaRPr lang="en-US"/>
        </a:p>
      </dgm:t>
    </dgm:pt>
    <dgm:pt modelId="{FE549500-0C7A-4E5F-8C52-2B3336DFD43D}" type="pres">
      <dgm:prSet presAssocID="{A4478FE8-AE18-4369-9936-B3FE23BAC665}" presName="Name0" presStyleCnt="0">
        <dgm:presLayoutVars>
          <dgm:dir/>
          <dgm:resizeHandles val="exact"/>
        </dgm:presLayoutVars>
      </dgm:prSet>
      <dgm:spPr/>
    </dgm:pt>
    <dgm:pt modelId="{8CDB357A-B28F-47A8-98E7-DD1D17D91C87}" type="pres">
      <dgm:prSet presAssocID="{9E7C8204-0F68-4288-8123-778410ED7876}" presName="node" presStyleLbl="node1" presStyleIdx="0" presStyleCnt="15">
        <dgm:presLayoutVars>
          <dgm:bulletEnabled val="1"/>
        </dgm:presLayoutVars>
      </dgm:prSet>
      <dgm:spPr/>
    </dgm:pt>
    <dgm:pt modelId="{86D5B609-2BA7-4D08-81C2-A9E2F87E1BD6}" type="pres">
      <dgm:prSet presAssocID="{87D18BE9-AD0B-4458-874B-E0FA06F9B304}" presName="sibTrans" presStyleLbl="sibTrans1D1" presStyleIdx="0" presStyleCnt="14"/>
      <dgm:spPr/>
    </dgm:pt>
    <dgm:pt modelId="{C2FD56CA-F8DA-4453-8A96-3C3F9AAE6B7E}" type="pres">
      <dgm:prSet presAssocID="{87D18BE9-AD0B-4458-874B-E0FA06F9B304}" presName="connectorText" presStyleLbl="sibTrans1D1" presStyleIdx="0" presStyleCnt="14"/>
      <dgm:spPr/>
    </dgm:pt>
    <dgm:pt modelId="{5279536D-0114-4021-8180-8ACE7AB3AA87}" type="pres">
      <dgm:prSet presAssocID="{42227922-858B-4A7E-9E29-0456079A8078}" presName="node" presStyleLbl="node1" presStyleIdx="1" presStyleCnt="15">
        <dgm:presLayoutVars>
          <dgm:bulletEnabled val="1"/>
        </dgm:presLayoutVars>
      </dgm:prSet>
      <dgm:spPr/>
    </dgm:pt>
    <dgm:pt modelId="{33256F1E-719E-4616-A31D-D0A6DA448719}" type="pres">
      <dgm:prSet presAssocID="{CF7FA8E3-27F7-48AB-8C97-AD15A9AFB2CD}" presName="sibTrans" presStyleLbl="sibTrans1D1" presStyleIdx="1" presStyleCnt="14"/>
      <dgm:spPr/>
    </dgm:pt>
    <dgm:pt modelId="{C3EF08CD-87C7-482B-AF90-B834377F47A8}" type="pres">
      <dgm:prSet presAssocID="{CF7FA8E3-27F7-48AB-8C97-AD15A9AFB2CD}" presName="connectorText" presStyleLbl="sibTrans1D1" presStyleIdx="1" presStyleCnt="14"/>
      <dgm:spPr/>
    </dgm:pt>
    <dgm:pt modelId="{AC931AFD-4EE9-44FF-920D-54A59E95922B}" type="pres">
      <dgm:prSet presAssocID="{652B722B-87DD-4301-B0E3-4CA42BF1419B}" presName="node" presStyleLbl="node1" presStyleIdx="2" presStyleCnt="15">
        <dgm:presLayoutVars>
          <dgm:bulletEnabled val="1"/>
        </dgm:presLayoutVars>
      </dgm:prSet>
      <dgm:spPr/>
    </dgm:pt>
    <dgm:pt modelId="{35B0FDDA-7961-45B9-B40D-7E2B0E919516}" type="pres">
      <dgm:prSet presAssocID="{4A5C666C-E45F-4753-ACC7-83922DBCE614}" presName="sibTrans" presStyleLbl="sibTrans1D1" presStyleIdx="2" presStyleCnt="14"/>
      <dgm:spPr/>
    </dgm:pt>
    <dgm:pt modelId="{60AD048D-6C3E-402C-9325-07D01CD2C572}" type="pres">
      <dgm:prSet presAssocID="{4A5C666C-E45F-4753-ACC7-83922DBCE614}" presName="connectorText" presStyleLbl="sibTrans1D1" presStyleIdx="2" presStyleCnt="14"/>
      <dgm:spPr/>
    </dgm:pt>
    <dgm:pt modelId="{0E8A0FEF-20A0-4D4A-B9B3-BC8E5BEDADFD}" type="pres">
      <dgm:prSet presAssocID="{5DAD949E-FA35-4A69-9C79-B7739356A741}" presName="node" presStyleLbl="node1" presStyleIdx="3" presStyleCnt="15">
        <dgm:presLayoutVars>
          <dgm:bulletEnabled val="1"/>
        </dgm:presLayoutVars>
      </dgm:prSet>
      <dgm:spPr/>
    </dgm:pt>
    <dgm:pt modelId="{BFD7A957-4607-483F-AC19-B0A12DE5CB09}" type="pres">
      <dgm:prSet presAssocID="{217346B3-9C6B-4F8F-92EB-D4429CA20D3C}" presName="sibTrans" presStyleLbl="sibTrans1D1" presStyleIdx="3" presStyleCnt="14"/>
      <dgm:spPr/>
    </dgm:pt>
    <dgm:pt modelId="{8F9D1A18-B14C-40B7-8AF9-804EA6CE09E2}" type="pres">
      <dgm:prSet presAssocID="{217346B3-9C6B-4F8F-92EB-D4429CA20D3C}" presName="connectorText" presStyleLbl="sibTrans1D1" presStyleIdx="3" presStyleCnt="14"/>
      <dgm:spPr/>
    </dgm:pt>
    <dgm:pt modelId="{DBAE3B39-3A81-4AE1-9AB0-168C6B06ADFA}" type="pres">
      <dgm:prSet presAssocID="{85F276FD-42D4-4BD6-B9D3-8D577850F46B}" presName="node" presStyleLbl="node1" presStyleIdx="4" presStyleCnt="15">
        <dgm:presLayoutVars>
          <dgm:bulletEnabled val="1"/>
        </dgm:presLayoutVars>
      </dgm:prSet>
      <dgm:spPr/>
    </dgm:pt>
    <dgm:pt modelId="{0CA0A083-BBC1-4FCF-9511-6B200F5E2ABE}" type="pres">
      <dgm:prSet presAssocID="{DC30AA14-FC58-4A2C-B9AE-0E20B910CDE6}" presName="sibTrans" presStyleLbl="sibTrans1D1" presStyleIdx="4" presStyleCnt="14"/>
      <dgm:spPr/>
    </dgm:pt>
    <dgm:pt modelId="{9A0218B6-B02C-4F68-9E6C-21470F8581F3}" type="pres">
      <dgm:prSet presAssocID="{DC30AA14-FC58-4A2C-B9AE-0E20B910CDE6}" presName="connectorText" presStyleLbl="sibTrans1D1" presStyleIdx="4" presStyleCnt="14"/>
      <dgm:spPr/>
    </dgm:pt>
    <dgm:pt modelId="{E33C2EF8-5018-482C-8000-5B5CB3BB4A63}" type="pres">
      <dgm:prSet presAssocID="{797AC3AA-6151-497F-86CD-BE18D37EF2F4}" presName="node" presStyleLbl="node1" presStyleIdx="5" presStyleCnt="15">
        <dgm:presLayoutVars>
          <dgm:bulletEnabled val="1"/>
        </dgm:presLayoutVars>
      </dgm:prSet>
      <dgm:spPr/>
    </dgm:pt>
    <dgm:pt modelId="{71056BDF-0E0A-4DB1-9D5E-F821B906D232}" type="pres">
      <dgm:prSet presAssocID="{CA755863-70C5-483B-A305-E96994825205}" presName="sibTrans" presStyleLbl="sibTrans1D1" presStyleIdx="5" presStyleCnt="14"/>
      <dgm:spPr/>
    </dgm:pt>
    <dgm:pt modelId="{65BAA613-FF86-4A18-8432-5BC9F0886611}" type="pres">
      <dgm:prSet presAssocID="{CA755863-70C5-483B-A305-E96994825205}" presName="connectorText" presStyleLbl="sibTrans1D1" presStyleIdx="5" presStyleCnt="14"/>
      <dgm:spPr/>
    </dgm:pt>
    <dgm:pt modelId="{B230BBDC-46AC-4747-BFAC-4E9EDF3CCAC9}" type="pres">
      <dgm:prSet presAssocID="{28045C6D-7855-4B3F-A2DA-53B70B1258EC}" presName="node" presStyleLbl="node1" presStyleIdx="6" presStyleCnt="15">
        <dgm:presLayoutVars>
          <dgm:bulletEnabled val="1"/>
        </dgm:presLayoutVars>
      </dgm:prSet>
      <dgm:spPr/>
    </dgm:pt>
    <dgm:pt modelId="{68BEE571-F21F-460F-8867-A27FF4EF1E86}" type="pres">
      <dgm:prSet presAssocID="{2CDC283D-13B2-4964-A307-45222C86FA88}" presName="sibTrans" presStyleLbl="sibTrans1D1" presStyleIdx="6" presStyleCnt="14"/>
      <dgm:spPr/>
    </dgm:pt>
    <dgm:pt modelId="{6D834629-1493-45A6-A259-856EF5BB4147}" type="pres">
      <dgm:prSet presAssocID="{2CDC283D-13B2-4964-A307-45222C86FA88}" presName="connectorText" presStyleLbl="sibTrans1D1" presStyleIdx="6" presStyleCnt="14"/>
      <dgm:spPr/>
    </dgm:pt>
    <dgm:pt modelId="{02CB7CB4-F5D5-4565-9F62-4CE8AB2AA49F}" type="pres">
      <dgm:prSet presAssocID="{315F8E94-DAA3-4D4E-A652-E05C9CDD2EA2}" presName="node" presStyleLbl="node1" presStyleIdx="7" presStyleCnt="15">
        <dgm:presLayoutVars>
          <dgm:bulletEnabled val="1"/>
        </dgm:presLayoutVars>
      </dgm:prSet>
      <dgm:spPr/>
    </dgm:pt>
    <dgm:pt modelId="{96CB3D54-8B67-46A2-8EED-24FC7F27EF80}" type="pres">
      <dgm:prSet presAssocID="{8F089D22-76EF-49E5-9DB1-A950215BBC33}" presName="sibTrans" presStyleLbl="sibTrans1D1" presStyleIdx="7" presStyleCnt="14"/>
      <dgm:spPr/>
    </dgm:pt>
    <dgm:pt modelId="{255CDC2E-291E-4262-A08D-F52A5F43EABE}" type="pres">
      <dgm:prSet presAssocID="{8F089D22-76EF-49E5-9DB1-A950215BBC33}" presName="connectorText" presStyleLbl="sibTrans1D1" presStyleIdx="7" presStyleCnt="14"/>
      <dgm:spPr/>
    </dgm:pt>
    <dgm:pt modelId="{7C6C5BE2-6610-4F13-88B1-E245E7D803F2}" type="pres">
      <dgm:prSet presAssocID="{D2F3E020-7B22-4903-896F-9DF9E72D6132}" presName="node" presStyleLbl="node1" presStyleIdx="8" presStyleCnt="15">
        <dgm:presLayoutVars>
          <dgm:bulletEnabled val="1"/>
        </dgm:presLayoutVars>
      </dgm:prSet>
      <dgm:spPr/>
    </dgm:pt>
    <dgm:pt modelId="{03CD5FBA-FF71-4B53-9340-80396B570E9E}" type="pres">
      <dgm:prSet presAssocID="{B0C8DEFA-69F8-4370-A8F4-64C5C7252536}" presName="sibTrans" presStyleLbl="sibTrans1D1" presStyleIdx="8" presStyleCnt="14"/>
      <dgm:spPr/>
    </dgm:pt>
    <dgm:pt modelId="{0411CA15-3DC3-4B95-A044-10F671C11606}" type="pres">
      <dgm:prSet presAssocID="{B0C8DEFA-69F8-4370-A8F4-64C5C7252536}" presName="connectorText" presStyleLbl="sibTrans1D1" presStyleIdx="8" presStyleCnt="14"/>
      <dgm:spPr/>
    </dgm:pt>
    <dgm:pt modelId="{233EB007-5BD7-4B98-BCB6-30DE1535A779}" type="pres">
      <dgm:prSet presAssocID="{F078EB39-5ABB-4245-9052-EB893BC74EC8}" presName="node" presStyleLbl="node1" presStyleIdx="9" presStyleCnt="15">
        <dgm:presLayoutVars>
          <dgm:bulletEnabled val="1"/>
        </dgm:presLayoutVars>
      </dgm:prSet>
      <dgm:spPr/>
    </dgm:pt>
    <dgm:pt modelId="{B802F9E0-C85C-4E1A-85A8-EFDFFB11905B}" type="pres">
      <dgm:prSet presAssocID="{1E9FF2B6-89A0-470C-985B-341CE90EA648}" presName="sibTrans" presStyleLbl="sibTrans1D1" presStyleIdx="9" presStyleCnt="14"/>
      <dgm:spPr/>
    </dgm:pt>
    <dgm:pt modelId="{0210522C-1597-4C2A-8AB9-469D222835C3}" type="pres">
      <dgm:prSet presAssocID="{1E9FF2B6-89A0-470C-985B-341CE90EA648}" presName="connectorText" presStyleLbl="sibTrans1D1" presStyleIdx="9" presStyleCnt="14"/>
      <dgm:spPr/>
    </dgm:pt>
    <dgm:pt modelId="{DDD3FD4E-D2DC-48D9-9B49-97F484323E0E}" type="pres">
      <dgm:prSet presAssocID="{D6ACDC45-AEEC-4EBE-A544-8862559D4C8E}" presName="node" presStyleLbl="node1" presStyleIdx="10" presStyleCnt="15">
        <dgm:presLayoutVars>
          <dgm:bulletEnabled val="1"/>
        </dgm:presLayoutVars>
      </dgm:prSet>
      <dgm:spPr/>
    </dgm:pt>
    <dgm:pt modelId="{D1D7CB42-B079-49AD-BB8C-5023A4724D1B}" type="pres">
      <dgm:prSet presAssocID="{12CB17BF-07E8-4903-B273-E01AB9A42995}" presName="sibTrans" presStyleLbl="sibTrans1D1" presStyleIdx="10" presStyleCnt="14"/>
      <dgm:spPr/>
    </dgm:pt>
    <dgm:pt modelId="{AA2CAD8A-0F5C-4E6E-8967-7F95E209DE5B}" type="pres">
      <dgm:prSet presAssocID="{12CB17BF-07E8-4903-B273-E01AB9A42995}" presName="connectorText" presStyleLbl="sibTrans1D1" presStyleIdx="10" presStyleCnt="14"/>
      <dgm:spPr/>
    </dgm:pt>
    <dgm:pt modelId="{6DD21ABC-B0AF-4422-98E6-69B63C953D59}" type="pres">
      <dgm:prSet presAssocID="{FAEFC033-E0A0-46BC-A897-727D63E29DA2}" presName="node" presStyleLbl="node1" presStyleIdx="11" presStyleCnt="15">
        <dgm:presLayoutVars>
          <dgm:bulletEnabled val="1"/>
        </dgm:presLayoutVars>
      </dgm:prSet>
      <dgm:spPr/>
    </dgm:pt>
    <dgm:pt modelId="{860B141D-A833-4497-BEEA-C39AFB45AFFD}" type="pres">
      <dgm:prSet presAssocID="{FEA03A5C-6ADB-4299-9BF8-EFC449ED427F}" presName="sibTrans" presStyleLbl="sibTrans1D1" presStyleIdx="11" presStyleCnt="14"/>
      <dgm:spPr/>
    </dgm:pt>
    <dgm:pt modelId="{6A01C1CA-FD7B-4916-873D-E85DDEEB8F9E}" type="pres">
      <dgm:prSet presAssocID="{FEA03A5C-6ADB-4299-9BF8-EFC449ED427F}" presName="connectorText" presStyleLbl="sibTrans1D1" presStyleIdx="11" presStyleCnt="14"/>
      <dgm:spPr/>
    </dgm:pt>
    <dgm:pt modelId="{60A2D899-B83B-498B-8E87-B8CDF63E9E2B}" type="pres">
      <dgm:prSet presAssocID="{58129FE3-963D-4BBD-812B-3A7D9E991291}" presName="node" presStyleLbl="node1" presStyleIdx="12" presStyleCnt="15">
        <dgm:presLayoutVars>
          <dgm:bulletEnabled val="1"/>
        </dgm:presLayoutVars>
      </dgm:prSet>
      <dgm:spPr/>
    </dgm:pt>
    <dgm:pt modelId="{E2B1BBC2-6275-4924-971D-0FEEAD015BF2}" type="pres">
      <dgm:prSet presAssocID="{87559884-4959-44C9-A44D-A210137941A2}" presName="sibTrans" presStyleLbl="sibTrans1D1" presStyleIdx="12" presStyleCnt="14"/>
      <dgm:spPr/>
    </dgm:pt>
    <dgm:pt modelId="{686B68C6-6483-4640-A5A5-21551526BAA0}" type="pres">
      <dgm:prSet presAssocID="{87559884-4959-44C9-A44D-A210137941A2}" presName="connectorText" presStyleLbl="sibTrans1D1" presStyleIdx="12" presStyleCnt="14"/>
      <dgm:spPr/>
    </dgm:pt>
    <dgm:pt modelId="{ECE4A3EA-5C4A-4511-B1EF-C5AB43DF91EF}" type="pres">
      <dgm:prSet presAssocID="{FE510E43-6720-4102-969C-86E655926BE9}" presName="node" presStyleLbl="node1" presStyleIdx="13" presStyleCnt="15">
        <dgm:presLayoutVars>
          <dgm:bulletEnabled val="1"/>
        </dgm:presLayoutVars>
      </dgm:prSet>
      <dgm:spPr/>
    </dgm:pt>
    <dgm:pt modelId="{6B1FA4D0-33E9-4565-8CEE-771B79570EF9}" type="pres">
      <dgm:prSet presAssocID="{2E0A06B1-192C-4D46-A6C1-F9A1CB742D43}" presName="sibTrans" presStyleLbl="sibTrans1D1" presStyleIdx="13" presStyleCnt="14"/>
      <dgm:spPr/>
    </dgm:pt>
    <dgm:pt modelId="{D01C7E06-6C7B-43DE-85A9-FC73333857C8}" type="pres">
      <dgm:prSet presAssocID="{2E0A06B1-192C-4D46-A6C1-F9A1CB742D43}" presName="connectorText" presStyleLbl="sibTrans1D1" presStyleIdx="13" presStyleCnt="14"/>
      <dgm:spPr/>
    </dgm:pt>
    <dgm:pt modelId="{D0CADA9F-B8B9-4FBE-8098-F6A8BE03222A}" type="pres">
      <dgm:prSet presAssocID="{31011476-20E6-4D4E-9E5A-54C0C40B33E0}" presName="node" presStyleLbl="node1" presStyleIdx="14" presStyleCnt="15">
        <dgm:presLayoutVars>
          <dgm:bulletEnabled val="1"/>
        </dgm:presLayoutVars>
      </dgm:prSet>
      <dgm:spPr/>
    </dgm:pt>
  </dgm:ptLst>
  <dgm:cxnLst>
    <dgm:cxn modelId="{6ACDB003-FF83-4D40-AF4F-7D9DBCA9D992}" type="presOf" srcId="{652B722B-87DD-4301-B0E3-4CA42BF1419B}" destId="{AC931AFD-4EE9-44FF-920D-54A59E95922B}" srcOrd="0" destOrd="0" presId="urn:microsoft.com/office/officeart/2005/8/layout/bProcess3"/>
    <dgm:cxn modelId="{D7C9E60A-7848-4BE2-A0C7-DD113398FFC9}" type="presOf" srcId="{12CB17BF-07E8-4903-B273-E01AB9A42995}" destId="{AA2CAD8A-0F5C-4E6E-8967-7F95E209DE5B}" srcOrd="1" destOrd="0" presId="urn:microsoft.com/office/officeart/2005/8/layout/bProcess3"/>
    <dgm:cxn modelId="{E0C3010E-B352-4251-8D68-7D57507CB128}" type="presOf" srcId="{217346B3-9C6B-4F8F-92EB-D4429CA20D3C}" destId="{BFD7A957-4607-483F-AC19-B0A12DE5CB09}" srcOrd="0" destOrd="0" presId="urn:microsoft.com/office/officeart/2005/8/layout/bProcess3"/>
    <dgm:cxn modelId="{B9679811-6B6E-441B-8743-74EE6EC52004}" type="presOf" srcId="{CA755863-70C5-483B-A305-E96994825205}" destId="{65BAA613-FF86-4A18-8432-5BC9F0886611}" srcOrd="1" destOrd="0" presId="urn:microsoft.com/office/officeart/2005/8/layout/bProcess3"/>
    <dgm:cxn modelId="{54C2BB13-3DFA-4B64-A35F-E9AEE5A9FEC6}" type="presOf" srcId="{B0C8DEFA-69F8-4370-A8F4-64C5C7252536}" destId="{0411CA15-3DC3-4B95-A044-10F671C11606}" srcOrd="1" destOrd="0" presId="urn:microsoft.com/office/officeart/2005/8/layout/bProcess3"/>
    <dgm:cxn modelId="{E6A0DE16-0F02-4291-B839-D592BAC0C347}" type="presOf" srcId="{797AC3AA-6151-497F-86CD-BE18D37EF2F4}" destId="{E33C2EF8-5018-482C-8000-5B5CB3BB4A63}" srcOrd="0" destOrd="0" presId="urn:microsoft.com/office/officeart/2005/8/layout/bProcess3"/>
    <dgm:cxn modelId="{DEEFCC1A-2C60-4BE8-BE05-D7F21232030B}" type="presOf" srcId="{9E7C8204-0F68-4288-8123-778410ED7876}" destId="{8CDB357A-B28F-47A8-98E7-DD1D17D91C87}" srcOrd="0" destOrd="0" presId="urn:microsoft.com/office/officeart/2005/8/layout/bProcess3"/>
    <dgm:cxn modelId="{7A13EF1C-55CE-4749-BBCA-3FF9265B04E4}" type="presOf" srcId="{B0C8DEFA-69F8-4370-A8F4-64C5C7252536}" destId="{03CD5FBA-FF71-4B53-9340-80396B570E9E}" srcOrd="0" destOrd="0" presId="urn:microsoft.com/office/officeart/2005/8/layout/bProcess3"/>
    <dgm:cxn modelId="{9B4D631D-975B-40BB-9A75-EE86CA146BB9}" type="presOf" srcId="{4A5C666C-E45F-4753-ACC7-83922DBCE614}" destId="{60AD048D-6C3E-402C-9325-07D01CD2C572}" srcOrd="1" destOrd="0" presId="urn:microsoft.com/office/officeart/2005/8/layout/bProcess3"/>
    <dgm:cxn modelId="{3F8CEE20-2399-4ACC-8B1F-F87FFF221FD9}" srcId="{A4478FE8-AE18-4369-9936-B3FE23BAC665}" destId="{D6ACDC45-AEEC-4EBE-A544-8862559D4C8E}" srcOrd="10" destOrd="0" parTransId="{8E2953C3-554E-4779-84E5-295E11E9D690}" sibTransId="{12CB17BF-07E8-4903-B273-E01AB9A42995}"/>
    <dgm:cxn modelId="{4418F02D-3FC7-4B0C-9F86-728F95D0823E}" type="presOf" srcId="{1E9FF2B6-89A0-470C-985B-341CE90EA648}" destId="{0210522C-1597-4C2A-8AB9-469D222835C3}" srcOrd="1" destOrd="0" presId="urn:microsoft.com/office/officeart/2005/8/layout/bProcess3"/>
    <dgm:cxn modelId="{2CCF6C2E-6B6F-40BC-BB9C-9797CECA6CB3}" type="presOf" srcId="{87D18BE9-AD0B-4458-874B-E0FA06F9B304}" destId="{86D5B609-2BA7-4D08-81C2-A9E2F87E1BD6}" srcOrd="0" destOrd="0" presId="urn:microsoft.com/office/officeart/2005/8/layout/bProcess3"/>
    <dgm:cxn modelId="{36F34D36-DE75-4C2E-B4AE-970D0C94154E}" type="presOf" srcId="{85F276FD-42D4-4BD6-B9D3-8D577850F46B}" destId="{DBAE3B39-3A81-4AE1-9AB0-168C6B06ADFA}" srcOrd="0" destOrd="0" presId="urn:microsoft.com/office/officeart/2005/8/layout/bProcess3"/>
    <dgm:cxn modelId="{7D89703C-9AD1-4BD4-AD5A-03F1EFBF3BBF}" type="presOf" srcId="{2CDC283D-13B2-4964-A307-45222C86FA88}" destId="{68BEE571-F21F-460F-8867-A27FF4EF1E86}" srcOrd="0" destOrd="0" presId="urn:microsoft.com/office/officeart/2005/8/layout/bProcess3"/>
    <dgm:cxn modelId="{6609BB3C-4C4D-474F-9296-E8FFE3C7E767}" srcId="{A4478FE8-AE18-4369-9936-B3FE23BAC665}" destId="{42227922-858B-4A7E-9E29-0456079A8078}" srcOrd="1" destOrd="0" parTransId="{3169C6F1-818E-4E01-BD2E-EC34CB5BA1E6}" sibTransId="{CF7FA8E3-27F7-48AB-8C97-AD15A9AFB2CD}"/>
    <dgm:cxn modelId="{2E28FA3C-6130-485A-B8FB-5E694BB306BD}" type="presOf" srcId="{FEA03A5C-6ADB-4299-9BF8-EFC449ED427F}" destId="{860B141D-A833-4497-BEEA-C39AFB45AFFD}" srcOrd="0" destOrd="0" presId="urn:microsoft.com/office/officeart/2005/8/layout/bProcess3"/>
    <dgm:cxn modelId="{1B384345-D37D-4A78-AC39-29AD4B608A9C}" type="presOf" srcId="{87D18BE9-AD0B-4458-874B-E0FA06F9B304}" destId="{C2FD56CA-F8DA-4453-8A96-3C3F9AAE6B7E}" srcOrd="1" destOrd="0" presId="urn:microsoft.com/office/officeart/2005/8/layout/bProcess3"/>
    <dgm:cxn modelId="{1BDC9C4A-2DC5-4BD3-8808-3BF738C927A2}" type="presOf" srcId="{F078EB39-5ABB-4245-9052-EB893BC74EC8}" destId="{233EB007-5BD7-4B98-BCB6-30DE1535A779}" srcOrd="0" destOrd="0" presId="urn:microsoft.com/office/officeart/2005/8/layout/bProcess3"/>
    <dgm:cxn modelId="{15EAE557-2087-4B65-B58A-F8388C59CC1F}" srcId="{A4478FE8-AE18-4369-9936-B3FE23BAC665}" destId="{28045C6D-7855-4B3F-A2DA-53B70B1258EC}" srcOrd="6" destOrd="0" parTransId="{08765F76-731B-4737-B512-F9B8AA89A05B}" sibTransId="{2CDC283D-13B2-4964-A307-45222C86FA88}"/>
    <dgm:cxn modelId="{988EF757-E073-4D9A-81C9-D2AF79F92475}" srcId="{A4478FE8-AE18-4369-9936-B3FE23BAC665}" destId="{FE510E43-6720-4102-969C-86E655926BE9}" srcOrd="13" destOrd="0" parTransId="{13922BA6-2295-44B3-AC68-1DA7CDEDCFFE}" sibTransId="{2E0A06B1-192C-4D46-A6C1-F9A1CB742D43}"/>
    <dgm:cxn modelId="{C4190158-1D7A-4AD7-9138-D212AD149FA2}" type="presOf" srcId="{12CB17BF-07E8-4903-B273-E01AB9A42995}" destId="{D1D7CB42-B079-49AD-BB8C-5023A4724D1B}" srcOrd="0" destOrd="0" presId="urn:microsoft.com/office/officeart/2005/8/layout/bProcess3"/>
    <dgm:cxn modelId="{64EB0D59-19FD-4DED-A5D1-8B281CF34016}" type="presOf" srcId="{315F8E94-DAA3-4D4E-A652-E05C9CDD2EA2}" destId="{02CB7CB4-F5D5-4565-9F62-4CE8AB2AA49F}" srcOrd="0" destOrd="0" presId="urn:microsoft.com/office/officeart/2005/8/layout/bProcess3"/>
    <dgm:cxn modelId="{FFDC025A-8333-409B-AAC2-0EDCDA465FFA}" type="presOf" srcId="{2CDC283D-13B2-4964-A307-45222C86FA88}" destId="{6D834629-1493-45A6-A259-856EF5BB4147}" srcOrd="1" destOrd="0" presId="urn:microsoft.com/office/officeart/2005/8/layout/bProcess3"/>
    <dgm:cxn modelId="{5AE83B63-9F38-47DD-A229-D05D864233EA}" type="presOf" srcId="{DC30AA14-FC58-4A2C-B9AE-0E20B910CDE6}" destId="{9A0218B6-B02C-4F68-9E6C-21470F8581F3}" srcOrd="1" destOrd="0" presId="urn:microsoft.com/office/officeart/2005/8/layout/bProcess3"/>
    <dgm:cxn modelId="{B851826A-F760-44DD-9135-39AD327704A6}" srcId="{A4478FE8-AE18-4369-9936-B3FE23BAC665}" destId="{F078EB39-5ABB-4245-9052-EB893BC74EC8}" srcOrd="9" destOrd="0" parTransId="{448F2C84-0D72-4D16-9E8D-1D85B688EEC2}" sibTransId="{1E9FF2B6-89A0-470C-985B-341CE90EA648}"/>
    <dgm:cxn modelId="{BCC4D46A-8816-41CA-9D09-DD3094824F8E}" srcId="{A4478FE8-AE18-4369-9936-B3FE23BAC665}" destId="{FAEFC033-E0A0-46BC-A897-727D63E29DA2}" srcOrd="11" destOrd="0" parTransId="{15359944-F8B0-4965-BC65-E56647E5D89B}" sibTransId="{FEA03A5C-6ADB-4299-9BF8-EFC449ED427F}"/>
    <dgm:cxn modelId="{98ACC96F-F09A-41EE-9F3C-23C9A5EC3C45}" type="presOf" srcId="{CF7FA8E3-27F7-48AB-8C97-AD15A9AFB2CD}" destId="{C3EF08CD-87C7-482B-AF90-B834377F47A8}" srcOrd="1" destOrd="0" presId="urn:microsoft.com/office/officeart/2005/8/layout/bProcess3"/>
    <dgm:cxn modelId="{7DB2BC71-F5C1-4DC9-A2AC-C510943905EC}" type="presOf" srcId="{58129FE3-963D-4BBD-812B-3A7D9E991291}" destId="{60A2D899-B83B-498B-8E87-B8CDF63E9E2B}" srcOrd="0" destOrd="0" presId="urn:microsoft.com/office/officeart/2005/8/layout/bProcess3"/>
    <dgm:cxn modelId="{4BF5917D-3B36-481C-B872-80255E7BD329}" type="presOf" srcId="{31011476-20E6-4D4E-9E5A-54C0C40B33E0}" destId="{D0CADA9F-B8B9-4FBE-8098-F6A8BE03222A}" srcOrd="0" destOrd="0" presId="urn:microsoft.com/office/officeart/2005/8/layout/bProcess3"/>
    <dgm:cxn modelId="{C85E4B83-E9B2-48DE-B9D4-ABE2B8F96B3F}" srcId="{A4478FE8-AE18-4369-9936-B3FE23BAC665}" destId="{797AC3AA-6151-497F-86CD-BE18D37EF2F4}" srcOrd="5" destOrd="0" parTransId="{67AF716F-1E7C-494D-BC0C-FB62BE25FFA6}" sibTransId="{CA755863-70C5-483B-A305-E96994825205}"/>
    <dgm:cxn modelId="{4CFCCF88-D4C3-47DB-A840-A3F68E10DFA0}" srcId="{A4478FE8-AE18-4369-9936-B3FE23BAC665}" destId="{9E7C8204-0F68-4288-8123-778410ED7876}" srcOrd="0" destOrd="0" parTransId="{465DFF51-0261-4245-A2CF-7683EB6A2A59}" sibTransId="{87D18BE9-AD0B-4458-874B-E0FA06F9B304}"/>
    <dgm:cxn modelId="{6530E08C-2226-4554-9A1F-383E7DB0071F}" srcId="{A4478FE8-AE18-4369-9936-B3FE23BAC665}" destId="{31011476-20E6-4D4E-9E5A-54C0C40B33E0}" srcOrd="14" destOrd="0" parTransId="{E6060921-8050-4F6F-B9B5-C68C4F791B13}" sibTransId="{0C193F0D-5A03-402A-BBF7-0C6F999F2AD8}"/>
    <dgm:cxn modelId="{56ED478E-5D72-42FE-84F8-E9C1393C98F5}" srcId="{A4478FE8-AE18-4369-9936-B3FE23BAC665}" destId="{D2F3E020-7B22-4903-896F-9DF9E72D6132}" srcOrd="8" destOrd="0" parTransId="{442927BC-C474-435B-A343-D09C1468F1A5}" sibTransId="{B0C8DEFA-69F8-4370-A8F4-64C5C7252536}"/>
    <dgm:cxn modelId="{3F319A94-E865-4064-8B65-B5BA33EF9C13}" srcId="{A4478FE8-AE18-4369-9936-B3FE23BAC665}" destId="{5DAD949E-FA35-4A69-9C79-B7739356A741}" srcOrd="3" destOrd="0" parTransId="{5E271456-68AD-4795-B3C1-D60718A82820}" sibTransId="{217346B3-9C6B-4F8F-92EB-D4429CA20D3C}"/>
    <dgm:cxn modelId="{C94E0D96-4A35-42D0-B5CE-CE36E17D664E}" type="presOf" srcId="{D6ACDC45-AEEC-4EBE-A544-8862559D4C8E}" destId="{DDD3FD4E-D2DC-48D9-9B49-97F484323E0E}" srcOrd="0" destOrd="0" presId="urn:microsoft.com/office/officeart/2005/8/layout/bProcess3"/>
    <dgm:cxn modelId="{C12F6C99-76C2-4798-86B7-B92540482ECB}" type="presOf" srcId="{FE510E43-6720-4102-969C-86E655926BE9}" destId="{ECE4A3EA-5C4A-4511-B1EF-C5AB43DF91EF}" srcOrd="0" destOrd="0" presId="urn:microsoft.com/office/officeart/2005/8/layout/bProcess3"/>
    <dgm:cxn modelId="{AA93029E-C7CF-45BB-A4D1-87DA6C77F5EF}" type="presOf" srcId="{87559884-4959-44C9-A44D-A210137941A2}" destId="{E2B1BBC2-6275-4924-971D-0FEEAD015BF2}" srcOrd="0" destOrd="0" presId="urn:microsoft.com/office/officeart/2005/8/layout/bProcess3"/>
    <dgm:cxn modelId="{0A077CA0-F98A-4213-9FBD-3B66A17A5E76}" srcId="{A4478FE8-AE18-4369-9936-B3FE23BAC665}" destId="{652B722B-87DD-4301-B0E3-4CA42BF1419B}" srcOrd="2" destOrd="0" parTransId="{2915F188-639E-4B21-8295-08C523C9D0B4}" sibTransId="{4A5C666C-E45F-4753-ACC7-83922DBCE614}"/>
    <dgm:cxn modelId="{F882E4AC-04D6-454E-81CC-4190F26F48A7}" type="presOf" srcId="{FEA03A5C-6ADB-4299-9BF8-EFC449ED427F}" destId="{6A01C1CA-FD7B-4916-873D-E85DDEEB8F9E}" srcOrd="1" destOrd="0" presId="urn:microsoft.com/office/officeart/2005/8/layout/bProcess3"/>
    <dgm:cxn modelId="{D8E75FB1-8B13-4FBA-A928-4D3A6082E24C}" type="presOf" srcId="{8F089D22-76EF-49E5-9DB1-A950215BBC33}" destId="{255CDC2E-291E-4262-A08D-F52A5F43EABE}" srcOrd="1" destOrd="0" presId="urn:microsoft.com/office/officeart/2005/8/layout/bProcess3"/>
    <dgm:cxn modelId="{A7EFF0B1-E707-4740-9028-0C8C52F1705D}" type="presOf" srcId="{4A5C666C-E45F-4753-ACC7-83922DBCE614}" destId="{35B0FDDA-7961-45B9-B40D-7E2B0E919516}" srcOrd="0" destOrd="0" presId="urn:microsoft.com/office/officeart/2005/8/layout/bProcess3"/>
    <dgm:cxn modelId="{24AA12BD-D7DE-4C14-A12F-0FD3B0202167}" type="presOf" srcId="{CF7FA8E3-27F7-48AB-8C97-AD15A9AFB2CD}" destId="{33256F1E-719E-4616-A31D-D0A6DA448719}" srcOrd="0" destOrd="0" presId="urn:microsoft.com/office/officeart/2005/8/layout/bProcess3"/>
    <dgm:cxn modelId="{BA567ABD-1426-4714-A8E2-488665536D6C}" type="presOf" srcId="{1E9FF2B6-89A0-470C-985B-341CE90EA648}" destId="{B802F9E0-C85C-4E1A-85A8-EFDFFB11905B}" srcOrd="0" destOrd="0" presId="urn:microsoft.com/office/officeart/2005/8/layout/bProcess3"/>
    <dgm:cxn modelId="{7152CABE-5123-46CF-B8F0-794C6DC9D384}" type="presOf" srcId="{CA755863-70C5-483B-A305-E96994825205}" destId="{71056BDF-0E0A-4DB1-9D5E-F821B906D232}" srcOrd="0" destOrd="0" presId="urn:microsoft.com/office/officeart/2005/8/layout/bProcess3"/>
    <dgm:cxn modelId="{71C772C5-6C0B-4A57-8320-76A3FEC8D797}" type="presOf" srcId="{FAEFC033-E0A0-46BC-A897-727D63E29DA2}" destId="{6DD21ABC-B0AF-4422-98E6-69B63C953D59}" srcOrd="0" destOrd="0" presId="urn:microsoft.com/office/officeart/2005/8/layout/bProcess3"/>
    <dgm:cxn modelId="{2A7A68C9-88A0-49FE-8A8D-3422B51536A0}" type="presOf" srcId="{A4478FE8-AE18-4369-9936-B3FE23BAC665}" destId="{FE549500-0C7A-4E5F-8C52-2B3336DFD43D}" srcOrd="0" destOrd="0" presId="urn:microsoft.com/office/officeart/2005/8/layout/bProcess3"/>
    <dgm:cxn modelId="{2FAE4CD4-AEE9-4D0F-80C8-A68A11F5EDE6}" type="presOf" srcId="{217346B3-9C6B-4F8F-92EB-D4429CA20D3C}" destId="{8F9D1A18-B14C-40B7-8AF9-804EA6CE09E2}" srcOrd="1" destOrd="0" presId="urn:microsoft.com/office/officeart/2005/8/layout/bProcess3"/>
    <dgm:cxn modelId="{057511D9-62DB-427D-BF4B-F68D5C03B0F3}" type="presOf" srcId="{2E0A06B1-192C-4D46-A6C1-F9A1CB742D43}" destId="{6B1FA4D0-33E9-4565-8CEE-771B79570EF9}" srcOrd="0" destOrd="0" presId="urn:microsoft.com/office/officeart/2005/8/layout/bProcess3"/>
    <dgm:cxn modelId="{1D1E4FD9-266F-443A-BB1E-AE0C41750370}" type="presOf" srcId="{D2F3E020-7B22-4903-896F-9DF9E72D6132}" destId="{7C6C5BE2-6610-4F13-88B1-E245E7D803F2}" srcOrd="0" destOrd="0" presId="urn:microsoft.com/office/officeart/2005/8/layout/bProcess3"/>
    <dgm:cxn modelId="{0CBC53DB-681D-4106-A24B-B42938079209}" type="presOf" srcId="{8F089D22-76EF-49E5-9DB1-A950215BBC33}" destId="{96CB3D54-8B67-46A2-8EED-24FC7F27EF80}" srcOrd="0" destOrd="0" presId="urn:microsoft.com/office/officeart/2005/8/layout/bProcess3"/>
    <dgm:cxn modelId="{AEF780DB-D74B-4818-B9AC-8B688EED2E67}" srcId="{A4478FE8-AE18-4369-9936-B3FE23BAC665}" destId="{58129FE3-963D-4BBD-812B-3A7D9E991291}" srcOrd="12" destOrd="0" parTransId="{DCDADD45-1F5F-4F5C-A9A5-CC597142DFC0}" sibTransId="{87559884-4959-44C9-A44D-A210137941A2}"/>
    <dgm:cxn modelId="{0DE7D4DD-3213-47BD-978C-F90CF2DBCD94}" type="presOf" srcId="{DC30AA14-FC58-4A2C-B9AE-0E20B910CDE6}" destId="{0CA0A083-BBC1-4FCF-9511-6B200F5E2ABE}" srcOrd="0" destOrd="0" presId="urn:microsoft.com/office/officeart/2005/8/layout/bProcess3"/>
    <dgm:cxn modelId="{FC1698E1-AFB2-488A-9667-0699974ED251}" srcId="{A4478FE8-AE18-4369-9936-B3FE23BAC665}" destId="{315F8E94-DAA3-4D4E-A652-E05C9CDD2EA2}" srcOrd="7" destOrd="0" parTransId="{742B0B8A-0169-43F0-8622-742F58DE90F3}" sibTransId="{8F089D22-76EF-49E5-9DB1-A950215BBC33}"/>
    <dgm:cxn modelId="{B97CAEE2-06EB-4946-A9AA-A146CB8680CB}" type="presOf" srcId="{2E0A06B1-192C-4D46-A6C1-F9A1CB742D43}" destId="{D01C7E06-6C7B-43DE-85A9-FC73333857C8}" srcOrd="1" destOrd="0" presId="urn:microsoft.com/office/officeart/2005/8/layout/bProcess3"/>
    <dgm:cxn modelId="{550EC0E3-4FA1-48B1-86E5-166B43E1152D}" srcId="{A4478FE8-AE18-4369-9936-B3FE23BAC665}" destId="{85F276FD-42D4-4BD6-B9D3-8D577850F46B}" srcOrd="4" destOrd="0" parTransId="{ECAC5D7F-ADD4-4FAC-9077-07C031DF0000}" sibTransId="{DC30AA14-FC58-4A2C-B9AE-0E20B910CDE6}"/>
    <dgm:cxn modelId="{299EE8ED-61B4-409A-AE9C-679F7D6A9E27}" type="presOf" srcId="{87559884-4959-44C9-A44D-A210137941A2}" destId="{686B68C6-6483-4640-A5A5-21551526BAA0}" srcOrd="1" destOrd="0" presId="urn:microsoft.com/office/officeart/2005/8/layout/bProcess3"/>
    <dgm:cxn modelId="{CB1638F2-BFF5-4A34-9688-926FBF7D9564}" type="presOf" srcId="{28045C6D-7855-4B3F-A2DA-53B70B1258EC}" destId="{B230BBDC-46AC-4747-BFAC-4E9EDF3CCAC9}" srcOrd="0" destOrd="0" presId="urn:microsoft.com/office/officeart/2005/8/layout/bProcess3"/>
    <dgm:cxn modelId="{017954F8-03E3-4784-A623-49C758795043}" type="presOf" srcId="{42227922-858B-4A7E-9E29-0456079A8078}" destId="{5279536D-0114-4021-8180-8ACE7AB3AA87}" srcOrd="0" destOrd="0" presId="urn:microsoft.com/office/officeart/2005/8/layout/bProcess3"/>
    <dgm:cxn modelId="{27018CFF-6C37-41D0-B528-0B37F278DE8B}" type="presOf" srcId="{5DAD949E-FA35-4A69-9C79-B7739356A741}" destId="{0E8A0FEF-20A0-4D4A-B9B3-BC8E5BEDADFD}" srcOrd="0" destOrd="0" presId="urn:microsoft.com/office/officeart/2005/8/layout/bProcess3"/>
    <dgm:cxn modelId="{C638FA74-54F1-4784-969C-6D315470D915}" type="presParOf" srcId="{FE549500-0C7A-4E5F-8C52-2B3336DFD43D}" destId="{8CDB357A-B28F-47A8-98E7-DD1D17D91C87}" srcOrd="0" destOrd="0" presId="urn:microsoft.com/office/officeart/2005/8/layout/bProcess3"/>
    <dgm:cxn modelId="{E763B5AD-303E-4B4B-8D53-757A686D31D1}" type="presParOf" srcId="{FE549500-0C7A-4E5F-8C52-2B3336DFD43D}" destId="{86D5B609-2BA7-4D08-81C2-A9E2F87E1BD6}" srcOrd="1" destOrd="0" presId="urn:microsoft.com/office/officeart/2005/8/layout/bProcess3"/>
    <dgm:cxn modelId="{5FE4EE7B-51E2-47F9-9B25-CCACB2DDEF0B}" type="presParOf" srcId="{86D5B609-2BA7-4D08-81C2-A9E2F87E1BD6}" destId="{C2FD56CA-F8DA-4453-8A96-3C3F9AAE6B7E}" srcOrd="0" destOrd="0" presId="urn:microsoft.com/office/officeart/2005/8/layout/bProcess3"/>
    <dgm:cxn modelId="{0B98995A-685C-4CEC-9C7F-E6C07A64120B}" type="presParOf" srcId="{FE549500-0C7A-4E5F-8C52-2B3336DFD43D}" destId="{5279536D-0114-4021-8180-8ACE7AB3AA87}" srcOrd="2" destOrd="0" presId="urn:microsoft.com/office/officeart/2005/8/layout/bProcess3"/>
    <dgm:cxn modelId="{E1B0AD93-4CC1-4207-9BF7-DA36E8DCB291}" type="presParOf" srcId="{FE549500-0C7A-4E5F-8C52-2B3336DFD43D}" destId="{33256F1E-719E-4616-A31D-D0A6DA448719}" srcOrd="3" destOrd="0" presId="urn:microsoft.com/office/officeart/2005/8/layout/bProcess3"/>
    <dgm:cxn modelId="{4A3CD626-9C44-4441-BF2C-35431D28EFF9}" type="presParOf" srcId="{33256F1E-719E-4616-A31D-D0A6DA448719}" destId="{C3EF08CD-87C7-482B-AF90-B834377F47A8}" srcOrd="0" destOrd="0" presId="urn:microsoft.com/office/officeart/2005/8/layout/bProcess3"/>
    <dgm:cxn modelId="{FDC4A5B3-9F6C-4ACB-8520-0426FB889857}" type="presParOf" srcId="{FE549500-0C7A-4E5F-8C52-2B3336DFD43D}" destId="{AC931AFD-4EE9-44FF-920D-54A59E95922B}" srcOrd="4" destOrd="0" presId="urn:microsoft.com/office/officeart/2005/8/layout/bProcess3"/>
    <dgm:cxn modelId="{9959C2FF-8BC1-4511-A4B9-7ECEACF8BE7B}" type="presParOf" srcId="{FE549500-0C7A-4E5F-8C52-2B3336DFD43D}" destId="{35B0FDDA-7961-45B9-B40D-7E2B0E919516}" srcOrd="5" destOrd="0" presId="urn:microsoft.com/office/officeart/2005/8/layout/bProcess3"/>
    <dgm:cxn modelId="{8D1B8D5A-CF1D-4E45-9BC3-89CAC2154A6B}" type="presParOf" srcId="{35B0FDDA-7961-45B9-B40D-7E2B0E919516}" destId="{60AD048D-6C3E-402C-9325-07D01CD2C572}" srcOrd="0" destOrd="0" presId="urn:microsoft.com/office/officeart/2005/8/layout/bProcess3"/>
    <dgm:cxn modelId="{919FA850-EC5C-4F74-B22E-509C39F85937}" type="presParOf" srcId="{FE549500-0C7A-4E5F-8C52-2B3336DFD43D}" destId="{0E8A0FEF-20A0-4D4A-B9B3-BC8E5BEDADFD}" srcOrd="6" destOrd="0" presId="urn:microsoft.com/office/officeart/2005/8/layout/bProcess3"/>
    <dgm:cxn modelId="{6191FE45-D34C-4A84-91A5-4E9C96B4166C}" type="presParOf" srcId="{FE549500-0C7A-4E5F-8C52-2B3336DFD43D}" destId="{BFD7A957-4607-483F-AC19-B0A12DE5CB09}" srcOrd="7" destOrd="0" presId="urn:microsoft.com/office/officeart/2005/8/layout/bProcess3"/>
    <dgm:cxn modelId="{A7CC9FD1-03C8-44EE-917B-1945FF36EE8C}" type="presParOf" srcId="{BFD7A957-4607-483F-AC19-B0A12DE5CB09}" destId="{8F9D1A18-B14C-40B7-8AF9-804EA6CE09E2}" srcOrd="0" destOrd="0" presId="urn:microsoft.com/office/officeart/2005/8/layout/bProcess3"/>
    <dgm:cxn modelId="{3564953A-4364-4A39-9223-FE7BD085B1AC}" type="presParOf" srcId="{FE549500-0C7A-4E5F-8C52-2B3336DFD43D}" destId="{DBAE3B39-3A81-4AE1-9AB0-168C6B06ADFA}" srcOrd="8" destOrd="0" presId="urn:microsoft.com/office/officeart/2005/8/layout/bProcess3"/>
    <dgm:cxn modelId="{5A74223F-7216-4ECF-8A79-C68954BABC97}" type="presParOf" srcId="{FE549500-0C7A-4E5F-8C52-2B3336DFD43D}" destId="{0CA0A083-BBC1-4FCF-9511-6B200F5E2ABE}" srcOrd="9" destOrd="0" presId="urn:microsoft.com/office/officeart/2005/8/layout/bProcess3"/>
    <dgm:cxn modelId="{55836078-32CD-4B72-95CF-3699E8D9256B}" type="presParOf" srcId="{0CA0A083-BBC1-4FCF-9511-6B200F5E2ABE}" destId="{9A0218B6-B02C-4F68-9E6C-21470F8581F3}" srcOrd="0" destOrd="0" presId="urn:microsoft.com/office/officeart/2005/8/layout/bProcess3"/>
    <dgm:cxn modelId="{23979BB0-6A20-4CFD-A414-97CDA21C9B7F}" type="presParOf" srcId="{FE549500-0C7A-4E5F-8C52-2B3336DFD43D}" destId="{E33C2EF8-5018-482C-8000-5B5CB3BB4A63}" srcOrd="10" destOrd="0" presId="urn:microsoft.com/office/officeart/2005/8/layout/bProcess3"/>
    <dgm:cxn modelId="{36E2E546-B9ED-4500-A2E4-A26C172D6077}" type="presParOf" srcId="{FE549500-0C7A-4E5F-8C52-2B3336DFD43D}" destId="{71056BDF-0E0A-4DB1-9D5E-F821B906D232}" srcOrd="11" destOrd="0" presId="urn:microsoft.com/office/officeart/2005/8/layout/bProcess3"/>
    <dgm:cxn modelId="{9C365F38-DB26-4A57-911C-AFF8ECF41058}" type="presParOf" srcId="{71056BDF-0E0A-4DB1-9D5E-F821B906D232}" destId="{65BAA613-FF86-4A18-8432-5BC9F0886611}" srcOrd="0" destOrd="0" presId="urn:microsoft.com/office/officeart/2005/8/layout/bProcess3"/>
    <dgm:cxn modelId="{4F7CE8DA-158E-4C87-831D-C96CB1E04959}" type="presParOf" srcId="{FE549500-0C7A-4E5F-8C52-2B3336DFD43D}" destId="{B230BBDC-46AC-4747-BFAC-4E9EDF3CCAC9}" srcOrd="12" destOrd="0" presId="urn:microsoft.com/office/officeart/2005/8/layout/bProcess3"/>
    <dgm:cxn modelId="{72F5A2B3-D8E6-41AA-A4D5-348F0B58269E}" type="presParOf" srcId="{FE549500-0C7A-4E5F-8C52-2B3336DFD43D}" destId="{68BEE571-F21F-460F-8867-A27FF4EF1E86}" srcOrd="13" destOrd="0" presId="urn:microsoft.com/office/officeart/2005/8/layout/bProcess3"/>
    <dgm:cxn modelId="{A352574E-3CE7-4DEC-83AF-9B399E429B4B}" type="presParOf" srcId="{68BEE571-F21F-460F-8867-A27FF4EF1E86}" destId="{6D834629-1493-45A6-A259-856EF5BB4147}" srcOrd="0" destOrd="0" presId="urn:microsoft.com/office/officeart/2005/8/layout/bProcess3"/>
    <dgm:cxn modelId="{5C559BCD-C0F2-4817-915D-8EF4EB3E1C00}" type="presParOf" srcId="{FE549500-0C7A-4E5F-8C52-2B3336DFD43D}" destId="{02CB7CB4-F5D5-4565-9F62-4CE8AB2AA49F}" srcOrd="14" destOrd="0" presId="urn:microsoft.com/office/officeart/2005/8/layout/bProcess3"/>
    <dgm:cxn modelId="{2ED21045-5346-4DCD-B9A6-2E8E3D3337A7}" type="presParOf" srcId="{FE549500-0C7A-4E5F-8C52-2B3336DFD43D}" destId="{96CB3D54-8B67-46A2-8EED-24FC7F27EF80}" srcOrd="15" destOrd="0" presId="urn:microsoft.com/office/officeart/2005/8/layout/bProcess3"/>
    <dgm:cxn modelId="{E03C0953-4026-404D-BDCA-676E3CB0853F}" type="presParOf" srcId="{96CB3D54-8B67-46A2-8EED-24FC7F27EF80}" destId="{255CDC2E-291E-4262-A08D-F52A5F43EABE}" srcOrd="0" destOrd="0" presId="urn:microsoft.com/office/officeart/2005/8/layout/bProcess3"/>
    <dgm:cxn modelId="{63093D88-F28D-468C-A948-0D9CE7B70F48}" type="presParOf" srcId="{FE549500-0C7A-4E5F-8C52-2B3336DFD43D}" destId="{7C6C5BE2-6610-4F13-88B1-E245E7D803F2}" srcOrd="16" destOrd="0" presId="urn:microsoft.com/office/officeart/2005/8/layout/bProcess3"/>
    <dgm:cxn modelId="{D2AB6686-E85E-4BFE-867E-C422F48B9400}" type="presParOf" srcId="{FE549500-0C7A-4E5F-8C52-2B3336DFD43D}" destId="{03CD5FBA-FF71-4B53-9340-80396B570E9E}" srcOrd="17" destOrd="0" presId="urn:microsoft.com/office/officeart/2005/8/layout/bProcess3"/>
    <dgm:cxn modelId="{407593E4-D786-43B7-8B10-734892673EE6}" type="presParOf" srcId="{03CD5FBA-FF71-4B53-9340-80396B570E9E}" destId="{0411CA15-3DC3-4B95-A044-10F671C11606}" srcOrd="0" destOrd="0" presId="urn:microsoft.com/office/officeart/2005/8/layout/bProcess3"/>
    <dgm:cxn modelId="{0BF4A7AA-6B62-4C77-A8E0-F2908A221E95}" type="presParOf" srcId="{FE549500-0C7A-4E5F-8C52-2B3336DFD43D}" destId="{233EB007-5BD7-4B98-BCB6-30DE1535A779}" srcOrd="18" destOrd="0" presId="urn:microsoft.com/office/officeart/2005/8/layout/bProcess3"/>
    <dgm:cxn modelId="{122DD149-E9F4-4FD7-9A17-28CE86750AFE}" type="presParOf" srcId="{FE549500-0C7A-4E5F-8C52-2B3336DFD43D}" destId="{B802F9E0-C85C-4E1A-85A8-EFDFFB11905B}" srcOrd="19" destOrd="0" presId="urn:microsoft.com/office/officeart/2005/8/layout/bProcess3"/>
    <dgm:cxn modelId="{912BE704-4D84-4307-9A25-CF8F83CD4D31}" type="presParOf" srcId="{B802F9E0-C85C-4E1A-85A8-EFDFFB11905B}" destId="{0210522C-1597-4C2A-8AB9-469D222835C3}" srcOrd="0" destOrd="0" presId="urn:microsoft.com/office/officeart/2005/8/layout/bProcess3"/>
    <dgm:cxn modelId="{BC48A6D5-498B-4F55-A676-21AED1922A14}" type="presParOf" srcId="{FE549500-0C7A-4E5F-8C52-2B3336DFD43D}" destId="{DDD3FD4E-D2DC-48D9-9B49-97F484323E0E}" srcOrd="20" destOrd="0" presId="urn:microsoft.com/office/officeart/2005/8/layout/bProcess3"/>
    <dgm:cxn modelId="{7D1CE329-8174-45D8-897C-D304D609DE02}" type="presParOf" srcId="{FE549500-0C7A-4E5F-8C52-2B3336DFD43D}" destId="{D1D7CB42-B079-49AD-BB8C-5023A4724D1B}" srcOrd="21" destOrd="0" presId="urn:microsoft.com/office/officeart/2005/8/layout/bProcess3"/>
    <dgm:cxn modelId="{B5804641-C7C3-4862-A410-9F07A8D013DC}" type="presParOf" srcId="{D1D7CB42-B079-49AD-BB8C-5023A4724D1B}" destId="{AA2CAD8A-0F5C-4E6E-8967-7F95E209DE5B}" srcOrd="0" destOrd="0" presId="urn:microsoft.com/office/officeart/2005/8/layout/bProcess3"/>
    <dgm:cxn modelId="{EAD295E7-57BF-42BD-8DED-9E3CE7B9E577}" type="presParOf" srcId="{FE549500-0C7A-4E5F-8C52-2B3336DFD43D}" destId="{6DD21ABC-B0AF-4422-98E6-69B63C953D59}" srcOrd="22" destOrd="0" presId="urn:microsoft.com/office/officeart/2005/8/layout/bProcess3"/>
    <dgm:cxn modelId="{0B2B5020-2EB7-41E2-BB67-990DCEDA63AC}" type="presParOf" srcId="{FE549500-0C7A-4E5F-8C52-2B3336DFD43D}" destId="{860B141D-A833-4497-BEEA-C39AFB45AFFD}" srcOrd="23" destOrd="0" presId="urn:microsoft.com/office/officeart/2005/8/layout/bProcess3"/>
    <dgm:cxn modelId="{AE60A3C2-49DC-4790-AFB6-EE739DFC4410}" type="presParOf" srcId="{860B141D-A833-4497-BEEA-C39AFB45AFFD}" destId="{6A01C1CA-FD7B-4916-873D-E85DDEEB8F9E}" srcOrd="0" destOrd="0" presId="urn:microsoft.com/office/officeart/2005/8/layout/bProcess3"/>
    <dgm:cxn modelId="{DF321A31-E105-4335-AB4C-BC9C5A970A96}" type="presParOf" srcId="{FE549500-0C7A-4E5F-8C52-2B3336DFD43D}" destId="{60A2D899-B83B-498B-8E87-B8CDF63E9E2B}" srcOrd="24" destOrd="0" presId="urn:microsoft.com/office/officeart/2005/8/layout/bProcess3"/>
    <dgm:cxn modelId="{9394616E-7AB8-4D8C-9A3F-800787FA146E}" type="presParOf" srcId="{FE549500-0C7A-4E5F-8C52-2B3336DFD43D}" destId="{E2B1BBC2-6275-4924-971D-0FEEAD015BF2}" srcOrd="25" destOrd="0" presId="urn:microsoft.com/office/officeart/2005/8/layout/bProcess3"/>
    <dgm:cxn modelId="{5D6624C6-9513-4CB3-AA34-71CA55D0F0B7}" type="presParOf" srcId="{E2B1BBC2-6275-4924-971D-0FEEAD015BF2}" destId="{686B68C6-6483-4640-A5A5-21551526BAA0}" srcOrd="0" destOrd="0" presId="urn:microsoft.com/office/officeart/2005/8/layout/bProcess3"/>
    <dgm:cxn modelId="{7EC79719-37CD-4E72-8FAE-FFF44B063476}" type="presParOf" srcId="{FE549500-0C7A-4E5F-8C52-2B3336DFD43D}" destId="{ECE4A3EA-5C4A-4511-B1EF-C5AB43DF91EF}" srcOrd="26" destOrd="0" presId="urn:microsoft.com/office/officeart/2005/8/layout/bProcess3"/>
    <dgm:cxn modelId="{478DBE6D-DCDC-42B9-A3B2-5766A559DBF8}" type="presParOf" srcId="{FE549500-0C7A-4E5F-8C52-2B3336DFD43D}" destId="{6B1FA4D0-33E9-4565-8CEE-771B79570EF9}" srcOrd="27" destOrd="0" presId="urn:microsoft.com/office/officeart/2005/8/layout/bProcess3"/>
    <dgm:cxn modelId="{A9D1B77F-D782-4AE4-AD31-EBF07A7278E4}" type="presParOf" srcId="{6B1FA4D0-33E9-4565-8CEE-771B79570EF9}" destId="{D01C7E06-6C7B-43DE-85A9-FC73333857C8}" srcOrd="0" destOrd="0" presId="urn:microsoft.com/office/officeart/2005/8/layout/bProcess3"/>
    <dgm:cxn modelId="{5F6769B3-35CF-4BD5-85BA-C72A11B3EEB8}" type="presParOf" srcId="{FE549500-0C7A-4E5F-8C52-2B3336DFD43D}" destId="{D0CADA9F-B8B9-4FBE-8098-F6A8BE03222A}" srcOrd="2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B6D764-E9DC-4647-9EA3-FCC8530B215E}">
      <dsp:nvSpPr>
        <dsp:cNvPr id="0" name=""/>
        <dsp:cNvSpPr/>
      </dsp:nvSpPr>
      <dsp:spPr>
        <a:xfrm>
          <a:off x="5548" y="77729"/>
          <a:ext cx="2522976" cy="15042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en-US" sz="2800" b="1" kern="1200" dirty="0"/>
            <a:t>Pre-Analytics</a:t>
          </a:r>
        </a:p>
      </dsp:txBody>
      <dsp:txXfrm>
        <a:off x="5548" y="77729"/>
        <a:ext cx="2522976" cy="1002853"/>
      </dsp:txXfrm>
    </dsp:sp>
    <dsp:sp modelId="{CCCEFE46-1757-4B66-9B47-0499E422DA14}">
      <dsp:nvSpPr>
        <dsp:cNvPr id="0" name=""/>
        <dsp:cNvSpPr/>
      </dsp:nvSpPr>
      <dsp:spPr>
        <a:xfrm>
          <a:off x="522303" y="1080583"/>
          <a:ext cx="2522976" cy="2419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Analyte</a:t>
          </a:r>
        </a:p>
        <a:p>
          <a:pPr marL="285750" lvl="1" indent="-285750" algn="l" defTabSz="1244600">
            <a:lnSpc>
              <a:spcPct val="90000"/>
            </a:lnSpc>
            <a:spcBef>
              <a:spcPct val="0"/>
            </a:spcBef>
            <a:spcAft>
              <a:spcPct val="15000"/>
            </a:spcAft>
            <a:buChar char="•"/>
          </a:pPr>
          <a:r>
            <a:rPr lang="en-US" sz="2800" kern="1200" dirty="0"/>
            <a:t>Sample Collection</a:t>
          </a:r>
        </a:p>
        <a:p>
          <a:pPr marL="285750" lvl="1" indent="-285750" algn="l" defTabSz="1244600">
            <a:lnSpc>
              <a:spcPct val="90000"/>
            </a:lnSpc>
            <a:spcBef>
              <a:spcPct val="0"/>
            </a:spcBef>
            <a:spcAft>
              <a:spcPct val="15000"/>
            </a:spcAft>
            <a:buChar char="•"/>
          </a:pPr>
          <a:r>
            <a:rPr lang="en-US" sz="2800" kern="1200" dirty="0"/>
            <a:t>Patient Factors</a:t>
          </a:r>
        </a:p>
      </dsp:txBody>
      <dsp:txXfrm>
        <a:off x="593159" y="1151439"/>
        <a:ext cx="2381264" cy="2277488"/>
      </dsp:txXfrm>
    </dsp:sp>
    <dsp:sp modelId="{FBA17EFE-AACD-4D07-9D90-EEA1EA63B98E}">
      <dsp:nvSpPr>
        <dsp:cNvPr id="0" name=""/>
        <dsp:cNvSpPr/>
      </dsp:nvSpPr>
      <dsp:spPr>
        <a:xfrm>
          <a:off x="2910999" y="265082"/>
          <a:ext cx="810845" cy="6281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2910999" y="390712"/>
        <a:ext cx="622401" cy="376888"/>
      </dsp:txXfrm>
    </dsp:sp>
    <dsp:sp modelId="{1EF1E12F-6341-4AE0-8B07-F41C469D01CC}">
      <dsp:nvSpPr>
        <dsp:cNvPr id="0" name=""/>
        <dsp:cNvSpPr/>
      </dsp:nvSpPr>
      <dsp:spPr>
        <a:xfrm>
          <a:off x="4058421" y="77729"/>
          <a:ext cx="2522976" cy="15042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en-US" sz="2800" b="1" kern="1200" dirty="0"/>
            <a:t>Analytics</a:t>
          </a:r>
        </a:p>
      </dsp:txBody>
      <dsp:txXfrm>
        <a:off x="4058421" y="77729"/>
        <a:ext cx="2522976" cy="1002853"/>
      </dsp:txXfrm>
    </dsp:sp>
    <dsp:sp modelId="{B0302E07-DC4C-4887-90FD-CD0112895250}">
      <dsp:nvSpPr>
        <dsp:cNvPr id="0" name=""/>
        <dsp:cNvSpPr/>
      </dsp:nvSpPr>
      <dsp:spPr>
        <a:xfrm>
          <a:off x="4575175" y="1080583"/>
          <a:ext cx="2522976" cy="2419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Sample Storage and Processing</a:t>
          </a:r>
        </a:p>
        <a:p>
          <a:pPr marL="285750" lvl="1" indent="-285750" algn="l" defTabSz="1244600">
            <a:lnSpc>
              <a:spcPct val="90000"/>
            </a:lnSpc>
            <a:spcBef>
              <a:spcPct val="0"/>
            </a:spcBef>
            <a:spcAft>
              <a:spcPct val="15000"/>
            </a:spcAft>
            <a:buChar char="•"/>
          </a:pPr>
          <a:r>
            <a:rPr lang="en-US" sz="2800" kern="1200" dirty="0"/>
            <a:t>Assay SOP</a:t>
          </a:r>
        </a:p>
      </dsp:txBody>
      <dsp:txXfrm>
        <a:off x="4646031" y="1151439"/>
        <a:ext cx="2381264" cy="2277488"/>
      </dsp:txXfrm>
    </dsp:sp>
    <dsp:sp modelId="{01A3F7A1-8661-4A3D-BEA2-C099023366D5}">
      <dsp:nvSpPr>
        <dsp:cNvPr id="0" name=""/>
        <dsp:cNvSpPr/>
      </dsp:nvSpPr>
      <dsp:spPr>
        <a:xfrm>
          <a:off x="6963871" y="265082"/>
          <a:ext cx="810845" cy="6281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6963871" y="390712"/>
        <a:ext cx="622401" cy="376888"/>
      </dsp:txXfrm>
    </dsp:sp>
    <dsp:sp modelId="{2C1A6F5E-1116-465B-851E-18B0B905F015}">
      <dsp:nvSpPr>
        <dsp:cNvPr id="0" name=""/>
        <dsp:cNvSpPr/>
      </dsp:nvSpPr>
      <dsp:spPr>
        <a:xfrm>
          <a:off x="8111293" y="77729"/>
          <a:ext cx="2522976" cy="15042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en-US" sz="2800" b="1" kern="1200" dirty="0"/>
            <a:t>Clinical Validation</a:t>
          </a:r>
        </a:p>
      </dsp:txBody>
      <dsp:txXfrm>
        <a:off x="8111293" y="77729"/>
        <a:ext cx="2522976" cy="1002853"/>
      </dsp:txXfrm>
    </dsp:sp>
    <dsp:sp modelId="{7CF47FD4-93E2-4381-8B47-2110B68A026D}">
      <dsp:nvSpPr>
        <dsp:cNvPr id="0" name=""/>
        <dsp:cNvSpPr/>
      </dsp:nvSpPr>
      <dsp:spPr>
        <a:xfrm>
          <a:off x="8628047" y="1080583"/>
          <a:ext cx="2522976" cy="2419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Assay Results</a:t>
          </a:r>
        </a:p>
        <a:p>
          <a:pPr marL="285750" lvl="1" indent="-285750" algn="l" defTabSz="1244600">
            <a:lnSpc>
              <a:spcPct val="90000"/>
            </a:lnSpc>
            <a:spcBef>
              <a:spcPct val="0"/>
            </a:spcBef>
            <a:spcAft>
              <a:spcPct val="15000"/>
            </a:spcAft>
            <a:buChar char="•"/>
          </a:pPr>
          <a:r>
            <a:rPr lang="en-US" sz="2800" kern="1200" dirty="0"/>
            <a:t>Patient Data</a:t>
          </a:r>
        </a:p>
      </dsp:txBody>
      <dsp:txXfrm>
        <a:off x="8698903" y="1151439"/>
        <a:ext cx="2381264" cy="22774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B6D764-E9DC-4647-9EA3-FCC8530B215E}">
      <dsp:nvSpPr>
        <dsp:cNvPr id="0" name=""/>
        <dsp:cNvSpPr/>
      </dsp:nvSpPr>
      <dsp:spPr>
        <a:xfrm>
          <a:off x="5548" y="77729"/>
          <a:ext cx="2522976" cy="15042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en-US" sz="2800" b="1" kern="1200" dirty="0"/>
            <a:t>Pre-Analytics</a:t>
          </a:r>
        </a:p>
      </dsp:txBody>
      <dsp:txXfrm>
        <a:off x="5548" y="77729"/>
        <a:ext cx="2522976" cy="1002853"/>
      </dsp:txXfrm>
    </dsp:sp>
    <dsp:sp modelId="{CCCEFE46-1757-4B66-9B47-0499E422DA14}">
      <dsp:nvSpPr>
        <dsp:cNvPr id="0" name=""/>
        <dsp:cNvSpPr/>
      </dsp:nvSpPr>
      <dsp:spPr>
        <a:xfrm>
          <a:off x="522303" y="1080583"/>
          <a:ext cx="2522976" cy="2419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Analyte</a:t>
          </a:r>
        </a:p>
        <a:p>
          <a:pPr marL="285750" lvl="1" indent="-285750" algn="l" defTabSz="1244600">
            <a:lnSpc>
              <a:spcPct val="90000"/>
            </a:lnSpc>
            <a:spcBef>
              <a:spcPct val="0"/>
            </a:spcBef>
            <a:spcAft>
              <a:spcPct val="15000"/>
            </a:spcAft>
            <a:buChar char="•"/>
          </a:pPr>
          <a:r>
            <a:rPr lang="en-US" sz="2800" kern="1200" dirty="0"/>
            <a:t>Sample Collection</a:t>
          </a:r>
        </a:p>
        <a:p>
          <a:pPr marL="285750" lvl="1" indent="-285750" algn="l" defTabSz="1244600">
            <a:lnSpc>
              <a:spcPct val="90000"/>
            </a:lnSpc>
            <a:spcBef>
              <a:spcPct val="0"/>
            </a:spcBef>
            <a:spcAft>
              <a:spcPct val="15000"/>
            </a:spcAft>
            <a:buChar char="•"/>
          </a:pPr>
          <a:r>
            <a:rPr lang="en-US" sz="2800" kern="1200" dirty="0"/>
            <a:t>Patient Factors</a:t>
          </a:r>
        </a:p>
      </dsp:txBody>
      <dsp:txXfrm>
        <a:off x="593159" y="1151439"/>
        <a:ext cx="2381264" cy="2277488"/>
      </dsp:txXfrm>
    </dsp:sp>
    <dsp:sp modelId="{FBA17EFE-AACD-4D07-9D90-EEA1EA63B98E}">
      <dsp:nvSpPr>
        <dsp:cNvPr id="0" name=""/>
        <dsp:cNvSpPr/>
      </dsp:nvSpPr>
      <dsp:spPr>
        <a:xfrm>
          <a:off x="2910999" y="265082"/>
          <a:ext cx="810845" cy="6281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2910999" y="390712"/>
        <a:ext cx="622401" cy="376888"/>
      </dsp:txXfrm>
    </dsp:sp>
    <dsp:sp modelId="{1EF1E12F-6341-4AE0-8B07-F41C469D01CC}">
      <dsp:nvSpPr>
        <dsp:cNvPr id="0" name=""/>
        <dsp:cNvSpPr/>
      </dsp:nvSpPr>
      <dsp:spPr>
        <a:xfrm>
          <a:off x="4058421" y="77729"/>
          <a:ext cx="2522976" cy="15042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en-US" sz="2800" b="1" kern="1200" dirty="0"/>
            <a:t>Analytics</a:t>
          </a:r>
        </a:p>
      </dsp:txBody>
      <dsp:txXfrm>
        <a:off x="4058421" y="77729"/>
        <a:ext cx="2522976" cy="1002853"/>
      </dsp:txXfrm>
    </dsp:sp>
    <dsp:sp modelId="{B0302E07-DC4C-4887-90FD-CD0112895250}">
      <dsp:nvSpPr>
        <dsp:cNvPr id="0" name=""/>
        <dsp:cNvSpPr/>
      </dsp:nvSpPr>
      <dsp:spPr>
        <a:xfrm>
          <a:off x="4575175" y="1080583"/>
          <a:ext cx="2522976" cy="2419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Sample Storage and Processing</a:t>
          </a:r>
        </a:p>
        <a:p>
          <a:pPr marL="285750" lvl="1" indent="-285750" algn="l" defTabSz="1244600">
            <a:lnSpc>
              <a:spcPct val="90000"/>
            </a:lnSpc>
            <a:spcBef>
              <a:spcPct val="0"/>
            </a:spcBef>
            <a:spcAft>
              <a:spcPct val="15000"/>
            </a:spcAft>
            <a:buChar char="•"/>
          </a:pPr>
          <a:r>
            <a:rPr lang="en-US" sz="2800" kern="1200" dirty="0"/>
            <a:t>Assay SOP</a:t>
          </a:r>
        </a:p>
      </dsp:txBody>
      <dsp:txXfrm>
        <a:off x="4646031" y="1151439"/>
        <a:ext cx="2381264" cy="2277488"/>
      </dsp:txXfrm>
    </dsp:sp>
    <dsp:sp modelId="{01A3F7A1-8661-4A3D-BEA2-C099023366D5}">
      <dsp:nvSpPr>
        <dsp:cNvPr id="0" name=""/>
        <dsp:cNvSpPr/>
      </dsp:nvSpPr>
      <dsp:spPr>
        <a:xfrm>
          <a:off x="6963871" y="265082"/>
          <a:ext cx="810845" cy="6281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6963871" y="390712"/>
        <a:ext cx="622401" cy="376888"/>
      </dsp:txXfrm>
    </dsp:sp>
    <dsp:sp modelId="{2C1A6F5E-1116-465B-851E-18B0B905F015}">
      <dsp:nvSpPr>
        <dsp:cNvPr id="0" name=""/>
        <dsp:cNvSpPr/>
      </dsp:nvSpPr>
      <dsp:spPr>
        <a:xfrm>
          <a:off x="8111293" y="77729"/>
          <a:ext cx="2522976" cy="15042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en-US" sz="2800" b="1" kern="1200" dirty="0"/>
            <a:t>Clinical Validation</a:t>
          </a:r>
        </a:p>
      </dsp:txBody>
      <dsp:txXfrm>
        <a:off x="8111293" y="77729"/>
        <a:ext cx="2522976" cy="1002853"/>
      </dsp:txXfrm>
    </dsp:sp>
    <dsp:sp modelId="{7CF47FD4-93E2-4381-8B47-2110B68A026D}">
      <dsp:nvSpPr>
        <dsp:cNvPr id="0" name=""/>
        <dsp:cNvSpPr/>
      </dsp:nvSpPr>
      <dsp:spPr>
        <a:xfrm>
          <a:off x="8628047" y="1080583"/>
          <a:ext cx="2522976" cy="2419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Assay Results</a:t>
          </a:r>
        </a:p>
        <a:p>
          <a:pPr marL="285750" lvl="1" indent="-285750" algn="l" defTabSz="1244600">
            <a:lnSpc>
              <a:spcPct val="90000"/>
            </a:lnSpc>
            <a:spcBef>
              <a:spcPct val="0"/>
            </a:spcBef>
            <a:spcAft>
              <a:spcPct val="15000"/>
            </a:spcAft>
            <a:buChar char="•"/>
          </a:pPr>
          <a:r>
            <a:rPr lang="en-US" sz="2800" kern="1200" dirty="0"/>
            <a:t>Patient Data</a:t>
          </a:r>
        </a:p>
      </dsp:txBody>
      <dsp:txXfrm>
        <a:off x="8698903" y="1151439"/>
        <a:ext cx="2381264" cy="22774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5B609-2BA7-4D08-81C2-A9E2F87E1BD6}">
      <dsp:nvSpPr>
        <dsp:cNvPr id="0" name=""/>
        <dsp:cNvSpPr/>
      </dsp:nvSpPr>
      <dsp:spPr>
        <a:xfrm>
          <a:off x="1752131" y="536057"/>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27718" y="579768"/>
        <a:ext cx="20093" cy="4018"/>
      </dsp:txXfrm>
    </dsp:sp>
    <dsp:sp modelId="{8CDB357A-B28F-47A8-98E7-DD1D17D91C87}">
      <dsp:nvSpPr>
        <dsp:cNvPr id="0" name=""/>
        <dsp:cNvSpPr/>
      </dsp:nvSpPr>
      <dsp:spPr>
        <a:xfrm>
          <a:off x="6675" y="57601"/>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FDA Meeting </a:t>
          </a:r>
        </a:p>
        <a:p>
          <a:pPr marL="0" lvl="0" indent="0" algn="ctr" defTabSz="533400">
            <a:lnSpc>
              <a:spcPct val="90000"/>
            </a:lnSpc>
            <a:spcBef>
              <a:spcPct val="0"/>
            </a:spcBef>
            <a:spcAft>
              <a:spcPct val="35000"/>
            </a:spcAft>
            <a:buNone/>
          </a:pPr>
          <a:r>
            <a:rPr lang="en-US" sz="1200" kern="1200" dirty="0"/>
            <a:t>Nov, 2017</a:t>
          </a:r>
        </a:p>
      </dsp:txBody>
      <dsp:txXfrm>
        <a:off x="6675" y="57601"/>
        <a:ext cx="1747255" cy="1048353"/>
      </dsp:txXfrm>
    </dsp:sp>
    <dsp:sp modelId="{33256F1E-719E-4616-A31D-D0A6DA448719}">
      <dsp:nvSpPr>
        <dsp:cNvPr id="0" name=""/>
        <dsp:cNvSpPr/>
      </dsp:nvSpPr>
      <dsp:spPr>
        <a:xfrm>
          <a:off x="3901255" y="536057"/>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76843" y="579768"/>
        <a:ext cx="20093" cy="4018"/>
      </dsp:txXfrm>
    </dsp:sp>
    <dsp:sp modelId="{5279536D-0114-4021-8180-8ACE7AB3AA87}">
      <dsp:nvSpPr>
        <dsp:cNvPr id="0" name=""/>
        <dsp:cNvSpPr/>
      </dsp:nvSpPr>
      <dsp:spPr>
        <a:xfrm>
          <a:off x="2155799" y="57601"/>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Gather key Blood PAC members to form the “AV WG”</a:t>
          </a:r>
        </a:p>
      </dsp:txBody>
      <dsp:txXfrm>
        <a:off x="2155799" y="57601"/>
        <a:ext cx="1747255" cy="1048353"/>
      </dsp:txXfrm>
    </dsp:sp>
    <dsp:sp modelId="{35B0FDDA-7961-45B9-B40D-7E2B0E919516}">
      <dsp:nvSpPr>
        <dsp:cNvPr id="0" name=""/>
        <dsp:cNvSpPr/>
      </dsp:nvSpPr>
      <dsp:spPr>
        <a:xfrm>
          <a:off x="6050379" y="536057"/>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25967" y="579768"/>
        <a:ext cx="20093" cy="4018"/>
      </dsp:txXfrm>
    </dsp:sp>
    <dsp:sp modelId="{AC931AFD-4EE9-44FF-920D-54A59E95922B}">
      <dsp:nvSpPr>
        <dsp:cNvPr id="0" name=""/>
        <dsp:cNvSpPr/>
      </dsp:nvSpPr>
      <dsp:spPr>
        <a:xfrm>
          <a:off x="4304924" y="57601"/>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Kickoff  AV WG at Blood PAC Q4 Meeting in Dec, 2017</a:t>
          </a:r>
        </a:p>
      </dsp:txBody>
      <dsp:txXfrm>
        <a:off x="4304924" y="57601"/>
        <a:ext cx="1747255" cy="1048353"/>
      </dsp:txXfrm>
    </dsp:sp>
    <dsp:sp modelId="{BFD7A957-4607-483F-AC19-B0A12DE5CB09}">
      <dsp:nvSpPr>
        <dsp:cNvPr id="0" name=""/>
        <dsp:cNvSpPr/>
      </dsp:nvSpPr>
      <dsp:spPr>
        <a:xfrm>
          <a:off x="8199504" y="536057"/>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375091" y="579768"/>
        <a:ext cx="20093" cy="4018"/>
      </dsp:txXfrm>
    </dsp:sp>
    <dsp:sp modelId="{0E8A0FEF-20A0-4D4A-B9B3-BC8E5BEDADFD}">
      <dsp:nvSpPr>
        <dsp:cNvPr id="0" name=""/>
        <dsp:cNvSpPr/>
      </dsp:nvSpPr>
      <dsp:spPr>
        <a:xfrm>
          <a:off x="6454048" y="57601"/>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State objectives and</a:t>
          </a:r>
        </a:p>
        <a:p>
          <a:pPr marL="0" lvl="0" indent="0" algn="ctr" defTabSz="533400">
            <a:lnSpc>
              <a:spcPct val="90000"/>
            </a:lnSpc>
            <a:spcBef>
              <a:spcPct val="0"/>
            </a:spcBef>
            <a:spcAft>
              <a:spcPct val="35000"/>
            </a:spcAft>
            <a:buNone/>
          </a:pPr>
          <a:r>
            <a:rPr lang="en-US" sz="1200" kern="1200" dirty="0"/>
            <a:t>key assumptions</a:t>
          </a:r>
        </a:p>
      </dsp:txBody>
      <dsp:txXfrm>
        <a:off x="6454048" y="57601"/>
        <a:ext cx="1747255" cy="1048353"/>
      </dsp:txXfrm>
    </dsp:sp>
    <dsp:sp modelId="{0CA0A083-BBC1-4FCF-9511-6B200F5E2ABE}">
      <dsp:nvSpPr>
        <dsp:cNvPr id="0" name=""/>
        <dsp:cNvSpPr/>
      </dsp:nvSpPr>
      <dsp:spPr>
        <a:xfrm>
          <a:off x="880303" y="1104154"/>
          <a:ext cx="8596497" cy="371268"/>
        </a:xfrm>
        <a:custGeom>
          <a:avLst/>
          <a:gdLst/>
          <a:ahLst/>
          <a:cxnLst/>
          <a:rect l="0" t="0" r="0" b="0"/>
          <a:pathLst>
            <a:path>
              <a:moveTo>
                <a:pt x="8596497" y="0"/>
              </a:moveTo>
              <a:lnTo>
                <a:pt x="8596497" y="202734"/>
              </a:lnTo>
              <a:lnTo>
                <a:pt x="0" y="202734"/>
              </a:lnTo>
              <a:lnTo>
                <a:pt x="0" y="371268"/>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63404" y="1287779"/>
        <a:ext cx="430294" cy="4018"/>
      </dsp:txXfrm>
    </dsp:sp>
    <dsp:sp modelId="{DBAE3B39-3A81-4AE1-9AB0-168C6B06ADFA}">
      <dsp:nvSpPr>
        <dsp:cNvPr id="0" name=""/>
        <dsp:cNvSpPr/>
      </dsp:nvSpPr>
      <dsp:spPr>
        <a:xfrm>
          <a:off x="8603172" y="57601"/>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Develop standard protocols and methods</a:t>
          </a:r>
        </a:p>
      </dsp:txBody>
      <dsp:txXfrm>
        <a:off x="8603172" y="57601"/>
        <a:ext cx="1747255" cy="1048353"/>
      </dsp:txXfrm>
    </dsp:sp>
    <dsp:sp modelId="{71056BDF-0E0A-4DB1-9D5E-F821B906D232}">
      <dsp:nvSpPr>
        <dsp:cNvPr id="0" name=""/>
        <dsp:cNvSpPr/>
      </dsp:nvSpPr>
      <dsp:spPr>
        <a:xfrm>
          <a:off x="1752131" y="1986280"/>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27718" y="2029990"/>
        <a:ext cx="20093" cy="4018"/>
      </dsp:txXfrm>
    </dsp:sp>
    <dsp:sp modelId="{E33C2EF8-5018-482C-8000-5B5CB3BB4A63}">
      <dsp:nvSpPr>
        <dsp:cNvPr id="0" name=""/>
        <dsp:cNvSpPr/>
      </dsp:nvSpPr>
      <dsp:spPr>
        <a:xfrm>
          <a:off x="6675" y="1507823"/>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Consult with statisticians to refine analysis methods</a:t>
          </a:r>
        </a:p>
      </dsp:txBody>
      <dsp:txXfrm>
        <a:off x="6675" y="1507823"/>
        <a:ext cx="1747255" cy="1048353"/>
      </dsp:txXfrm>
    </dsp:sp>
    <dsp:sp modelId="{68BEE571-F21F-460F-8867-A27FF4EF1E86}">
      <dsp:nvSpPr>
        <dsp:cNvPr id="0" name=""/>
        <dsp:cNvSpPr/>
      </dsp:nvSpPr>
      <dsp:spPr>
        <a:xfrm>
          <a:off x="3901255" y="1986280"/>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76843" y="2029990"/>
        <a:ext cx="20093" cy="4018"/>
      </dsp:txXfrm>
    </dsp:sp>
    <dsp:sp modelId="{B230BBDC-46AC-4747-BFAC-4E9EDF3CCAC9}">
      <dsp:nvSpPr>
        <dsp:cNvPr id="0" name=""/>
        <dsp:cNvSpPr/>
      </dsp:nvSpPr>
      <dsp:spPr>
        <a:xfrm>
          <a:off x="2155799" y="1507823"/>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FDA Consult</a:t>
          </a:r>
        </a:p>
        <a:p>
          <a:pPr marL="0" lvl="0" indent="0" algn="ctr" defTabSz="533400">
            <a:lnSpc>
              <a:spcPct val="90000"/>
            </a:lnSpc>
            <a:spcBef>
              <a:spcPct val="0"/>
            </a:spcBef>
            <a:spcAft>
              <a:spcPct val="35000"/>
            </a:spcAft>
            <a:buNone/>
          </a:pPr>
          <a:r>
            <a:rPr lang="en-US" sz="1200" kern="1200" dirty="0"/>
            <a:t>Meeting 1</a:t>
          </a:r>
        </a:p>
        <a:p>
          <a:pPr marL="0" lvl="0" indent="0" algn="ctr" defTabSz="533400">
            <a:lnSpc>
              <a:spcPct val="90000"/>
            </a:lnSpc>
            <a:spcBef>
              <a:spcPct val="0"/>
            </a:spcBef>
            <a:spcAft>
              <a:spcPct val="35000"/>
            </a:spcAft>
            <a:buNone/>
          </a:pPr>
          <a:r>
            <a:rPr lang="en-US" sz="1200" kern="1200" dirty="0"/>
            <a:t>May 15, 2018</a:t>
          </a:r>
        </a:p>
      </dsp:txBody>
      <dsp:txXfrm>
        <a:off x="2155799" y="1507823"/>
        <a:ext cx="1747255" cy="1048353"/>
      </dsp:txXfrm>
    </dsp:sp>
    <dsp:sp modelId="{96CB3D54-8B67-46A2-8EED-24FC7F27EF80}">
      <dsp:nvSpPr>
        <dsp:cNvPr id="0" name=""/>
        <dsp:cNvSpPr/>
      </dsp:nvSpPr>
      <dsp:spPr>
        <a:xfrm>
          <a:off x="6050379" y="1986280"/>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25967" y="2029990"/>
        <a:ext cx="20093" cy="4018"/>
      </dsp:txXfrm>
    </dsp:sp>
    <dsp:sp modelId="{02CB7CB4-F5D5-4565-9F62-4CE8AB2AA49F}">
      <dsp:nvSpPr>
        <dsp:cNvPr id="0" name=""/>
        <dsp:cNvSpPr/>
      </dsp:nvSpPr>
      <dsp:spPr>
        <a:xfrm>
          <a:off x="4304924" y="1507823"/>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Revisions</a:t>
          </a:r>
        </a:p>
      </dsp:txBody>
      <dsp:txXfrm>
        <a:off x="4304924" y="1507823"/>
        <a:ext cx="1747255" cy="1048353"/>
      </dsp:txXfrm>
    </dsp:sp>
    <dsp:sp modelId="{03CD5FBA-FF71-4B53-9340-80396B570E9E}">
      <dsp:nvSpPr>
        <dsp:cNvPr id="0" name=""/>
        <dsp:cNvSpPr/>
      </dsp:nvSpPr>
      <dsp:spPr>
        <a:xfrm>
          <a:off x="8199504" y="1986280"/>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375091" y="2029990"/>
        <a:ext cx="20093" cy="4018"/>
      </dsp:txXfrm>
    </dsp:sp>
    <dsp:sp modelId="{7C6C5BE2-6610-4F13-88B1-E245E7D803F2}">
      <dsp:nvSpPr>
        <dsp:cNvPr id="0" name=""/>
        <dsp:cNvSpPr/>
      </dsp:nvSpPr>
      <dsp:spPr>
        <a:xfrm>
          <a:off x="6454048" y="1507823"/>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FDA Consult Meeting 2</a:t>
          </a:r>
        </a:p>
        <a:p>
          <a:pPr marL="0" lvl="0" indent="0" algn="ctr" defTabSz="533400">
            <a:lnSpc>
              <a:spcPct val="90000"/>
            </a:lnSpc>
            <a:spcBef>
              <a:spcPct val="0"/>
            </a:spcBef>
            <a:spcAft>
              <a:spcPct val="35000"/>
            </a:spcAft>
            <a:buNone/>
          </a:pPr>
          <a:r>
            <a:rPr lang="en-US" sz="1200" kern="1200" dirty="0"/>
            <a:t>Jun, 2018</a:t>
          </a:r>
        </a:p>
      </dsp:txBody>
      <dsp:txXfrm>
        <a:off x="6454048" y="1507823"/>
        <a:ext cx="1747255" cy="1048353"/>
      </dsp:txXfrm>
    </dsp:sp>
    <dsp:sp modelId="{B802F9E0-C85C-4E1A-85A8-EFDFFB11905B}">
      <dsp:nvSpPr>
        <dsp:cNvPr id="0" name=""/>
        <dsp:cNvSpPr/>
      </dsp:nvSpPr>
      <dsp:spPr>
        <a:xfrm>
          <a:off x="880303" y="2554376"/>
          <a:ext cx="8596497" cy="371268"/>
        </a:xfrm>
        <a:custGeom>
          <a:avLst/>
          <a:gdLst/>
          <a:ahLst/>
          <a:cxnLst/>
          <a:rect l="0" t="0" r="0" b="0"/>
          <a:pathLst>
            <a:path>
              <a:moveTo>
                <a:pt x="8596497" y="0"/>
              </a:moveTo>
              <a:lnTo>
                <a:pt x="8596497" y="202734"/>
              </a:lnTo>
              <a:lnTo>
                <a:pt x="0" y="202734"/>
              </a:lnTo>
              <a:lnTo>
                <a:pt x="0" y="371268"/>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63404" y="2738001"/>
        <a:ext cx="430294" cy="4018"/>
      </dsp:txXfrm>
    </dsp:sp>
    <dsp:sp modelId="{233EB007-5BD7-4B98-BCB6-30DE1535A779}">
      <dsp:nvSpPr>
        <dsp:cNvPr id="0" name=""/>
        <dsp:cNvSpPr/>
      </dsp:nvSpPr>
      <dsp:spPr>
        <a:xfrm>
          <a:off x="8603172" y="1507823"/>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Revisions</a:t>
          </a:r>
        </a:p>
      </dsp:txBody>
      <dsp:txXfrm>
        <a:off x="8603172" y="1507823"/>
        <a:ext cx="1747255" cy="1048353"/>
      </dsp:txXfrm>
    </dsp:sp>
    <dsp:sp modelId="{D1D7CB42-B079-49AD-BB8C-5023A4724D1B}">
      <dsp:nvSpPr>
        <dsp:cNvPr id="0" name=""/>
        <dsp:cNvSpPr/>
      </dsp:nvSpPr>
      <dsp:spPr>
        <a:xfrm>
          <a:off x="1752131" y="3436502"/>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27718" y="3480212"/>
        <a:ext cx="20093" cy="4018"/>
      </dsp:txXfrm>
    </dsp:sp>
    <dsp:sp modelId="{DDD3FD4E-D2DC-48D9-9B49-97F484323E0E}">
      <dsp:nvSpPr>
        <dsp:cNvPr id="0" name=""/>
        <dsp:cNvSpPr/>
      </dsp:nvSpPr>
      <dsp:spPr>
        <a:xfrm>
          <a:off x="6675" y="2958045"/>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Submit protocol as Pre-Sub Submitted to CDRH Aug, 2018</a:t>
          </a:r>
        </a:p>
      </dsp:txBody>
      <dsp:txXfrm>
        <a:off x="6675" y="2958045"/>
        <a:ext cx="1747255" cy="1048353"/>
      </dsp:txXfrm>
    </dsp:sp>
    <dsp:sp modelId="{860B141D-A833-4497-BEEA-C39AFB45AFFD}">
      <dsp:nvSpPr>
        <dsp:cNvPr id="0" name=""/>
        <dsp:cNvSpPr/>
      </dsp:nvSpPr>
      <dsp:spPr>
        <a:xfrm>
          <a:off x="3901255" y="3436502"/>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76843" y="3480212"/>
        <a:ext cx="20093" cy="4018"/>
      </dsp:txXfrm>
    </dsp:sp>
    <dsp:sp modelId="{6DD21ABC-B0AF-4422-98E6-69B63C953D59}">
      <dsp:nvSpPr>
        <dsp:cNvPr id="0" name=""/>
        <dsp:cNvSpPr/>
      </dsp:nvSpPr>
      <dsp:spPr>
        <a:xfrm>
          <a:off x="2155799" y="2958045"/>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FDA Face-to-Face Meeting Dec, 2018</a:t>
          </a:r>
        </a:p>
      </dsp:txBody>
      <dsp:txXfrm>
        <a:off x="2155799" y="2958045"/>
        <a:ext cx="1747255" cy="1048353"/>
      </dsp:txXfrm>
    </dsp:sp>
    <dsp:sp modelId="{E2B1BBC2-6275-4924-971D-0FEEAD015BF2}">
      <dsp:nvSpPr>
        <dsp:cNvPr id="0" name=""/>
        <dsp:cNvSpPr/>
      </dsp:nvSpPr>
      <dsp:spPr>
        <a:xfrm>
          <a:off x="6050379" y="3436502"/>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25967" y="3480212"/>
        <a:ext cx="20093" cy="4018"/>
      </dsp:txXfrm>
    </dsp:sp>
    <dsp:sp modelId="{60A2D899-B83B-498B-8E87-B8CDF63E9E2B}">
      <dsp:nvSpPr>
        <dsp:cNvPr id="0" name=""/>
        <dsp:cNvSpPr/>
      </dsp:nvSpPr>
      <dsp:spPr>
        <a:xfrm>
          <a:off x="4304924" y="2958045"/>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Revisions</a:t>
          </a:r>
        </a:p>
      </dsp:txBody>
      <dsp:txXfrm>
        <a:off x="4304924" y="2958045"/>
        <a:ext cx="1747255" cy="1048353"/>
      </dsp:txXfrm>
    </dsp:sp>
    <dsp:sp modelId="{6B1FA4D0-33E9-4565-8CEE-771B79570EF9}">
      <dsp:nvSpPr>
        <dsp:cNvPr id="0" name=""/>
        <dsp:cNvSpPr/>
      </dsp:nvSpPr>
      <dsp:spPr>
        <a:xfrm>
          <a:off x="8199504" y="3436502"/>
          <a:ext cx="371268" cy="91440"/>
        </a:xfrm>
        <a:custGeom>
          <a:avLst/>
          <a:gdLst/>
          <a:ahLst/>
          <a:cxnLst/>
          <a:rect l="0" t="0" r="0" b="0"/>
          <a:pathLst>
            <a:path>
              <a:moveTo>
                <a:pt x="0" y="45720"/>
              </a:moveTo>
              <a:lnTo>
                <a:pt x="37126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375091" y="3480212"/>
        <a:ext cx="20093" cy="4018"/>
      </dsp:txXfrm>
    </dsp:sp>
    <dsp:sp modelId="{ECE4A3EA-5C4A-4511-B1EF-C5AB43DF91EF}">
      <dsp:nvSpPr>
        <dsp:cNvPr id="0" name=""/>
        <dsp:cNvSpPr/>
      </dsp:nvSpPr>
      <dsp:spPr>
        <a:xfrm>
          <a:off x="6454048" y="2958045"/>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Resubmit to CDRH as supplement to Pre-Sub</a:t>
          </a:r>
        </a:p>
        <a:p>
          <a:pPr marL="0" lvl="0" indent="0" algn="ctr" defTabSz="533400">
            <a:lnSpc>
              <a:spcPct val="90000"/>
            </a:lnSpc>
            <a:spcBef>
              <a:spcPct val="0"/>
            </a:spcBef>
            <a:spcAft>
              <a:spcPct val="35000"/>
            </a:spcAft>
            <a:buNone/>
          </a:pPr>
          <a:r>
            <a:rPr lang="en-US" sz="1200" kern="1200" dirty="0"/>
            <a:t>18 Feb, 2019</a:t>
          </a:r>
        </a:p>
      </dsp:txBody>
      <dsp:txXfrm>
        <a:off x="6454048" y="2958045"/>
        <a:ext cx="1747255" cy="1048353"/>
      </dsp:txXfrm>
    </dsp:sp>
    <dsp:sp modelId="{D0CADA9F-B8B9-4FBE-8098-F6A8BE03222A}">
      <dsp:nvSpPr>
        <dsp:cNvPr id="0" name=""/>
        <dsp:cNvSpPr/>
      </dsp:nvSpPr>
      <dsp:spPr>
        <a:xfrm>
          <a:off x="8603172" y="2958045"/>
          <a:ext cx="1747255" cy="10483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Next Steps:</a:t>
          </a:r>
        </a:p>
        <a:p>
          <a:pPr marL="0" lvl="0" indent="0" algn="ctr" defTabSz="622300">
            <a:lnSpc>
              <a:spcPct val="90000"/>
            </a:lnSpc>
            <a:spcBef>
              <a:spcPct val="0"/>
            </a:spcBef>
            <a:spcAft>
              <a:spcPct val="35000"/>
            </a:spcAft>
            <a:buNone/>
          </a:pPr>
          <a:r>
            <a:rPr lang="en-US" sz="1400" kern="1200" dirty="0"/>
            <a:t>Publication, AACR/FDA workshop, Symposium at AACR</a:t>
          </a:r>
        </a:p>
      </dsp:txBody>
      <dsp:txXfrm>
        <a:off x="8603172" y="2958045"/>
        <a:ext cx="1747255" cy="1048353"/>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53C3CB-4396-214D-AC13-90626648873A}" type="datetimeFigureOut">
              <a:rPr lang="en-US" smtClean="0"/>
              <a:t>9/11/19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7E3770-186D-9345-A604-883379EDCEE7}" type="slidenum">
              <a:rPr lang="en-US" smtClean="0"/>
              <a:t>‹#›</a:t>
            </a:fld>
            <a:endParaRPr lang="en-US"/>
          </a:p>
        </p:txBody>
      </p:sp>
    </p:spTree>
    <p:extLst>
      <p:ext uri="{BB962C8B-B14F-4D97-AF65-F5344CB8AC3E}">
        <p14:creationId xmlns:p14="http://schemas.microsoft.com/office/powerpoint/2010/main" val="1523059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7E3770-186D-9345-A604-883379EDCEE7}" type="slidenum">
              <a:rPr lang="en-US" smtClean="0"/>
              <a:t>5</a:t>
            </a:fld>
            <a:endParaRPr lang="en-US"/>
          </a:p>
        </p:txBody>
      </p:sp>
    </p:spTree>
    <p:extLst>
      <p:ext uri="{BB962C8B-B14F-4D97-AF65-F5344CB8AC3E}">
        <p14:creationId xmlns:p14="http://schemas.microsoft.com/office/powerpoint/2010/main" val="1495806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943D97-1268-7F42-A96B-3B24377CBB47}" type="slidenum">
              <a:rPr lang="en-US" smtClean="0"/>
              <a:t>14</a:t>
            </a:fld>
            <a:endParaRPr lang="en-US"/>
          </a:p>
        </p:txBody>
      </p:sp>
    </p:spTree>
    <p:extLst>
      <p:ext uri="{BB962C8B-B14F-4D97-AF65-F5344CB8AC3E}">
        <p14:creationId xmlns:p14="http://schemas.microsoft.com/office/powerpoint/2010/main" val="3248878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B4E67-825C-A148-9378-E1A8078C46B8}" type="slidenum">
              <a:rPr lang="en-US" smtClean="0"/>
              <a:pPr/>
              <a:t>16</a:t>
            </a:fld>
            <a:endParaRPr lang="en-US" dirty="0"/>
          </a:p>
        </p:txBody>
      </p:sp>
    </p:spTree>
    <p:extLst>
      <p:ext uri="{BB962C8B-B14F-4D97-AF65-F5344CB8AC3E}">
        <p14:creationId xmlns:p14="http://schemas.microsoft.com/office/powerpoint/2010/main" val="1673014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B4E67-825C-A148-9378-E1A8078C46B8}" type="slidenum">
              <a:rPr lang="en-US" smtClean="0"/>
              <a:pPr/>
              <a:t>17</a:t>
            </a:fld>
            <a:endParaRPr lang="en-US" dirty="0"/>
          </a:p>
        </p:txBody>
      </p:sp>
    </p:spTree>
    <p:extLst>
      <p:ext uri="{BB962C8B-B14F-4D97-AF65-F5344CB8AC3E}">
        <p14:creationId xmlns:p14="http://schemas.microsoft.com/office/powerpoint/2010/main" val="2042270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943D97-1268-7F42-A96B-3B24377CBB47}" type="slidenum">
              <a:rPr lang="en-US" smtClean="0"/>
              <a:t>18</a:t>
            </a:fld>
            <a:endParaRPr lang="en-US"/>
          </a:p>
        </p:txBody>
      </p:sp>
    </p:spTree>
    <p:extLst>
      <p:ext uri="{BB962C8B-B14F-4D97-AF65-F5344CB8AC3E}">
        <p14:creationId xmlns:p14="http://schemas.microsoft.com/office/powerpoint/2010/main" val="1183449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943D97-1268-7F42-A96B-3B24377CBB47}" type="slidenum">
              <a:rPr lang="en-US" smtClean="0"/>
              <a:t>26</a:t>
            </a:fld>
            <a:endParaRPr lang="en-US"/>
          </a:p>
        </p:txBody>
      </p:sp>
    </p:spTree>
    <p:extLst>
      <p:ext uri="{BB962C8B-B14F-4D97-AF65-F5344CB8AC3E}">
        <p14:creationId xmlns:p14="http://schemas.microsoft.com/office/powerpoint/2010/main" val="1414899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7E3770-186D-9345-A604-883379EDCEE7}" type="slidenum">
              <a:rPr lang="en-US" smtClean="0"/>
              <a:t>29</a:t>
            </a:fld>
            <a:endParaRPr lang="en-US"/>
          </a:p>
        </p:txBody>
      </p:sp>
    </p:spTree>
    <p:extLst>
      <p:ext uri="{BB962C8B-B14F-4D97-AF65-F5344CB8AC3E}">
        <p14:creationId xmlns:p14="http://schemas.microsoft.com/office/powerpoint/2010/main" val="275871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We had calls twice a week with all of the co-chairs.</a:t>
            </a:r>
          </a:p>
          <a:p>
            <a:r>
              <a:rPr lang="en-US" sz="2000" dirty="0"/>
              <a:t>We had homework assignments. </a:t>
            </a:r>
          </a:p>
          <a:p>
            <a:r>
              <a:rPr lang="en-US" sz="2000" dirty="0"/>
              <a:t>We had multiple face to face meetings.</a:t>
            </a:r>
          </a:p>
          <a:p>
            <a:r>
              <a:rPr lang="en-US" sz="2000" dirty="0"/>
              <a:t>THANK YOU</a:t>
            </a:r>
          </a:p>
          <a:p>
            <a:endParaRPr lang="en-US" sz="2000" dirty="0"/>
          </a:p>
          <a:p>
            <a:r>
              <a:rPr lang="en-US" sz="2000" dirty="0"/>
              <a:t>The commitment has been TREMENDOUS. We have all been working triple overtime to come together for this project.</a:t>
            </a:r>
          </a:p>
          <a:p>
            <a:endParaRPr lang="en-US" dirty="0"/>
          </a:p>
          <a:p>
            <a:endParaRPr lang="en-US" dirty="0"/>
          </a:p>
        </p:txBody>
      </p:sp>
      <p:sp>
        <p:nvSpPr>
          <p:cNvPr id="4" name="Slide Number Placeholder 3"/>
          <p:cNvSpPr>
            <a:spLocks noGrp="1"/>
          </p:cNvSpPr>
          <p:nvPr>
            <p:ph type="sldNum" sz="quarter" idx="10"/>
          </p:nvPr>
        </p:nvSpPr>
        <p:spPr/>
        <p:txBody>
          <a:bodyPr/>
          <a:lstStyle/>
          <a:p>
            <a:fld id="{9348B346-5D62-4CE1-938B-533161A85141}" type="slidenum">
              <a:rPr lang="en-US" smtClean="0"/>
              <a:t>30</a:t>
            </a:fld>
            <a:endParaRPr lang="en-US"/>
          </a:p>
        </p:txBody>
      </p:sp>
    </p:spTree>
    <p:extLst>
      <p:ext uri="{BB962C8B-B14F-4D97-AF65-F5344CB8AC3E}">
        <p14:creationId xmlns:p14="http://schemas.microsoft.com/office/powerpoint/2010/main" val="409083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We had calls twice a week with all of the co-chairs.</a:t>
            </a:r>
          </a:p>
          <a:p>
            <a:r>
              <a:rPr lang="en-US" sz="2000" dirty="0"/>
              <a:t>We had homework assignments. </a:t>
            </a:r>
          </a:p>
          <a:p>
            <a:r>
              <a:rPr lang="en-US" sz="2000" dirty="0"/>
              <a:t>We had multiple face to face meetings.</a:t>
            </a:r>
          </a:p>
          <a:p>
            <a:r>
              <a:rPr lang="en-US" sz="2000" dirty="0"/>
              <a:t>THANK YOU</a:t>
            </a:r>
          </a:p>
          <a:p>
            <a:endParaRPr lang="en-US" sz="2000" dirty="0"/>
          </a:p>
          <a:p>
            <a:r>
              <a:rPr lang="en-US" sz="2000" dirty="0"/>
              <a:t>The commitment has been TREMENDOUS. We have all been working triple overtime to come together for this project.</a:t>
            </a:r>
          </a:p>
          <a:p>
            <a:endParaRPr lang="en-US" dirty="0"/>
          </a:p>
          <a:p>
            <a:endParaRPr lang="en-US" dirty="0"/>
          </a:p>
        </p:txBody>
      </p:sp>
      <p:sp>
        <p:nvSpPr>
          <p:cNvPr id="4" name="Slide Number Placeholder 3"/>
          <p:cNvSpPr>
            <a:spLocks noGrp="1"/>
          </p:cNvSpPr>
          <p:nvPr>
            <p:ph type="sldNum" sz="quarter" idx="10"/>
          </p:nvPr>
        </p:nvSpPr>
        <p:spPr/>
        <p:txBody>
          <a:bodyPr/>
          <a:lstStyle/>
          <a:p>
            <a:fld id="{9348B346-5D62-4CE1-938B-533161A85141}" type="slidenum">
              <a:rPr lang="en-US" smtClean="0"/>
              <a:t>31</a:t>
            </a:fld>
            <a:endParaRPr lang="en-US"/>
          </a:p>
        </p:txBody>
      </p:sp>
    </p:spTree>
    <p:extLst>
      <p:ext uri="{BB962C8B-B14F-4D97-AF65-F5344CB8AC3E}">
        <p14:creationId xmlns:p14="http://schemas.microsoft.com/office/powerpoint/2010/main" val="1367404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We had calls twice a week with all of the co-chairs.</a:t>
            </a:r>
          </a:p>
          <a:p>
            <a:r>
              <a:rPr lang="en-US" sz="2000" dirty="0"/>
              <a:t>We had homework assignments. </a:t>
            </a:r>
          </a:p>
          <a:p>
            <a:r>
              <a:rPr lang="en-US" sz="2000" dirty="0"/>
              <a:t>We had multiple face to face meetings.</a:t>
            </a:r>
          </a:p>
          <a:p>
            <a:r>
              <a:rPr lang="en-US" sz="2000" dirty="0"/>
              <a:t>THANK YOU</a:t>
            </a:r>
          </a:p>
          <a:p>
            <a:endParaRPr lang="en-US" sz="2000" dirty="0"/>
          </a:p>
          <a:p>
            <a:r>
              <a:rPr lang="en-US" sz="2000" dirty="0"/>
              <a:t>The commitment has been TREMENDOUS. We have all been working triple overtime to come together for this project.</a:t>
            </a:r>
          </a:p>
          <a:p>
            <a:endParaRPr lang="en-US" dirty="0"/>
          </a:p>
          <a:p>
            <a:endParaRPr lang="en-US" dirty="0"/>
          </a:p>
        </p:txBody>
      </p:sp>
      <p:sp>
        <p:nvSpPr>
          <p:cNvPr id="4" name="Slide Number Placeholder 3"/>
          <p:cNvSpPr>
            <a:spLocks noGrp="1"/>
          </p:cNvSpPr>
          <p:nvPr>
            <p:ph type="sldNum" sz="quarter" idx="10"/>
          </p:nvPr>
        </p:nvSpPr>
        <p:spPr/>
        <p:txBody>
          <a:bodyPr/>
          <a:lstStyle/>
          <a:p>
            <a:fld id="{9348B346-5D62-4CE1-938B-533161A85141}" type="slidenum">
              <a:rPr lang="en-US" smtClean="0"/>
              <a:t>32</a:t>
            </a:fld>
            <a:endParaRPr lang="en-US"/>
          </a:p>
        </p:txBody>
      </p:sp>
    </p:spTree>
    <p:extLst>
      <p:ext uri="{BB962C8B-B14F-4D97-AF65-F5344CB8AC3E}">
        <p14:creationId xmlns:p14="http://schemas.microsoft.com/office/powerpoint/2010/main" val="2314694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We had calls twice a week with all of the co-chairs.</a:t>
            </a:r>
          </a:p>
          <a:p>
            <a:r>
              <a:rPr lang="en-US" sz="2000" dirty="0"/>
              <a:t>We had homework assignments. </a:t>
            </a:r>
          </a:p>
          <a:p>
            <a:r>
              <a:rPr lang="en-US" sz="2000" dirty="0"/>
              <a:t>We had multiple face to face meetings.</a:t>
            </a:r>
          </a:p>
          <a:p>
            <a:r>
              <a:rPr lang="en-US" sz="2000" dirty="0"/>
              <a:t>THANK YOU</a:t>
            </a:r>
          </a:p>
          <a:p>
            <a:endParaRPr lang="en-US" sz="2000" dirty="0"/>
          </a:p>
          <a:p>
            <a:r>
              <a:rPr lang="en-US" sz="2000" dirty="0"/>
              <a:t>The commitment has been TREMENDOUS. We have all been working triple overtime to come together for this project.</a:t>
            </a:r>
          </a:p>
          <a:p>
            <a:endParaRPr lang="en-US" dirty="0"/>
          </a:p>
          <a:p>
            <a:endParaRPr lang="en-US" dirty="0"/>
          </a:p>
        </p:txBody>
      </p:sp>
      <p:sp>
        <p:nvSpPr>
          <p:cNvPr id="4" name="Slide Number Placeholder 3"/>
          <p:cNvSpPr>
            <a:spLocks noGrp="1"/>
          </p:cNvSpPr>
          <p:nvPr>
            <p:ph type="sldNum" sz="quarter" idx="10"/>
          </p:nvPr>
        </p:nvSpPr>
        <p:spPr/>
        <p:txBody>
          <a:bodyPr/>
          <a:lstStyle/>
          <a:p>
            <a:fld id="{9348B346-5D62-4CE1-938B-533161A85141}" type="slidenum">
              <a:rPr lang="en-US" smtClean="0"/>
              <a:t>33</a:t>
            </a:fld>
            <a:endParaRPr lang="en-US"/>
          </a:p>
        </p:txBody>
      </p:sp>
    </p:spTree>
    <p:extLst>
      <p:ext uri="{BB962C8B-B14F-4D97-AF65-F5344CB8AC3E}">
        <p14:creationId xmlns:p14="http://schemas.microsoft.com/office/powerpoint/2010/main" val="37250707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5">
            <a:lumMod val="20000"/>
            <a:lumOff val="8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49053" y="1335743"/>
            <a:ext cx="9144000" cy="1096801"/>
          </a:xfrm>
        </p:spPr>
        <p:txBody>
          <a:bodyPr anchor="b">
            <a:normAutofit/>
          </a:bodyPr>
          <a:lstStyle>
            <a:lvl1pPr algn="ctr">
              <a:defRPr sz="5400" b="1">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49053" y="2524620"/>
            <a:ext cx="9144000" cy="894985"/>
          </a:xfrm>
        </p:spPr>
        <p:txBody>
          <a:bodyPr/>
          <a:lstStyle>
            <a:lvl1pPr marL="0" indent="0" algn="ctr">
              <a:buNone/>
              <a:defRPr sz="240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9286" y="5314122"/>
            <a:ext cx="3935238" cy="1543878"/>
          </a:xfrm>
          <a:prstGeom prst="rect">
            <a:avLst/>
          </a:prstGeom>
        </p:spPr>
      </p:pic>
    </p:spTree>
    <p:extLst>
      <p:ext uri="{BB962C8B-B14F-4D97-AF65-F5344CB8AC3E}">
        <p14:creationId xmlns:p14="http://schemas.microsoft.com/office/powerpoint/2010/main" val="324646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94" y="6420525"/>
            <a:ext cx="1439276" cy="272832"/>
          </a:xfrm>
          <a:prstGeom prst="rect">
            <a:avLst/>
          </a:prstGeom>
        </p:spPr>
      </p:pic>
    </p:spTree>
    <p:extLst>
      <p:ext uri="{BB962C8B-B14F-4D97-AF65-F5344CB8AC3E}">
        <p14:creationId xmlns:p14="http://schemas.microsoft.com/office/powerpoint/2010/main" val="271932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547691"/>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94" y="6420525"/>
            <a:ext cx="1439276" cy="272832"/>
          </a:xfrm>
          <a:prstGeom prst="rect">
            <a:avLst/>
          </a:prstGeom>
        </p:spPr>
      </p:pic>
      <p:sp>
        <p:nvSpPr>
          <p:cNvPr id="8" name="Slide Number Placeholder 5"/>
          <p:cNvSpPr>
            <a:spLocks noGrp="1"/>
          </p:cNvSpPr>
          <p:nvPr>
            <p:ph type="sldNum" sz="quarter" idx="4"/>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cxnSp>
        <p:nvCxnSpPr>
          <p:cNvPr id="10" name="Straight Connector 9"/>
          <p:cNvCxnSpPr/>
          <p:nvPr userDrawn="1"/>
        </p:nvCxnSpPr>
        <p:spPr>
          <a:xfrm>
            <a:off x="831850" y="4400428"/>
            <a:ext cx="973801" cy="0"/>
          </a:xfrm>
          <a:prstGeom prst="line">
            <a:avLst/>
          </a:prstGeom>
          <a:ln w="730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6771441"/>
            <a:ext cx="12192000" cy="86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6024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605565"/>
            <a:ext cx="10515600" cy="2852737"/>
          </a:xfrm>
          <a:ln>
            <a:noFill/>
          </a:ln>
        </p:spPr>
        <p:txBody>
          <a:bodyPr anchor="b"/>
          <a:lstStyle>
            <a:lvl1pPr>
              <a:defRPr sz="6000">
                <a:solidFill>
                  <a:schemeClr val="accent5">
                    <a:lumMod val="20000"/>
                    <a:lumOff val="80000"/>
                  </a:schemeClr>
                </a:solidFill>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Slide Number Placeholder 5"/>
          <p:cNvSpPr>
            <a:spLocks noGrp="1"/>
          </p:cNvSpPr>
          <p:nvPr>
            <p:ph type="sldNum" sz="quarter" idx="4"/>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cxnSp>
        <p:nvCxnSpPr>
          <p:cNvPr id="6" name="Straight Connector 5"/>
          <p:cNvCxnSpPr/>
          <p:nvPr userDrawn="1"/>
        </p:nvCxnSpPr>
        <p:spPr>
          <a:xfrm>
            <a:off x="831850" y="4400428"/>
            <a:ext cx="973801" cy="0"/>
          </a:xfrm>
          <a:prstGeom prst="line">
            <a:avLst/>
          </a:prstGeom>
          <a:ln w="730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0" y="6771441"/>
            <a:ext cx="12192000" cy="8655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056" y="6415712"/>
            <a:ext cx="1464667" cy="277645"/>
          </a:xfrm>
          <a:prstGeom prst="rect">
            <a:avLst/>
          </a:prstGeom>
        </p:spPr>
      </p:pic>
    </p:spTree>
    <p:extLst>
      <p:ext uri="{BB962C8B-B14F-4D97-AF65-F5344CB8AC3E}">
        <p14:creationId xmlns:p14="http://schemas.microsoft.com/office/powerpoint/2010/main" val="768144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94" y="6420525"/>
            <a:ext cx="1439276" cy="272832"/>
          </a:xfrm>
          <a:prstGeom prst="rect">
            <a:avLst/>
          </a:prstGeom>
        </p:spPr>
      </p:pic>
      <p:sp>
        <p:nvSpPr>
          <p:cNvPr id="9" name="Slide Number Placeholder 5"/>
          <p:cNvSpPr>
            <a:spLocks noGrp="1"/>
          </p:cNvSpPr>
          <p:nvPr>
            <p:ph type="sldNum" sz="quarter" idx="4"/>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spTree>
    <p:extLst>
      <p:ext uri="{BB962C8B-B14F-4D97-AF65-F5344CB8AC3E}">
        <p14:creationId xmlns:p14="http://schemas.microsoft.com/office/powerpoint/2010/main" val="1276838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94" y="6420525"/>
            <a:ext cx="1439276" cy="272832"/>
          </a:xfrm>
          <a:prstGeom prst="rect">
            <a:avLst/>
          </a:prstGeom>
        </p:spPr>
      </p:pic>
      <p:sp>
        <p:nvSpPr>
          <p:cNvPr id="11" name="Slide Number Placeholder 5"/>
          <p:cNvSpPr>
            <a:spLocks noGrp="1"/>
          </p:cNvSpPr>
          <p:nvPr>
            <p:ph type="sldNum" sz="quarter" idx="10"/>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spTree>
    <p:extLst>
      <p:ext uri="{BB962C8B-B14F-4D97-AF65-F5344CB8AC3E}">
        <p14:creationId xmlns:p14="http://schemas.microsoft.com/office/powerpoint/2010/main" val="18837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94" y="6420525"/>
            <a:ext cx="1439276" cy="272832"/>
          </a:xfrm>
          <a:prstGeom prst="rect">
            <a:avLst/>
          </a:prstGeom>
        </p:spPr>
      </p:pic>
      <p:sp>
        <p:nvSpPr>
          <p:cNvPr id="7" name="Slide Number Placeholder 5"/>
          <p:cNvSpPr>
            <a:spLocks noGrp="1"/>
          </p:cNvSpPr>
          <p:nvPr>
            <p:ph type="sldNum" sz="quarter" idx="4"/>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spTree>
    <p:extLst>
      <p:ext uri="{BB962C8B-B14F-4D97-AF65-F5344CB8AC3E}">
        <p14:creationId xmlns:p14="http://schemas.microsoft.com/office/powerpoint/2010/main" val="915060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94" y="6420525"/>
            <a:ext cx="1439276" cy="272832"/>
          </a:xfrm>
          <a:prstGeom prst="rect">
            <a:avLst/>
          </a:prstGeom>
        </p:spPr>
      </p:pic>
      <p:sp>
        <p:nvSpPr>
          <p:cNvPr id="6" name="Slide Number Placeholder 5"/>
          <p:cNvSpPr>
            <a:spLocks noGrp="1"/>
          </p:cNvSpPr>
          <p:nvPr>
            <p:ph type="sldNum" sz="quarter" idx="4"/>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spTree>
    <p:extLst>
      <p:ext uri="{BB962C8B-B14F-4D97-AF65-F5344CB8AC3E}">
        <p14:creationId xmlns:p14="http://schemas.microsoft.com/office/powerpoint/2010/main" val="1289713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94" y="6420525"/>
            <a:ext cx="1439276" cy="272832"/>
          </a:xfrm>
          <a:prstGeom prst="rect">
            <a:avLst/>
          </a:prstGeom>
        </p:spPr>
      </p:pic>
      <p:sp>
        <p:nvSpPr>
          <p:cNvPr id="9" name="Slide Number Placeholder 5"/>
          <p:cNvSpPr>
            <a:spLocks noGrp="1"/>
          </p:cNvSpPr>
          <p:nvPr>
            <p:ph type="sldNum" sz="quarter" idx="4"/>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spTree>
    <p:extLst>
      <p:ext uri="{BB962C8B-B14F-4D97-AF65-F5344CB8AC3E}">
        <p14:creationId xmlns:p14="http://schemas.microsoft.com/office/powerpoint/2010/main" val="1654261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94" y="6420525"/>
            <a:ext cx="1439276" cy="272832"/>
          </a:xfrm>
          <a:prstGeom prst="rect">
            <a:avLst/>
          </a:prstGeom>
        </p:spPr>
      </p:pic>
      <p:sp>
        <p:nvSpPr>
          <p:cNvPr id="9" name="Slide Number Placeholder 5"/>
          <p:cNvSpPr>
            <a:spLocks noGrp="1"/>
          </p:cNvSpPr>
          <p:nvPr>
            <p:ph type="sldNum" sz="quarter" idx="4"/>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spTree>
    <p:extLst>
      <p:ext uri="{BB962C8B-B14F-4D97-AF65-F5344CB8AC3E}">
        <p14:creationId xmlns:p14="http://schemas.microsoft.com/office/powerpoint/2010/main" val="1844055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94" y="6420525"/>
            <a:ext cx="1439276" cy="272832"/>
          </a:xfrm>
          <a:prstGeom prst="rect">
            <a:avLst/>
          </a:prstGeom>
        </p:spPr>
      </p:pic>
      <p:sp>
        <p:nvSpPr>
          <p:cNvPr id="8" name="Slide Number Placeholder 5"/>
          <p:cNvSpPr>
            <a:spLocks noGrp="1"/>
          </p:cNvSpPr>
          <p:nvPr>
            <p:ph type="sldNum" sz="quarter" idx="4"/>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spTree>
    <p:extLst>
      <p:ext uri="{BB962C8B-B14F-4D97-AF65-F5344CB8AC3E}">
        <p14:creationId xmlns:p14="http://schemas.microsoft.com/office/powerpoint/2010/main" val="559685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94" y="6420525"/>
            <a:ext cx="1439276" cy="272832"/>
          </a:xfrm>
          <a:prstGeom prst="rect">
            <a:avLst/>
          </a:prstGeom>
        </p:spPr>
      </p:pic>
      <p:sp>
        <p:nvSpPr>
          <p:cNvPr id="8" name="Slide Number Placeholder 5"/>
          <p:cNvSpPr>
            <a:spLocks noGrp="1"/>
          </p:cNvSpPr>
          <p:nvPr>
            <p:ph type="sldNum" sz="quarter" idx="4"/>
          </p:nvPr>
        </p:nvSpPr>
        <p:spPr>
          <a:xfrm>
            <a:off x="8610600" y="6466823"/>
            <a:ext cx="3451964" cy="254652"/>
          </a:xfrm>
          <a:prstGeom prst="rect">
            <a:avLst/>
          </a:prstGeom>
        </p:spPr>
        <p:txBody>
          <a:bodyPr vert="horz" lIns="91440" tIns="45720" rIns="91440" bIns="45720" rtlCol="0" anchor="ctr"/>
          <a:lstStyle>
            <a:lvl1pPr algn="r">
              <a:defRPr sz="1200" b="1" i="0">
                <a:solidFill>
                  <a:schemeClr val="tx1">
                    <a:tint val="75000"/>
                  </a:schemeClr>
                </a:solidFill>
                <a:latin typeface="+mj-lt"/>
              </a:defRPr>
            </a:lvl1pPr>
          </a:lstStyle>
          <a:p>
            <a:fld id="{DD3FA119-389B-3E45-87B0-F73F7062063B}" type="slidenum">
              <a:rPr lang="en-US" smtClean="0"/>
              <a:pPr/>
              <a:t>‹#›</a:t>
            </a:fld>
            <a:endParaRPr lang="en-US" dirty="0"/>
          </a:p>
        </p:txBody>
      </p:sp>
    </p:spTree>
    <p:extLst>
      <p:ext uri="{BB962C8B-B14F-4D97-AF65-F5344CB8AC3E}">
        <p14:creationId xmlns:p14="http://schemas.microsoft.com/office/powerpoint/2010/main" val="660866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5">
            <a:lumMod val="20000"/>
            <a:lumOff val="80000"/>
            <a:alpha val="7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15356" y="2033039"/>
            <a:ext cx="7568453" cy="2969266"/>
          </a:xfrm>
          <a:prstGeom prst="rect">
            <a:avLst/>
          </a:prstGeom>
        </p:spPr>
      </p:pic>
    </p:spTree>
    <p:extLst>
      <p:ext uri="{BB962C8B-B14F-4D97-AF65-F5344CB8AC3E}">
        <p14:creationId xmlns:p14="http://schemas.microsoft.com/office/powerpoint/2010/main" val="1661610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771441"/>
            <a:ext cx="12192000" cy="86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4915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txStyles>
    <p:titleStyle>
      <a:lvl1pPr algn="l" defTabSz="914400" rtl="0" eaLnBrk="1" latinLnBrk="0" hangingPunct="1">
        <a:lnSpc>
          <a:spcPct val="90000"/>
        </a:lnSpc>
        <a:spcBef>
          <a:spcPct val="0"/>
        </a:spcBef>
        <a:buNone/>
        <a:defRPr sz="4400" b="1" i="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b="0" i="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15.tiff"/><Relationship Id="rId18" Type="http://schemas.openxmlformats.org/officeDocument/2006/relationships/image" Target="../media/image20.tiff"/><Relationship Id="rId26" Type="http://schemas.openxmlformats.org/officeDocument/2006/relationships/image" Target="../media/image28.tiff"/><Relationship Id="rId3" Type="http://schemas.openxmlformats.org/officeDocument/2006/relationships/image" Target="../media/image5.tiff"/><Relationship Id="rId21" Type="http://schemas.openxmlformats.org/officeDocument/2006/relationships/image" Target="../media/image23.tiff"/><Relationship Id="rId34" Type="http://schemas.openxmlformats.org/officeDocument/2006/relationships/image" Target="../media/image36.tiff"/><Relationship Id="rId7" Type="http://schemas.openxmlformats.org/officeDocument/2006/relationships/image" Target="../media/image9.tiff"/><Relationship Id="rId12" Type="http://schemas.openxmlformats.org/officeDocument/2006/relationships/image" Target="../media/image14.tiff"/><Relationship Id="rId17" Type="http://schemas.openxmlformats.org/officeDocument/2006/relationships/image" Target="../media/image19.tiff"/><Relationship Id="rId25" Type="http://schemas.openxmlformats.org/officeDocument/2006/relationships/image" Target="../media/image27.tiff"/><Relationship Id="rId33" Type="http://schemas.openxmlformats.org/officeDocument/2006/relationships/image" Target="../media/image35.tiff"/><Relationship Id="rId2" Type="http://schemas.openxmlformats.org/officeDocument/2006/relationships/image" Target="../media/image4.tiff"/><Relationship Id="rId16" Type="http://schemas.openxmlformats.org/officeDocument/2006/relationships/image" Target="../media/image18.tiff"/><Relationship Id="rId20" Type="http://schemas.openxmlformats.org/officeDocument/2006/relationships/image" Target="../media/image22.tiff"/><Relationship Id="rId29" Type="http://schemas.openxmlformats.org/officeDocument/2006/relationships/image" Target="../media/image31.tiff"/><Relationship Id="rId1" Type="http://schemas.openxmlformats.org/officeDocument/2006/relationships/slideLayout" Target="../slideLayouts/slideLayout8.xml"/><Relationship Id="rId6" Type="http://schemas.openxmlformats.org/officeDocument/2006/relationships/image" Target="../media/image8.tiff"/><Relationship Id="rId11" Type="http://schemas.openxmlformats.org/officeDocument/2006/relationships/image" Target="../media/image13.tiff"/><Relationship Id="rId24" Type="http://schemas.openxmlformats.org/officeDocument/2006/relationships/image" Target="../media/image26.jpeg"/><Relationship Id="rId32" Type="http://schemas.openxmlformats.org/officeDocument/2006/relationships/image" Target="../media/image34.tiff"/><Relationship Id="rId5" Type="http://schemas.openxmlformats.org/officeDocument/2006/relationships/image" Target="../media/image7.tiff"/><Relationship Id="rId15" Type="http://schemas.openxmlformats.org/officeDocument/2006/relationships/image" Target="../media/image17.tiff"/><Relationship Id="rId23" Type="http://schemas.openxmlformats.org/officeDocument/2006/relationships/image" Target="../media/image25.tiff"/><Relationship Id="rId28" Type="http://schemas.openxmlformats.org/officeDocument/2006/relationships/image" Target="../media/image30.tiff"/><Relationship Id="rId10" Type="http://schemas.openxmlformats.org/officeDocument/2006/relationships/image" Target="../media/image12.tiff"/><Relationship Id="rId19" Type="http://schemas.openxmlformats.org/officeDocument/2006/relationships/image" Target="../media/image21.tiff"/><Relationship Id="rId31" Type="http://schemas.openxmlformats.org/officeDocument/2006/relationships/image" Target="../media/image33.tiff"/><Relationship Id="rId4" Type="http://schemas.openxmlformats.org/officeDocument/2006/relationships/image" Target="../media/image6.tiff"/><Relationship Id="rId9" Type="http://schemas.openxmlformats.org/officeDocument/2006/relationships/image" Target="../media/image11.tiff"/><Relationship Id="rId14" Type="http://schemas.openxmlformats.org/officeDocument/2006/relationships/image" Target="../media/image16.tiff"/><Relationship Id="rId22" Type="http://schemas.openxmlformats.org/officeDocument/2006/relationships/image" Target="../media/image24.tiff"/><Relationship Id="rId27" Type="http://schemas.openxmlformats.org/officeDocument/2006/relationships/image" Target="../media/image29.tiff"/><Relationship Id="rId30" Type="http://schemas.openxmlformats.org/officeDocument/2006/relationships/image" Target="../media/image32.png"/><Relationship Id="rId35" Type="http://schemas.openxmlformats.org/officeDocument/2006/relationships/image" Target="../media/image37.tiff"/><Relationship Id="rId8" Type="http://schemas.openxmlformats.org/officeDocument/2006/relationships/image" Target="../media/image10.tiff"/></Relationships>
</file>

<file path=ppt/slides/_rels/slide3.xml.rels><?xml version="1.0" encoding="UTF-8" standalone="yes"?>
<Relationships xmlns="http://schemas.openxmlformats.org/package/2006/relationships"><Relationship Id="rId3" Type="http://schemas.openxmlformats.org/officeDocument/2006/relationships/hyperlink" Target="https://medium.com/cancer-moonshot/blood-profiling-atlas-in-cancer" TargetMode="External"/><Relationship Id="rId2" Type="http://schemas.openxmlformats.org/officeDocument/2006/relationships/image" Target="../media/image38.png"/><Relationship Id="rId1" Type="http://schemas.openxmlformats.org/officeDocument/2006/relationships/slideLayout" Target="../slideLayouts/slideLayout8.xml"/><Relationship Id="rId5" Type="http://schemas.openxmlformats.org/officeDocument/2006/relationships/hyperlink" Target="https://www.bloodpac-data.org/" TargetMode="External"/><Relationship Id="rId4" Type="http://schemas.openxmlformats.org/officeDocument/2006/relationships/image" Target="../media/image3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4.tiff"/><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8.jp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2.tiff"/><Relationship Id="rId7" Type="http://schemas.openxmlformats.org/officeDocument/2006/relationships/image" Target="../media/image51.png"/><Relationship Id="rId2" Type="http://schemas.openxmlformats.org/officeDocument/2006/relationships/image" Target="../media/image19.tiff"/><Relationship Id="rId1" Type="http://schemas.openxmlformats.org/officeDocument/2006/relationships/slideLayout" Target="../slideLayouts/slideLayout8.xml"/><Relationship Id="rId6" Type="http://schemas.openxmlformats.org/officeDocument/2006/relationships/image" Target="../media/image15.tiff"/><Relationship Id="rId11" Type="http://schemas.openxmlformats.org/officeDocument/2006/relationships/image" Target="../media/image33.tiff"/><Relationship Id="rId5" Type="http://schemas.openxmlformats.org/officeDocument/2006/relationships/image" Target="../media/image16.tiff"/><Relationship Id="rId10" Type="http://schemas.openxmlformats.org/officeDocument/2006/relationships/image" Target="../media/image53.png"/><Relationship Id="rId4" Type="http://schemas.openxmlformats.org/officeDocument/2006/relationships/image" Target="../media/image4.tiff"/><Relationship Id="rId9"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3" Type="http://schemas.openxmlformats.org/officeDocument/2006/relationships/image" Target="../media/image15.tiff"/><Relationship Id="rId18" Type="http://schemas.openxmlformats.org/officeDocument/2006/relationships/image" Target="../media/image20.tiff"/><Relationship Id="rId26" Type="http://schemas.openxmlformats.org/officeDocument/2006/relationships/image" Target="../media/image28.tiff"/><Relationship Id="rId3" Type="http://schemas.openxmlformats.org/officeDocument/2006/relationships/image" Target="../media/image5.tiff"/><Relationship Id="rId21" Type="http://schemas.openxmlformats.org/officeDocument/2006/relationships/image" Target="../media/image23.tiff"/><Relationship Id="rId34" Type="http://schemas.openxmlformats.org/officeDocument/2006/relationships/image" Target="../media/image36.tiff"/><Relationship Id="rId7" Type="http://schemas.openxmlformats.org/officeDocument/2006/relationships/image" Target="../media/image9.tiff"/><Relationship Id="rId12" Type="http://schemas.openxmlformats.org/officeDocument/2006/relationships/image" Target="../media/image14.tiff"/><Relationship Id="rId17" Type="http://schemas.openxmlformats.org/officeDocument/2006/relationships/image" Target="../media/image19.tiff"/><Relationship Id="rId25" Type="http://schemas.openxmlformats.org/officeDocument/2006/relationships/image" Target="../media/image27.tiff"/><Relationship Id="rId33" Type="http://schemas.openxmlformats.org/officeDocument/2006/relationships/image" Target="../media/image35.tiff"/><Relationship Id="rId2" Type="http://schemas.openxmlformats.org/officeDocument/2006/relationships/image" Target="../media/image4.tiff"/><Relationship Id="rId16" Type="http://schemas.openxmlformats.org/officeDocument/2006/relationships/image" Target="../media/image18.tiff"/><Relationship Id="rId20" Type="http://schemas.openxmlformats.org/officeDocument/2006/relationships/image" Target="../media/image22.tiff"/><Relationship Id="rId29" Type="http://schemas.openxmlformats.org/officeDocument/2006/relationships/image" Target="../media/image31.tiff"/><Relationship Id="rId1" Type="http://schemas.openxmlformats.org/officeDocument/2006/relationships/slideLayout" Target="../slideLayouts/slideLayout8.xml"/><Relationship Id="rId6" Type="http://schemas.openxmlformats.org/officeDocument/2006/relationships/image" Target="../media/image8.tiff"/><Relationship Id="rId11" Type="http://schemas.openxmlformats.org/officeDocument/2006/relationships/image" Target="../media/image13.tiff"/><Relationship Id="rId24" Type="http://schemas.openxmlformats.org/officeDocument/2006/relationships/image" Target="../media/image26.jpeg"/><Relationship Id="rId32" Type="http://schemas.openxmlformats.org/officeDocument/2006/relationships/image" Target="../media/image34.tiff"/><Relationship Id="rId5" Type="http://schemas.openxmlformats.org/officeDocument/2006/relationships/image" Target="../media/image7.tiff"/><Relationship Id="rId15" Type="http://schemas.openxmlformats.org/officeDocument/2006/relationships/image" Target="../media/image17.tiff"/><Relationship Id="rId23" Type="http://schemas.openxmlformats.org/officeDocument/2006/relationships/image" Target="../media/image25.tiff"/><Relationship Id="rId28" Type="http://schemas.openxmlformats.org/officeDocument/2006/relationships/image" Target="../media/image30.tiff"/><Relationship Id="rId10" Type="http://schemas.openxmlformats.org/officeDocument/2006/relationships/image" Target="../media/image12.tiff"/><Relationship Id="rId19" Type="http://schemas.openxmlformats.org/officeDocument/2006/relationships/image" Target="../media/image21.tiff"/><Relationship Id="rId31" Type="http://schemas.openxmlformats.org/officeDocument/2006/relationships/image" Target="../media/image33.tiff"/><Relationship Id="rId4" Type="http://schemas.openxmlformats.org/officeDocument/2006/relationships/image" Target="../media/image6.tiff"/><Relationship Id="rId9" Type="http://schemas.openxmlformats.org/officeDocument/2006/relationships/image" Target="../media/image11.tiff"/><Relationship Id="rId14" Type="http://schemas.openxmlformats.org/officeDocument/2006/relationships/image" Target="../media/image16.tiff"/><Relationship Id="rId22" Type="http://schemas.openxmlformats.org/officeDocument/2006/relationships/image" Target="../media/image24.tiff"/><Relationship Id="rId27" Type="http://schemas.openxmlformats.org/officeDocument/2006/relationships/image" Target="../media/image29.tiff"/><Relationship Id="rId30" Type="http://schemas.openxmlformats.org/officeDocument/2006/relationships/image" Target="../media/image32.png"/><Relationship Id="rId35" Type="http://schemas.openxmlformats.org/officeDocument/2006/relationships/image" Target="../media/image37.tiff"/><Relationship Id="rId8" Type="http://schemas.openxmlformats.org/officeDocument/2006/relationships/image" Target="../media/image10.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9300" y="1335743"/>
            <a:ext cx="10617200" cy="2294963"/>
          </a:xfrm>
        </p:spPr>
        <p:txBody>
          <a:bodyPr>
            <a:normAutofit fontScale="90000"/>
          </a:bodyPr>
          <a:lstStyle/>
          <a:p>
            <a:r>
              <a:rPr lang="en-US" dirty="0" err="1"/>
              <a:t>BloodPAC</a:t>
            </a:r>
            <a:r>
              <a:rPr lang="en-US" dirty="0"/>
              <a:t>: Establishing Standards to Accelerate Development and Approval of Liquid Biopsy Technology</a:t>
            </a:r>
          </a:p>
        </p:txBody>
      </p:sp>
      <p:sp>
        <p:nvSpPr>
          <p:cNvPr id="3" name="Subtitle 2"/>
          <p:cNvSpPr>
            <a:spLocks noGrp="1"/>
          </p:cNvSpPr>
          <p:nvPr>
            <p:ph type="subTitle" idx="1"/>
          </p:nvPr>
        </p:nvSpPr>
        <p:spPr>
          <a:xfrm>
            <a:off x="1549053" y="3909667"/>
            <a:ext cx="9144000" cy="894985"/>
          </a:xfrm>
        </p:spPr>
        <p:txBody>
          <a:bodyPr/>
          <a:lstStyle/>
          <a:p>
            <a:r>
              <a:rPr lang="en-US" dirty="0"/>
              <a:t>Lauren C. </a:t>
            </a:r>
            <a:r>
              <a:rPr lang="en-US" dirty="0" err="1"/>
              <a:t>Leiman</a:t>
            </a:r>
            <a:r>
              <a:rPr lang="en-US" dirty="0"/>
              <a:t> </a:t>
            </a:r>
          </a:p>
          <a:p>
            <a:r>
              <a:rPr lang="en-US" dirty="0"/>
              <a:t>Executive Director</a:t>
            </a:r>
          </a:p>
          <a:p>
            <a:endParaRPr lang="en-US" dirty="0"/>
          </a:p>
        </p:txBody>
      </p:sp>
    </p:spTree>
    <p:extLst>
      <p:ext uri="{BB962C8B-B14F-4D97-AF65-F5344CB8AC3E}">
        <p14:creationId xmlns:p14="http://schemas.microsoft.com/office/powerpoint/2010/main" val="1719699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24606" y="1614896"/>
            <a:ext cx="655487" cy="544055"/>
          </a:xfrm>
          <a:prstGeom prst="rect">
            <a:avLst/>
          </a:prstGeom>
        </p:spPr>
      </p:pic>
      <p:pic>
        <p:nvPicPr>
          <p:cNvPr id="7" name="Picture 6"/>
          <p:cNvPicPr>
            <a:picLocks noChangeAspect="1"/>
          </p:cNvPicPr>
          <p:nvPr/>
        </p:nvPicPr>
        <p:blipFill>
          <a:blip r:embed="rId3"/>
          <a:stretch>
            <a:fillRect/>
          </a:stretch>
        </p:blipFill>
        <p:spPr>
          <a:xfrm>
            <a:off x="2025883" y="3491956"/>
            <a:ext cx="1402049" cy="415170"/>
          </a:xfrm>
          <a:prstGeom prst="rect">
            <a:avLst/>
          </a:prstGeom>
        </p:spPr>
      </p:pic>
      <p:pic>
        <p:nvPicPr>
          <p:cNvPr id="9" name="Picture 8"/>
          <p:cNvPicPr>
            <a:picLocks noChangeAspect="1"/>
          </p:cNvPicPr>
          <p:nvPr/>
        </p:nvPicPr>
        <p:blipFill>
          <a:blip r:embed="rId4"/>
          <a:stretch>
            <a:fillRect/>
          </a:stretch>
        </p:blipFill>
        <p:spPr>
          <a:xfrm>
            <a:off x="3974214" y="3546290"/>
            <a:ext cx="1411758" cy="542084"/>
          </a:xfrm>
          <a:prstGeom prst="rect">
            <a:avLst/>
          </a:prstGeom>
        </p:spPr>
      </p:pic>
      <p:pic>
        <p:nvPicPr>
          <p:cNvPr id="14" name="Picture 13"/>
          <p:cNvPicPr>
            <a:picLocks noChangeAspect="1"/>
          </p:cNvPicPr>
          <p:nvPr/>
        </p:nvPicPr>
        <p:blipFill>
          <a:blip r:embed="rId5"/>
          <a:stretch>
            <a:fillRect/>
          </a:stretch>
        </p:blipFill>
        <p:spPr>
          <a:xfrm>
            <a:off x="370680" y="4348541"/>
            <a:ext cx="628069" cy="650849"/>
          </a:xfrm>
          <a:prstGeom prst="rect">
            <a:avLst/>
          </a:prstGeom>
        </p:spPr>
      </p:pic>
      <p:pic>
        <p:nvPicPr>
          <p:cNvPr id="16" name="Picture 15"/>
          <p:cNvPicPr>
            <a:picLocks noChangeAspect="1"/>
          </p:cNvPicPr>
          <p:nvPr/>
        </p:nvPicPr>
        <p:blipFill>
          <a:blip r:embed="rId6"/>
          <a:stretch>
            <a:fillRect/>
          </a:stretch>
        </p:blipFill>
        <p:spPr>
          <a:xfrm>
            <a:off x="10747331" y="1514413"/>
            <a:ext cx="748348" cy="745022"/>
          </a:xfrm>
          <a:prstGeom prst="rect">
            <a:avLst/>
          </a:prstGeom>
        </p:spPr>
      </p:pic>
      <p:pic>
        <p:nvPicPr>
          <p:cNvPr id="19" name="Picture 18"/>
          <p:cNvPicPr>
            <a:picLocks noChangeAspect="1"/>
          </p:cNvPicPr>
          <p:nvPr/>
        </p:nvPicPr>
        <p:blipFill>
          <a:blip r:embed="rId7"/>
          <a:stretch>
            <a:fillRect/>
          </a:stretch>
        </p:blipFill>
        <p:spPr>
          <a:xfrm>
            <a:off x="5303655" y="1610116"/>
            <a:ext cx="1104422" cy="540169"/>
          </a:xfrm>
          <a:prstGeom prst="rect">
            <a:avLst/>
          </a:prstGeom>
        </p:spPr>
      </p:pic>
      <p:pic>
        <p:nvPicPr>
          <p:cNvPr id="22" name="Picture 21"/>
          <p:cNvPicPr>
            <a:picLocks noChangeAspect="1"/>
          </p:cNvPicPr>
          <p:nvPr/>
        </p:nvPicPr>
        <p:blipFill>
          <a:blip r:embed="rId8"/>
          <a:stretch>
            <a:fillRect/>
          </a:stretch>
        </p:blipFill>
        <p:spPr>
          <a:xfrm>
            <a:off x="476454" y="3476735"/>
            <a:ext cx="1103788" cy="526422"/>
          </a:xfrm>
          <a:prstGeom prst="rect">
            <a:avLst/>
          </a:prstGeom>
        </p:spPr>
      </p:pic>
      <p:pic>
        <p:nvPicPr>
          <p:cNvPr id="24" name="Picture 23"/>
          <p:cNvPicPr>
            <a:picLocks noChangeAspect="1"/>
          </p:cNvPicPr>
          <p:nvPr/>
        </p:nvPicPr>
        <p:blipFill>
          <a:blip r:embed="rId9"/>
          <a:stretch>
            <a:fillRect/>
          </a:stretch>
        </p:blipFill>
        <p:spPr>
          <a:xfrm>
            <a:off x="7675097" y="2493327"/>
            <a:ext cx="1542041" cy="803250"/>
          </a:xfrm>
          <a:prstGeom prst="rect">
            <a:avLst/>
          </a:prstGeom>
        </p:spPr>
      </p:pic>
      <p:pic>
        <p:nvPicPr>
          <p:cNvPr id="27" name="Picture 26"/>
          <p:cNvPicPr>
            <a:picLocks noChangeAspect="1"/>
          </p:cNvPicPr>
          <p:nvPr/>
        </p:nvPicPr>
        <p:blipFill>
          <a:blip r:embed="rId10"/>
          <a:stretch>
            <a:fillRect/>
          </a:stretch>
        </p:blipFill>
        <p:spPr>
          <a:xfrm>
            <a:off x="10060793" y="4348541"/>
            <a:ext cx="1623016" cy="592401"/>
          </a:xfrm>
          <a:prstGeom prst="rect">
            <a:avLst/>
          </a:prstGeom>
        </p:spPr>
      </p:pic>
      <p:pic>
        <p:nvPicPr>
          <p:cNvPr id="30" name="Picture 29"/>
          <p:cNvPicPr>
            <a:picLocks noChangeAspect="1"/>
          </p:cNvPicPr>
          <p:nvPr/>
        </p:nvPicPr>
        <p:blipFill>
          <a:blip r:embed="rId11"/>
          <a:stretch>
            <a:fillRect/>
          </a:stretch>
        </p:blipFill>
        <p:spPr>
          <a:xfrm>
            <a:off x="8111766" y="1784132"/>
            <a:ext cx="2210743" cy="361830"/>
          </a:xfrm>
          <a:prstGeom prst="rect">
            <a:avLst/>
          </a:prstGeom>
        </p:spPr>
      </p:pic>
      <p:pic>
        <p:nvPicPr>
          <p:cNvPr id="32" name="Picture 31"/>
          <p:cNvPicPr>
            <a:picLocks noChangeAspect="1"/>
          </p:cNvPicPr>
          <p:nvPr/>
        </p:nvPicPr>
        <p:blipFill>
          <a:blip r:embed="rId12"/>
          <a:stretch>
            <a:fillRect/>
          </a:stretch>
        </p:blipFill>
        <p:spPr>
          <a:xfrm>
            <a:off x="2208842" y="1831958"/>
            <a:ext cx="1642223" cy="561701"/>
          </a:xfrm>
          <a:prstGeom prst="rect">
            <a:avLst/>
          </a:prstGeom>
        </p:spPr>
      </p:pic>
      <p:pic>
        <p:nvPicPr>
          <p:cNvPr id="33" name="Picture 32"/>
          <p:cNvPicPr>
            <a:picLocks noChangeAspect="1"/>
          </p:cNvPicPr>
          <p:nvPr/>
        </p:nvPicPr>
        <p:blipFill>
          <a:blip r:embed="rId13"/>
          <a:stretch>
            <a:fillRect/>
          </a:stretch>
        </p:blipFill>
        <p:spPr>
          <a:xfrm>
            <a:off x="2832963" y="2672376"/>
            <a:ext cx="948698" cy="416980"/>
          </a:xfrm>
          <a:prstGeom prst="rect">
            <a:avLst/>
          </a:prstGeom>
        </p:spPr>
      </p:pic>
      <p:pic>
        <p:nvPicPr>
          <p:cNvPr id="34" name="Picture 33"/>
          <p:cNvPicPr>
            <a:picLocks noChangeAspect="1"/>
          </p:cNvPicPr>
          <p:nvPr/>
        </p:nvPicPr>
        <p:blipFill>
          <a:blip r:embed="rId14"/>
          <a:stretch>
            <a:fillRect/>
          </a:stretch>
        </p:blipFill>
        <p:spPr>
          <a:xfrm>
            <a:off x="280573" y="1606074"/>
            <a:ext cx="1274482" cy="738768"/>
          </a:xfrm>
          <a:prstGeom prst="rect">
            <a:avLst/>
          </a:prstGeom>
        </p:spPr>
      </p:pic>
      <p:pic>
        <p:nvPicPr>
          <p:cNvPr id="35" name="Picture 34"/>
          <p:cNvPicPr>
            <a:picLocks noChangeAspect="1"/>
          </p:cNvPicPr>
          <p:nvPr/>
        </p:nvPicPr>
        <p:blipFill>
          <a:blip r:embed="rId15"/>
          <a:stretch>
            <a:fillRect/>
          </a:stretch>
        </p:blipFill>
        <p:spPr>
          <a:xfrm>
            <a:off x="3093343" y="5310515"/>
            <a:ext cx="1220033" cy="435959"/>
          </a:xfrm>
          <a:prstGeom prst="rect">
            <a:avLst/>
          </a:prstGeom>
        </p:spPr>
      </p:pic>
      <p:pic>
        <p:nvPicPr>
          <p:cNvPr id="38" name="Picture 37"/>
          <p:cNvPicPr>
            <a:picLocks noChangeAspect="1"/>
          </p:cNvPicPr>
          <p:nvPr/>
        </p:nvPicPr>
        <p:blipFill>
          <a:blip r:embed="rId16"/>
          <a:stretch>
            <a:fillRect/>
          </a:stretch>
        </p:blipFill>
        <p:spPr>
          <a:xfrm>
            <a:off x="1830744" y="4553708"/>
            <a:ext cx="1209880" cy="369899"/>
          </a:xfrm>
          <a:prstGeom prst="rect">
            <a:avLst/>
          </a:prstGeom>
        </p:spPr>
      </p:pic>
      <p:pic>
        <p:nvPicPr>
          <p:cNvPr id="39" name="Picture 38"/>
          <p:cNvPicPr>
            <a:picLocks noChangeAspect="1"/>
          </p:cNvPicPr>
          <p:nvPr/>
        </p:nvPicPr>
        <p:blipFill>
          <a:blip r:embed="rId17"/>
          <a:stretch>
            <a:fillRect/>
          </a:stretch>
        </p:blipFill>
        <p:spPr>
          <a:xfrm>
            <a:off x="3781661" y="4465010"/>
            <a:ext cx="1274252" cy="637127"/>
          </a:xfrm>
          <a:prstGeom prst="rect">
            <a:avLst/>
          </a:prstGeom>
        </p:spPr>
      </p:pic>
      <p:pic>
        <p:nvPicPr>
          <p:cNvPr id="40" name="Picture 39"/>
          <p:cNvPicPr>
            <a:picLocks noChangeAspect="1"/>
          </p:cNvPicPr>
          <p:nvPr/>
        </p:nvPicPr>
        <p:blipFill>
          <a:blip r:embed="rId18"/>
          <a:stretch>
            <a:fillRect/>
          </a:stretch>
        </p:blipFill>
        <p:spPr>
          <a:xfrm>
            <a:off x="7948239" y="4698856"/>
            <a:ext cx="1477687" cy="312530"/>
          </a:xfrm>
          <a:prstGeom prst="rect">
            <a:avLst/>
          </a:prstGeom>
        </p:spPr>
      </p:pic>
      <p:pic>
        <p:nvPicPr>
          <p:cNvPr id="42" name="Picture 41"/>
          <p:cNvPicPr>
            <a:picLocks noChangeAspect="1"/>
          </p:cNvPicPr>
          <p:nvPr/>
        </p:nvPicPr>
        <p:blipFill>
          <a:blip r:embed="rId19"/>
          <a:stretch>
            <a:fillRect/>
          </a:stretch>
        </p:blipFill>
        <p:spPr>
          <a:xfrm>
            <a:off x="4876461" y="2443400"/>
            <a:ext cx="619740" cy="619740"/>
          </a:xfrm>
          <a:prstGeom prst="rect">
            <a:avLst/>
          </a:prstGeom>
        </p:spPr>
      </p:pic>
      <p:pic>
        <p:nvPicPr>
          <p:cNvPr id="43" name="Picture 42"/>
          <p:cNvPicPr>
            <a:picLocks noChangeAspect="1"/>
          </p:cNvPicPr>
          <p:nvPr/>
        </p:nvPicPr>
        <p:blipFill>
          <a:blip r:embed="rId20"/>
          <a:stretch>
            <a:fillRect/>
          </a:stretch>
        </p:blipFill>
        <p:spPr>
          <a:xfrm>
            <a:off x="7038242" y="1662147"/>
            <a:ext cx="636855" cy="636855"/>
          </a:xfrm>
          <a:prstGeom prst="rect">
            <a:avLst/>
          </a:prstGeom>
        </p:spPr>
      </p:pic>
      <p:sp>
        <p:nvSpPr>
          <p:cNvPr id="46" name="TextBox 45"/>
          <p:cNvSpPr txBox="1"/>
          <p:nvPr/>
        </p:nvSpPr>
        <p:spPr>
          <a:xfrm>
            <a:off x="1371022" y="151027"/>
            <a:ext cx="8969688" cy="830997"/>
          </a:xfrm>
          <a:prstGeom prst="rect">
            <a:avLst/>
          </a:prstGeom>
          <a:noFill/>
        </p:spPr>
        <p:txBody>
          <a:bodyPr wrap="square" rtlCol="0">
            <a:spAutoFit/>
          </a:bodyPr>
          <a:lstStyle/>
          <a:p>
            <a:pPr algn="ctr"/>
            <a:r>
              <a:rPr lang="en-US" sz="4800" b="1" dirty="0">
                <a:solidFill>
                  <a:schemeClr val="accent1"/>
                </a:solidFill>
                <a:latin typeface="+mj-lt"/>
                <a:ea typeface="+mj-ea"/>
                <a:cs typeface="+mj-cs"/>
              </a:rPr>
              <a:t>BloodPAC Members</a:t>
            </a:r>
          </a:p>
        </p:txBody>
      </p:sp>
      <p:sp>
        <p:nvSpPr>
          <p:cNvPr id="47" name="TextBox 46"/>
          <p:cNvSpPr txBox="1"/>
          <p:nvPr/>
        </p:nvSpPr>
        <p:spPr>
          <a:xfrm>
            <a:off x="1846728" y="5940090"/>
            <a:ext cx="9144000" cy="461665"/>
          </a:xfrm>
          <a:prstGeom prst="rect">
            <a:avLst/>
          </a:prstGeom>
          <a:noFill/>
        </p:spPr>
        <p:txBody>
          <a:bodyPr wrap="square" rtlCol="0">
            <a:spAutoFit/>
          </a:bodyPr>
          <a:lstStyle/>
          <a:p>
            <a:pPr algn="ctr"/>
            <a:r>
              <a:rPr lang="en-US" sz="600" cap="all" dirty="0">
                <a:solidFill>
                  <a:srgbClr val="5A5B5D"/>
                </a:solidFill>
                <a:latin typeface="Arial" charset="0"/>
                <a:ea typeface="Arial" charset="0"/>
                <a:cs typeface="Arial" charset="0"/>
              </a:rPr>
              <a:t>THE ARKANSAS BIOINFORMATICS CONSORTIUM (AR-BIC) . ASTRAZENECA . Biodesix. BREAST CANCER RESEARCH FOUNDATION (BCRF) . CELGENE . Chop, COLLEGE OF AMERICAN PATHOLOGISTS (CAP) . CYTOLUMINA . DEPARTMENT OF DEFENSE (DOD) . EPIC SCIENCES . FDA . FOUNDATION MEDICINE . GENOMIC HEALTH . GUARDANT HEALTH . MEMORIAL SLOAN KETTERING CANCER CENTER . National cancer institute (NCI). NOVARTIS . OPEN COMMONS CONSORTIUM (OCC) . Pcctc, PERSONAL GENOME DIAGNOSTICS . PFIZER . PROSTATE CANCER FOUNDATION (PCF) . PROVISTA . SEVEN BRIDGES . Streck. SYSMEX INOSTICS . THERMO FISHER SCIENTIFIC . UNIVERSITY OF CHICAGO . UNIVERSITY OF MICHIGAN . UNIVERSITY OF SOUTHERN CALIFORNIA, Weill cornell Medicine.</a:t>
            </a:r>
            <a:endParaRPr lang="en-US" sz="600" dirty="0">
              <a:solidFill>
                <a:srgbClr val="5A5B5D"/>
              </a:solidFill>
              <a:latin typeface="Arial" charset="0"/>
              <a:ea typeface="Arial" charset="0"/>
              <a:cs typeface="Arial" charset="0"/>
            </a:endParaRPr>
          </a:p>
        </p:txBody>
      </p:sp>
      <p:pic>
        <p:nvPicPr>
          <p:cNvPr id="3" name="Picture 2"/>
          <p:cNvPicPr>
            <a:picLocks noChangeAspect="1"/>
          </p:cNvPicPr>
          <p:nvPr/>
        </p:nvPicPr>
        <p:blipFill>
          <a:blip r:embed="rId21"/>
          <a:stretch>
            <a:fillRect/>
          </a:stretch>
        </p:blipFill>
        <p:spPr>
          <a:xfrm>
            <a:off x="7111196" y="5264459"/>
            <a:ext cx="2076450" cy="428625"/>
          </a:xfrm>
          <a:prstGeom prst="rect">
            <a:avLst/>
          </a:prstGeom>
        </p:spPr>
      </p:pic>
      <p:pic>
        <p:nvPicPr>
          <p:cNvPr id="5" name="Picture 4"/>
          <p:cNvPicPr>
            <a:picLocks noChangeAspect="1"/>
          </p:cNvPicPr>
          <p:nvPr/>
        </p:nvPicPr>
        <p:blipFill>
          <a:blip r:embed="rId22"/>
          <a:stretch>
            <a:fillRect/>
          </a:stretch>
        </p:blipFill>
        <p:spPr>
          <a:xfrm>
            <a:off x="363641" y="2520290"/>
            <a:ext cx="1427825" cy="788703"/>
          </a:xfrm>
          <a:prstGeom prst="rect">
            <a:avLst/>
          </a:prstGeom>
        </p:spPr>
      </p:pic>
      <p:pic>
        <p:nvPicPr>
          <p:cNvPr id="6" name="Picture 5"/>
          <p:cNvPicPr>
            <a:picLocks noChangeAspect="1"/>
          </p:cNvPicPr>
          <p:nvPr/>
        </p:nvPicPr>
        <p:blipFill>
          <a:blip r:embed="rId23"/>
          <a:stretch>
            <a:fillRect/>
          </a:stretch>
        </p:blipFill>
        <p:spPr>
          <a:xfrm>
            <a:off x="6221358" y="2423810"/>
            <a:ext cx="816884" cy="816884"/>
          </a:xfrm>
          <a:prstGeom prst="rect">
            <a:avLst/>
          </a:prstGeom>
        </p:spPr>
      </p:pic>
      <p:pic>
        <p:nvPicPr>
          <p:cNvPr id="4" name="Picture 3"/>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906184" y="3574220"/>
            <a:ext cx="1955156" cy="393632"/>
          </a:xfrm>
          <a:prstGeom prst="rect">
            <a:avLst/>
          </a:prstGeom>
        </p:spPr>
      </p:pic>
      <p:pic>
        <p:nvPicPr>
          <p:cNvPr id="8" name="Picture 7"/>
          <p:cNvPicPr>
            <a:picLocks noChangeAspect="1"/>
          </p:cNvPicPr>
          <p:nvPr/>
        </p:nvPicPr>
        <p:blipFill>
          <a:blip r:embed="rId25"/>
          <a:stretch>
            <a:fillRect/>
          </a:stretch>
        </p:blipFill>
        <p:spPr>
          <a:xfrm>
            <a:off x="6002552" y="3489908"/>
            <a:ext cx="1182978" cy="645968"/>
          </a:xfrm>
          <a:prstGeom prst="rect">
            <a:avLst/>
          </a:prstGeom>
        </p:spPr>
      </p:pic>
      <p:pic>
        <p:nvPicPr>
          <p:cNvPr id="18" name="Picture 17"/>
          <p:cNvPicPr>
            <a:picLocks noChangeAspect="1"/>
          </p:cNvPicPr>
          <p:nvPr/>
        </p:nvPicPr>
        <p:blipFill>
          <a:blip r:embed="rId26"/>
          <a:stretch>
            <a:fillRect/>
          </a:stretch>
        </p:blipFill>
        <p:spPr>
          <a:xfrm>
            <a:off x="7622766" y="3428910"/>
            <a:ext cx="1955155" cy="814648"/>
          </a:xfrm>
          <a:prstGeom prst="rect">
            <a:avLst/>
          </a:prstGeom>
        </p:spPr>
      </p:pic>
      <p:pic>
        <p:nvPicPr>
          <p:cNvPr id="10" name="Picture 9">
            <a:extLst>
              <a:ext uri="{FF2B5EF4-FFF2-40B4-BE49-F238E27FC236}">
                <a16:creationId xmlns:a16="http://schemas.microsoft.com/office/drawing/2014/main" id="{A5BE32BB-1DB8-C346-8431-B9E187454DC5}"/>
              </a:ext>
            </a:extLst>
          </p:cNvPr>
          <p:cNvPicPr>
            <a:picLocks noChangeAspect="1"/>
          </p:cNvPicPr>
          <p:nvPr/>
        </p:nvPicPr>
        <p:blipFill>
          <a:blip r:embed="rId27"/>
          <a:stretch>
            <a:fillRect/>
          </a:stretch>
        </p:blipFill>
        <p:spPr>
          <a:xfrm>
            <a:off x="193291" y="197187"/>
            <a:ext cx="2250801" cy="649270"/>
          </a:xfrm>
          <a:prstGeom prst="rect">
            <a:avLst/>
          </a:prstGeom>
        </p:spPr>
      </p:pic>
      <p:pic>
        <p:nvPicPr>
          <p:cNvPr id="11" name="Picture 10">
            <a:extLst>
              <a:ext uri="{FF2B5EF4-FFF2-40B4-BE49-F238E27FC236}">
                <a16:creationId xmlns:a16="http://schemas.microsoft.com/office/drawing/2014/main" id="{28C22B83-EE73-CD43-B441-211B8AB7BE08}"/>
              </a:ext>
            </a:extLst>
          </p:cNvPr>
          <p:cNvPicPr>
            <a:picLocks noChangeAspect="1"/>
          </p:cNvPicPr>
          <p:nvPr/>
        </p:nvPicPr>
        <p:blipFill>
          <a:blip r:embed="rId28"/>
          <a:stretch>
            <a:fillRect/>
          </a:stretch>
        </p:blipFill>
        <p:spPr>
          <a:xfrm>
            <a:off x="1908517" y="975319"/>
            <a:ext cx="1676607" cy="592401"/>
          </a:xfrm>
          <a:prstGeom prst="rect">
            <a:avLst/>
          </a:prstGeom>
        </p:spPr>
      </p:pic>
      <p:pic>
        <p:nvPicPr>
          <p:cNvPr id="12" name="Picture 11">
            <a:extLst>
              <a:ext uri="{FF2B5EF4-FFF2-40B4-BE49-F238E27FC236}">
                <a16:creationId xmlns:a16="http://schemas.microsoft.com/office/drawing/2014/main" id="{CB885FF0-F7AC-4741-9429-4D50A031DBE5}"/>
              </a:ext>
            </a:extLst>
          </p:cNvPr>
          <p:cNvPicPr>
            <a:picLocks noChangeAspect="1"/>
          </p:cNvPicPr>
          <p:nvPr/>
        </p:nvPicPr>
        <p:blipFill>
          <a:blip r:embed="rId29"/>
          <a:stretch>
            <a:fillRect/>
          </a:stretch>
        </p:blipFill>
        <p:spPr>
          <a:xfrm>
            <a:off x="4811694" y="5284450"/>
            <a:ext cx="1667952" cy="428625"/>
          </a:xfrm>
          <a:prstGeom prst="rect">
            <a:avLst/>
          </a:prstGeom>
        </p:spPr>
      </p:pic>
      <p:pic>
        <p:nvPicPr>
          <p:cNvPr id="36" name="Picture 35">
            <a:extLst>
              <a:ext uri="{FF2B5EF4-FFF2-40B4-BE49-F238E27FC236}">
                <a16:creationId xmlns:a16="http://schemas.microsoft.com/office/drawing/2014/main" id="{687C8D23-A42A-FA40-8C8E-73909C81DECC}"/>
              </a:ext>
            </a:extLst>
          </p:cNvPr>
          <p:cNvPicPr>
            <a:picLocks noChangeAspect="1"/>
          </p:cNvPicPr>
          <p:nvPr/>
        </p:nvPicPr>
        <p:blipFill>
          <a:blip r:embed="rId30"/>
          <a:stretch>
            <a:fillRect/>
          </a:stretch>
        </p:blipFill>
        <p:spPr>
          <a:xfrm>
            <a:off x="10060793" y="2672376"/>
            <a:ext cx="1976297" cy="697517"/>
          </a:xfrm>
          <a:prstGeom prst="rect">
            <a:avLst/>
          </a:prstGeom>
        </p:spPr>
      </p:pic>
      <p:pic>
        <p:nvPicPr>
          <p:cNvPr id="13" name="Picture 12">
            <a:extLst>
              <a:ext uri="{FF2B5EF4-FFF2-40B4-BE49-F238E27FC236}">
                <a16:creationId xmlns:a16="http://schemas.microsoft.com/office/drawing/2014/main" id="{586F10EE-EAD1-FB40-BE14-517D72F70357}"/>
              </a:ext>
            </a:extLst>
          </p:cNvPr>
          <p:cNvPicPr>
            <a:picLocks noChangeAspect="1"/>
          </p:cNvPicPr>
          <p:nvPr/>
        </p:nvPicPr>
        <p:blipFill>
          <a:blip r:embed="rId31"/>
          <a:stretch>
            <a:fillRect/>
          </a:stretch>
        </p:blipFill>
        <p:spPr>
          <a:xfrm>
            <a:off x="5584752" y="4326971"/>
            <a:ext cx="1667952" cy="833976"/>
          </a:xfrm>
          <a:prstGeom prst="rect">
            <a:avLst/>
          </a:prstGeom>
        </p:spPr>
      </p:pic>
      <p:pic>
        <p:nvPicPr>
          <p:cNvPr id="15" name="Picture 14">
            <a:extLst>
              <a:ext uri="{FF2B5EF4-FFF2-40B4-BE49-F238E27FC236}">
                <a16:creationId xmlns:a16="http://schemas.microsoft.com/office/drawing/2014/main" id="{FDBF48D1-66DA-EA44-98DA-F255057C69A2}"/>
              </a:ext>
            </a:extLst>
          </p:cNvPr>
          <p:cNvPicPr>
            <a:picLocks noChangeAspect="1"/>
          </p:cNvPicPr>
          <p:nvPr/>
        </p:nvPicPr>
        <p:blipFill>
          <a:blip r:embed="rId32"/>
          <a:stretch>
            <a:fillRect/>
          </a:stretch>
        </p:blipFill>
        <p:spPr>
          <a:xfrm>
            <a:off x="8960334" y="509288"/>
            <a:ext cx="1422400" cy="1422400"/>
          </a:xfrm>
          <a:prstGeom prst="rect">
            <a:avLst/>
          </a:prstGeom>
        </p:spPr>
      </p:pic>
      <p:pic>
        <p:nvPicPr>
          <p:cNvPr id="17" name="Picture 16">
            <a:extLst>
              <a:ext uri="{FF2B5EF4-FFF2-40B4-BE49-F238E27FC236}">
                <a16:creationId xmlns:a16="http://schemas.microsoft.com/office/drawing/2014/main" id="{BA1A2B3B-8425-E64E-9824-056147B56599}"/>
              </a:ext>
            </a:extLst>
          </p:cNvPr>
          <p:cNvPicPr>
            <a:picLocks noChangeAspect="1"/>
          </p:cNvPicPr>
          <p:nvPr/>
        </p:nvPicPr>
        <p:blipFill>
          <a:blip r:embed="rId33"/>
          <a:stretch>
            <a:fillRect/>
          </a:stretch>
        </p:blipFill>
        <p:spPr>
          <a:xfrm>
            <a:off x="476454" y="5087409"/>
            <a:ext cx="1128391" cy="1128391"/>
          </a:xfrm>
          <a:prstGeom prst="rect">
            <a:avLst/>
          </a:prstGeom>
        </p:spPr>
      </p:pic>
      <p:pic>
        <p:nvPicPr>
          <p:cNvPr id="20" name="Picture 19">
            <a:extLst>
              <a:ext uri="{FF2B5EF4-FFF2-40B4-BE49-F238E27FC236}">
                <a16:creationId xmlns:a16="http://schemas.microsoft.com/office/drawing/2014/main" id="{89CC20D1-72BF-2A46-80DD-B7CEE7AE5644}"/>
              </a:ext>
            </a:extLst>
          </p:cNvPr>
          <p:cNvPicPr>
            <a:picLocks noChangeAspect="1"/>
          </p:cNvPicPr>
          <p:nvPr/>
        </p:nvPicPr>
        <p:blipFill>
          <a:blip r:embed="rId34"/>
          <a:stretch>
            <a:fillRect/>
          </a:stretch>
        </p:blipFill>
        <p:spPr>
          <a:xfrm>
            <a:off x="10378645" y="173076"/>
            <a:ext cx="1658445" cy="1243833"/>
          </a:xfrm>
          <a:prstGeom prst="rect">
            <a:avLst/>
          </a:prstGeom>
        </p:spPr>
      </p:pic>
      <p:pic>
        <p:nvPicPr>
          <p:cNvPr id="21" name="Picture 20">
            <a:extLst>
              <a:ext uri="{FF2B5EF4-FFF2-40B4-BE49-F238E27FC236}">
                <a16:creationId xmlns:a16="http://schemas.microsoft.com/office/drawing/2014/main" id="{DCC16CFE-244D-A343-AB65-4DCF0C16526F}"/>
              </a:ext>
            </a:extLst>
          </p:cNvPr>
          <p:cNvPicPr>
            <a:picLocks noChangeAspect="1"/>
          </p:cNvPicPr>
          <p:nvPr/>
        </p:nvPicPr>
        <p:blipFill>
          <a:blip r:embed="rId35"/>
          <a:stretch>
            <a:fillRect/>
          </a:stretch>
        </p:blipFill>
        <p:spPr>
          <a:xfrm>
            <a:off x="9708558" y="5098712"/>
            <a:ext cx="1879600" cy="800100"/>
          </a:xfrm>
          <a:prstGeom prst="rect">
            <a:avLst/>
          </a:prstGeom>
        </p:spPr>
      </p:pic>
    </p:spTree>
    <p:extLst>
      <p:ext uri="{BB962C8B-B14F-4D97-AF65-F5344CB8AC3E}">
        <p14:creationId xmlns:p14="http://schemas.microsoft.com/office/powerpoint/2010/main" val="2975980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37256" t="16111" r="36930" b="9555"/>
          <a:stretch/>
        </p:blipFill>
        <p:spPr>
          <a:xfrm>
            <a:off x="433138" y="135851"/>
            <a:ext cx="4582358" cy="5523600"/>
          </a:xfrm>
          <a:prstGeom prst="rect">
            <a:avLst/>
          </a:prstGeom>
          <a:solidFill>
            <a:srgbClr val="FFFFFF">
              <a:shade val="85000"/>
            </a:srgbClr>
          </a:solidFill>
          <a:ln w="3175" cap="sq">
            <a:solidFill>
              <a:schemeClr val="tx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Rectangle 2"/>
          <p:cNvSpPr/>
          <p:nvPr/>
        </p:nvSpPr>
        <p:spPr>
          <a:xfrm>
            <a:off x="1117442" y="5799195"/>
            <a:ext cx="4246508" cy="644732"/>
          </a:xfrm>
          <a:prstGeom prst="rect">
            <a:avLst/>
          </a:prstGeom>
        </p:spPr>
        <p:txBody>
          <a:bodyPr wrap="square">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0" cap="none" spc="0" normalizeH="0" baseline="0" noProof="0" dirty="0">
                <a:ln>
                  <a:noFill/>
                </a:ln>
                <a:solidFill>
                  <a:sysClr val="windowText" lastClr="000000"/>
                </a:solidFill>
                <a:effectLst/>
                <a:uLnTx/>
                <a:uFillTx/>
                <a:latin typeface="Calibri" panose="020F0502020204030204"/>
                <a:ea typeface="+mn-ea"/>
                <a:cs typeface="+mn-cs"/>
                <a:hlinkClick r:id="rId3"/>
              </a:rPr>
              <a:t>https://medium.com/cancer-moonshot/blood-profiling-atlas-in-cancer</a:t>
            </a:r>
            <a:r>
              <a:rPr kumimoji="0" lang="en-US" sz="1795" b="0" i="0" u="none" strike="noStrike" kern="0" cap="none" spc="0" normalizeH="0" baseline="0" noProof="0" dirty="0">
                <a:ln>
                  <a:noFill/>
                </a:ln>
                <a:solidFill>
                  <a:sysClr val="windowText" lastClr="000000"/>
                </a:solidFill>
                <a:effectLst/>
                <a:uLnTx/>
                <a:uFillTx/>
                <a:latin typeface="Calibri" panose="020F0502020204030204"/>
                <a:ea typeface="+mn-ea"/>
                <a:cs typeface="+mn-cs"/>
              </a:rPr>
              <a:t> </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363950" y="977045"/>
            <a:ext cx="6610272" cy="5144516"/>
          </a:xfrm>
          <a:prstGeom prst="rect">
            <a:avLst/>
          </a:prstGeom>
          <a:ln>
            <a:solidFill>
              <a:schemeClr val="tx1"/>
            </a:solidFill>
          </a:ln>
        </p:spPr>
      </p:pic>
      <p:sp>
        <p:nvSpPr>
          <p:cNvPr id="5" name="Rectangle 4"/>
          <p:cNvSpPr/>
          <p:nvPr/>
        </p:nvSpPr>
        <p:spPr>
          <a:xfrm>
            <a:off x="10255566" y="135851"/>
            <a:ext cx="2215264" cy="583328"/>
          </a:xfrm>
          <a:prstGeom prst="rect">
            <a:avLst/>
          </a:prstGeom>
        </p:spPr>
        <p:txBody>
          <a:bodyPr wrap="square">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3192" b="1" i="0" u="sng" strike="noStrike" kern="0" cap="none" spc="0" normalizeH="0" baseline="0" noProof="0" dirty="0">
                <a:ln>
                  <a:noFill/>
                </a:ln>
                <a:solidFill>
                  <a:srgbClr val="FF0000"/>
                </a:solidFill>
                <a:effectLst/>
                <a:uLnTx/>
                <a:uFillTx/>
                <a:latin typeface="Calibri" panose="020F0502020204030204"/>
                <a:ea typeface="+mn-ea"/>
                <a:cs typeface="+mn-cs"/>
              </a:rPr>
              <a:t>12/20/16</a:t>
            </a:r>
            <a:endParaRPr kumimoji="0" lang="en-US" sz="3192"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 name="Rectangle 5"/>
          <p:cNvSpPr/>
          <p:nvPr/>
        </p:nvSpPr>
        <p:spPr>
          <a:xfrm>
            <a:off x="7449335" y="6245851"/>
            <a:ext cx="3331115" cy="368418"/>
          </a:xfrm>
          <a:prstGeom prst="rect">
            <a:avLst/>
          </a:prstGeom>
        </p:spPr>
        <p:txBody>
          <a:bodyPr wrap="none">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0" cap="none" spc="0" normalizeH="0" baseline="0" noProof="0" dirty="0">
                <a:ln>
                  <a:noFill/>
                </a:ln>
                <a:solidFill>
                  <a:sysClr val="windowText" lastClr="000000"/>
                </a:solidFill>
                <a:effectLst/>
                <a:uLnTx/>
                <a:uFillTx/>
                <a:latin typeface="Calibri" panose="020F0502020204030204"/>
                <a:ea typeface="+mn-ea"/>
                <a:cs typeface="+mn-cs"/>
                <a:hlinkClick r:id="rId5"/>
              </a:rPr>
              <a:t>https://www.bloodpac-data.org/</a:t>
            </a:r>
            <a:endParaRPr kumimoji="0" lang="en-US" sz="1795"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3590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Alternate Process 6"/>
          <p:cNvSpPr/>
          <p:nvPr/>
        </p:nvSpPr>
        <p:spPr>
          <a:xfrm>
            <a:off x="6589603" y="1458195"/>
            <a:ext cx="1535485" cy="1391642"/>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BCRF and PCF announce pilot projects with Blood PAC</a:t>
            </a:r>
          </a:p>
          <a:p>
            <a:pPr algn="ctr"/>
            <a:r>
              <a:rPr lang="en-US" sz="1400" b="1" dirty="0">
                <a:solidFill>
                  <a:schemeClr val="tx1"/>
                </a:solidFill>
              </a:rPr>
              <a:t>12/20/16</a:t>
            </a:r>
          </a:p>
        </p:txBody>
      </p:sp>
      <p:sp>
        <p:nvSpPr>
          <p:cNvPr id="4" name="Flowchart: Alternate Process 9"/>
          <p:cNvSpPr/>
          <p:nvPr/>
        </p:nvSpPr>
        <p:spPr>
          <a:xfrm>
            <a:off x="163100" y="3309212"/>
            <a:ext cx="1563246" cy="1501499"/>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Moonshot Meeting with the FDA</a:t>
            </a:r>
          </a:p>
          <a:p>
            <a:pPr algn="ctr"/>
            <a:r>
              <a:rPr lang="en-US" sz="1400" b="1" dirty="0">
                <a:solidFill>
                  <a:schemeClr val="tx1"/>
                </a:solidFill>
              </a:rPr>
              <a:t>8/31/16</a:t>
            </a:r>
          </a:p>
        </p:txBody>
      </p:sp>
      <p:sp>
        <p:nvSpPr>
          <p:cNvPr id="8" name="Flowchart: Alternate Process 12"/>
          <p:cNvSpPr/>
          <p:nvPr/>
        </p:nvSpPr>
        <p:spPr>
          <a:xfrm>
            <a:off x="4719791" y="1633364"/>
            <a:ext cx="1479137" cy="1450975"/>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ysClr val="windowText" lastClr="000000"/>
                </a:solidFill>
              </a:rPr>
              <a:t>First Full Blood PAC Meeting</a:t>
            </a:r>
          </a:p>
          <a:p>
            <a:pPr algn="ctr"/>
            <a:r>
              <a:rPr lang="en-US" sz="1400" b="1" dirty="0">
                <a:solidFill>
                  <a:sysClr val="windowText" lastClr="000000"/>
                </a:solidFill>
              </a:rPr>
              <a:t>10/18/16 </a:t>
            </a:r>
          </a:p>
        </p:txBody>
      </p:sp>
      <p:sp>
        <p:nvSpPr>
          <p:cNvPr id="10" name="Flowchart: Alternate Process 13"/>
          <p:cNvSpPr/>
          <p:nvPr/>
        </p:nvSpPr>
        <p:spPr>
          <a:xfrm>
            <a:off x="2085247" y="3283606"/>
            <a:ext cx="1535484" cy="1285378"/>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Initial Discovery Meeting in LA</a:t>
            </a:r>
          </a:p>
          <a:p>
            <a:pPr algn="ctr"/>
            <a:r>
              <a:rPr lang="en-US" sz="1400" b="1" dirty="0">
                <a:solidFill>
                  <a:schemeClr val="tx1"/>
                </a:solidFill>
              </a:rPr>
              <a:t>9/10/16</a:t>
            </a:r>
          </a:p>
        </p:txBody>
      </p:sp>
      <p:sp>
        <p:nvSpPr>
          <p:cNvPr id="13" name="Flowchart: Alternate Process 15"/>
          <p:cNvSpPr/>
          <p:nvPr/>
        </p:nvSpPr>
        <p:spPr>
          <a:xfrm>
            <a:off x="3824194" y="3212000"/>
            <a:ext cx="1535485" cy="1285379"/>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Vice President Biden Announces Blood PAC</a:t>
            </a:r>
          </a:p>
          <a:p>
            <a:pPr algn="ctr"/>
            <a:r>
              <a:rPr lang="en-US" sz="1400" b="1" dirty="0">
                <a:solidFill>
                  <a:schemeClr val="tx1"/>
                </a:solidFill>
              </a:rPr>
              <a:t>10/17/16</a:t>
            </a:r>
          </a:p>
        </p:txBody>
      </p:sp>
      <p:sp>
        <p:nvSpPr>
          <p:cNvPr id="16" name="Flowchart: Alternate Process 17"/>
          <p:cNvSpPr/>
          <p:nvPr/>
        </p:nvSpPr>
        <p:spPr>
          <a:xfrm>
            <a:off x="6589603" y="2889201"/>
            <a:ext cx="1535485" cy="1168526"/>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Blood PAC Data Train 1 Meeting at White House</a:t>
            </a:r>
          </a:p>
          <a:p>
            <a:pPr algn="ctr"/>
            <a:r>
              <a:rPr lang="en-US" sz="1400" b="1" dirty="0">
                <a:solidFill>
                  <a:schemeClr val="tx1"/>
                </a:solidFill>
              </a:rPr>
              <a:t>12/20/16</a:t>
            </a:r>
          </a:p>
        </p:txBody>
      </p:sp>
      <p:sp>
        <p:nvSpPr>
          <p:cNvPr id="19" name="Flowchart: Alternate Process 19"/>
          <p:cNvSpPr/>
          <p:nvPr/>
        </p:nvSpPr>
        <p:spPr>
          <a:xfrm>
            <a:off x="5459360" y="4101777"/>
            <a:ext cx="1421133" cy="831681"/>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Data Train 1 Departed</a:t>
            </a:r>
          </a:p>
          <a:p>
            <a:pPr algn="ctr"/>
            <a:r>
              <a:rPr lang="en-US" sz="1400" b="1" dirty="0">
                <a:solidFill>
                  <a:schemeClr val="tx1"/>
                </a:solidFill>
              </a:rPr>
              <a:t>12/2/16</a:t>
            </a:r>
          </a:p>
        </p:txBody>
      </p:sp>
      <p:sp>
        <p:nvSpPr>
          <p:cNvPr id="22" name="Flowchart: Alternate Process 21"/>
          <p:cNvSpPr/>
          <p:nvPr/>
        </p:nvSpPr>
        <p:spPr>
          <a:xfrm>
            <a:off x="759618" y="1687100"/>
            <a:ext cx="2085493" cy="1541498"/>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endParaRPr>
          </a:p>
          <a:p>
            <a:pPr algn="ctr"/>
            <a:r>
              <a:rPr lang="en-US" sz="1400" b="1" dirty="0">
                <a:solidFill>
                  <a:schemeClr val="tx1"/>
                </a:solidFill>
              </a:rPr>
              <a:t>Memorandum sent to Vice President on Liquid Biopsies and Blood Profiling</a:t>
            </a:r>
          </a:p>
          <a:p>
            <a:pPr algn="ctr"/>
            <a:r>
              <a:rPr lang="en-US" sz="1400" b="1" dirty="0">
                <a:solidFill>
                  <a:schemeClr val="tx1"/>
                </a:solidFill>
              </a:rPr>
              <a:t>9/8/16</a:t>
            </a:r>
          </a:p>
          <a:p>
            <a:pPr algn="ctr"/>
            <a:endParaRPr lang="en-US" sz="1000" b="1" dirty="0">
              <a:solidFill>
                <a:schemeClr val="tx1"/>
              </a:solidFill>
            </a:endParaRPr>
          </a:p>
        </p:txBody>
      </p:sp>
      <p:sp>
        <p:nvSpPr>
          <p:cNvPr id="25" name="Flowchart: Alternate Process 23"/>
          <p:cNvSpPr/>
          <p:nvPr/>
        </p:nvSpPr>
        <p:spPr>
          <a:xfrm>
            <a:off x="2956892" y="1731638"/>
            <a:ext cx="1535484" cy="1254347"/>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Initial Group Meeting at White House</a:t>
            </a:r>
          </a:p>
          <a:p>
            <a:pPr algn="ctr"/>
            <a:r>
              <a:rPr lang="en-US" sz="1400" b="1" dirty="0">
                <a:solidFill>
                  <a:schemeClr val="tx1"/>
                </a:solidFill>
              </a:rPr>
              <a:t>9/28/16</a:t>
            </a:r>
          </a:p>
        </p:txBody>
      </p:sp>
      <p:sp>
        <p:nvSpPr>
          <p:cNvPr id="30" name="Right Arrow 29"/>
          <p:cNvSpPr/>
          <p:nvPr/>
        </p:nvSpPr>
        <p:spPr>
          <a:xfrm>
            <a:off x="598788" y="5139947"/>
            <a:ext cx="11163300" cy="363226"/>
          </a:xfrm>
          <a:prstGeom prst="rightArrow">
            <a:avLst/>
          </a:prstGeom>
          <a:solidFill>
            <a:schemeClr val="accent1"/>
          </a:solidFill>
          <a:ln>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w="0"/>
              <a:solidFill>
                <a:schemeClr val="accent1"/>
              </a:solidFill>
              <a:effectLst>
                <a:outerShdw blurRad="38100" dist="25400" dir="5400000" algn="ctr" rotWithShape="0">
                  <a:srgbClr val="6E747A">
                    <a:alpha val="43000"/>
                  </a:srgbClr>
                </a:outerShdw>
              </a:effectLst>
            </a:endParaRPr>
          </a:p>
        </p:txBody>
      </p:sp>
      <p:sp>
        <p:nvSpPr>
          <p:cNvPr id="31" name="TextBox 30"/>
          <p:cNvSpPr txBox="1"/>
          <p:nvPr/>
        </p:nvSpPr>
        <p:spPr>
          <a:xfrm>
            <a:off x="388203" y="5538394"/>
            <a:ext cx="2106919" cy="338553"/>
          </a:xfrm>
          <a:prstGeom prst="rect">
            <a:avLst/>
          </a:prstGeom>
          <a:noFill/>
        </p:spPr>
        <p:txBody>
          <a:bodyPr wrap="square" rtlCol="0">
            <a:spAutoFit/>
          </a:bodyPr>
          <a:lstStyle/>
          <a:p>
            <a:r>
              <a:rPr lang="en-US" sz="1600" b="1" dirty="0"/>
              <a:t>August 31, 2016</a:t>
            </a:r>
          </a:p>
        </p:txBody>
      </p:sp>
      <p:sp>
        <p:nvSpPr>
          <p:cNvPr id="33" name="TextBox 32"/>
          <p:cNvSpPr txBox="1"/>
          <p:nvPr/>
        </p:nvSpPr>
        <p:spPr>
          <a:xfrm>
            <a:off x="7014751" y="5538393"/>
            <a:ext cx="2444134" cy="338553"/>
          </a:xfrm>
          <a:prstGeom prst="rect">
            <a:avLst/>
          </a:prstGeom>
          <a:noFill/>
        </p:spPr>
        <p:txBody>
          <a:bodyPr wrap="square" rtlCol="0">
            <a:spAutoFit/>
          </a:bodyPr>
          <a:lstStyle/>
          <a:p>
            <a:r>
              <a:rPr lang="en-US" sz="1600" b="1" dirty="0"/>
              <a:t>December 20, 2016</a:t>
            </a:r>
          </a:p>
        </p:txBody>
      </p:sp>
      <p:sp>
        <p:nvSpPr>
          <p:cNvPr id="46" name="TextBox 45"/>
          <p:cNvSpPr txBox="1"/>
          <p:nvPr/>
        </p:nvSpPr>
        <p:spPr>
          <a:xfrm>
            <a:off x="10820163" y="5538393"/>
            <a:ext cx="821522" cy="338554"/>
          </a:xfrm>
          <a:prstGeom prst="rect">
            <a:avLst/>
          </a:prstGeom>
          <a:noFill/>
        </p:spPr>
        <p:txBody>
          <a:bodyPr wrap="square" rtlCol="0">
            <a:spAutoFit/>
          </a:bodyPr>
          <a:lstStyle/>
          <a:p>
            <a:r>
              <a:rPr lang="en-US" sz="1600" b="1" dirty="0"/>
              <a:t>TODAY</a:t>
            </a:r>
          </a:p>
        </p:txBody>
      </p:sp>
      <p:sp>
        <p:nvSpPr>
          <p:cNvPr id="47" name="TextBox 46"/>
          <p:cNvSpPr txBox="1"/>
          <p:nvPr/>
        </p:nvSpPr>
        <p:spPr>
          <a:xfrm>
            <a:off x="774700" y="456987"/>
            <a:ext cx="10866985" cy="646331"/>
          </a:xfrm>
          <a:prstGeom prst="rect">
            <a:avLst/>
          </a:prstGeom>
          <a:noFill/>
        </p:spPr>
        <p:txBody>
          <a:bodyPr wrap="square" rtlCol="0">
            <a:spAutoFit/>
          </a:bodyPr>
          <a:lstStyle/>
          <a:p>
            <a:pPr algn="ctr"/>
            <a:r>
              <a:rPr lang="en-US" sz="3600" b="1" dirty="0">
                <a:solidFill>
                  <a:schemeClr val="accent1"/>
                </a:solidFill>
                <a:latin typeface="+mj-lt"/>
                <a:ea typeface="+mj-ea"/>
                <a:cs typeface="+mj-cs"/>
              </a:rPr>
              <a:t>THE BLOOD PROFILING ATLAS IN CANCER IS BORN</a:t>
            </a:r>
          </a:p>
        </p:txBody>
      </p:sp>
      <p:sp>
        <p:nvSpPr>
          <p:cNvPr id="32" name="Flowchart: Alternate Process 6"/>
          <p:cNvSpPr/>
          <p:nvPr/>
        </p:nvSpPr>
        <p:spPr>
          <a:xfrm>
            <a:off x="8183911" y="3522301"/>
            <a:ext cx="1535485" cy="1265129"/>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a:solidFill>
                  <a:schemeClr val="tx1"/>
                </a:solidFill>
              </a:rPr>
              <a:t>BloodPAC</a:t>
            </a:r>
            <a:r>
              <a:rPr lang="en-US" sz="1400" b="1" dirty="0">
                <a:solidFill>
                  <a:schemeClr val="tx1"/>
                </a:solidFill>
              </a:rPr>
              <a:t> Established as an Independent Organization</a:t>
            </a:r>
          </a:p>
          <a:p>
            <a:pPr algn="ctr"/>
            <a:r>
              <a:rPr lang="en-US" sz="1400" b="1" dirty="0">
                <a:solidFill>
                  <a:schemeClr val="tx1"/>
                </a:solidFill>
              </a:rPr>
              <a:t>2/2017</a:t>
            </a:r>
          </a:p>
        </p:txBody>
      </p:sp>
      <p:sp>
        <p:nvSpPr>
          <p:cNvPr id="38" name="Flowchart: Alternate Process 21"/>
          <p:cNvSpPr/>
          <p:nvPr/>
        </p:nvSpPr>
        <p:spPr>
          <a:xfrm>
            <a:off x="8236818" y="1530306"/>
            <a:ext cx="2085493" cy="1541498"/>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endParaRPr>
          </a:p>
          <a:p>
            <a:pPr algn="ctr"/>
            <a:r>
              <a:rPr lang="en-US" sz="1400" b="1" dirty="0">
                <a:solidFill>
                  <a:schemeClr val="tx1"/>
                </a:solidFill>
              </a:rPr>
              <a:t>Pre-Analytical Minimal Technical Data Elements Established and Supported by FDA &amp; CAP</a:t>
            </a:r>
          </a:p>
          <a:p>
            <a:pPr algn="ctr"/>
            <a:r>
              <a:rPr lang="en-US" sz="1400" b="1" dirty="0">
                <a:solidFill>
                  <a:schemeClr val="tx1"/>
                </a:solidFill>
              </a:rPr>
              <a:t>Q4 2017 &amp; Q1 2018 </a:t>
            </a:r>
          </a:p>
          <a:p>
            <a:pPr algn="ctr"/>
            <a:endParaRPr lang="en-US" sz="1000" b="1" dirty="0">
              <a:solidFill>
                <a:schemeClr val="tx1"/>
              </a:solidFill>
            </a:endParaRPr>
          </a:p>
        </p:txBody>
      </p:sp>
      <p:sp>
        <p:nvSpPr>
          <p:cNvPr id="36" name="Flowchart: Alternate Process 6">
            <a:extLst>
              <a:ext uri="{FF2B5EF4-FFF2-40B4-BE49-F238E27FC236}">
                <a16:creationId xmlns:a16="http://schemas.microsoft.com/office/drawing/2014/main" id="{D8AFFB5D-A2D1-0A46-80E3-39227974F653}"/>
              </a:ext>
            </a:extLst>
          </p:cNvPr>
          <p:cNvSpPr/>
          <p:nvPr/>
        </p:nvSpPr>
        <p:spPr>
          <a:xfrm>
            <a:off x="10012764" y="3108558"/>
            <a:ext cx="2016136" cy="1263937"/>
          </a:xfrm>
          <a:prstGeom prst="flowChartAlternateProcess">
            <a:avLst/>
          </a:prstGeom>
          <a:gradFill flip="none" rotWithShape="1">
            <a:gsLst>
              <a:gs pos="10000">
                <a:schemeClr val="accent4">
                  <a:lumMod val="20000"/>
                  <a:lumOff val="80000"/>
                </a:schemeClr>
              </a:gs>
              <a:gs pos="100000">
                <a:schemeClr val="bg1">
                  <a:shade val="100000"/>
                  <a:satMod val="115000"/>
                  <a:alpha val="52000"/>
                </a:schemeClr>
              </a:gs>
            </a:gsLst>
            <a:lin ang="5400000" scaled="1"/>
            <a:tileRect/>
          </a:gra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a:solidFill>
                  <a:schemeClr val="tx1"/>
                </a:solidFill>
              </a:rPr>
              <a:t>BloodPAC</a:t>
            </a:r>
            <a:r>
              <a:rPr lang="en-US" sz="1400" b="1" dirty="0">
                <a:solidFill>
                  <a:schemeClr val="tx1"/>
                </a:solidFill>
              </a:rPr>
              <a:t> Generic  Analytic Protocol </a:t>
            </a:r>
          </a:p>
          <a:p>
            <a:pPr algn="ctr"/>
            <a:r>
              <a:rPr lang="en-US" sz="1400" b="1" dirty="0">
                <a:solidFill>
                  <a:schemeClr val="tx1"/>
                </a:solidFill>
              </a:rPr>
              <a:t>Pre-Sub </a:t>
            </a:r>
          </a:p>
          <a:p>
            <a:pPr algn="ctr"/>
            <a:r>
              <a:rPr lang="en-US" sz="1400" b="1" dirty="0">
                <a:solidFill>
                  <a:schemeClr val="tx1"/>
                </a:solidFill>
              </a:rPr>
              <a:t>2019</a:t>
            </a:r>
          </a:p>
        </p:txBody>
      </p:sp>
    </p:spTree>
    <p:extLst>
      <p:ext uri="{BB962C8B-B14F-4D97-AF65-F5344CB8AC3E}">
        <p14:creationId xmlns:p14="http://schemas.microsoft.com/office/powerpoint/2010/main" val="183653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0" grpId="0" animBg="1"/>
      <p:bldP spid="31" grpId="0"/>
      <p:bldP spid="33" grpId="0"/>
      <p:bldP spid="46" grpId="0"/>
      <p:bldP spid="32"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6635" y="57445"/>
            <a:ext cx="11425412" cy="5930992"/>
          </a:xfrm>
        </p:spPr>
        <p:txBody>
          <a:bodyPr>
            <a:normAutofit/>
          </a:bodyPr>
          <a:lstStyle/>
          <a:p>
            <a:pPr>
              <a:lnSpc>
                <a:spcPct val="100000"/>
              </a:lnSpc>
              <a:spcBef>
                <a:spcPts val="0"/>
              </a:spcBef>
            </a:pPr>
            <a:r>
              <a:rPr lang="en-US" sz="4800" b="1" dirty="0" err="1">
                <a:solidFill>
                  <a:schemeClr val="accent1"/>
                </a:solidFill>
                <a:latin typeface="+mj-lt"/>
                <a:ea typeface="+mj-ea"/>
                <a:cs typeface="+mj-cs"/>
              </a:rPr>
              <a:t>BloodPAC</a:t>
            </a:r>
            <a:r>
              <a:rPr lang="en-US" sz="4800" b="1" dirty="0">
                <a:solidFill>
                  <a:schemeClr val="accent1"/>
                </a:solidFill>
                <a:latin typeface="+mj-lt"/>
                <a:ea typeface="+mj-ea"/>
                <a:cs typeface="+mj-cs"/>
              </a:rPr>
              <a:t> MISSION</a:t>
            </a:r>
          </a:p>
          <a:p>
            <a:pPr>
              <a:lnSpc>
                <a:spcPct val="100000"/>
              </a:lnSpc>
              <a:spcBef>
                <a:spcPts val="0"/>
              </a:spcBef>
            </a:pPr>
            <a:r>
              <a:rPr lang="en-US" sz="2200" b="1" dirty="0">
                <a:solidFill>
                  <a:schemeClr val="accent1"/>
                </a:solidFill>
                <a:latin typeface="+mj-lt"/>
                <a:ea typeface="+mj-ea"/>
                <a:cs typeface="+mj-cs"/>
              </a:rPr>
              <a:t>February 2017</a:t>
            </a:r>
          </a:p>
          <a:p>
            <a:r>
              <a:rPr lang="en-US" sz="3200" dirty="0"/>
              <a:t> </a:t>
            </a:r>
            <a:r>
              <a:rPr lang="en-US" sz="3000" dirty="0"/>
              <a:t>Our mission is to accelerate the development and validation of liquid biopsy assays to improve the outcomes of patients with cancer.  To do so we will develop a collaborative infrastructure that enables sharing of information between stakeholders in the public, industry, academia, and regulatory agencies.</a:t>
            </a:r>
          </a:p>
          <a:p>
            <a:pPr>
              <a:lnSpc>
                <a:spcPct val="100000"/>
              </a:lnSpc>
              <a:spcBef>
                <a:spcPts val="0"/>
              </a:spcBef>
            </a:pPr>
            <a:endParaRPr lang="en-US" sz="2000" dirty="0">
              <a:solidFill>
                <a:srgbClr val="FF0000"/>
              </a:solidFill>
            </a:endParaRPr>
          </a:p>
        </p:txBody>
      </p:sp>
      <p:pic>
        <p:nvPicPr>
          <p:cNvPr id="5" name="Picture 4">
            <a:extLst>
              <a:ext uri="{FF2B5EF4-FFF2-40B4-BE49-F238E27FC236}">
                <a16:creationId xmlns:a16="http://schemas.microsoft.com/office/drawing/2014/main" id="{E486F958-FB00-7D45-8349-E557003466A5}"/>
              </a:ext>
            </a:extLst>
          </p:cNvPr>
          <p:cNvPicPr>
            <a:picLocks noChangeAspect="1"/>
          </p:cNvPicPr>
          <p:nvPr/>
        </p:nvPicPr>
        <p:blipFill>
          <a:blip r:embed="rId3"/>
          <a:stretch>
            <a:fillRect/>
          </a:stretch>
        </p:blipFill>
        <p:spPr>
          <a:xfrm>
            <a:off x="6306671" y="3695159"/>
            <a:ext cx="5365376" cy="3020988"/>
          </a:xfrm>
          <a:prstGeom prst="rect">
            <a:avLst/>
          </a:prstGeom>
        </p:spPr>
      </p:pic>
    </p:spTree>
    <p:extLst>
      <p:ext uri="{BB962C8B-B14F-4D97-AF65-F5344CB8AC3E}">
        <p14:creationId xmlns:p14="http://schemas.microsoft.com/office/powerpoint/2010/main" val="257012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2351870-C039-514F-A0A5-B1B2A8E06B4F}"/>
              </a:ext>
            </a:extLst>
          </p:cNvPr>
          <p:cNvSpPr>
            <a:spLocks noGrp="1"/>
          </p:cNvSpPr>
          <p:nvPr>
            <p:ph idx="1"/>
          </p:nvPr>
        </p:nvSpPr>
        <p:spPr>
          <a:xfrm>
            <a:off x="838200" y="602995"/>
            <a:ext cx="10515600" cy="5683236"/>
          </a:xfrm>
        </p:spPr>
        <p:txBody>
          <a:bodyPr>
            <a:normAutofit lnSpcReduction="10000"/>
          </a:bodyPr>
          <a:lstStyle/>
          <a:p>
            <a:pPr marL="0" indent="0">
              <a:buNone/>
            </a:pPr>
            <a:r>
              <a:rPr lang="en-US" sz="6300" b="1" dirty="0" err="1">
                <a:solidFill>
                  <a:schemeClr val="accent1"/>
                </a:solidFill>
                <a:latin typeface="+mj-lt"/>
                <a:ea typeface="+mj-ea"/>
                <a:cs typeface="+mj-cs"/>
              </a:rPr>
              <a:t>BloodPAC</a:t>
            </a:r>
            <a:r>
              <a:rPr lang="en-US" sz="6300" b="1" dirty="0">
                <a:solidFill>
                  <a:schemeClr val="accent1"/>
                </a:solidFill>
                <a:latin typeface="+mj-lt"/>
                <a:ea typeface="+mj-ea"/>
                <a:cs typeface="+mj-cs"/>
              </a:rPr>
              <a:t> VISION</a:t>
            </a:r>
          </a:p>
          <a:p>
            <a:pPr marL="0" indent="0">
              <a:buNone/>
            </a:pPr>
            <a:r>
              <a:rPr lang="en-US" sz="3400" dirty="0"/>
              <a:t>The </a:t>
            </a:r>
            <a:r>
              <a:rPr lang="en-US" sz="3400" dirty="0" err="1"/>
              <a:t>BloodPAC</a:t>
            </a:r>
            <a:r>
              <a:rPr lang="en-US" sz="3400" dirty="0"/>
              <a:t> consortium recognizes data sharing and evidence generation as the two fundamental requirements for success and is pursuing them through dedicated workstreams:</a:t>
            </a:r>
          </a:p>
          <a:p>
            <a:pPr marL="1200150" lvl="1" indent="-742950">
              <a:buFont typeface="+mj-lt"/>
              <a:buAutoNum type="arabicPeriod"/>
            </a:pPr>
            <a:r>
              <a:rPr lang="en-US" sz="3600" dirty="0"/>
              <a:t>Create </a:t>
            </a:r>
            <a:r>
              <a:rPr lang="en-US" sz="3600" dirty="0" err="1"/>
              <a:t>BloodPAC</a:t>
            </a:r>
            <a:r>
              <a:rPr lang="en-US" sz="3600" dirty="0"/>
              <a:t> Data Commons to serve the community at large for all liquid biopsy stakeholders</a:t>
            </a:r>
          </a:p>
          <a:p>
            <a:pPr marL="1200150" lvl="1" indent="-742950">
              <a:buFont typeface="+mj-lt"/>
              <a:buAutoNum type="arabicPeriod"/>
            </a:pPr>
            <a:r>
              <a:rPr lang="en-US" sz="3600" dirty="0"/>
              <a:t>Align around a framework for evidence generation to bring liquid biopsy into routine clinical practice</a:t>
            </a:r>
          </a:p>
          <a:p>
            <a:endParaRPr lang="en-US" dirty="0"/>
          </a:p>
        </p:txBody>
      </p:sp>
    </p:spTree>
    <p:extLst>
      <p:ext uri="{BB962C8B-B14F-4D97-AF65-F5344CB8AC3E}">
        <p14:creationId xmlns:p14="http://schemas.microsoft.com/office/powerpoint/2010/main" val="3974060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131DA-DD23-0C4D-9B97-D64D55E42158}"/>
              </a:ext>
            </a:extLst>
          </p:cNvPr>
          <p:cNvSpPr>
            <a:spLocks noGrp="1"/>
          </p:cNvSpPr>
          <p:nvPr>
            <p:ph type="title"/>
          </p:nvPr>
        </p:nvSpPr>
        <p:spPr>
          <a:xfrm>
            <a:off x="838200" y="238805"/>
            <a:ext cx="10515600" cy="1325563"/>
          </a:xfrm>
        </p:spPr>
        <p:txBody>
          <a:bodyPr>
            <a:normAutofit/>
          </a:bodyPr>
          <a:lstStyle/>
          <a:p>
            <a:pPr algn="ctr"/>
            <a:r>
              <a:rPr lang="en-US" sz="4000" dirty="0"/>
              <a:t>Recent 2019 </a:t>
            </a:r>
            <a:r>
              <a:rPr lang="en-US" sz="4000" dirty="0" err="1"/>
              <a:t>BloodPAC</a:t>
            </a:r>
            <a:r>
              <a:rPr lang="en-US" sz="4000" dirty="0"/>
              <a:t> Accomplishments</a:t>
            </a:r>
            <a:br>
              <a:rPr lang="en-US" sz="2800" dirty="0"/>
            </a:br>
            <a:endParaRPr lang="en-US" sz="2800" dirty="0"/>
          </a:p>
        </p:txBody>
      </p:sp>
      <p:sp>
        <p:nvSpPr>
          <p:cNvPr id="3" name="Content Placeholder 2">
            <a:extLst>
              <a:ext uri="{FF2B5EF4-FFF2-40B4-BE49-F238E27FC236}">
                <a16:creationId xmlns:a16="http://schemas.microsoft.com/office/drawing/2014/main" id="{3419295D-A841-6147-B268-7C0EFB7584FA}"/>
              </a:ext>
            </a:extLst>
          </p:cNvPr>
          <p:cNvSpPr>
            <a:spLocks noGrp="1"/>
          </p:cNvSpPr>
          <p:nvPr>
            <p:ph idx="1"/>
          </p:nvPr>
        </p:nvSpPr>
        <p:spPr>
          <a:xfrm>
            <a:off x="838200" y="1564368"/>
            <a:ext cx="10515600" cy="4351338"/>
          </a:xfrm>
        </p:spPr>
        <p:txBody>
          <a:bodyPr>
            <a:normAutofit fontScale="92500"/>
          </a:bodyPr>
          <a:lstStyle/>
          <a:p>
            <a:pPr>
              <a:buFont typeface="Wingdings" pitchFamily="2" charset="2"/>
              <a:buChar char="ü"/>
            </a:pPr>
            <a:r>
              <a:rPr lang="en-US" dirty="0"/>
              <a:t>Launched BloodPAC data commons </a:t>
            </a:r>
          </a:p>
          <a:p>
            <a:pPr lvl="1">
              <a:buFont typeface="Arial" panose="020B0604020202020204" pitchFamily="34" charset="0"/>
              <a:buChar char="•"/>
            </a:pPr>
            <a:r>
              <a:rPr lang="en-US" dirty="0"/>
              <a:t>Becoming a source of valid scientific evidence</a:t>
            </a:r>
          </a:p>
          <a:p>
            <a:pPr lvl="1">
              <a:buFont typeface="Arial" panose="020B0604020202020204" pitchFamily="34" charset="0"/>
              <a:buChar char="•"/>
            </a:pPr>
            <a:r>
              <a:rPr lang="en-US" dirty="0"/>
              <a:t>Becoming a hub of a cancer data ecosystem for </a:t>
            </a:r>
            <a:r>
              <a:rPr lang="en-US" dirty="0" err="1"/>
              <a:t>LBx</a:t>
            </a:r>
            <a:r>
              <a:rPr lang="en-US" dirty="0"/>
              <a:t> data</a:t>
            </a:r>
          </a:p>
          <a:p>
            <a:pPr>
              <a:buFont typeface="Wingdings" pitchFamily="2" charset="2"/>
              <a:buChar char="ü"/>
            </a:pPr>
            <a:r>
              <a:rPr lang="en-US" dirty="0"/>
              <a:t>Developed generic analytical validation protocol and socialized with FDA</a:t>
            </a:r>
          </a:p>
          <a:p>
            <a:pPr>
              <a:buFont typeface="Wingdings" pitchFamily="2" charset="2"/>
              <a:buChar char="ü"/>
            </a:pPr>
            <a:r>
              <a:rPr lang="en-US" dirty="0"/>
              <a:t>JFDI progressed through Phase I and into phase II of understanding variation across assays</a:t>
            </a:r>
          </a:p>
          <a:p>
            <a:pPr>
              <a:buFont typeface="Wingdings" pitchFamily="2" charset="2"/>
              <a:buChar char="ü"/>
            </a:pPr>
            <a:r>
              <a:rPr lang="en-US" dirty="0"/>
              <a:t>Started 3 clinical trials; one each in breast, prostate, and lung</a:t>
            </a:r>
          </a:p>
          <a:p>
            <a:pPr lvl="1">
              <a:buFont typeface="Arial" panose="020B0604020202020204" pitchFamily="34" charset="0"/>
              <a:buChar char="•"/>
            </a:pPr>
            <a:r>
              <a:rPr lang="en-US" dirty="0"/>
              <a:t>All studies leverage data commons.</a:t>
            </a:r>
          </a:p>
          <a:p>
            <a:pPr lvl="1">
              <a:buFont typeface="Arial" panose="020B0604020202020204" pitchFamily="34" charset="0"/>
              <a:buChar char="•"/>
            </a:pPr>
            <a:r>
              <a:rPr lang="en-US" dirty="0"/>
              <a:t>Studies incorporate </a:t>
            </a:r>
            <a:r>
              <a:rPr lang="en-US" dirty="0" err="1"/>
              <a:t>BloodPAC</a:t>
            </a:r>
            <a:r>
              <a:rPr lang="en-US" dirty="0"/>
              <a:t> pre-analytical and patient context MTDEs</a:t>
            </a:r>
          </a:p>
          <a:p>
            <a:pPr>
              <a:buFont typeface="Wingdings" pitchFamily="2" charset="2"/>
              <a:buChar char="ü"/>
            </a:pPr>
            <a:r>
              <a:rPr lang="en-US" dirty="0"/>
              <a:t>Started a Reimbursement Working Group</a:t>
            </a:r>
          </a:p>
        </p:txBody>
      </p:sp>
    </p:spTree>
    <p:extLst>
      <p:ext uri="{BB962C8B-B14F-4D97-AF65-F5344CB8AC3E}">
        <p14:creationId xmlns:p14="http://schemas.microsoft.com/office/powerpoint/2010/main" val="2514139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0154-5135-C14F-A5ED-7DD45BF13691}"/>
              </a:ext>
            </a:extLst>
          </p:cNvPr>
          <p:cNvSpPr>
            <a:spLocks noGrp="1"/>
          </p:cNvSpPr>
          <p:nvPr>
            <p:ph type="title"/>
          </p:nvPr>
        </p:nvSpPr>
        <p:spPr>
          <a:xfrm>
            <a:off x="202406" y="93277"/>
            <a:ext cx="11787187" cy="1325563"/>
          </a:xfrm>
        </p:spPr>
        <p:txBody>
          <a:bodyPr>
            <a:normAutofit/>
          </a:bodyPr>
          <a:lstStyle/>
          <a:p>
            <a:pPr algn="ctr"/>
            <a:r>
              <a:rPr lang="en-US" sz="3600" dirty="0" err="1"/>
              <a:t>BloodPAC</a:t>
            </a:r>
            <a:r>
              <a:rPr lang="en-US" sz="3600" dirty="0"/>
              <a:t> DATA COMMONS - STRATEGIC PLAN</a:t>
            </a:r>
          </a:p>
        </p:txBody>
      </p:sp>
      <p:sp>
        <p:nvSpPr>
          <p:cNvPr id="3" name="Content Placeholder 2">
            <a:extLst>
              <a:ext uri="{FF2B5EF4-FFF2-40B4-BE49-F238E27FC236}">
                <a16:creationId xmlns:a16="http://schemas.microsoft.com/office/drawing/2014/main" id="{CF53A0BA-6F3C-AE4E-A661-083D846F2A2F}"/>
              </a:ext>
            </a:extLst>
          </p:cNvPr>
          <p:cNvSpPr>
            <a:spLocks noGrp="1"/>
          </p:cNvSpPr>
          <p:nvPr>
            <p:ph idx="1"/>
          </p:nvPr>
        </p:nvSpPr>
        <p:spPr>
          <a:xfrm>
            <a:off x="730826" y="1414247"/>
            <a:ext cx="10730346" cy="5350476"/>
          </a:xfrm>
        </p:spPr>
        <p:txBody>
          <a:bodyPr>
            <a:normAutofit/>
          </a:bodyPr>
          <a:lstStyle/>
          <a:p>
            <a:pPr marL="514350" indent="-514350">
              <a:buFont typeface="+mj-lt"/>
              <a:buAutoNum type="arabicPeriod"/>
            </a:pPr>
            <a:r>
              <a:rPr lang="en-US" b="1" dirty="0"/>
              <a:t>Establish BPDC is a source of valid scientific evidence. </a:t>
            </a:r>
          </a:p>
          <a:p>
            <a:pPr lvl="1">
              <a:buFont typeface="Arial" panose="020B0604020202020204" pitchFamily="34" charset="0"/>
              <a:buChar char="•"/>
            </a:pPr>
            <a:r>
              <a:rPr lang="en-US" dirty="0"/>
              <a:t>To serve as a basis for hypothesis driven in silico research; </a:t>
            </a:r>
          </a:p>
          <a:p>
            <a:pPr lvl="1">
              <a:buFont typeface="Arial" panose="020B0604020202020204" pitchFamily="34" charset="0"/>
              <a:buChar char="•"/>
            </a:pPr>
            <a:r>
              <a:rPr lang="en-US" dirty="0"/>
              <a:t>To support submissions to regulatory agencies in premarket submissions;</a:t>
            </a:r>
          </a:p>
          <a:p>
            <a:pPr lvl="1">
              <a:buFont typeface="Arial" panose="020B0604020202020204" pitchFamily="34" charset="0"/>
              <a:buChar char="•"/>
            </a:pPr>
            <a:r>
              <a:rPr lang="en-US" dirty="0"/>
              <a:t>Data for agencies and organizations making decisions about reimbursements.</a:t>
            </a:r>
          </a:p>
          <a:p>
            <a:pPr lvl="1">
              <a:buFont typeface="Arial" panose="020B0604020202020204" pitchFamily="34" charset="0"/>
              <a:buChar char="•"/>
            </a:pPr>
            <a:endParaRPr lang="en-US" dirty="0"/>
          </a:p>
          <a:p>
            <a:pPr marL="514350" indent="-514350">
              <a:buFont typeface="+mj-lt"/>
              <a:buAutoNum type="arabicPeriod"/>
            </a:pPr>
            <a:r>
              <a:rPr lang="en-US" b="1" dirty="0"/>
              <a:t>Make BPDC a hub of a cancer data ecosystem for </a:t>
            </a:r>
            <a:r>
              <a:rPr lang="en-US" b="1" dirty="0" err="1"/>
              <a:t>LBx</a:t>
            </a:r>
            <a:r>
              <a:rPr lang="en-US" b="1" dirty="0"/>
              <a:t> data. </a:t>
            </a:r>
            <a:r>
              <a:rPr lang="en-US" dirty="0"/>
              <a:t>Interoperate as part of a broader cancer data ecosystem.</a:t>
            </a:r>
          </a:p>
          <a:p>
            <a:pPr marL="514350" indent="-514350">
              <a:buFont typeface="+mj-lt"/>
              <a:buAutoNum type="arabicPeriod"/>
            </a:pPr>
            <a:endParaRPr lang="en-US" dirty="0"/>
          </a:p>
          <a:p>
            <a:pPr marL="514350" indent="-514350">
              <a:buFont typeface="+mj-lt"/>
              <a:buAutoNum type="arabicPeriod"/>
            </a:pPr>
            <a:r>
              <a:rPr lang="en-US" b="1" dirty="0"/>
              <a:t>Establish formal SOP around data curation and processing. </a:t>
            </a:r>
          </a:p>
          <a:p>
            <a:pPr lvl="1"/>
            <a:r>
              <a:rPr lang="en-US" dirty="0"/>
              <a:t>Develop an application to the FDA so that </a:t>
            </a:r>
            <a:r>
              <a:rPr lang="en-US" dirty="0" err="1"/>
              <a:t>BloodPAC</a:t>
            </a:r>
            <a:r>
              <a:rPr lang="en-US" dirty="0"/>
              <a:t> can be recognized as a database containing valid scientific evidence that can be used to support clinical validity in premarket submissions.</a:t>
            </a:r>
          </a:p>
        </p:txBody>
      </p:sp>
    </p:spTree>
    <p:extLst>
      <p:ext uri="{BB962C8B-B14F-4D97-AF65-F5344CB8AC3E}">
        <p14:creationId xmlns:p14="http://schemas.microsoft.com/office/powerpoint/2010/main" val="1793696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Shape 93"/>
          <p:cNvPicPr preferRelativeResize="0"/>
          <p:nvPr/>
        </p:nvPicPr>
        <p:blipFill>
          <a:blip r:embed="rId2" cstate="print">
            <a:alphaModFix/>
          </a:blip>
          <a:stretch>
            <a:fillRect/>
          </a:stretch>
        </p:blipFill>
        <p:spPr>
          <a:xfrm>
            <a:off x="3243012" y="1886572"/>
            <a:ext cx="2248423" cy="2150086"/>
          </a:xfrm>
          <a:prstGeom prst="rect">
            <a:avLst/>
          </a:prstGeom>
          <a:noFill/>
          <a:ln>
            <a:noFill/>
          </a:ln>
        </p:spPr>
      </p:pic>
      <p:sp>
        <p:nvSpPr>
          <p:cNvPr id="4" name="Shape 84"/>
          <p:cNvSpPr txBox="1">
            <a:spLocks noGrp="1"/>
          </p:cNvSpPr>
          <p:nvPr>
            <p:ph type="title"/>
          </p:nvPr>
        </p:nvSpPr>
        <p:spPr>
          <a:xfrm>
            <a:off x="638543" y="212845"/>
            <a:ext cx="10926706" cy="763500"/>
          </a:xfrm>
          <a:prstGeom prst="rect">
            <a:avLst/>
          </a:prstGeom>
        </p:spPr>
        <p:txBody>
          <a:bodyPr vert="horz" wrap="square" lIns="91425" tIns="91425" rIns="91425" bIns="91425" numCol="1" rtlCol="0" anchor="t" anchorCtr="0" compatLnSpc="1">
            <a:prstTxWarp prst="textNoShape">
              <a:avLst/>
            </a:prstTxWarp>
            <a:noAutofit/>
          </a:bodyPr>
          <a:lstStyle/>
          <a:p>
            <a:pPr algn="ctr">
              <a:spcBef>
                <a:spcPts val="0"/>
              </a:spcBef>
            </a:pPr>
            <a:r>
              <a:rPr lang="en-US" dirty="0">
                <a:solidFill>
                  <a:srgbClr val="FF0000"/>
                </a:solidFill>
                <a:latin typeface="+mn-lt"/>
                <a:ea typeface="+mn-ea"/>
                <a:cs typeface="+mn-cs"/>
                <a:sym typeface="Montserrat"/>
              </a:rPr>
              <a:t>THE BLOODPAC DATA COMMONS</a:t>
            </a:r>
            <a:endParaRPr lang="en" dirty="0">
              <a:solidFill>
                <a:srgbClr val="FF0000"/>
              </a:solidFill>
              <a:latin typeface="+mn-lt"/>
              <a:ea typeface="+mn-ea"/>
              <a:cs typeface="+mn-cs"/>
              <a:sym typeface="Montserrat"/>
            </a:endParaRPr>
          </a:p>
        </p:txBody>
      </p:sp>
      <p:sp>
        <p:nvSpPr>
          <p:cNvPr id="6" name="Shape 88"/>
          <p:cNvSpPr txBox="1"/>
          <p:nvPr/>
        </p:nvSpPr>
        <p:spPr>
          <a:xfrm>
            <a:off x="6391957" y="4710792"/>
            <a:ext cx="2405826" cy="419025"/>
          </a:xfrm>
          <a:prstGeom prst="rect">
            <a:avLst/>
          </a:prstGeom>
          <a:noFill/>
          <a:ln>
            <a:noFill/>
          </a:ln>
        </p:spPr>
        <p:txBody>
          <a:bodyPr lIns="91425" tIns="91425" rIns="91425" bIns="91425" anchor="t" anchorCtr="0">
            <a:noAutofit/>
          </a:bodyPr>
          <a:lstStyle/>
          <a:p>
            <a:pPr algn="ctr"/>
            <a:r>
              <a:rPr lang="en-US" sz="2000" b="1" dirty="0">
                <a:ea typeface="Montserrat"/>
                <a:cs typeface="Montserrat"/>
                <a:sym typeface="Montserrat"/>
              </a:rPr>
              <a:t>Submit</a:t>
            </a:r>
            <a:r>
              <a:rPr lang="en-US" sz="2000" dirty="0">
                <a:ea typeface="Montserrat"/>
                <a:cs typeface="Montserrat"/>
                <a:sym typeface="Montserrat"/>
              </a:rPr>
              <a:t> data to the BloodPAC Data Commons</a:t>
            </a:r>
            <a:endParaRPr lang="en" sz="2000" dirty="0">
              <a:ea typeface="Montserrat"/>
              <a:cs typeface="Montserrat"/>
              <a:sym typeface="Montserrat"/>
            </a:endParaRPr>
          </a:p>
        </p:txBody>
      </p:sp>
      <p:pic>
        <p:nvPicPr>
          <p:cNvPr id="7" name="Shape 89"/>
          <p:cNvPicPr preferRelativeResize="0"/>
          <p:nvPr/>
        </p:nvPicPr>
        <p:blipFill>
          <a:blip r:embed="rId3" cstate="print">
            <a:alphaModFix/>
          </a:blip>
          <a:stretch>
            <a:fillRect/>
          </a:stretch>
        </p:blipFill>
        <p:spPr>
          <a:xfrm>
            <a:off x="6785031" y="2301119"/>
            <a:ext cx="1565890" cy="1629106"/>
          </a:xfrm>
          <a:prstGeom prst="rect">
            <a:avLst/>
          </a:prstGeom>
          <a:noFill/>
          <a:ln>
            <a:noFill/>
          </a:ln>
        </p:spPr>
      </p:pic>
      <p:cxnSp>
        <p:nvCxnSpPr>
          <p:cNvPr id="9" name="Shape 91"/>
          <p:cNvCxnSpPr/>
          <p:nvPr/>
        </p:nvCxnSpPr>
        <p:spPr>
          <a:xfrm>
            <a:off x="2403600" y="3222199"/>
            <a:ext cx="461113" cy="2"/>
          </a:xfrm>
          <a:prstGeom prst="straightConnector1">
            <a:avLst/>
          </a:prstGeom>
          <a:noFill/>
          <a:ln w="38100" cap="flat" cmpd="sng">
            <a:solidFill>
              <a:schemeClr val="tx1"/>
            </a:solidFill>
            <a:prstDash val="solid"/>
            <a:round/>
            <a:headEnd type="none" w="lg" len="lg"/>
            <a:tailEnd type="triangle" w="lg" len="lg"/>
          </a:ln>
        </p:spPr>
      </p:cxnSp>
      <p:sp>
        <p:nvSpPr>
          <p:cNvPr id="12" name="Shape 94"/>
          <p:cNvSpPr txBox="1"/>
          <p:nvPr/>
        </p:nvSpPr>
        <p:spPr>
          <a:xfrm>
            <a:off x="3192238" y="4668969"/>
            <a:ext cx="2145859" cy="332600"/>
          </a:xfrm>
          <a:prstGeom prst="rect">
            <a:avLst/>
          </a:prstGeom>
          <a:noFill/>
          <a:ln>
            <a:noFill/>
          </a:ln>
        </p:spPr>
        <p:txBody>
          <a:bodyPr lIns="91425" tIns="91425" rIns="91425" bIns="91425" anchor="t" anchorCtr="0">
            <a:noAutofit/>
          </a:bodyPr>
          <a:lstStyle/>
          <a:p>
            <a:pPr algn="ctr"/>
            <a:r>
              <a:rPr lang="en-US" sz="2000" b="1" dirty="0">
                <a:ea typeface="Montserrat"/>
                <a:cs typeface="Montserrat"/>
                <a:sym typeface="Montserrat"/>
              </a:rPr>
              <a:t>Collaborate </a:t>
            </a:r>
            <a:r>
              <a:rPr lang="en-US" sz="2000" dirty="0">
                <a:ea typeface="Montserrat"/>
                <a:cs typeface="Montserrat"/>
                <a:sym typeface="Montserrat"/>
              </a:rPr>
              <a:t>and </a:t>
            </a:r>
            <a:r>
              <a:rPr lang="en-US" sz="2000" b="1" dirty="0">
                <a:ea typeface="Montserrat"/>
                <a:cs typeface="Montserrat"/>
                <a:sym typeface="Montserrat"/>
              </a:rPr>
              <a:t>develop</a:t>
            </a:r>
            <a:r>
              <a:rPr lang="en-US" sz="2000" dirty="0">
                <a:ea typeface="Montserrat"/>
                <a:cs typeface="Montserrat"/>
                <a:sym typeface="Montserrat"/>
              </a:rPr>
              <a:t> standards</a:t>
            </a:r>
            <a:endParaRPr lang="en" sz="2000" dirty="0">
              <a:ea typeface="Montserrat"/>
              <a:cs typeface="Montserrat"/>
              <a:sym typeface="Montserrat"/>
            </a:endParaRPr>
          </a:p>
        </p:txBody>
      </p:sp>
      <p:pic>
        <p:nvPicPr>
          <p:cNvPr id="15" name="Shape 97"/>
          <p:cNvPicPr preferRelativeResize="0"/>
          <p:nvPr/>
        </p:nvPicPr>
        <p:blipFill>
          <a:blip r:embed="rId4" cstate="print">
            <a:alphaModFix/>
          </a:blip>
          <a:stretch>
            <a:fillRect/>
          </a:stretch>
        </p:blipFill>
        <p:spPr>
          <a:xfrm>
            <a:off x="4697674" y="3671046"/>
            <a:ext cx="663495" cy="327321"/>
          </a:xfrm>
          <a:prstGeom prst="rect">
            <a:avLst/>
          </a:prstGeom>
          <a:noFill/>
          <a:ln>
            <a:noFill/>
          </a:ln>
        </p:spPr>
      </p:pic>
      <p:sp>
        <p:nvSpPr>
          <p:cNvPr id="23" name="Shape 86"/>
          <p:cNvSpPr txBox="1"/>
          <p:nvPr/>
        </p:nvSpPr>
        <p:spPr>
          <a:xfrm>
            <a:off x="-47558" y="4641340"/>
            <a:ext cx="2519939" cy="387859"/>
          </a:xfrm>
          <a:prstGeom prst="rect">
            <a:avLst/>
          </a:prstGeom>
          <a:noFill/>
          <a:ln>
            <a:noFill/>
          </a:ln>
        </p:spPr>
        <p:txBody>
          <a:bodyPr lIns="91425" tIns="91425" rIns="91425" bIns="91425" anchor="t" anchorCtr="0">
            <a:noAutofit/>
          </a:bodyPr>
          <a:lstStyle/>
          <a:p>
            <a:pPr algn="ctr"/>
            <a:r>
              <a:rPr lang="en-US" sz="2000" b="1" dirty="0">
                <a:ea typeface="Montserrat"/>
                <a:cs typeface="Montserrat"/>
                <a:sym typeface="Montserrat"/>
              </a:rPr>
              <a:t>Define</a:t>
            </a:r>
            <a:r>
              <a:rPr lang="en-US" sz="2000" dirty="0">
                <a:ea typeface="Montserrat"/>
                <a:cs typeface="Montserrat"/>
                <a:sym typeface="Montserrat"/>
              </a:rPr>
              <a:t> variables</a:t>
            </a:r>
          </a:p>
        </p:txBody>
      </p:sp>
      <p:sp>
        <p:nvSpPr>
          <p:cNvPr id="24" name="TextBox 23"/>
          <p:cNvSpPr txBox="1"/>
          <p:nvPr/>
        </p:nvSpPr>
        <p:spPr>
          <a:xfrm>
            <a:off x="8669475" y="6352135"/>
            <a:ext cx="4271534" cy="307777"/>
          </a:xfrm>
          <a:prstGeom prst="rect">
            <a:avLst/>
          </a:prstGeom>
          <a:noFill/>
        </p:spPr>
        <p:txBody>
          <a:bodyPr wrap="square" rtlCol="0">
            <a:spAutoFit/>
          </a:bodyPr>
          <a:lstStyle/>
          <a:p>
            <a:pPr algn="ctr"/>
            <a:r>
              <a:rPr lang="en-US" sz="1400" b="1" i="1" dirty="0"/>
              <a:t>Courtesy of Thermo Fisher Scientific</a:t>
            </a:r>
          </a:p>
        </p:txBody>
      </p:sp>
      <p:sp>
        <p:nvSpPr>
          <p:cNvPr id="29" name="Shape 94"/>
          <p:cNvSpPr txBox="1"/>
          <p:nvPr/>
        </p:nvSpPr>
        <p:spPr>
          <a:xfrm>
            <a:off x="9671410" y="4747208"/>
            <a:ext cx="2145859" cy="382609"/>
          </a:xfrm>
          <a:prstGeom prst="rect">
            <a:avLst/>
          </a:prstGeom>
          <a:noFill/>
          <a:ln>
            <a:noFill/>
          </a:ln>
        </p:spPr>
        <p:txBody>
          <a:bodyPr lIns="91425" tIns="91425" rIns="91425" bIns="91425" anchor="t" anchorCtr="0">
            <a:noAutofit/>
          </a:bodyPr>
          <a:lstStyle/>
          <a:p>
            <a:pPr algn="ctr"/>
            <a:r>
              <a:rPr lang="en-US" sz="2000" b="1" dirty="0">
                <a:ea typeface="Montserrat"/>
                <a:cs typeface="Montserrat"/>
                <a:sym typeface="Montserrat"/>
              </a:rPr>
              <a:t>Organize</a:t>
            </a:r>
            <a:r>
              <a:rPr lang="en-US" sz="2000" dirty="0">
                <a:ea typeface="Montserrat"/>
                <a:cs typeface="Montserrat"/>
                <a:sym typeface="Montserrat"/>
              </a:rPr>
              <a:t> &amp; </a:t>
            </a:r>
            <a:r>
              <a:rPr lang="en-US" sz="2000" b="1" dirty="0">
                <a:ea typeface="Montserrat"/>
                <a:cs typeface="Montserrat"/>
                <a:sym typeface="Montserrat"/>
              </a:rPr>
              <a:t>analyze </a:t>
            </a:r>
            <a:r>
              <a:rPr lang="en-US" sz="2000" dirty="0">
                <a:ea typeface="Montserrat"/>
                <a:cs typeface="Montserrat"/>
                <a:sym typeface="Montserrat"/>
              </a:rPr>
              <a:t>data </a:t>
            </a:r>
            <a:endParaRPr lang="en" sz="2000" dirty="0">
              <a:ea typeface="Montserrat"/>
              <a:cs typeface="Montserrat"/>
              <a:sym typeface="Montserrat"/>
            </a:endParaRPr>
          </a:p>
        </p:txBody>
      </p:sp>
      <p:pic>
        <p:nvPicPr>
          <p:cNvPr id="2" name="Picture 1"/>
          <p:cNvPicPr>
            <a:picLocks noChangeAspect="1"/>
          </p:cNvPicPr>
          <p:nvPr/>
        </p:nvPicPr>
        <p:blipFill>
          <a:blip r:embed="rId5"/>
          <a:stretch>
            <a:fillRect/>
          </a:stretch>
        </p:blipFill>
        <p:spPr>
          <a:xfrm>
            <a:off x="421617" y="2402426"/>
            <a:ext cx="1527799" cy="1527799"/>
          </a:xfrm>
          <a:prstGeom prst="rect">
            <a:avLst/>
          </a:prstGeom>
        </p:spPr>
      </p:pic>
      <p:pic>
        <p:nvPicPr>
          <p:cNvPr id="30"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65344" y="3765176"/>
            <a:ext cx="1226973" cy="233191"/>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44516" y="1883777"/>
            <a:ext cx="2540000" cy="2540000"/>
          </a:xfrm>
          <a:prstGeom prst="rect">
            <a:avLst/>
          </a:prstGeom>
        </p:spPr>
      </p:pic>
      <p:cxnSp>
        <p:nvCxnSpPr>
          <p:cNvPr id="32" name="Shape 91"/>
          <p:cNvCxnSpPr/>
          <p:nvPr/>
        </p:nvCxnSpPr>
        <p:spPr>
          <a:xfrm>
            <a:off x="5723568" y="3171341"/>
            <a:ext cx="461113" cy="2"/>
          </a:xfrm>
          <a:prstGeom prst="straightConnector1">
            <a:avLst/>
          </a:prstGeom>
          <a:noFill/>
          <a:ln w="38100" cap="flat" cmpd="sng">
            <a:solidFill>
              <a:schemeClr val="tx1"/>
            </a:solidFill>
            <a:prstDash val="solid"/>
            <a:round/>
            <a:headEnd type="none" w="lg" len="lg"/>
            <a:tailEnd type="triangle" w="lg" len="lg"/>
          </a:ln>
        </p:spPr>
      </p:cxnSp>
      <p:cxnSp>
        <p:nvCxnSpPr>
          <p:cNvPr id="33" name="Shape 91"/>
          <p:cNvCxnSpPr/>
          <p:nvPr/>
        </p:nvCxnSpPr>
        <p:spPr>
          <a:xfrm>
            <a:off x="8767162" y="3157894"/>
            <a:ext cx="461113" cy="2"/>
          </a:xfrm>
          <a:prstGeom prst="straightConnector1">
            <a:avLst/>
          </a:prstGeom>
          <a:noFill/>
          <a:ln w="38100" cap="flat" cmpd="sng">
            <a:solidFill>
              <a:schemeClr val="tx1"/>
            </a:solidFill>
            <a:prstDash val="solid"/>
            <a:round/>
            <a:headEnd type="none" w="lg" len="lg"/>
            <a:tailEnd type="triangle" w="lg" len="lg"/>
          </a:ln>
        </p:spPr>
      </p:cxnSp>
      <p:sp>
        <p:nvSpPr>
          <p:cNvPr id="18" name="Oval 17"/>
          <p:cNvSpPr/>
          <p:nvPr/>
        </p:nvSpPr>
        <p:spPr>
          <a:xfrm>
            <a:off x="887506" y="4170584"/>
            <a:ext cx="457200" cy="46865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34" name="Oval 33"/>
          <p:cNvSpPr/>
          <p:nvPr/>
        </p:nvSpPr>
        <p:spPr>
          <a:xfrm>
            <a:off x="4138623" y="4078118"/>
            <a:ext cx="457200" cy="46865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a:t>
            </a:r>
          </a:p>
        </p:txBody>
      </p:sp>
      <p:sp>
        <p:nvSpPr>
          <p:cNvPr id="35" name="Oval 34"/>
          <p:cNvSpPr/>
          <p:nvPr/>
        </p:nvSpPr>
        <p:spPr>
          <a:xfrm>
            <a:off x="7339376" y="4052887"/>
            <a:ext cx="457200" cy="46865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a:t>
            </a:r>
          </a:p>
        </p:txBody>
      </p:sp>
      <p:sp>
        <p:nvSpPr>
          <p:cNvPr id="36" name="Oval 35"/>
          <p:cNvSpPr/>
          <p:nvPr/>
        </p:nvSpPr>
        <p:spPr>
          <a:xfrm>
            <a:off x="10348042" y="4078117"/>
            <a:ext cx="457200" cy="46865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4</a:t>
            </a:r>
          </a:p>
        </p:txBody>
      </p:sp>
    </p:spTree>
    <p:extLst>
      <p:ext uri="{BB962C8B-B14F-4D97-AF65-F5344CB8AC3E}">
        <p14:creationId xmlns:p14="http://schemas.microsoft.com/office/powerpoint/2010/main" val="2139436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85C71C-6AE3-9B49-BCE3-C8A7F386D9D4}"/>
              </a:ext>
            </a:extLst>
          </p:cNvPr>
          <p:cNvSpPr>
            <a:spLocks noGrp="1"/>
          </p:cNvSpPr>
          <p:nvPr>
            <p:ph idx="1"/>
          </p:nvPr>
        </p:nvSpPr>
        <p:spPr>
          <a:xfrm>
            <a:off x="838200" y="473686"/>
            <a:ext cx="10515600" cy="5710546"/>
          </a:xfrm>
        </p:spPr>
        <p:txBody>
          <a:bodyPr>
            <a:normAutofit fontScale="92500" lnSpcReduction="20000"/>
          </a:bodyPr>
          <a:lstStyle/>
          <a:p>
            <a:pPr marL="0" lvl="0" indent="0" algn="ctr">
              <a:lnSpc>
                <a:spcPct val="110000"/>
              </a:lnSpc>
              <a:buNone/>
            </a:pPr>
            <a:r>
              <a:rPr lang="en-US" sz="5200" b="1" dirty="0" err="1">
                <a:solidFill>
                  <a:schemeClr val="accent1"/>
                </a:solidFill>
                <a:latin typeface="+mj-lt"/>
                <a:ea typeface="+mj-ea"/>
                <a:cs typeface="+mj-cs"/>
              </a:rPr>
              <a:t>BloodPAC</a:t>
            </a:r>
            <a:r>
              <a:rPr lang="en-US" sz="5200" b="1" dirty="0">
                <a:solidFill>
                  <a:schemeClr val="accent1"/>
                </a:solidFill>
                <a:latin typeface="+mj-lt"/>
                <a:ea typeface="+mj-ea"/>
                <a:cs typeface="+mj-cs"/>
              </a:rPr>
              <a:t> Areas of Focus</a:t>
            </a:r>
            <a:br>
              <a:rPr lang="en-US" sz="5200" b="1" dirty="0">
                <a:solidFill>
                  <a:schemeClr val="accent1"/>
                </a:solidFill>
                <a:latin typeface="+mj-lt"/>
                <a:ea typeface="+mj-ea"/>
                <a:cs typeface="+mj-cs"/>
              </a:rPr>
            </a:br>
            <a:endParaRPr lang="en-US" sz="5200" b="1" dirty="0">
              <a:solidFill>
                <a:schemeClr val="accent1"/>
              </a:solidFill>
              <a:latin typeface="+mj-lt"/>
              <a:ea typeface="+mj-ea"/>
              <a:cs typeface="+mj-cs"/>
            </a:endParaRPr>
          </a:p>
          <a:p>
            <a:pPr marL="742950" lvl="0" indent="-742950" algn="ctr">
              <a:buFont typeface="+mj-lt"/>
              <a:buAutoNum type="arabicPeriod"/>
            </a:pPr>
            <a:r>
              <a:rPr lang="en-US" sz="3900" b="1" dirty="0">
                <a:solidFill>
                  <a:schemeClr val="accent1"/>
                </a:solidFill>
                <a:latin typeface="+mj-lt"/>
                <a:ea typeface="+mj-ea"/>
                <a:cs typeface="+mj-cs"/>
              </a:rPr>
              <a:t>Evidence Generation – Accelerate Development</a:t>
            </a:r>
          </a:p>
          <a:p>
            <a:pPr lvl="2"/>
            <a:r>
              <a:rPr lang="en-US" sz="2400" dirty="0"/>
              <a:t>Analytical Validation WG 		</a:t>
            </a:r>
          </a:p>
          <a:p>
            <a:pPr lvl="2"/>
            <a:r>
              <a:rPr lang="en-US" sz="2400" dirty="0"/>
              <a:t>Data Experience WG 			</a:t>
            </a:r>
          </a:p>
          <a:p>
            <a:pPr lvl="2"/>
            <a:r>
              <a:rPr lang="en-US" sz="2400" dirty="0"/>
              <a:t>Data Roadmap WG 			</a:t>
            </a:r>
          </a:p>
          <a:p>
            <a:pPr lvl="2"/>
            <a:r>
              <a:rPr lang="en-US" sz="2400" dirty="0"/>
              <a:t>Just F*$#%@# Do It WG 				</a:t>
            </a:r>
          </a:p>
          <a:p>
            <a:pPr lvl="2"/>
            <a:r>
              <a:rPr lang="en-US" sz="2400" dirty="0"/>
              <a:t>Patient Context Variable WG 	</a:t>
            </a:r>
          </a:p>
          <a:p>
            <a:pPr lvl="2"/>
            <a:r>
              <a:rPr lang="en-US" sz="2400" dirty="0"/>
              <a:t>Pre-Analytical MTDE WG 	</a:t>
            </a:r>
            <a:r>
              <a:rPr lang="en-US" dirty="0">
                <a:latin typeface="Times New Roman" panose="02020603050405020304" pitchFamily="18" charset="0"/>
                <a:cs typeface="Times New Roman" panose="02020603050405020304" pitchFamily="18" charset="0"/>
              </a:rPr>
              <a:t>	</a:t>
            </a:r>
          </a:p>
          <a:p>
            <a:pPr lvl="2"/>
            <a:endParaRPr lang="en-US" b="1" dirty="0">
              <a:solidFill>
                <a:srgbClr val="FF0000"/>
              </a:solidFill>
              <a:latin typeface="Times New Roman" panose="02020603050405020304" pitchFamily="18" charset="0"/>
              <a:cs typeface="Times New Roman" panose="02020603050405020304" pitchFamily="18" charset="0"/>
            </a:endParaRPr>
          </a:p>
          <a:p>
            <a:pPr marL="742950" indent="-742950" algn="ctr">
              <a:lnSpc>
                <a:spcPct val="110000"/>
              </a:lnSpc>
              <a:buFont typeface="+mj-lt"/>
              <a:buAutoNum type="arabicPeriod"/>
            </a:pPr>
            <a:r>
              <a:rPr lang="en-US" sz="3900" b="1" dirty="0">
                <a:solidFill>
                  <a:schemeClr val="accent1"/>
                </a:solidFill>
                <a:latin typeface="+mj-lt"/>
                <a:ea typeface="+mj-ea"/>
                <a:cs typeface="+mj-cs"/>
              </a:rPr>
              <a:t>Stakeholder Engagement – Accelerate Approval </a:t>
            </a:r>
          </a:p>
          <a:p>
            <a:pPr lvl="2">
              <a:lnSpc>
                <a:spcPct val="100000"/>
              </a:lnSpc>
            </a:pPr>
            <a:r>
              <a:rPr lang="en-US" sz="2400" dirty="0"/>
              <a:t>Reimbursement WG 	</a:t>
            </a:r>
          </a:p>
          <a:p>
            <a:pPr lvl="2">
              <a:lnSpc>
                <a:spcPct val="100000"/>
              </a:lnSpc>
            </a:pPr>
            <a:r>
              <a:rPr lang="en-US" sz="2400" dirty="0"/>
              <a:t>Sustainability Roadmap WG		</a:t>
            </a:r>
          </a:p>
          <a:p>
            <a:pPr marL="514350" lvl="0" indent="-514350">
              <a:buAutoNum type="arabicPeriod"/>
            </a:pPr>
            <a:endParaRPr lang="en-US" b="1" dirty="0">
              <a:solidFill>
                <a:srgbClr val="FF0000"/>
              </a:solidFill>
              <a:latin typeface="Times New Roman" panose="02020603050405020304" pitchFamily="18" charset="0"/>
              <a:cs typeface="Times New Roman" panose="02020603050405020304" pitchFamily="18" charset="0"/>
            </a:endParaRPr>
          </a:p>
          <a:p>
            <a:pPr marL="0" lvl="0" indent="0">
              <a:buNone/>
            </a:pPr>
            <a:endParaRPr 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8143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10652-8EDE-A446-B8A9-91B3CDA148B6}"/>
              </a:ext>
            </a:extLst>
          </p:cNvPr>
          <p:cNvSpPr>
            <a:spLocks noGrp="1"/>
          </p:cNvSpPr>
          <p:nvPr>
            <p:ph type="title"/>
          </p:nvPr>
        </p:nvSpPr>
        <p:spPr/>
        <p:txBody>
          <a:bodyPr/>
          <a:lstStyle/>
          <a:p>
            <a:pPr algn="ctr"/>
            <a:r>
              <a:rPr lang="en-US" dirty="0"/>
              <a:t>EXAMPLES OF WG MANDATES</a:t>
            </a:r>
          </a:p>
        </p:txBody>
      </p:sp>
      <p:sp>
        <p:nvSpPr>
          <p:cNvPr id="3" name="Content Placeholder 2">
            <a:extLst>
              <a:ext uri="{FF2B5EF4-FFF2-40B4-BE49-F238E27FC236}">
                <a16:creationId xmlns:a16="http://schemas.microsoft.com/office/drawing/2014/main" id="{D5EFC6C0-437F-684A-9297-9C0E80BA482B}"/>
              </a:ext>
            </a:extLst>
          </p:cNvPr>
          <p:cNvSpPr>
            <a:spLocks noGrp="1"/>
          </p:cNvSpPr>
          <p:nvPr>
            <p:ph idx="1"/>
          </p:nvPr>
        </p:nvSpPr>
        <p:spPr>
          <a:xfrm>
            <a:off x="838200" y="1368424"/>
            <a:ext cx="10515600" cy="4860925"/>
          </a:xfrm>
        </p:spPr>
        <p:txBody>
          <a:bodyPr>
            <a:normAutofit lnSpcReduction="10000"/>
          </a:bodyPr>
          <a:lstStyle/>
          <a:p>
            <a:r>
              <a:rPr lang="en-US" dirty="0"/>
              <a:t>Pre-Analytical Variable Working Group</a:t>
            </a:r>
          </a:p>
          <a:p>
            <a:pPr lvl="1"/>
            <a:r>
              <a:rPr lang="en-US" dirty="0"/>
              <a:t>The </a:t>
            </a:r>
            <a:r>
              <a:rPr lang="en-US" dirty="0" err="1"/>
              <a:t>BloodPAC</a:t>
            </a:r>
            <a:r>
              <a:rPr lang="en-US" dirty="0"/>
              <a:t> Minimum Technical Data Element (MTDE) Working Group developed recommendations for 11 required </a:t>
            </a:r>
            <a:r>
              <a:rPr lang="en-US" dirty="0" err="1"/>
              <a:t>preanalytic</a:t>
            </a:r>
            <a:r>
              <a:rPr lang="en-US" dirty="0"/>
              <a:t> attributes that are essential for studies that it sponsors and for data contributed to the </a:t>
            </a:r>
            <a:r>
              <a:rPr lang="en-US" dirty="0" err="1"/>
              <a:t>BloodPAC</a:t>
            </a:r>
            <a:r>
              <a:rPr lang="en-US" dirty="0"/>
              <a:t> Data Commons. </a:t>
            </a:r>
          </a:p>
          <a:p>
            <a:r>
              <a:rPr lang="en-US" dirty="0"/>
              <a:t>Analytical Validation Working Group </a:t>
            </a:r>
          </a:p>
          <a:p>
            <a:pPr lvl="1"/>
            <a:r>
              <a:rPr lang="en-US" dirty="0"/>
              <a:t>The Analytical Variables Working Group takes on the challenge of defining a set of generic protocols to determine the performance limits and robustness of an assay that has been developed under design control and has completed the process of design lock in collaboration with FDA and NCI.</a:t>
            </a:r>
          </a:p>
          <a:p>
            <a:r>
              <a:rPr lang="en-US" dirty="0"/>
              <a:t>Just F*$#%@# Do It Working Group</a:t>
            </a:r>
          </a:p>
          <a:p>
            <a:pPr lvl="1"/>
            <a:r>
              <a:rPr lang="en-US" dirty="0"/>
              <a:t>The Just F*$#%@# Do It Working Group is a community effort to increase quality and consistency of </a:t>
            </a:r>
            <a:r>
              <a:rPr lang="en-US" dirty="0" err="1"/>
              <a:t>ctDNA</a:t>
            </a:r>
            <a:r>
              <a:rPr lang="en-US" dirty="0"/>
              <a:t> testing through well recognized tools and reference materials.</a:t>
            </a:r>
          </a:p>
          <a:p>
            <a:endParaRPr lang="en-US" dirty="0">
              <a:highlight>
                <a:srgbClr val="FFFF00"/>
              </a:highlight>
            </a:endParaRPr>
          </a:p>
        </p:txBody>
      </p:sp>
    </p:spTree>
    <p:extLst>
      <p:ext uri="{BB962C8B-B14F-4D97-AF65-F5344CB8AC3E}">
        <p14:creationId xmlns:p14="http://schemas.microsoft.com/office/powerpoint/2010/main" val="3895916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10990C-8235-49E0-9E92-A0357F87C5B2}"/>
              </a:ext>
            </a:extLst>
          </p:cNvPr>
          <p:cNvSpPr txBox="1"/>
          <p:nvPr/>
        </p:nvSpPr>
        <p:spPr>
          <a:xfrm>
            <a:off x="1502941" y="1483934"/>
            <a:ext cx="9156858"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400" dirty="0"/>
              <a:t>BloodPAC Data Contributing Members</a:t>
            </a:r>
          </a:p>
        </p:txBody>
      </p:sp>
      <p:sp>
        <p:nvSpPr>
          <p:cNvPr id="3" name="TextBox 2">
            <a:extLst>
              <a:ext uri="{FF2B5EF4-FFF2-40B4-BE49-F238E27FC236}">
                <a16:creationId xmlns:a16="http://schemas.microsoft.com/office/drawing/2014/main" id="{819C52D0-39CA-44B8-92D9-6F37935BB93B}"/>
              </a:ext>
            </a:extLst>
          </p:cNvPr>
          <p:cNvSpPr txBox="1"/>
          <p:nvPr/>
        </p:nvSpPr>
        <p:spPr>
          <a:xfrm>
            <a:off x="2933069" y="3211342"/>
            <a:ext cx="782587" cy="369332"/>
          </a:xfrm>
          <a:prstGeom prst="rect">
            <a:avLst/>
          </a:prstGeom>
          <a:noFill/>
        </p:spPr>
        <p:txBody>
          <a:bodyPr wrap="none" rtlCol="0">
            <a:spAutoFit/>
          </a:bodyPr>
          <a:lstStyle/>
          <a:p>
            <a:pPr algn="ctr"/>
            <a:r>
              <a:rPr lang="en-US" dirty="0"/>
              <a:t>cfDNA</a:t>
            </a:r>
          </a:p>
        </p:txBody>
      </p:sp>
      <p:sp>
        <p:nvSpPr>
          <p:cNvPr id="4" name="TextBox 3">
            <a:extLst>
              <a:ext uri="{FF2B5EF4-FFF2-40B4-BE49-F238E27FC236}">
                <a16:creationId xmlns:a16="http://schemas.microsoft.com/office/drawing/2014/main" id="{05A9221E-7EEF-447D-B333-5E3CB35417A2}"/>
              </a:ext>
            </a:extLst>
          </p:cNvPr>
          <p:cNvSpPr txBox="1"/>
          <p:nvPr/>
        </p:nvSpPr>
        <p:spPr>
          <a:xfrm>
            <a:off x="6909761" y="3205276"/>
            <a:ext cx="1050480" cy="369332"/>
          </a:xfrm>
          <a:prstGeom prst="rect">
            <a:avLst/>
          </a:prstGeom>
          <a:noFill/>
        </p:spPr>
        <p:txBody>
          <a:bodyPr wrap="none" rtlCol="0">
            <a:spAutoFit/>
          </a:bodyPr>
          <a:lstStyle/>
          <a:p>
            <a:pPr algn="ctr"/>
            <a:r>
              <a:rPr lang="en-US" dirty="0"/>
              <a:t>Exosomes</a:t>
            </a:r>
          </a:p>
        </p:txBody>
      </p:sp>
      <p:sp>
        <p:nvSpPr>
          <p:cNvPr id="5" name="TextBox 4">
            <a:extLst>
              <a:ext uri="{FF2B5EF4-FFF2-40B4-BE49-F238E27FC236}">
                <a16:creationId xmlns:a16="http://schemas.microsoft.com/office/drawing/2014/main" id="{05968EC1-0B68-4A75-B5C4-9618E155D5FB}"/>
              </a:ext>
            </a:extLst>
          </p:cNvPr>
          <p:cNvSpPr txBox="1"/>
          <p:nvPr/>
        </p:nvSpPr>
        <p:spPr>
          <a:xfrm>
            <a:off x="5545510" y="3211342"/>
            <a:ext cx="983154" cy="369332"/>
          </a:xfrm>
          <a:prstGeom prst="rect">
            <a:avLst/>
          </a:prstGeom>
          <a:noFill/>
        </p:spPr>
        <p:txBody>
          <a:bodyPr wrap="none" rtlCol="0">
            <a:spAutoFit/>
          </a:bodyPr>
          <a:lstStyle/>
          <a:p>
            <a:pPr algn="ctr"/>
            <a:r>
              <a:rPr lang="en-US" dirty="0"/>
              <a:t>cfProtein</a:t>
            </a:r>
          </a:p>
        </p:txBody>
      </p:sp>
      <p:sp>
        <p:nvSpPr>
          <p:cNvPr id="6" name="TextBox 5">
            <a:extLst>
              <a:ext uri="{FF2B5EF4-FFF2-40B4-BE49-F238E27FC236}">
                <a16:creationId xmlns:a16="http://schemas.microsoft.com/office/drawing/2014/main" id="{98F72D1A-263D-48D9-9981-861533C51E96}"/>
              </a:ext>
            </a:extLst>
          </p:cNvPr>
          <p:cNvSpPr txBox="1"/>
          <p:nvPr/>
        </p:nvSpPr>
        <p:spPr>
          <a:xfrm>
            <a:off x="8543859" y="3238805"/>
            <a:ext cx="557718" cy="369332"/>
          </a:xfrm>
          <a:prstGeom prst="rect">
            <a:avLst/>
          </a:prstGeom>
          <a:noFill/>
        </p:spPr>
        <p:txBody>
          <a:bodyPr wrap="none" rtlCol="0">
            <a:spAutoFit/>
          </a:bodyPr>
          <a:lstStyle/>
          <a:p>
            <a:pPr algn="ctr"/>
            <a:r>
              <a:rPr lang="en-US" dirty="0"/>
              <a:t>CTC</a:t>
            </a:r>
          </a:p>
        </p:txBody>
      </p:sp>
      <p:sp>
        <p:nvSpPr>
          <p:cNvPr id="7" name="TextBox 6">
            <a:extLst>
              <a:ext uri="{FF2B5EF4-FFF2-40B4-BE49-F238E27FC236}">
                <a16:creationId xmlns:a16="http://schemas.microsoft.com/office/drawing/2014/main" id="{E903EF80-FBDD-46A9-A498-27312D0459F3}"/>
              </a:ext>
            </a:extLst>
          </p:cNvPr>
          <p:cNvSpPr txBox="1"/>
          <p:nvPr/>
        </p:nvSpPr>
        <p:spPr>
          <a:xfrm>
            <a:off x="4244634" y="3205276"/>
            <a:ext cx="758541" cy="369332"/>
          </a:xfrm>
          <a:prstGeom prst="rect">
            <a:avLst/>
          </a:prstGeom>
          <a:noFill/>
        </p:spPr>
        <p:txBody>
          <a:bodyPr wrap="none" rtlCol="0">
            <a:spAutoFit/>
          </a:bodyPr>
          <a:lstStyle/>
          <a:p>
            <a:pPr algn="ctr"/>
            <a:r>
              <a:rPr lang="en-US" dirty="0"/>
              <a:t>cfRNA</a:t>
            </a:r>
          </a:p>
        </p:txBody>
      </p:sp>
      <p:cxnSp>
        <p:nvCxnSpPr>
          <p:cNvPr id="10" name="Straight Arrow Connector 9">
            <a:extLst>
              <a:ext uri="{FF2B5EF4-FFF2-40B4-BE49-F238E27FC236}">
                <a16:creationId xmlns:a16="http://schemas.microsoft.com/office/drawing/2014/main" id="{C70C8F6D-D982-46F1-9778-A3822A8EC894}"/>
              </a:ext>
            </a:extLst>
          </p:cNvPr>
          <p:cNvCxnSpPr>
            <a:stCxn id="2" idx="2"/>
            <a:endCxn id="3" idx="0"/>
          </p:cNvCxnSpPr>
          <p:nvPr/>
        </p:nvCxnSpPr>
        <p:spPr>
          <a:xfrm flipH="1">
            <a:off x="3324363" y="1945599"/>
            <a:ext cx="2757007" cy="12657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33B4E2A-3B73-467A-B45E-A4C37620D817}"/>
              </a:ext>
            </a:extLst>
          </p:cNvPr>
          <p:cNvCxnSpPr>
            <a:cxnSpLocks/>
            <a:stCxn id="2" idx="2"/>
            <a:endCxn id="7" idx="0"/>
          </p:cNvCxnSpPr>
          <p:nvPr/>
        </p:nvCxnSpPr>
        <p:spPr>
          <a:xfrm flipH="1">
            <a:off x="4623905" y="1945599"/>
            <a:ext cx="1457465" cy="12596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14DE1B5-85DA-4ACF-828C-08A0930553F3}"/>
              </a:ext>
            </a:extLst>
          </p:cNvPr>
          <p:cNvCxnSpPr>
            <a:cxnSpLocks/>
            <a:stCxn id="2" idx="2"/>
            <a:endCxn id="5" idx="0"/>
          </p:cNvCxnSpPr>
          <p:nvPr/>
        </p:nvCxnSpPr>
        <p:spPr>
          <a:xfrm flipH="1">
            <a:off x="6037087" y="1945599"/>
            <a:ext cx="44283" cy="12657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1307011-0C47-4010-8592-3C00FCF0496E}"/>
              </a:ext>
            </a:extLst>
          </p:cNvPr>
          <p:cNvCxnSpPr>
            <a:cxnSpLocks/>
            <a:stCxn id="2" idx="2"/>
            <a:endCxn id="4" idx="0"/>
          </p:cNvCxnSpPr>
          <p:nvPr/>
        </p:nvCxnSpPr>
        <p:spPr>
          <a:xfrm>
            <a:off x="6081370" y="1945599"/>
            <a:ext cx="1353631" cy="12596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83B3881-0B8D-45EE-9033-752BE4FDF323}"/>
              </a:ext>
            </a:extLst>
          </p:cNvPr>
          <p:cNvCxnSpPr>
            <a:cxnSpLocks/>
            <a:stCxn id="2" idx="2"/>
            <a:endCxn id="6" idx="0"/>
          </p:cNvCxnSpPr>
          <p:nvPr/>
        </p:nvCxnSpPr>
        <p:spPr>
          <a:xfrm>
            <a:off x="6081370" y="1945599"/>
            <a:ext cx="2741348" cy="1293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3E61362-BA37-4602-B939-B8BEE1D24F39}"/>
              </a:ext>
            </a:extLst>
          </p:cNvPr>
          <p:cNvCxnSpPr>
            <a:cxnSpLocks/>
            <a:stCxn id="6" idx="2"/>
          </p:cNvCxnSpPr>
          <p:nvPr/>
        </p:nvCxnSpPr>
        <p:spPr>
          <a:xfrm>
            <a:off x="8822718" y="3608137"/>
            <a:ext cx="0" cy="8294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6879657-DBC8-4419-B76E-AF6B170BCB8B}"/>
              </a:ext>
            </a:extLst>
          </p:cNvPr>
          <p:cNvCxnSpPr>
            <a:cxnSpLocks/>
            <a:stCxn id="3" idx="2"/>
          </p:cNvCxnSpPr>
          <p:nvPr/>
        </p:nvCxnSpPr>
        <p:spPr>
          <a:xfrm flipH="1">
            <a:off x="3324362" y="3580674"/>
            <a:ext cx="1" cy="856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B5EFCFD-DAFB-4972-9E25-BF93C46E4670}"/>
              </a:ext>
            </a:extLst>
          </p:cNvPr>
          <p:cNvCxnSpPr>
            <a:cxnSpLocks/>
            <a:stCxn id="5" idx="2"/>
          </p:cNvCxnSpPr>
          <p:nvPr/>
        </p:nvCxnSpPr>
        <p:spPr>
          <a:xfrm>
            <a:off x="6037087" y="3580674"/>
            <a:ext cx="0" cy="856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685E96C5-417E-44EC-BDC0-9AF66617DB19}"/>
              </a:ext>
            </a:extLst>
          </p:cNvPr>
          <p:cNvSpPr txBox="1"/>
          <p:nvPr/>
        </p:nvSpPr>
        <p:spPr>
          <a:xfrm>
            <a:off x="2264659" y="5926060"/>
            <a:ext cx="7633421" cy="46166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US" sz="2400" dirty="0"/>
              <a:t>Contribution to BloodPAC Data Commons</a:t>
            </a:r>
          </a:p>
        </p:txBody>
      </p:sp>
      <p:sp>
        <p:nvSpPr>
          <p:cNvPr id="44" name="TextBox 43">
            <a:extLst>
              <a:ext uri="{FF2B5EF4-FFF2-40B4-BE49-F238E27FC236}">
                <a16:creationId xmlns:a16="http://schemas.microsoft.com/office/drawing/2014/main" id="{3810990C-8235-49E0-9E92-A0357F87C5B2}"/>
              </a:ext>
            </a:extLst>
          </p:cNvPr>
          <p:cNvSpPr txBox="1"/>
          <p:nvPr/>
        </p:nvSpPr>
        <p:spPr>
          <a:xfrm>
            <a:off x="1502941" y="4500450"/>
            <a:ext cx="9156858"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400" dirty="0"/>
              <a:t>Aggregation of Existing Data and New Data Generation</a:t>
            </a:r>
          </a:p>
        </p:txBody>
      </p:sp>
      <p:cxnSp>
        <p:nvCxnSpPr>
          <p:cNvPr id="36" name="Straight Arrow Connector 35"/>
          <p:cNvCxnSpPr/>
          <p:nvPr/>
        </p:nvCxnSpPr>
        <p:spPr>
          <a:xfrm>
            <a:off x="6081369" y="4932684"/>
            <a:ext cx="1" cy="8675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2740745" y="2814851"/>
            <a:ext cx="1121406" cy="1143000"/>
          </a:xfrm>
          <a:prstGeom prst="ellipse">
            <a:avLst/>
          </a:prstGeom>
          <a:noFill/>
          <a:ln w="412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C6DD9707-C10F-4DA2-B0AA-4AAD4EA21559}"/>
              </a:ext>
            </a:extLst>
          </p:cNvPr>
          <p:cNvSpPr txBox="1">
            <a:spLocks/>
          </p:cNvSpPr>
          <p:nvPr/>
        </p:nvSpPr>
        <p:spPr>
          <a:xfrm>
            <a:off x="2616" y="0"/>
            <a:ext cx="12189384" cy="819819"/>
          </a:xfrm>
          <a:prstGeom prst="rect">
            <a:avLst/>
          </a:prstGeom>
        </p:spPr>
        <p:txBody>
          <a:bodyPr>
            <a:noAutofit/>
          </a:bodyPr>
          <a:lstStyle/>
          <a:p>
            <a:pPr marL="0" marR="0" lvl="0" indent="0" algn="ctr" defTabSz="914400" rtl="0" eaLnBrk="1" fontAlgn="auto" latinLnBrk="0" hangingPunct="1">
              <a:lnSpc>
                <a:spcPct val="120000"/>
              </a:lnSpc>
              <a:spcBef>
                <a:spcPct val="0"/>
              </a:spcBef>
              <a:spcAft>
                <a:spcPts val="0"/>
              </a:spcAft>
              <a:buClrTx/>
              <a:buSzTx/>
              <a:buFontTx/>
              <a:buNone/>
              <a:tabLst/>
              <a:defRPr/>
            </a:pPr>
            <a:r>
              <a:rPr lang="en-US" sz="3200" b="1" noProof="0" dirty="0">
                <a:solidFill>
                  <a:schemeClr val="accent1"/>
                </a:solidFill>
                <a:latin typeface="+mj-lt"/>
                <a:ea typeface="+mj-ea"/>
                <a:cs typeface="+mj-cs"/>
              </a:rPr>
              <a:t>A Range of Assays are in Development for Different</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3200" b="1" i="0" u="none" strike="noStrike" kern="1200" cap="none" spc="0" normalizeH="0" baseline="0" dirty="0">
                <a:ln>
                  <a:noFill/>
                </a:ln>
                <a:solidFill>
                  <a:schemeClr val="accent1"/>
                </a:solidFill>
                <a:effectLst/>
                <a:uLnTx/>
                <a:uFillTx/>
                <a:latin typeface="+mj-lt"/>
                <a:ea typeface="+mj-ea"/>
                <a:cs typeface="+mj-cs"/>
              </a:rPr>
              <a:t>Tumor Products</a:t>
            </a:r>
            <a:r>
              <a:rPr kumimoji="0" lang="en-US" sz="3200" b="1" i="0" u="none" strike="noStrike" kern="1200" cap="none" spc="0" normalizeH="0" dirty="0">
                <a:ln>
                  <a:noFill/>
                </a:ln>
                <a:solidFill>
                  <a:schemeClr val="accent1"/>
                </a:solidFill>
                <a:effectLst/>
                <a:uLnTx/>
                <a:uFillTx/>
                <a:latin typeface="+mj-lt"/>
                <a:ea typeface="+mj-ea"/>
                <a:cs typeface="+mj-cs"/>
              </a:rPr>
              <a:t> in Blood and other Fluids</a:t>
            </a:r>
            <a:endParaRPr kumimoji="0" lang="en-US" sz="3200" b="1" i="0" u="none" strike="noStrike" kern="1200" cap="none" spc="0" normalizeH="0" baseline="0" noProof="0" dirty="0">
              <a:ln>
                <a:noFill/>
              </a:ln>
              <a:solidFill>
                <a:schemeClr val="accent1"/>
              </a:solidFill>
              <a:effectLst/>
              <a:uLnTx/>
              <a:uFillTx/>
              <a:latin typeface="+mj-lt"/>
              <a:ea typeface="+mj-ea"/>
              <a:cs typeface="+mj-cs"/>
            </a:endParaRPr>
          </a:p>
        </p:txBody>
      </p:sp>
      <p:cxnSp>
        <p:nvCxnSpPr>
          <p:cNvPr id="22" name="Straight Arrow Connector 21">
            <a:extLst>
              <a:ext uri="{FF2B5EF4-FFF2-40B4-BE49-F238E27FC236}">
                <a16:creationId xmlns:a16="http://schemas.microsoft.com/office/drawing/2014/main" id="{D83B3881-0B8D-45EE-9033-752BE4FDF323}"/>
              </a:ext>
            </a:extLst>
          </p:cNvPr>
          <p:cNvCxnSpPr>
            <a:cxnSpLocks/>
            <a:stCxn id="2" idx="2"/>
          </p:cNvCxnSpPr>
          <p:nvPr/>
        </p:nvCxnSpPr>
        <p:spPr>
          <a:xfrm>
            <a:off x="6081370" y="1945599"/>
            <a:ext cx="4003924" cy="12685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98F72D1A-263D-48D9-9981-861533C51E96}"/>
              </a:ext>
            </a:extLst>
          </p:cNvPr>
          <p:cNvSpPr txBox="1"/>
          <p:nvPr/>
        </p:nvSpPr>
        <p:spPr>
          <a:xfrm>
            <a:off x="9385727" y="3231899"/>
            <a:ext cx="1595310" cy="369332"/>
          </a:xfrm>
          <a:prstGeom prst="rect">
            <a:avLst/>
          </a:prstGeom>
          <a:noFill/>
        </p:spPr>
        <p:txBody>
          <a:bodyPr wrap="none" rtlCol="0">
            <a:spAutoFit/>
          </a:bodyPr>
          <a:lstStyle/>
          <a:p>
            <a:pPr algn="ctr"/>
            <a:r>
              <a:rPr lang="en-US" dirty="0"/>
              <a:t>Future Analytes</a:t>
            </a:r>
          </a:p>
        </p:txBody>
      </p:sp>
    </p:spTree>
    <p:extLst>
      <p:ext uri="{BB962C8B-B14F-4D97-AF65-F5344CB8AC3E}">
        <p14:creationId xmlns:p14="http://schemas.microsoft.com/office/powerpoint/2010/main" val="131609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665" y="0"/>
            <a:ext cx="10515600" cy="864169"/>
          </a:xfrm>
        </p:spPr>
        <p:txBody>
          <a:bodyPr/>
          <a:lstStyle/>
          <a:p>
            <a:pPr algn="ctr"/>
            <a:r>
              <a:rPr lang="en-US" dirty="0"/>
              <a:t>Technology Development Process</a:t>
            </a:r>
          </a:p>
        </p:txBody>
      </p:sp>
      <p:graphicFrame>
        <p:nvGraphicFramePr>
          <p:cNvPr id="4" name="Diagram 3"/>
          <p:cNvGraphicFramePr/>
          <p:nvPr/>
        </p:nvGraphicFramePr>
        <p:xfrm>
          <a:off x="572972" y="1577810"/>
          <a:ext cx="11156573" cy="3577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314840" y="1109135"/>
            <a:ext cx="4162567" cy="4298437"/>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8545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0" y="917916"/>
            <a:ext cx="5356708" cy="3094892"/>
          </a:xfrm>
        </p:spPr>
        <p:txBody>
          <a:bodyPr>
            <a:normAutofit/>
          </a:bodyPr>
          <a:lstStyle/>
          <a:p>
            <a:r>
              <a:rPr lang="en-US" sz="6000" dirty="0" err="1"/>
              <a:t>BloodPAC</a:t>
            </a:r>
            <a:br>
              <a:rPr lang="en-US" sz="6000" dirty="0"/>
            </a:br>
            <a:r>
              <a:rPr lang="en-US" sz="6000" dirty="0"/>
              <a:t>Pre-Analytical Variable WG</a:t>
            </a:r>
          </a:p>
        </p:txBody>
      </p:sp>
      <p:pic>
        <p:nvPicPr>
          <p:cNvPr id="5" name="Picture 4" descr="A person standing in front of a computer screen&#10;&#10;Description automatically generated">
            <a:extLst>
              <a:ext uri="{FF2B5EF4-FFF2-40B4-BE49-F238E27FC236}">
                <a16:creationId xmlns:a16="http://schemas.microsoft.com/office/drawing/2014/main" id="{BAD799FD-3537-F745-A3E9-485CB971DF7E}"/>
              </a:ext>
            </a:extLst>
          </p:cNvPr>
          <p:cNvPicPr>
            <a:picLocks noChangeAspect="1"/>
          </p:cNvPicPr>
          <p:nvPr/>
        </p:nvPicPr>
        <p:blipFill>
          <a:blip r:embed="rId3"/>
          <a:stretch>
            <a:fillRect/>
          </a:stretch>
        </p:blipFill>
        <p:spPr>
          <a:xfrm>
            <a:off x="1038875" y="1012873"/>
            <a:ext cx="4592892" cy="3429001"/>
          </a:xfrm>
          <a:prstGeom prst="rect">
            <a:avLst/>
          </a:prstGeom>
        </p:spPr>
      </p:pic>
    </p:spTree>
    <p:extLst>
      <p:ext uri="{BB962C8B-B14F-4D97-AF65-F5344CB8AC3E}">
        <p14:creationId xmlns:p14="http://schemas.microsoft.com/office/powerpoint/2010/main" val="2508448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Pre-Analytical WG Leadership</a:t>
            </a:r>
          </a:p>
        </p:txBody>
      </p:sp>
      <p:graphicFrame>
        <p:nvGraphicFramePr>
          <p:cNvPr id="4" name="Content Placeholder 17"/>
          <p:cNvGraphicFramePr>
            <a:graphicFrameLocks/>
          </p:cNvGraphicFramePr>
          <p:nvPr>
            <p:extLst>
              <p:ext uri="{D42A27DB-BD31-4B8C-83A1-F6EECF244321}">
                <p14:modId xmlns:p14="http://schemas.microsoft.com/office/powerpoint/2010/main" val="46073515"/>
              </p:ext>
            </p:extLst>
          </p:nvPr>
        </p:nvGraphicFramePr>
        <p:xfrm>
          <a:off x="609600" y="2383993"/>
          <a:ext cx="10972800" cy="2411967"/>
        </p:xfrm>
        <a:graphic>
          <a:graphicData uri="http://schemas.openxmlformats.org/drawingml/2006/table">
            <a:tbl>
              <a:tblPr firstRow="1" firstCol="1" bandRow="1">
                <a:tableStyleId>{69012ECD-51FC-41F1-AA8D-1B2483CD663E}</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70442">
                <a:tc gridSpan="3">
                  <a:txBody>
                    <a:bodyPr/>
                    <a:lstStyle/>
                    <a:p>
                      <a:pPr marL="0" marR="0" algn="l">
                        <a:lnSpc>
                          <a:spcPct val="115000"/>
                        </a:lnSpc>
                        <a:spcBef>
                          <a:spcPts val="0"/>
                        </a:spcBef>
                        <a:spcAft>
                          <a:spcPts val="0"/>
                        </a:spcAft>
                      </a:pPr>
                      <a:r>
                        <a:rPr lang="en-US" sz="1600" b="1" dirty="0">
                          <a:solidFill>
                            <a:schemeClr val="bg1"/>
                          </a:solidFill>
                          <a:effectLst/>
                          <a:latin typeface="+mn-lt"/>
                          <a:ea typeface="Calibri"/>
                          <a:cs typeface="Calibri"/>
                        </a:rPr>
                        <a:t>Leadership</a:t>
                      </a:r>
                    </a:p>
                  </a:txBody>
                  <a:tcPr marL="36434" marR="36434" marT="0" marB="0" anchor="ctr"/>
                </a:tc>
                <a:tc hMerge="1">
                  <a:txBody>
                    <a:bodyPr/>
                    <a:lstStyle/>
                    <a:p>
                      <a:pPr marL="0" marR="0" algn="ctr">
                        <a:lnSpc>
                          <a:spcPct val="115000"/>
                        </a:lnSpc>
                        <a:spcBef>
                          <a:spcPts val="0"/>
                        </a:spcBef>
                        <a:spcAft>
                          <a:spcPts val="0"/>
                        </a:spcAft>
                      </a:pPr>
                      <a:endParaRPr lang="en-US" sz="1100" b="0" dirty="0">
                        <a:solidFill>
                          <a:schemeClr val="accent1"/>
                        </a:solidFill>
                        <a:effectLst/>
                        <a:latin typeface="+mn-lt"/>
                        <a:ea typeface="Calibri"/>
                        <a:cs typeface="Calibri"/>
                      </a:endParaRPr>
                    </a:p>
                  </a:txBody>
                  <a:tcPr marL="48578" marR="4857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a:lnSpc>
                          <a:spcPct val="115000"/>
                        </a:lnSpc>
                        <a:spcBef>
                          <a:spcPts val="0"/>
                        </a:spcBef>
                        <a:spcAft>
                          <a:spcPts val="0"/>
                        </a:spcAft>
                      </a:pPr>
                      <a:endParaRPr lang="en-US" sz="1100" b="0" dirty="0">
                        <a:effectLst/>
                        <a:latin typeface="+mn-lt"/>
                        <a:ea typeface="Calibri"/>
                        <a:cs typeface="Calibri"/>
                      </a:endParaRPr>
                    </a:p>
                  </a:txBody>
                  <a:tcPr marL="48578" marR="4857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1150679"/>
                  </a:ext>
                </a:extLst>
              </a:tr>
              <a:tr h="0">
                <a:tc>
                  <a:txBody>
                    <a:bodyPr/>
                    <a:lstStyle/>
                    <a:p>
                      <a:pPr marL="0" marR="0" algn="ctr">
                        <a:spcBef>
                          <a:spcPts val="0"/>
                        </a:spcBef>
                        <a:spcAft>
                          <a:spcPts val="400"/>
                        </a:spcAft>
                      </a:pPr>
                      <a:endParaRPr lang="en-US" sz="2400" b="1" dirty="0">
                        <a:effectLst/>
                        <a:latin typeface="+mn-lt"/>
                        <a:ea typeface="Cambria" panose="02040503050406030204" pitchFamily="18" charset="0"/>
                        <a:cs typeface="Cambria" panose="02040503050406030204" pitchFamily="18" charset="0"/>
                      </a:endParaRPr>
                    </a:p>
                    <a:p>
                      <a:pPr marL="0" marR="0" algn="ctr">
                        <a:spcBef>
                          <a:spcPts val="0"/>
                        </a:spcBef>
                        <a:spcAft>
                          <a:spcPts val="400"/>
                        </a:spcAft>
                      </a:pPr>
                      <a:r>
                        <a:rPr lang="en-US" sz="2400" b="1" dirty="0">
                          <a:effectLst/>
                          <a:latin typeface="+mn-lt"/>
                          <a:ea typeface="Cambria" panose="02040503050406030204" pitchFamily="18" charset="0"/>
                          <a:cs typeface="Cambria" panose="02040503050406030204" pitchFamily="18" charset="0"/>
                        </a:rPr>
                        <a:t>Anne-Marie Martin, PhD</a:t>
                      </a:r>
                      <a:endParaRPr lang="en-US" sz="2400" b="1" dirty="0">
                        <a:effectLst/>
                        <a:latin typeface="+mn-lt"/>
                        <a:ea typeface="Calibri" panose="020F0502020204030204" pitchFamily="34" charset="0"/>
                      </a:endParaRPr>
                    </a:p>
                    <a:p>
                      <a:pPr marL="0" marR="0" algn="ctr">
                        <a:spcBef>
                          <a:spcPts val="0"/>
                        </a:spcBef>
                        <a:spcAft>
                          <a:spcPts val="400"/>
                        </a:spcAft>
                      </a:pPr>
                      <a:r>
                        <a:rPr lang="en-US" sz="2400" b="0" dirty="0">
                          <a:effectLst/>
                          <a:latin typeface="+mn-lt"/>
                          <a:ea typeface="Calibri" panose="020F0502020204030204" pitchFamily="34" charset="0"/>
                        </a:rPr>
                        <a:t>Novartis</a:t>
                      </a:r>
                    </a:p>
                    <a:p>
                      <a:pPr marL="0" marR="0" algn="ctr">
                        <a:spcBef>
                          <a:spcPts val="0"/>
                        </a:spcBef>
                        <a:spcAft>
                          <a:spcPts val="400"/>
                        </a:spcAft>
                      </a:pPr>
                      <a:r>
                        <a:rPr lang="en-US" sz="2400" b="0" dirty="0">
                          <a:effectLst/>
                          <a:latin typeface="+mn-lt"/>
                          <a:ea typeface="Cambria" panose="02040503050406030204" pitchFamily="18" charset="0"/>
                          <a:cs typeface="Cambria" panose="02040503050406030204" pitchFamily="18" charset="0"/>
                        </a:rPr>
                        <a:t>Chairholder</a:t>
                      </a:r>
                    </a:p>
                    <a:p>
                      <a:pPr marL="0" marR="0" algn="ctr">
                        <a:spcBef>
                          <a:spcPts val="0"/>
                        </a:spcBef>
                        <a:spcAft>
                          <a:spcPts val="400"/>
                        </a:spcAft>
                      </a:pPr>
                      <a:endParaRPr lang="en-US" sz="2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endParaRPr lang="en-US" sz="2400" b="1" dirty="0">
                        <a:effectLst/>
                        <a:latin typeface="+mn-lt"/>
                        <a:ea typeface="Cambria" panose="02040503050406030204" pitchFamily="18" charset="0"/>
                        <a:cs typeface="Cambria" panose="02040503050406030204" pitchFamily="18" charset="0"/>
                      </a:endParaRPr>
                    </a:p>
                    <a:p>
                      <a:pPr marL="0" marR="0" algn="ctr">
                        <a:spcBef>
                          <a:spcPts val="0"/>
                        </a:spcBef>
                        <a:spcAft>
                          <a:spcPts val="400"/>
                        </a:spcAft>
                      </a:pPr>
                      <a:r>
                        <a:rPr lang="en-US" sz="2400" b="1" dirty="0">
                          <a:effectLst/>
                          <a:latin typeface="+mn-lt"/>
                          <a:ea typeface="Cambria" panose="02040503050406030204" pitchFamily="18" charset="0"/>
                          <a:cs typeface="Cambria" panose="02040503050406030204" pitchFamily="18" charset="0"/>
                        </a:rPr>
                        <a:t>Phil </a:t>
                      </a:r>
                      <a:r>
                        <a:rPr lang="en-US" sz="2400" b="1" dirty="0" err="1">
                          <a:effectLst/>
                          <a:latin typeface="+mn-lt"/>
                          <a:ea typeface="Cambria" panose="02040503050406030204" pitchFamily="18" charset="0"/>
                          <a:cs typeface="Cambria" panose="02040503050406030204" pitchFamily="18" charset="0"/>
                        </a:rPr>
                        <a:t>Febbo</a:t>
                      </a:r>
                      <a:r>
                        <a:rPr lang="en-US" sz="2400" b="1" dirty="0">
                          <a:effectLst/>
                          <a:latin typeface="+mn-lt"/>
                          <a:ea typeface="Cambria" panose="02040503050406030204" pitchFamily="18" charset="0"/>
                          <a:cs typeface="Cambria" panose="02040503050406030204" pitchFamily="18" charset="0"/>
                        </a:rPr>
                        <a:t>, MD</a:t>
                      </a:r>
                    </a:p>
                    <a:p>
                      <a:pPr marL="0" marR="0" algn="ctr">
                        <a:spcBef>
                          <a:spcPts val="0"/>
                        </a:spcBef>
                        <a:spcAft>
                          <a:spcPts val="400"/>
                        </a:spcAft>
                      </a:pPr>
                      <a:r>
                        <a:rPr lang="en-US" sz="2400" b="0" dirty="0">
                          <a:effectLst/>
                          <a:latin typeface="+mn-lt"/>
                          <a:ea typeface="Calibri" panose="020F0502020204030204" pitchFamily="34" charset="0"/>
                        </a:rPr>
                        <a:t>Illumina</a:t>
                      </a:r>
                    </a:p>
                    <a:p>
                      <a:pPr marL="0" marR="0" algn="ctr">
                        <a:spcBef>
                          <a:spcPts val="0"/>
                        </a:spcBef>
                        <a:spcAft>
                          <a:spcPts val="400"/>
                        </a:spcAft>
                      </a:pPr>
                      <a:r>
                        <a:rPr lang="en-US" sz="2400" b="0" dirty="0">
                          <a:effectLst/>
                          <a:latin typeface="+mn-lt"/>
                          <a:ea typeface="Cambria" panose="02040503050406030204" pitchFamily="18" charset="0"/>
                          <a:cs typeface="Cambria" panose="02040503050406030204" pitchFamily="18" charset="0"/>
                        </a:rPr>
                        <a:t>Co-Chairholder</a:t>
                      </a:r>
                    </a:p>
                    <a:p>
                      <a:pPr marL="0" marR="0" algn="ctr">
                        <a:spcBef>
                          <a:spcPts val="0"/>
                        </a:spcBef>
                        <a:spcAft>
                          <a:spcPts val="400"/>
                        </a:spcAft>
                      </a:pPr>
                      <a:endParaRPr lang="en-US" sz="2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endParaRPr lang="en-US" sz="2400" b="1" dirty="0">
                        <a:effectLst/>
                        <a:latin typeface="+mn-lt"/>
                        <a:ea typeface="Cambria" panose="02040503050406030204" pitchFamily="18" charset="0"/>
                        <a:cs typeface="Cambria" panose="02040503050406030204" pitchFamily="18" charset="0"/>
                      </a:endParaRPr>
                    </a:p>
                    <a:p>
                      <a:pPr marL="0" marR="0" algn="ctr">
                        <a:spcBef>
                          <a:spcPts val="0"/>
                        </a:spcBef>
                        <a:spcAft>
                          <a:spcPts val="400"/>
                        </a:spcAft>
                      </a:pPr>
                      <a:r>
                        <a:rPr lang="en-US" sz="2400" b="1" dirty="0">
                          <a:effectLst/>
                          <a:latin typeface="+mn-lt"/>
                          <a:ea typeface="Cambria" panose="02040503050406030204" pitchFamily="18" charset="0"/>
                          <a:cs typeface="Cambria" panose="02040503050406030204" pitchFamily="18" charset="0"/>
                        </a:rPr>
                        <a:t>Howard </a:t>
                      </a:r>
                      <a:r>
                        <a:rPr lang="en-US" sz="2400" b="1" dirty="0" err="1">
                          <a:effectLst/>
                          <a:latin typeface="+mn-lt"/>
                          <a:ea typeface="Cambria" panose="02040503050406030204" pitchFamily="18" charset="0"/>
                          <a:cs typeface="Cambria" panose="02040503050406030204" pitchFamily="18" charset="0"/>
                        </a:rPr>
                        <a:t>Scher</a:t>
                      </a:r>
                      <a:r>
                        <a:rPr lang="en-US" sz="2400" b="1" dirty="0">
                          <a:effectLst/>
                          <a:latin typeface="+mn-lt"/>
                          <a:ea typeface="Cambria" panose="02040503050406030204" pitchFamily="18" charset="0"/>
                          <a:cs typeface="Cambria" panose="02040503050406030204" pitchFamily="18" charset="0"/>
                        </a:rPr>
                        <a:t>, MD</a:t>
                      </a:r>
                    </a:p>
                    <a:p>
                      <a:pPr marL="0" marR="0" algn="ctr">
                        <a:spcBef>
                          <a:spcPts val="0"/>
                        </a:spcBef>
                        <a:spcAft>
                          <a:spcPts val="400"/>
                        </a:spcAft>
                      </a:pPr>
                      <a:r>
                        <a:rPr lang="en-US" sz="2400" b="0" dirty="0">
                          <a:effectLst/>
                          <a:latin typeface="+mn-lt"/>
                          <a:ea typeface="Cambria" panose="02040503050406030204" pitchFamily="18" charset="0"/>
                          <a:cs typeface="Cambria" panose="02040503050406030204" pitchFamily="18" charset="0"/>
                        </a:rPr>
                        <a:t>MSKCC</a:t>
                      </a:r>
                    </a:p>
                    <a:p>
                      <a:pPr marL="0" marR="0" algn="ctr">
                        <a:spcBef>
                          <a:spcPts val="0"/>
                        </a:spcBef>
                        <a:spcAft>
                          <a:spcPts val="400"/>
                        </a:spcAft>
                      </a:pPr>
                      <a:r>
                        <a:rPr lang="en-US" sz="2400" b="0" dirty="0">
                          <a:effectLst/>
                          <a:latin typeface="+mn-lt"/>
                          <a:ea typeface="Cambria" panose="02040503050406030204" pitchFamily="18" charset="0"/>
                          <a:cs typeface="Cambria" panose="02040503050406030204" pitchFamily="18" charset="0"/>
                        </a:rPr>
                        <a:t>Co-Chairholder </a:t>
                      </a:r>
                    </a:p>
                    <a:p>
                      <a:pPr marL="0" marR="0" algn="ctr">
                        <a:spcBef>
                          <a:spcPts val="0"/>
                        </a:spcBef>
                        <a:spcAft>
                          <a:spcPts val="400"/>
                        </a:spcAft>
                      </a:pPr>
                      <a:endParaRPr lang="en-US" sz="2400" b="0" dirty="0">
                        <a:effectLst/>
                        <a:latin typeface="+mn-lt"/>
                        <a:ea typeface="Calibri" panose="020F0502020204030204" pitchFamily="34" charset="0"/>
                      </a:endParaRPr>
                    </a:p>
                  </a:txBody>
                  <a:tcPr marL="68580" marR="68580"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11873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6118999" y="4861160"/>
            <a:ext cx="1952749" cy="2900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p:cNvSpPr/>
          <p:nvPr/>
        </p:nvSpPr>
        <p:spPr>
          <a:xfrm>
            <a:off x="4014244" y="5444316"/>
            <a:ext cx="246888" cy="2468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835308" y="5435852"/>
            <a:ext cx="246888" cy="2468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p:cNvSpPr/>
          <p:nvPr/>
        </p:nvSpPr>
        <p:spPr>
          <a:xfrm>
            <a:off x="5513290" y="4331418"/>
            <a:ext cx="246888" cy="4616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p:cNvSpPr/>
          <p:nvPr/>
        </p:nvSpPr>
        <p:spPr>
          <a:xfrm>
            <a:off x="3756039" y="4326936"/>
            <a:ext cx="1952749" cy="2900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p:cNvSpPr/>
          <p:nvPr/>
        </p:nvSpPr>
        <p:spPr>
          <a:xfrm>
            <a:off x="2120480" y="4326936"/>
            <a:ext cx="2053353" cy="3005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2120481" y="5444316"/>
            <a:ext cx="1795844" cy="2870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120481" y="1748482"/>
            <a:ext cx="7181988" cy="290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2120481" y="3062536"/>
            <a:ext cx="7181988" cy="24069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9076103" y="1748481"/>
            <a:ext cx="226366" cy="15529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62617"/>
            <a:ext cx="12192000" cy="946795"/>
          </a:xfrm>
        </p:spPr>
        <p:txBody>
          <a:bodyPr/>
          <a:lstStyle/>
          <a:p>
            <a:pPr algn="ctr"/>
            <a:r>
              <a:rPr lang="en-US" dirty="0"/>
              <a:t>Pre-Analytic MTDE Progress</a:t>
            </a:r>
          </a:p>
        </p:txBody>
      </p:sp>
      <p:sp>
        <p:nvSpPr>
          <p:cNvPr id="22" name="Rounded Rectangle 21"/>
          <p:cNvSpPr/>
          <p:nvPr/>
        </p:nvSpPr>
        <p:spPr>
          <a:xfrm>
            <a:off x="5214885" y="6363207"/>
            <a:ext cx="298405" cy="239299"/>
          </a:xfrm>
          <a:prstGeom prst="round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5499842" y="6294598"/>
            <a:ext cx="1409360" cy="369332"/>
          </a:xfrm>
          <a:prstGeom prst="rect">
            <a:avLst/>
          </a:prstGeom>
          <a:noFill/>
        </p:spPr>
        <p:txBody>
          <a:bodyPr wrap="none" rtlCol="0">
            <a:spAutoFit/>
          </a:bodyPr>
          <a:lstStyle/>
          <a:p>
            <a:r>
              <a:rPr lang="en-US" dirty="0"/>
              <a:t>= Completed</a:t>
            </a:r>
          </a:p>
        </p:txBody>
      </p:sp>
      <p:sp>
        <p:nvSpPr>
          <p:cNvPr id="6" name="Freeform 5"/>
          <p:cNvSpPr/>
          <p:nvPr/>
        </p:nvSpPr>
        <p:spPr>
          <a:xfrm>
            <a:off x="2630129" y="1441767"/>
            <a:ext cx="1543705" cy="860622"/>
          </a:xfrm>
          <a:custGeom>
            <a:avLst/>
            <a:gdLst>
              <a:gd name="connsiteX0" fmla="*/ 0 w 1543705"/>
              <a:gd name="connsiteY0" fmla="*/ 86062 h 860622"/>
              <a:gd name="connsiteX1" fmla="*/ 86062 w 1543705"/>
              <a:gd name="connsiteY1" fmla="*/ 0 h 860622"/>
              <a:gd name="connsiteX2" fmla="*/ 1457643 w 1543705"/>
              <a:gd name="connsiteY2" fmla="*/ 0 h 860622"/>
              <a:gd name="connsiteX3" fmla="*/ 1543705 w 1543705"/>
              <a:gd name="connsiteY3" fmla="*/ 86062 h 860622"/>
              <a:gd name="connsiteX4" fmla="*/ 1543705 w 1543705"/>
              <a:gd name="connsiteY4" fmla="*/ 774560 h 860622"/>
              <a:gd name="connsiteX5" fmla="*/ 1457643 w 1543705"/>
              <a:gd name="connsiteY5" fmla="*/ 860622 h 860622"/>
              <a:gd name="connsiteX6" fmla="*/ 86062 w 1543705"/>
              <a:gd name="connsiteY6" fmla="*/ 860622 h 860622"/>
              <a:gd name="connsiteX7" fmla="*/ 0 w 1543705"/>
              <a:gd name="connsiteY7" fmla="*/ 774560 h 860622"/>
              <a:gd name="connsiteX8" fmla="*/ 0 w 1543705"/>
              <a:gd name="connsiteY8" fmla="*/ 86062 h 86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3705" h="860622">
                <a:moveTo>
                  <a:pt x="0" y="86062"/>
                </a:moveTo>
                <a:cubicBezTo>
                  <a:pt x="0" y="38531"/>
                  <a:pt x="38531" y="0"/>
                  <a:pt x="86062" y="0"/>
                </a:cubicBezTo>
                <a:lnTo>
                  <a:pt x="1457643" y="0"/>
                </a:lnTo>
                <a:cubicBezTo>
                  <a:pt x="1505174" y="0"/>
                  <a:pt x="1543705" y="38531"/>
                  <a:pt x="1543705" y="86062"/>
                </a:cubicBezTo>
                <a:lnTo>
                  <a:pt x="1543705" y="774560"/>
                </a:lnTo>
                <a:cubicBezTo>
                  <a:pt x="1543705" y="822091"/>
                  <a:pt x="1505174" y="860622"/>
                  <a:pt x="1457643" y="860622"/>
                </a:cubicBezTo>
                <a:lnTo>
                  <a:pt x="86062" y="860622"/>
                </a:lnTo>
                <a:cubicBezTo>
                  <a:pt x="38531" y="860622"/>
                  <a:pt x="0" y="822091"/>
                  <a:pt x="0" y="774560"/>
                </a:cubicBezTo>
                <a:lnTo>
                  <a:pt x="0" y="8606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167" tIns="86167" rIns="86167" bIns="86167" numCol="1" spcCol="1270" anchor="ctr" anchorCtr="0">
            <a:noAutofit/>
          </a:bodyPr>
          <a:lstStyle/>
          <a:p>
            <a:pPr lvl="0" algn="ctr" defTabSz="711200">
              <a:lnSpc>
                <a:spcPct val="90000"/>
              </a:lnSpc>
              <a:spcBef>
                <a:spcPct val="0"/>
              </a:spcBef>
              <a:spcAft>
                <a:spcPct val="35000"/>
              </a:spcAft>
            </a:pPr>
            <a:r>
              <a:rPr lang="en-US" sz="1600" b="1" kern="1200" dirty="0"/>
              <a:t>BloodPAC Member Review</a:t>
            </a:r>
          </a:p>
        </p:txBody>
      </p:sp>
      <p:sp>
        <p:nvSpPr>
          <p:cNvPr id="8" name="Freeform 7"/>
          <p:cNvSpPr/>
          <p:nvPr/>
        </p:nvSpPr>
        <p:spPr>
          <a:xfrm>
            <a:off x="4980625" y="1476292"/>
            <a:ext cx="1543705" cy="860622"/>
          </a:xfrm>
          <a:custGeom>
            <a:avLst/>
            <a:gdLst>
              <a:gd name="connsiteX0" fmla="*/ 0 w 1543705"/>
              <a:gd name="connsiteY0" fmla="*/ 86062 h 860622"/>
              <a:gd name="connsiteX1" fmla="*/ 86062 w 1543705"/>
              <a:gd name="connsiteY1" fmla="*/ 0 h 860622"/>
              <a:gd name="connsiteX2" fmla="*/ 1457643 w 1543705"/>
              <a:gd name="connsiteY2" fmla="*/ 0 h 860622"/>
              <a:gd name="connsiteX3" fmla="*/ 1543705 w 1543705"/>
              <a:gd name="connsiteY3" fmla="*/ 86062 h 860622"/>
              <a:gd name="connsiteX4" fmla="*/ 1543705 w 1543705"/>
              <a:gd name="connsiteY4" fmla="*/ 774560 h 860622"/>
              <a:gd name="connsiteX5" fmla="*/ 1457643 w 1543705"/>
              <a:gd name="connsiteY5" fmla="*/ 860622 h 860622"/>
              <a:gd name="connsiteX6" fmla="*/ 86062 w 1543705"/>
              <a:gd name="connsiteY6" fmla="*/ 860622 h 860622"/>
              <a:gd name="connsiteX7" fmla="*/ 0 w 1543705"/>
              <a:gd name="connsiteY7" fmla="*/ 774560 h 860622"/>
              <a:gd name="connsiteX8" fmla="*/ 0 w 1543705"/>
              <a:gd name="connsiteY8" fmla="*/ 86062 h 86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3705" h="860622">
                <a:moveTo>
                  <a:pt x="0" y="86062"/>
                </a:moveTo>
                <a:cubicBezTo>
                  <a:pt x="0" y="38531"/>
                  <a:pt x="38531" y="0"/>
                  <a:pt x="86062" y="0"/>
                </a:cubicBezTo>
                <a:lnTo>
                  <a:pt x="1457643" y="0"/>
                </a:lnTo>
                <a:cubicBezTo>
                  <a:pt x="1505174" y="0"/>
                  <a:pt x="1543705" y="38531"/>
                  <a:pt x="1543705" y="86062"/>
                </a:cubicBezTo>
                <a:lnTo>
                  <a:pt x="1543705" y="774560"/>
                </a:lnTo>
                <a:cubicBezTo>
                  <a:pt x="1543705" y="822091"/>
                  <a:pt x="1505174" y="860622"/>
                  <a:pt x="1457643" y="860622"/>
                </a:cubicBezTo>
                <a:lnTo>
                  <a:pt x="86062" y="860622"/>
                </a:lnTo>
                <a:cubicBezTo>
                  <a:pt x="38531" y="860622"/>
                  <a:pt x="0" y="822091"/>
                  <a:pt x="0" y="774560"/>
                </a:cubicBezTo>
                <a:lnTo>
                  <a:pt x="0" y="8606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167" tIns="86167" rIns="86167" bIns="86167" numCol="1" spcCol="1270" anchor="ctr" anchorCtr="0">
            <a:noAutofit/>
          </a:bodyPr>
          <a:lstStyle/>
          <a:p>
            <a:pPr lvl="0" algn="ctr" defTabSz="711200">
              <a:lnSpc>
                <a:spcPct val="90000"/>
              </a:lnSpc>
              <a:spcBef>
                <a:spcPct val="0"/>
              </a:spcBef>
              <a:spcAft>
                <a:spcPct val="35000"/>
              </a:spcAft>
            </a:pPr>
            <a:r>
              <a:rPr lang="en-US" sz="1600" b="1" kern="1200" dirty="0"/>
              <a:t>26 Pre-Analytical Variables</a:t>
            </a:r>
          </a:p>
        </p:txBody>
      </p:sp>
      <p:sp>
        <p:nvSpPr>
          <p:cNvPr id="12" name="Freeform 11"/>
          <p:cNvSpPr/>
          <p:nvPr/>
        </p:nvSpPr>
        <p:spPr>
          <a:xfrm>
            <a:off x="7331122" y="1476292"/>
            <a:ext cx="1543705" cy="860622"/>
          </a:xfrm>
          <a:custGeom>
            <a:avLst/>
            <a:gdLst>
              <a:gd name="connsiteX0" fmla="*/ 0 w 1543705"/>
              <a:gd name="connsiteY0" fmla="*/ 86062 h 860622"/>
              <a:gd name="connsiteX1" fmla="*/ 86062 w 1543705"/>
              <a:gd name="connsiteY1" fmla="*/ 0 h 860622"/>
              <a:gd name="connsiteX2" fmla="*/ 1457643 w 1543705"/>
              <a:gd name="connsiteY2" fmla="*/ 0 h 860622"/>
              <a:gd name="connsiteX3" fmla="*/ 1543705 w 1543705"/>
              <a:gd name="connsiteY3" fmla="*/ 86062 h 860622"/>
              <a:gd name="connsiteX4" fmla="*/ 1543705 w 1543705"/>
              <a:gd name="connsiteY4" fmla="*/ 774560 h 860622"/>
              <a:gd name="connsiteX5" fmla="*/ 1457643 w 1543705"/>
              <a:gd name="connsiteY5" fmla="*/ 860622 h 860622"/>
              <a:gd name="connsiteX6" fmla="*/ 86062 w 1543705"/>
              <a:gd name="connsiteY6" fmla="*/ 860622 h 860622"/>
              <a:gd name="connsiteX7" fmla="*/ 0 w 1543705"/>
              <a:gd name="connsiteY7" fmla="*/ 774560 h 860622"/>
              <a:gd name="connsiteX8" fmla="*/ 0 w 1543705"/>
              <a:gd name="connsiteY8" fmla="*/ 86062 h 86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3705" h="860622">
                <a:moveTo>
                  <a:pt x="0" y="86062"/>
                </a:moveTo>
                <a:cubicBezTo>
                  <a:pt x="0" y="38531"/>
                  <a:pt x="38531" y="0"/>
                  <a:pt x="86062" y="0"/>
                </a:cubicBezTo>
                <a:lnTo>
                  <a:pt x="1457643" y="0"/>
                </a:lnTo>
                <a:cubicBezTo>
                  <a:pt x="1505174" y="0"/>
                  <a:pt x="1543705" y="38531"/>
                  <a:pt x="1543705" y="86062"/>
                </a:cubicBezTo>
                <a:lnTo>
                  <a:pt x="1543705" y="774560"/>
                </a:lnTo>
                <a:cubicBezTo>
                  <a:pt x="1543705" y="822091"/>
                  <a:pt x="1505174" y="860622"/>
                  <a:pt x="1457643" y="860622"/>
                </a:cubicBezTo>
                <a:lnTo>
                  <a:pt x="86062" y="860622"/>
                </a:lnTo>
                <a:cubicBezTo>
                  <a:pt x="38531" y="860622"/>
                  <a:pt x="0" y="822091"/>
                  <a:pt x="0" y="774560"/>
                </a:cubicBezTo>
                <a:lnTo>
                  <a:pt x="0" y="8606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167" tIns="86167" rIns="86167" bIns="86167" numCol="1" spcCol="1270" anchor="ctr" anchorCtr="0">
            <a:noAutofit/>
          </a:bodyPr>
          <a:lstStyle/>
          <a:p>
            <a:pPr lvl="0" algn="ctr" defTabSz="711200">
              <a:lnSpc>
                <a:spcPct val="90000"/>
              </a:lnSpc>
              <a:spcBef>
                <a:spcPct val="0"/>
              </a:spcBef>
              <a:spcAft>
                <a:spcPct val="35000"/>
              </a:spcAft>
            </a:pPr>
            <a:r>
              <a:rPr lang="en-US" sz="1600" b="1" kern="1200" dirty="0"/>
              <a:t>11 Pre-Analytical MTDEs</a:t>
            </a:r>
          </a:p>
        </p:txBody>
      </p:sp>
      <p:sp>
        <p:nvSpPr>
          <p:cNvPr id="16" name="Freeform 15"/>
          <p:cNvSpPr/>
          <p:nvPr/>
        </p:nvSpPr>
        <p:spPr>
          <a:xfrm>
            <a:off x="7331122" y="2743188"/>
            <a:ext cx="1543705" cy="860622"/>
          </a:xfrm>
          <a:custGeom>
            <a:avLst/>
            <a:gdLst>
              <a:gd name="connsiteX0" fmla="*/ 0 w 1543705"/>
              <a:gd name="connsiteY0" fmla="*/ 86062 h 860622"/>
              <a:gd name="connsiteX1" fmla="*/ 86062 w 1543705"/>
              <a:gd name="connsiteY1" fmla="*/ 0 h 860622"/>
              <a:gd name="connsiteX2" fmla="*/ 1457643 w 1543705"/>
              <a:gd name="connsiteY2" fmla="*/ 0 h 860622"/>
              <a:gd name="connsiteX3" fmla="*/ 1543705 w 1543705"/>
              <a:gd name="connsiteY3" fmla="*/ 86062 h 860622"/>
              <a:gd name="connsiteX4" fmla="*/ 1543705 w 1543705"/>
              <a:gd name="connsiteY4" fmla="*/ 774560 h 860622"/>
              <a:gd name="connsiteX5" fmla="*/ 1457643 w 1543705"/>
              <a:gd name="connsiteY5" fmla="*/ 860622 h 860622"/>
              <a:gd name="connsiteX6" fmla="*/ 86062 w 1543705"/>
              <a:gd name="connsiteY6" fmla="*/ 860622 h 860622"/>
              <a:gd name="connsiteX7" fmla="*/ 0 w 1543705"/>
              <a:gd name="connsiteY7" fmla="*/ 774560 h 860622"/>
              <a:gd name="connsiteX8" fmla="*/ 0 w 1543705"/>
              <a:gd name="connsiteY8" fmla="*/ 86062 h 86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3705" h="860622">
                <a:moveTo>
                  <a:pt x="0" y="86062"/>
                </a:moveTo>
                <a:cubicBezTo>
                  <a:pt x="0" y="38531"/>
                  <a:pt x="38531" y="0"/>
                  <a:pt x="86062" y="0"/>
                </a:cubicBezTo>
                <a:lnTo>
                  <a:pt x="1457643" y="0"/>
                </a:lnTo>
                <a:cubicBezTo>
                  <a:pt x="1505174" y="0"/>
                  <a:pt x="1543705" y="38531"/>
                  <a:pt x="1543705" y="86062"/>
                </a:cubicBezTo>
                <a:lnTo>
                  <a:pt x="1543705" y="774560"/>
                </a:lnTo>
                <a:cubicBezTo>
                  <a:pt x="1543705" y="822091"/>
                  <a:pt x="1505174" y="860622"/>
                  <a:pt x="1457643" y="860622"/>
                </a:cubicBezTo>
                <a:lnTo>
                  <a:pt x="86062" y="860622"/>
                </a:lnTo>
                <a:cubicBezTo>
                  <a:pt x="38531" y="860622"/>
                  <a:pt x="0" y="822091"/>
                  <a:pt x="0" y="774560"/>
                </a:cubicBezTo>
                <a:lnTo>
                  <a:pt x="0" y="8606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167" tIns="86167" rIns="86167" bIns="86167" numCol="1" spcCol="1270" anchor="ctr" anchorCtr="0">
            <a:noAutofit/>
          </a:bodyPr>
          <a:lstStyle/>
          <a:p>
            <a:pPr lvl="0" algn="ctr" defTabSz="711200">
              <a:lnSpc>
                <a:spcPct val="90000"/>
              </a:lnSpc>
              <a:spcBef>
                <a:spcPct val="0"/>
              </a:spcBef>
              <a:spcAft>
                <a:spcPct val="35000"/>
              </a:spcAft>
            </a:pPr>
            <a:r>
              <a:rPr lang="en-US" sz="1600" b="1" kern="1200" dirty="0"/>
              <a:t>FDA Consultation</a:t>
            </a:r>
          </a:p>
          <a:p>
            <a:pPr lvl="0" algn="ctr" defTabSz="711200">
              <a:lnSpc>
                <a:spcPct val="90000"/>
              </a:lnSpc>
              <a:spcBef>
                <a:spcPct val="0"/>
              </a:spcBef>
              <a:spcAft>
                <a:spcPct val="35000"/>
              </a:spcAft>
            </a:pPr>
            <a:r>
              <a:rPr lang="en-US" sz="1600" b="1" kern="1200" dirty="0"/>
              <a:t>Meeting 1</a:t>
            </a:r>
          </a:p>
        </p:txBody>
      </p:sp>
      <p:sp>
        <p:nvSpPr>
          <p:cNvPr id="18" name="Freeform 17"/>
          <p:cNvSpPr/>
          <p:nvPr/>
        </p:nvSpPr>
        <p:spPr>
          <a:xfrm>
            <a:off x="4980625" y="2743188"/>
            <a:ext cx="1543705" cy="860622"/>
          </a:xfrm>
          <a:custGeom>
            <a:avLst/>
            <a:gdLst>
              <a:gd name="connsiteX0" fmla="*/ 0 w 1543705"/>
              <a:gd name="connsiteY0" fmla="*/ 86062 h 860622"/>
              <a:gd name="connsiteX1" fmla="*/ 86062 w 1543705"/>
              <a:gd name="connsiteY1" fmla="*/ 0 h 860622"/>
              <a:gd name="connsiteX2" fmla="*/ 1457643 w 1543705"/>
              <a:gd name="connsiteY2" fmla="*/ 0 h 860622"/>
              <a:gd name="connsiteX3" fmla="*/ 1543705 w 1543705"/>
              <a:gd name="connsiteY3" fmla="*/ 86062 h 860622"/>
              <a:gd name="connsiteX4" fmla="*/ 1543705 w 1543705"/>
              <a:gd name="connsiteY4" fmla="*/ 774560 h 860622"/>
              <a:gd name="connsiteX5" fmla="*/ 1457643 w 1543705"/>
              <a:gd name="connsiteY5" fmla="*/ 860622 h 860622"/>
              <a:gd name="connsiteX6" fmla="*/ 86062 w 1543705"/>
              <a:gd name="connsiteY6" fmla="*/ 860622 h 860622"/>
              <a:gd name="connsiteX7" fmla="*/ 0 w 1543705"/>
              <a:gd name="connsiteY7" fmla="*/ 774560 h 860622"/>
              <a:gd name="connsiteX8" fmla="*/ 0 w 1543705"/>
              <a:gd name="connsiteY8" fmla="*/ 86062 h 86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3705" h="860622">
                <a:moveTo>
                  <a:pt x="0" y="86062"/>
                </a:moveTo>
                <a:cubicBezTo>
                  <a:pt x="0" y="38531"/>
                  <a:pt x="38531" y="0"/>
                  <a:pt x="86062" y="0"/>
                </a:cubicBezTo>
                <a:lnTo>
                  <a:pt x="1457643" y="0"/>
                </a:lnTo>
                <a:cubicBezTo>
                  <a:pt x="1505174" y="0"/>
                  <a:pt x="1543705" y="38531"/>
                  <a:pt x="1543705" y="86062"/>
                </a:cubicBezTo>
                <a:lnTo>
                  <a:pt x="1543705" y="774560"/>
                </a:lnTo>
                <a:cubicBezTo>
                  <a:pt x="1543705" y="822091"/>
                  <a:pt x="1505174" y="860622"/>
                  <a:pt x="1457643" y="860622"/>
                </a:cubicBezTo>
                <a:lnTo>
                  <a:pt x="86062" y="860622"/>
                </a:lnTo>
                <a:cubicBezTo>
                  <a:pt x="38531" y="860622"/>
                  <a:pt x="0" y="822091"/>
                  <a:pt x="0" y="774560"/>
                </a:cubicBezTo>
                <a:lnTo>
                  <a:pt x="0" y="8606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167" tIns="86167" rIns="86167" bIns="86167" numCol="1" spcCol="1270" anchor="ctr" anchorCtr="0">
            <a:noAutofit/>
          </a:bodyPr>
          <a:lstStyle/>
          <a:p>
            <a:pPr lvl="0" algn="ctr" defTabSz="711200">
              <a:lnSpc>
                <a:spcPct val="90000"/>
              </a:lnSpc>
              <a:spcBef>
                <a:spcPct val="0"/>
              </a:spcBef>
              <a:spcAft>
                <a:spcPct val="35000"/>
              </a:spcAft>
            </a:pPr>
            <a:r>
              <a:rPr lang="en-US" sz="1600" b="1" kern="1200" dirty="0"/>
              <a:t>52 Variables</a:t>
            </a:r>
          </a:p>
        </p:txBody>
      </p:sp>
      <p:sp>
        <p:nvSpPr>
          <p:cNvPr id="20" name="Freeform 19"/>
          <p:cNvSpPr/>
          <p:nvPr/>
        </p:nvSpPr>
        <p:spPr>
          <a:xfrm>
            <a:off x="2650188" y="2743188"/>
            <a:ext cx="1543705" cy="860622"/>
          </a:xfrm>
          <a:custGeom>
            <a:avLst/>
            <a:gdLst>
              <a:gd name="connsiteX0" fmla="*/ 0 w 1543705"/>
              <a:gd name="connsiteY0" fmla="*/ 86062 h 860622"/>
              <a:gd name="connsiteX1" fmla="*/ 86062 w 1543705"/>
              <a:gd name="connsiteY1" fmla="*/ 0 h 860622"/>
              <a:gd name="connsiteX2" fmla="*/ 1457643 w 1543705"/>
              <a:gd name="connsiteY2" fmla="*/ 0 h 860622"/>
              <a:gd name="connsiteX3" fmla="*/ 1543705 w 1543705"/>
              <a:gd name="connsiteY3" fmla="*/ 86062 h 860622"/>
              <a:gd name="connsiteX4" fmla="*/ 1543705 w 1543705"/>
              <a:gd name="connsiteY4" fmla="*/ 774560 h 860622"/>
              <a:gd name="connsiteX5" fmla="*/ 1457643 w 1543705"/>
              <a:gd name="connsiteY5" fmla="*/ 860622 h 860622"/>
              <a:gd name="connsiteX6" fmla="*/ 86062 w 1543705"/>
              <a:gd name="connsiteY6" fmla="*/ 860622 h 860622"/>
              <a:gd name="connsiteX7" fmla="*/ 0 w 1543705"/>
              <a:gd name="connsiteY7" fmla="*/ 774560 h 860622"/>
              <a:gd name="connsiteX8" fmla="*/ 0 w 1543705"/>
              <a:gd name="connsiteY8" fmla="*/ 86062 h 86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3705" h="860622">
                <a:moveTo>
                  <a:pt x="0" y="86062"/>
                </a:moveTo>
                <a:cubicBezTo>
                  <a:pt x="0" y="38531"/>
                  <a:pt x="38531" y="0"/>
                  <a:pt x="86062" y="0"/>
                </a:cubicBezTo>
                <a:lnTo>
                  <a:pt x="1457643" y="0"/>
                </a:lnTo>
                <a:cubicBezTo>
                  <a:pt x="1505174" y="0"/>
                  <a:pt x="1543705" y="38531"/>
                  <a:pt x="1543705" y="86062"/>
                </a:cubicBezTo>
                <a:lnTo>
                  <a:pt x="1543705" y="774560"/>
                </a:lnTo>
                <a:cubicBezTo>
                  <a:pt x="1543705" y="822091"/>
                  <a:pt x="1505174" y="860622"/>
                  <a:pt x="1457643" y="860622"/>
                </a:cubicBezTo>
                <a:lnTo>
                  <a:pt x="86062" y="860622"/>
                </a:lnTo>
                <a:cubicBezTo>
                  <a:pt x="38531" y="860622"/>
                  <a:pt x="0" y="822091"/>
                  <a:pt x="0" y="774560"/>
                </a:cubicBezTo>
                <a:lnTo>
                  <a:pt x="0" y="8606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167" tIns="86167" rIns="86167" bIns="86167" numCol="1" spcCol="1270" anchor="ctr" anchorCtr="0">
            <a:noAutofit/>
          </a:bodyPr>
          <a:lstStyle/>
          <a:p>
            <a:pPr lvl="0" algn="ctr" defTabSz="711200">
              <a:lnSpc>
                <a:spcPct val="90000"/>
              </a:lnSpc>
              <a:spcBef>
                <a:spcPct val="0"/>
              </a:spcBef>
              <a:spcAft>
                <a:spcPct val="35000"/>
              </a:spcAft>
            </a:pPr>
            <a:r>
              <a:rPr lang="en-US" sz="1600" b="1" kern="1200" dirty="0"/>
              <a:t>BloodPAC Member Review</a:t>
            </a:r>
          </a:p>
        </p:txBody>
      </p:sp>
      <p:sp>
        <p:nvSpPr>
          <p:cNvPr id="27" name="Freeform 26"/>
          <p:cNvSpPr/>
          <p:nvPr/>
        </p:nvSpPr>
        <p:spPr>
          <a:xfrm>
            <a:off x="2630129" y="5135029"/>
            <a:ext cx="1543705" cy="860622"/>
          </a:xfrm>
          <a:custGeom>
            <a:avLst/>
            <a:gdLst>
              <a:gd name="connsiteX0" fmla="*/ 0 w 1543705"/>
              <a:gd name="connsiteY0" fmla="*/ 86062 h 860622"/>
              <a:gd name="connsiteX1" fmla="*/ 86062 w 1543705"/>
              <a:gd name="connsiteY1" fmla="*/ 0 h 860622"/>
              <a:gd name="connsiteX2" fmla="*/ 1457643 w 1543705"/>
              <a:gd name="connsiteY2" fmla="*/ 0 h 860622"/>
              <a:gd name="connsiteX3" fmla="*/ 1543705 w 1543705"/>
              <a:gd name="connsiteY3" fmla="*/ 86062 h 860622"/>
              <a:gd name="connsiteX4" fmla="*/ 1543705 w 1543705"/>
              <a:gd name="connsiteY4" fmla="*/ 774560 h 860622"/>
              <a:gd name="connsiteX5" fmla="*/ 1457643 w 1543705"/>
              <a:gd name="connsiteY5" fmla="*/ 860622 h 860622"/>
              <a:gd name="connsiteX6" fmla="*/ 86062 w 1543705"/>
              <a:gd name="connsiteY6" fmla="*/ 860622 h 860622"/>
              <a:gd name="connsiteX7" fmla="*/ 0 w 1543705"/>
              <a:gd name="connsiteY7" fmla="*/ 774560 h 860622"/>
              <a:gd name="connsiteX8" fmla="*/ 0 w 1543705"/>
              <a:gd name="connsiteY8" fmla="*/ 86062 h 86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3705" h="860622">
                <a:moveTo>
                  <a:pt x="0" y="86062"/>
                </a:moveTo>
                <a:cubicBezTo>
                  <a:pt x="0" y="38531"/>
                  <a:pt x="38531" y="0"/>
                  <a:pt x="86062" y="0"/>
                </a:cubicBezTo>
                <a:lnTo>
                  <a:pt x="1457643" y="0"/>
                </a:lnTo>
                <a:cubicBezTo>
                  <a:pt x="1505174" y="0"/>
                  <a:pt x="1543705" y="38531"/>
                  <a:pt x="1543705" y="86062"/>
                </a:cubicBezTo>
                <a:lnTo>
                  <a:pt x="1543705" y="774560"/>
                </a:lnTo>
                <a:cubicBezTo>
                  <a:pt x="1543705" y="822091"/>
                  <a:pt x="1505174" y="860622"/>
                  <a:pt x="1457643" y="860622"/>
                </a:cubicBezTo>
                <a:lnTo>
                  <a:pt x="86062" y="860622"/>
                </a:lnTo>
                <a:cubicBezTo>
                  <a:pt x="38531" y="860622"/>
                  <a:pt x="0" y="822091"/>
                  <a:pt x="0" y="774560"/>
                </a:cubicBezTo>
                <a:lnTo>
                  <a:pt x="0" y="8606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167" tIns="86167" rIns="86167" bIns="86167" numCol="1" spcCol="1270" anchor="ctr" anchorCtr="0">
            <a:noAutofit/>
          </a:bodyPr>
          <a:lstStyle/>
          <a:p>
            <a:pPr lvl="0" algn="ctr" defTabSz="711200">
              <a:lnSpc>
                <a:spcPct val="90000"/>
              </a:lnSpc>
              <a:spcBef>
                <a:spcPct val="0"/>
              </a:spcBef>
              <a:spcAft>
                <a:spcPct val="35000"/>
              </a:spcAft>
            </a:pPr>
            <a:r>
              <a:rPr lang="en-US" sz="1600" b="1" kern="1200" dirty="0"/>
              <a:t>Additional Pre-Analytical Variables</a:t>
            </a:r>
          </a:p>
        </p:txBody>
      </p:sp>
      <p:sp>
        <p:nvSpPr>
          <p:cNvPr id="30" name="Freeform 29"/>
          <p:cNvSpPr/>
          <p:nvPr/>
        </p:nvSpPr>
        <p:spPr>
          <a:xfrm>
            <a:off x="7331122" y="4567226"/>
            <a:ext cx="1543705" cy="860622"/>
          </a:xfrm>
          <a:custGeom>
            <a:avLst/>
            <a:gdLst>
              <a:gd name="connsiteX0" fmla="*/ 0 w 1543705"/>
              <a:gd name="connsiteY0" fmla="*/ 86062 h 860622"/>
              <a:gd name="connsiteX1" fmla="*/ 86062 w 1543705"/>
              <a:gd name="connsiteY1" fmla="*/ 0 h 860622"/>
              <a:gd name="connsiteX2" fmla="*/ 1457643 w 1543705"/>
              <a:gd name="connsiteY2" fmla="*/ 0 h 860622"/>
              <a:gd name="connsiteX3" fmla="*/ 1543705 w 1543705"/>
              <a:gd name="connsiteY3" fmla="*/ 86062 h 860622"/>
              <a:gd name="connsiteX4" fmla="*/ 1543705 w 1543705"/>
              <a:gd name="connsiteY4" fmla="*/ 774560 h 860622"/>
              <a:gd name="connsiteX5" fmla="*/ 1457643 w 1543705"/>
              <a:gd name="connsiteY5" fmla="*/ 860622 h 860622"/>
              <a:gd name="connsiteX6" fmla="*/ 86062 w 1543705"/>
              <a:gd name="connsiteY6" fmla="*/ 860622 h 860622"/>
              <a:gd name="connsiteX7" fmla="*/ 0 w 1543705"/>
              <a:gd name="connsiteY7" fmla="*/ 774560 h 860622"/>
              <a:gd name="connsiteX8" fmla="*/ 0 w 1543705"/>
              <a:gd name="connsiteY8" fmla="*/ 86062 h 86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3705" h="860622">
                <a:moveTo>
                  <a:pt x="0" y="86062"/>
                </a:moveTo>
                <a:cubicBezTo>
                  <a:pt x="0" y="38531"/>
                  <a:pt x="38531" y="0"/>
                  <a:pt x="86062" y="0"/>
                </a:cubicBezTo>
                <a:lnTo>
                  <a:pt x="1457643" y="0"/>
                </a:lnTo>
                <a:cubicBezTo>
                  <a:pt x="1505174" y="0"/>
                  <a:pt x="1543705" y="38531"/>
                  <a:pt x="1543705" y="86062"/>
                </a:cubicBezTo>
                <a:lnTo>
                  <a:pt x="1543705" y="774560"/>
                </a:lnTo>
                <a:cubicBezTo>
                  <a:pt x="1543705" y="822091"/>
                  <a:pt x="1505174" y="860622"/>
                  <a:pt x="1457643" y="860622"/>
                </a:cubicBezTo>
                <a:lnTo>
                  <a:pt x="86062" y="860622"/>
                </a:lnTo>
                <a:cubicBezTo>
                  <a:pt x="38531" y="860622"/>
                  <a:pt x="0" y="822091"/>
                  <a:pt x="0" y="774560"/>
                </a:cubicBezTo>
                <a:lnTo>
                  <a:pt x="0" y="8606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167" tIns="86167" rIns="86167" bIns="86167" numCol="1" spcCol="1270" anchor="ctr" anchorCtr="0">
            <a:noAutofit/>
          </a:bodyPr>
          <a:lstStyle/>
          <a:p>
            <a:pPr algn="ctr" defTabSz="711200">
              <a:lnSpc>
                <a:spcPct val="90000"/>
              </a:lnSpc>
              <a:spcBef>
                <a:spcPct val="0"/>
              </a:spcBef>
              <a:spcAft>
                <a:spcPct val="35000"/>
              </a:spcAft>
            </a:pPr>
            <a:r>
              <a:rPr lang="en-US" sz="1600" b="1" dirty="0"/>
              <a:t>FDA Consultation</a:t>
            </a:r>
          </a:p>
          <a:p>
            <a:pPr algn="ctr" defTabSz="711200">
              <a:lnSpc>
                <a:spcPct val="90000"/>
              </a:lnSpc>
              <a:spcBef>
                <a:spcPct val="0"/>
              </a:spcBef>
              <a:spcAft>
                <a:spcPct val="35000"/>
              </a:spcAft>
            </a:pPr>
            <a:r>
              <a:rPr lang="en-US" sz="1600" b="1" dirty="0"/>
              <a:t>Meeting 2</a:t>
            </a:r>
          </a:p>
        </p:txBody>
      </p:sp>
      <p:sp>
        <p:nvSpPr>
          <p:cNvPr id="34" name="Freeform 33"/>
          <p:cNvSpPr/>
          <p:nvPr/>
        </p:nvSpPr>
        <p:spPr>
          <a:xfrm>
            <a:off x="2630130" y="4014100"/>
            <a:ext cx="1543705" cy="860622"/>
          </a:xfrm>
          <a:custGeom>
            <a:avLst/>
            <a:gdLst>
              <a:gd name="connsiteX0" fmla="*/ 0 w 1543705"/>
              <a:gd name="connsiteY0" fmla="*/ 86062 h 860622"/>
              <a:gd name="connsiteX1" fmla="*/ 86062 w 1543705"/>
              <a:gd name="connsiteY1" fmla="*/ 0 h 860622"/>
              <a:gd name="connsiteX2" fmla="*/ 1457643 w 1543705"/>
              <a:gd name="connsiteY2" fmla="*/ 0 h 860622"/>
              <a:gd name="connsiteX3" fmla="*/ 1543705 w 1543705"/>
              <a:gd name="connsiteY3" fmla="*/ 86062 h 860622"/>
              <a:gd name="connsiteX4" fmla="*/ 1543705 w 1543705"/>
              <a:gd name="connsiteY4" fmla="*/ 774560 h 860622"/>
              <a:gd name="connsiteX5" fmla="*/ 1457643 w 1543705"/>
              <a:gd name="connsiteY5" fmla="*/ 860622 h 860622"/>
              <a:gd name="connsiteX6" fmla="*/ 86062 w 1543705"/>
              <a:gd name="connsiteY6" fmla="*/ 860622 h 860622"/>
              <a:gd name="connsiteX7" fmla="*/ 0 w 1543705"/>
              <a:gd name="connsiteY7" fmla="*/ 774560 h 860622"/>
              <a:gd name="connsiteX8" fmla="*/ 0 w 1543705"/>
              <a:gd name="connsiteY8" fmla="*/ 86062 h 86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3705" h="860622">
                <a:moveTo>
                  <a:pt x="0" y="86062"/>
                </a:moveTo>
                <a:cubicBezTo>
                  <a:pt x="0" y="38531"/>
                  <a:pt x="38531" y="0"/>
                  <a:pt x="86062" y="0"/>
                </a:cubicBezTo>
                <a:lnTo>
                  <a:pt x="1457643" y="0"/>
                </a:lnTo>
                <a:cubicBezTo>
                  <a:pt x="1505174" y="0"/>
                  <a:pt x="1543705" y="38531"/>
                  <a:pt x="1543705" y="86062"/>
                </a:cubicBezTo>
                <a:lnTo>
                  <a:pt x="1543705" y="774560"/>
                </a:lnTo>
                <a:cubicBezTo>
                  <a:pt x="1543705" y="822091"/>
                  <a:pt x="1505174" y="860622"/>
                  <a:pt x="1457643" y="860622"/>
                </a:cubicBezTo>
                <a:lnTo>
                  <a:pt x="86062" y="860622"/>
                </a:lnTo>
                <a:cubicBezTo>
                  <a:pt x="38531" y="860622"/>
                  <a:pt x="0" y="822091"/>
                  <a:pt x="0" y="774560"/>
                </a:cubicBezTo>
                <a:lnTo>
                  <a:pt x="0" y="8606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167" tIns="86167" rIns="86167" bIns="86167" numCol="1" spcCol="1270" anchor="ctr" anchorCtr="0">
            <a:noAutofit/>
          </a:bodyPr>
          <a:lstStyle/>
          <a:p>
            <a:pPr lvl="0" algn="ctr" defTabSz="711200">
              <a:lnSpc>
                <a:spcPct val="90000"/>
              </a:lnSpc>
              <a:spcBef>
                <a:spcPct val="0"/>
              </a:spcBef>
              <a:spcAft>
                <a:spcPct val="35000"/>
              </a:spcAft>
            </a:pPr>
            <a:r>
              <a:rPr lang="en-US" sz="1600" b="1" kern="1200" dirty="0"/>
              <a:t>MTDEs</a:t>
            </a:r>
          </a:p>
        </p:txBody>
      </p:sp>
      <p:sp>
        <p:nvSpPr>
          <p:cNvPr id="38" name="Rectangle 37"/>
          <p:cNvSpPr/>
          <p:nvPr/>
        </p:nvSpPr>
        <p:spPr>
          <a:xfrm>
            <a:off x="2120481" y="3072258"/>
            <a:ext cx="252623" cy="26189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41"/>
          <p:cNvSpPr/>
          <p:nvPr/>
        </p:nvSpPr>
        <p:spPr>
          <a:xfrm>
            <a:off x="4936936" y="4028854"/>
            <a:ext cx="1543705" cy="1965166"/>
          </a:xfrm>
          <a:custGeom>
            <a:avLst/>
            <a:gdLst>
              <a:gd name="connsiteX0" fmla="*/ 0 w 1543705"/>
              <a:gd name="connsiteY0" fmla="*/ 86062 h 860622"/>
              <a:gd name="connsiteX1" fmla="*/ 86062 w 1543705"/>
              <a:gd name="connsiteY1" fmla="*/ 0 h 860622"/>
              <a:gd name="connsiteX2" fmla="*/ 1457643 w 1543705"/>
              <a:gd name="connsiteY2" fmla="*/ 0 h 860622"/>
              <a:gd name="connsiteX3" fmla="*/ 1543705 w 1543705"/>
              <a:gd name="connsiteY3" fmla="*/ 86062 h 860622"/>
              <a:gd name="connsiteX4" fmla="*/ 1543705 w 1543705"/>
              <a:gd name="connsiteY4" fmla="*/ 774560 h 860622"/>
              <a:gd name="connsiteX5" fmla="*/ 1457643 w 1543705"/>
              <a:gd name="connsiteY5" fmla="*/ 860622 h 860622"/>
              <a:gd name="connsiteX6" fmla="*/ 86062 w 1543705"/>
              <a:gd name="connsiteY6" fmla="*/ 860622 h 860622"/>
              <a:gd name="connsiteX7" fmla="*/ 0 w 1543705"/>
              <a:gd name="connsiteY7" fmla="*/ 774560 h 860622"/>
              <a:gd name="connsiteX8" fmla="*/ 0 w 1543705"/>
              <a:gd name="connsiteY8" fmla="*/ 86062 h 86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3705" h="860622">
                <a:moveTo>
                  <a:pt x="0" y="86062"/>
                </a:moveTo>
                <a:cubicBezTo>
                  <a:pt x="0" y="38531"/>
                  <a:pt x="38531" y="0"/>
                  <a:pt x="86062" y="0"/>
                </a:cubicBezTo>
                <a:lnTo>
                  <a:pt x="1457643" y="0"/>
                </a:lnTo>
                <a:cubicBezTo>
                  <a:pt x="1505174" y="0"/>
                  <a:pt x="1543705" y="38531"/>
                  <a:pt x="1543705" y="86062"/>
                </a:cubicBezTo>
                <a:lnTo>
                  <a:pt x="1543705" y="774560"/>
                </a:lnTo>
                <a:cubicBezTo>
                  <a:pt x="1543705" y="822091"/>
                  <a:pt x="1505174" y="860622"/>
                  <a:pt x="1457643" y="860622"/>
                </a:cubicBezTo>
                <a:lnTo>
                  <a:pt x="86062" y="860622"/>
                </a:lnTo>
                <a:cubicBezTo>
                  <a:pt x="38531" y="860622"/>
                  <a:pt x="0" y="822091"/>
                  <a:pt x="0" y="774560"/>
                </a:cubicBezTo>
                <a:lnTo>
                  <a:pt x="0" y="8606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167" tIns="86167" rIns="86167" bIns="86167" numCol="1" spcCol="1270" anchor="ctr" anchorCtr="0">
            <a:noAutofit/>
          </a:bodyPr>
          <a:lstStyle/>
          <a:p>
            <a:pPr lvl="0" algn="ctr" defTabSz="711200">
              <a:lnSpc>
                <a:spcPct val="90000"/>
              </a:lnSpc>
              <a:spcBef>
                <a:spcPct val="0"/>
              </a:spcBef>
              <a:spcAft>
                <a:spcPct val="35000"/>
              </a:spcAft>
            </a:pPr>
            <a:r>
              <a:rPr lang="en-US" sz="1600" b="1" kern="1200" dirty="0"/>
              <a:t>BloodPAC Data Commons</a:t>
            </a:r>
          </a:p>
        </p:txBody>
      </p:sp>
      <p:sp>
        <p:nvSpPr>
          <p:cNvPr id="49" name="Rectangle 48"/>
          <p:cNvSpPr/>
          <p:nvPr/>
        </p:nvSpPr>
        <p:spPr>
          <a:xfrm>
            <a:off x="4345380" y="5444098"/>
            <a:ext cx="122265" cy="2468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p:cNvSpPr/>
          <p:nvPr/>
        </p:nvSpPr>
        <p:spPr>
          <a:xfrm>
            <a:off x="4595521" y="5435852"/>
            <a:ext cx="122265" cy="2468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13154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3201"/>
            <a:ext cx="12192000" cy="1176712"/>
          </a:xfrm>
        </p:spPr>
        <p:txBody>
          <a:bodyPr>
            <a:noAutofit/>
          </a:bodyPr>
          <a:lstStyle/>
          <a:p>
            <a:pPr algn="ctr"/>
            <a:r>
              <a:rPr lang="en-US" dirty="0" err="1">
                <a:solidFill>
                  <a:srgbClr val="FF0000"/>
                </a:solidFill>
              </a:rPr>
              <a:t>BloodPAC</a:t>
            </a:r>
            <a:r>
              <a:rPr lang="en-US" dirty="0">
                <a:solidFill>
                  <a:srgbClr val="FF0000"/>
                </a:solidFill>
              </a:rPr>
              <a:t> Pre-Analytic </a:t>
            </a:r>
            <a:r>
              <a:rPr lang="en-US" dirty="0" err="1">
                <a:solidFill>
                  <a:srgbClr val="FF0000"/>
                </a:solidFill>
              </a:rPr>
              <a:t>cfDNA</a:t>
            </a:r>
            <a:r>
              <a:rPr lang="en-US" dirty="0"/>
              <a:t> </a:t>
            </a:r>
            <a:br>
              <a:rPr lang="en-US" dirty="0"/>
            </a:br>
            <a:r>
              <a:rPr lang="en-US" dirty="0"/>
              <a:t>11 MTDEs</a:t>
            </a:r>
          </a:p>
        </p:txBody>
      </p:sp>
      <p:sp>
        <p:nvSpPr>
          <p:cNvPr id="2050" name="AutoShape 2" descr="Image result for FD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2052" name="AutoShape 4" descr="Image result for FD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2054" name="AutoShape 6" descr="Image result for FD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2056" name="AutoShape 8" descr="Image result for FD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3437149905"/>
              </p:ext>
            </p:extLst>
          </p:nvPr>
        </p:nvGraphicFramePr>
        <p:xfrm>
          <a:off x="3548246" y="1534147"/>
          <a:ext cx="5095507" cy="5120652"/>
        </p:xfrm>
        <a:graphic>
          <a:graphicData uri="http://schemas.openxmlformats.org/drawingml/2006/table">
            <a:tbl>
              <a:tblPr firstRow="1" bandRow="1">
                <a:tableStyleId>{5C22544A-7EE6-4342-B048-85BDC9FD1C3A}</a:tableStyleId>
              </a:tblPr>
              <a:tblGrid>
                <a:gridCol w="5095507">
                  <a:extLst>
                    <a:ext uri="{9D8B030D-6E8A-4147-A177-3AD203B41FA5}">
                      <a16:colId xmlns:a16="http://schemas.microsoft.com/office/drawing/2014/main" val="20000"/>
                    </a:ext>
                  </a:extLst>
                </a:gridCol>
              </a:tblGrid>
              <a:tr h="42672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err="1"/>
                        <a:t>cfDNA</a:t>
                      </a:r>
                      <a:r>
                        <a:rPr lang="en-US" sz="2200" dirty="0"/>
                        <a:t> MTDEs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26721">
                <a:tc>
                  <a:txBody>
                    <a:bodyPr/>
                    <a:lstStyle/>
                    <a:p>
                      <a:r>
                        <a:rPr lang="en-US" sz="2200" b="0" dirty="0"/>
                        <a:t>Blood collection tube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26721">
                <a:tc>
                  <a:txBody>
                    <a:bodyPr/>
                    <a:lstStyle/>
                    <a:p>
                      <a:r>
                        <a:rPr lang="en-US" sz="2200" b="0" dirty="0"/>
                        <a:t>Blood fractionation approach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26721">
                <a:tc>
                  <a:txBody>
                    <a:bodyPr/>
                    <a:lstStyle/>
                    <a:p>
                      <a:r>
                        <a:rPr lang="en-US" sz="2200" b="0" dirty="0"/>
                        <a:t>Time to fractionation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267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a:t>Time to freezer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267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a:t>Storage temperature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267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a:t>Shipment temperature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267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a:t>DNA isolation method 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4267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a:t>DNA quantification</a:t>
                      </a:r>
                      <a:r>
                        <a:rPr lang="en-US" sz="2200" b="0" baseline="0" dirty="0"/>
                        <a:t> method</a:t>
                      </a:r>
                      <a:endParaRPr lang="en-US" sz="2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4267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a:t>DNA yield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4267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a:t>Sample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4267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a:t>Time</a:t>
                      </a:r>
                      <a:r>
                        <a:rPr lang="en-US" sz="2200" b="0" baseline="0" dirty="0"/>
                        <a:t> to assay</a:t>
                      </a:r>
                      <a:endParaRPr lang="en-US" sz="2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391826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18290"/>
            <a:ext cx="9144000" cy="2284787"/>
          </a:xfrm>
        </p:spPr>
        <p:txBody>
          <a:bodyPr>
            <a:normAutofit/>
          </a:bodyPr>
          <a:lstStyle/>
          <a:p>
            <a:r>
              <a:rPr lang="en-US" sz="6000" dirty="0" err="1"/>
              <a:t>BloodPAC</a:t>
            </a:r>
            <a:br>
              <a:rPr lang="en-US" sz="6000" dirty="0"/>
            </a:br>
            <a:r>
              <a:rPr lang="en-US" sz="6000" dirty="0"/>
              <a:t>Analytical Validation WG</a:t>
            </a:r>
          </a:p>
        </p:txBody>
      </p:sp>
      <p:pic>
        <p:nvPicPr>
          <p:cNvPr id="6" name="Picture 5" descr="A group of people looking at a computer&#10;&#10;Description automatically generated">
            <a:extLst>
              <a:ext uri="{FF2B5EF4-FFF2-40B4-BE49-F238E27FC236}">
                <a16:creationId xmlns:a16="http://schemas.microsoft.com/office/drawing/2014/main" id="{FD47E376-95BC-524D-9EBD-B4ED03EBB886}"/>
              </a:ext>
            </a:extLst>
          </p:cNvPr>
          <p:cNvPicPr>
            <a:picLocks noChangeAspect="1"/>
          </p:cNvPicPr>
          <p:nvPr/>
        </p:nvPicPr>
        <p:blipFill>
          <a:blip r:embed="rId3"/>
          <a:stretch>
            <a:fillRect/>
          </a:stretch>
        </p:blipFill>
        <p:spPr>
          <a:xfrm>
            <a:off x="7704406" y="3513404"/>
            <a:ext cx="4140592" cy="3105445"/>
          </a:xfrm>
          <a:prstGeom prst="rect">
            <a:avLst/>
          </a:prstGeom>
        </p:spPr>
      </p:pic>
      <p:pic>
        <p:nvPicPr>
          <p:cNvPr id="8" name="Picture 7" descr="A person standing in front of a computer&#10;&#10;Description automatically generated">
            <a:extLst>
              <a:ext uri="{FF2B5EF4-FFF2-40B4-BE49-F238E27FC236}">
                <a16:creationId xmlns:a16="http://schemas.microsoft.com/office/drawing/2014/main" id="{1CA67399-0AF0-ED43-8363-9A412A4EE157}"/>
              </a:ext>
            </a:extLst>
          </p:cNvPr>
          <p:cNvPicPr>
            <a:picLocks noChangeAspect="1"/>
          </p:cNvPicPr>
          <p:nvPr/>
        </p:nvPicPr>
        <p:blipFill>
          <a:blip r:embed="rId4"/>
          <a:stretch>
            <a:fillRect/>
          </a:stretch>
        </p:blipFill>
        <p:spPr>
          <a:xfrm>
            <a:off x="347002" y="3513405"/>
            <a:ext cx="4140592" cy="3105444"/>
          </a:xfrm>
          <a:prstGeom prst="rect">
            <a:avLst/>
          </a:prstGeom>
        </p:spPr>
      </p:pic>
    </p:spTree>
    <p:extLst>
      <p:ext uri="{BB962C8B-B14F-4D97-AF65-F5344CB8AC3E}">
        <p14:creationId xmlns:p14="http://schemas.microsoft.com/office/powerpoint/2010/main" val="1162328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665" y="0"/>
            <a:ext cx="10515600" cy="864169"/>
          </a:xfrm>
        </p:spPr>
        <p:txBody>
          <a:bodyPr/>
          <a:lstStyle/>
          <a:p>
            <a:pPr algn="ctr"/>
            <a:r>
              <a:rPr lang="en-US" dirty="0"/>
              <a:t>Technology Development Process</a:t>
            </a:r>
          </a:p>
        </p:txBody>
      </p:sp>
      <p:graphicFrame>
        <p:nvGraphicFramePr>
          <p:cNvPr id="4" name="Diagram 3"/>
          <p:cNvGraphicFramePr/>
          <p:nvPr/>
        </p:nvGraphicFramePr>
        <p:xfrm>
          <a:off x="572972" y="1577810"/>
          <a:ext cx="11156573" cy="3577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4404240" y="1096435"/>
            <a:ext cx="4162567" cy="4298437"/>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Up Arrow 4"/>
          <p:cNvSpPr/>
          <p:nvPr/>
        </p:nvSpPr>
        <p:spPr>
          <a:xfrm>
            <a:off x="8712200" y="5141535"/>
            <a:ext cx="508000" cy="45982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7012253" y="5636698"/>
            <a:ext cx="4328848" cy="763053"/>
            <a:chOff x="8059518" y="77729"/>
            <a:chExt cx="2574751" cy="1500764"/>
          </a:xfrm>
        </p:grpSpPr>
        <p:sp>
          <p:nvSpPr>
            <p:cNvPr id="8" name="Rounded Rectangle 7"/>
            <p:cNvSpPr/>
            <p:nvPr/>
          </p:nvSpPr>
          <p:spPr>
            <a:xfrm>
              <a:off x="8059518" y="335288"/>
              <a:ext cx="2522976" cy="124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ounded Rectangle 4"/>
            <p:cNvSpPr/>
            <p:nvPr/>
          </p:nvSpPr>
          <p:spPr>
            <a:xfrm>
              <a:off x="8111293" y="77729"/>
              <a:ext cx="2522976" cy="10028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9136" tIns="199136" rIns="199136" bIns="106680" numCol="1" spcCol="1270" anchor="t" anchorCtr="0">
              <a:noAutofit/>
            </a:bodyPr>
            <a:lstStyle/>
            <a:p>
              <a:pPr lvl="0" algn="l" defTabSz="1244600">
                <a:lnSpc>
                  <a:spcPct val="90000"/>
                </a:lnSpc>
                <a:spcBef>
                  <a:spcPct val="0"/>
                </a:spcBef>
                <a:spcAft>
                  <a:spcPct val="35000"/>
                </a:spcAft>
              </a:pPr>
              <a:r>
                <a:rPr lang="en-US" sz="2800" b="1" kern="1200" dirty="0"/>
                <a:t>Patient Context Variables</a:t>
              </a:r>
            </a:p>
          </p:txBody>
        </p:sp>
      </p:grpSp>
      <p:sp>
        <p:nvSpPr>
          <p:cNvPr id="10" name="Rectangle 9"/>
          <p:cNvSpPr/>
          <p:nvPr/>
        </p:nvSpPr>
        <p:spPr>
          <a:xfrm>
            <a:off x="6536762" y="5601363"/>
            <a:ext cx="5192783" cy="93717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482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AV WG Membership</a:t>
            </a:r>
          </a:p>
        </p:txBody>
      </p:sp>
      <p:graphicFrame>
        <p:nvGraphicFramePr>
          <p:cNvPr id="4" name="Content Placeholder 17"/>
          <p:cNvGraphicFramePr>
            <a:graphicFrameLocks/>
          </p:cNvGraphicFramePr>
          <p:nvPr/>
        </p:nvGraphicFramePr>
        <p:xfrm>
          <a:off x="609600" y="1249352"/>
          <a:ext cx="10972800" cy="4530962"/>
        </p:xfrm>
        <a:graphic>
          <a:graphicData uri="http://schemas.openxmlformats.org/drawingml/2006/table">
            <a:tbl>
              <a:tblPr firstRow="1" firstCol="1" bandRow="1">
                <a:tableStyleId>{69012ECD-51FC-41F1-AA8D-1B2483CD663E}</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70442">
                <a:tc gridSpan="3">
                  <a:txBody>
                    <a:bodyPr/>
                    <a:lstStyle/>
                    <a:p>
                      <a:pPr marL="0" marR="0" algn="l">
                        <a:lnSpc>
                          <a:spcPct val="115000"/>
                        </a:lnSpc>
                        <a:spcBef>
                          <a:spcPts val="0"/>
                        </a:spcBef>
                        <a:spcAft>
                          <a:spcPts val="0"/>
                        </a:spcAft>
                      </a:pPr>
                      <a:r>
                        <a:rPr lang="en-US" sz="1600" b="1" dirty="0">
                          <a:solidFill>
                            <a:schemeClr val="bg1"/>
                          </a:solidFill>
                          <a:effectLst/>
                          <a:latin typeface="+mn-lt"/>
                          <a:ea typeface="Calibri"/>
                          <a:cs typeface="Calibri"/>
                        </a:rPr>
                        <a:t>Members</a:t>
                      </a:r>
                    </a:p>
                  </a:txBody>
                  <a:tcPr marL="36434" marR="36434" marT="0" marB="0" anchor="ctr"/>
                </a:tc>
                <a:tc hMerge="1">
                  <a:txBody>
                    <a:bodyPr/>
                    <a:lstStyle/>
                    <a:p>
                      <a:pPr marL="0" marR="0" algn="ctr">
                        <a:lnSpc>
                          <a:spcPct val="115000"/>
                        </a:lnSpc>
                        <a:spcBef>
                          <a:spcPts val="0"/>
                        </a:spcBef>
                        <a:spcAft>
                          <a:spcPts val="0"/>
                        </a:spcAft>
                      </a:pPr>
                      <a:endParaRPr lang="en-US" sz="1100" b="0" dirty="0">
                        <a:solidFill>
                          <a:schemeClr val="accent1"/>
                        </a:solidFill>
                        <a:effectLst/>
                        <a:latin typeface="+mn-lt"/>
                        <a:ea typeface="Calibri"/>
                        <a:cs typeface="Calibri"/>
                      </a:endParaRPr>
                    </a:p>
                  </a:txBody>
                  <a:tcPr marL="48578" marR="4857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a:lnSpc>
                          <a:spcPct val="115000"/>
                        </a:lnSpc>
                        <a:spcBef>
                          <a:spcPts val="0"/>
                        </a:spcBef>
                        <a:spcAft>
                          <a:spcPts val="0"/>
                        </a:spcAft>
                      </a:pPr>
                      <a:endParaRPr lang="en-US" sz="1100" b="0" dirty="0">
                        <a:effectLst/>
                        <a:latin typeface="+mn-lt"/>
                        <a:ea typeface="Calibri"/>
                        <a:cs typeface="Calibri"/>
                      </a:endParaRPr>
                    </a:p>
                  </a:txBody>
                  <a:tcPr marL="48578" marR="4857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1150679"/>
                  </a:ext>
                </a:extLst>
              </a:tr>
              <a:tr h="0">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James H. Godsey</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Illumina</a:t>
                      </a:r>
                      <a:endParaRPr lang="en-US" sz="1400" b="0"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Chairholder</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Angela Silvestro</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Novartis</a:t>
                      </a:r>
                      <a:endParaRPr lang="en-US" sz="1400" b="0"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Co-Chairholder</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 </a:t>
                      </a:r>
                      <a:endParaRPr lang="en-US" sz="1400" b="0" dirty="0">
                        <a:effectLst/>
                        <a:latin typeface="+mn-lt"/>
                        <a:ea typeface="Calibri" panose="020F0502020204030204" pitchFamily="34" charset="0"/>
                      </a:endParaRPr>
                    </a:p>
                  </a:txBody>
                  <a:tcPr marL="68580" marR="68580" marT="9525" marB="0" anchor="ctr"/>
                </a:tc>
                <a:extLst>
                  <a:ext uri="{0D108BD9-81ED-4DB2-BD59-A6C34878D82A}">
                    <a16:rowId xmlns:a16="http://schemas.microsoft.com/office/drawing/2014/main" val="10000"/>
                  </a:ext>
                </a:extLst>
              </a:tr>
              <a:tr h="0">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J. Carl Barrett</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AstraZeneca</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Kelli Bramlett</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Thermo Fisher Scientific</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Darya Chudova</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Guardant Health</a:t>
                      </a:r>
                      <a:endParaRPr lang="en-US" sz="1400" b="0" dirty="0">
                        <a:effectLst/>
                        <a:latin typeface="+mn-lt"/>
                        <a:ea typeface="Calibri" panose="020F0502020204030204" pitchFamily="34" charset="0"/>
                      </a:endParaRPr>
                    </a:p>
                  </a:txBody>
                  <a:tcPr marL="68580" marR="68580" marT="9525" marB="0" anchor="ctr"/>
                </a:tc>
                <a:extLst>
                  <a:ext uri="{0D108BD9-81ED-4DB2-BD59-A6C34878D82A}">
                    <a16:rowId xmlns:a16="http://schemas.microsoft.com/office/drawing/2014/main" val="10005"/>
                  </a:ext>
                </a:extLst>
              </a:tr>
              <a:tr h="0">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Ina Deras</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Illumina</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Jennifer Dickey</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PGDx</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Ryon Graf</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EPIC Sciences</a:t>
                      </a:r>
                      <a:endParaRPr lang="en-US" sz="1400" b="0" dirty="0">
                        <a:effectLst/>
                        <a:latin typeface="+mn-lt"/>
                        <a:ea typeface="Calibri" panose="020F0502020204030204" pitchFamily="34" charset="0"/>
                      </a:endParaRPr>
                    </a:p>
                  </a:txBody>
                  <a:tcPr marL="68580" marR="68580" marT="9525" marB="0" anchor="ctr"/>
                </a:tc>
                <a:extLst>
                  <a:ext uri="{0D108BD9-81ED-4DB2-BD59-A6C34878D82A}">
                    <a16:rowId xmlns:a16="http://schemas.microsoft.com/office/drawing/2014/main" val="10001"/>
                  </a:ext>
                </a:extLst>
              </a:tr>
              <a:tr h="0">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James Hicks</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USC</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Jennifer Jackson</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PGDx</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Donald Johann</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University of Arkansas for Medical Science</a:t>
                      </a:r>
                      <a:endParaRPr lang="en-US" sz="1400" b="0" dirty="0">
                        <a:effectLst/>
                        <a:latin typeface="+mn-lt"/>
                        <a:ea typeface="Calibri" panose="020F0502020204030204" pitchFamily="34" charset="0"/>
                      </a:endParaRPr>
                    </a:p>
                  </a:txBody>
                  <a:tcPr marL="68580" marR="68580" marT="9525" marB="0" anchor="ctr"/>
                </a:tc>
                <a:extLst>
                  <a:ext uri="{0D108BD9-81ED-4DB2-BD59-A6C34878D82A}">
                    <a16:rowId xmlns:a16="http://schemas.microsoft.com/office/drawing/2014/main" val="10002"/>
                  </a:ext>
                </a:extLst>
              </a:tr>
              <a:tr h="0">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Rebecca Leary</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Novartis</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Jerry S.H. Lee</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USC</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Lauren Leiman</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Blood PAC</a:t>
                      </a:r>
                      <a:endParaRPr lang="en-US" sz="1400" b="0" dirty="0">
                        <a:effectLst/>
                        <a:latin typeface="+mn-lt"/>
                        <a:ea typeface="Calibri" panose="020F0502020204030204" pitchFamily="34" charset="0"/>
                      </a:endParaRPr>
                    </a:p>
                  </a:txBody>
                  <a:tcPr marL="68580" marR="68580" marT="9525" marB="0" anchor="ctr"/>
                </a:tc>
                <a:extLst>
                  <a:ext uri="{0D108BD9-81ED-4DB2-BD59-A6C34878D82A}">
                    <a16:rowId xmlns:a16="http://schemas.microsoft.com/office/drawing/2014/main" val="10003"/>
                  </a:ext>
                </a:extLst>
              </a:tr>
              <a:tr h="0">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Joe McMullen</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Illumina</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Lisa McShane</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NIH/NCI</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Katherine Nakamura</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Thermo Fisher Scientific</a:t>
                      </a:r>
                      <a:endParaRPr lang="en-US" sz="1400" b="0" dirty="0">
                        <a:effectLst/>
                        <a:latin typeface="+mn-lt"/>
                        <a:ea typeface="Calibri" panose="020F0502020204030204" pitchFamily="34" charset="0"/>
                      </a:endParaRPr>
                    </a:p>
                  </a:txBody>
                  <a:tcPr marL="68580" marR="68580" marT="9525" marB="0" anchor="ctr"/>
                </a:tc>
                <a:extLst>
                  <a:ext uri="{0D108BD9-81ED-4DB2-BD59-A6C34878D82A}">
                    <a16:rowId xmlns:a16="http://schemas.microsoft.com/office/drawing/2014/main" val="10004"/>
                  </a:ext>
                </a:extLst>
              </a:tr>
              <a:tr h="0">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Aaron Richardson</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Guardant Health</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Matthew Ryder</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Sysmex-Inostics</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John Simmons</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PGDx</a:t>
                      </a:r>
                      <a:endParaRPr lang="en-US" sz="1400" b="0" dirty="0">
                        <a:effectLst/>
                        <a:latin typeface="+mn-lt"/>
                        <a:ea typeface="Calibri" panose="020F0502020204030204" pitchFamily="34" charset="0"/>
                      </a:endParaRPr>
                    </a:p>
                  </a:txBody>
                  <a:tcPr marL="68580" marR="68580" marT="9525" marB="0" anchor="ctr"/>
                </a:tc>
                <a:extLst>
                  <a:ext uri="{0D108BD9-81ED-4DB2-BD59-A6C34878D82A}">
                    <a16:rowId xmlns:a16="http://schemas.microsoft.com/office/drawing/2014/main" val="10006"/>
                  </a:ext>
                </a:extLst>
              </a:tr>
              <a:tr h="0">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Kelli Tanzella</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Thermo Fisher Scientific</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1" dirty="0">
                          <a:effectLst/>
                          <a:latin typeface="+mn-lt"/>
                          <a:ea typeface="Cambria" panose="02040503050406030204" pitchFamily="18" charset="0"/>
                          <a:cs typeface="Cambria" panose="02040503050406030204" pitchFamily="18" charset="0"/>
                        </a:rPr>
                        <a:t>Laura Yee</a:t>
                      </a:r>
                      <a:endParaRPr lang="en-US" sz="1400" b="1" dirty="0">
                        <a:effectLst/>
                        <a:latin typeface="+mn-lt"/>
                        <a:ea typeface="Calibri" panose="020F0502020204030204" pitchFamily="34" charset="0"/>
                      </a:endParaRPr>
                    </a:p>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NIH/NCI</a:t>
                      </a:r>
                      <a:endParaRPr lang="en-US" sz="1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r>
                        <a:rPr lang="en-US" sz="1400" b="0" dirty="0">
                          <a:effectLst/>
                          <a:latin typeface="+mn-lt"/>
                          <a:ea typeface="Cambria" panose="02040503050406030204" pitchFamily="18" charset="0"/>
                          <a:cs typeface="Cambria" panose="02040503050406030204" pitchFamily="18" charset="0"/>
                        </a:rPr>
                        <a:t> </a:t>
                      </a:r>
                      <a:endParaRPr lang="en-US" sz="1400" b="0" dirty="0">
                        <a:effectLst/>
                        <a:latin typeface="+mn-lt"/>
                        <a:ea typeface="Calibri" panose="020F0502020204030204" pitchFamily="34" charset="0"/>
                      </a:endParaRPr>
                    </a:p>
                  </a:txBody>
                  <a:tcPr marL="68580" marR="68580" marT="9525" marB="0" anchor="ctr"/>
                </a:tc>
                <a:extLst>
                  <a:ext uri="{0D108BD9-81ED-4DB2-BD59-A6C34878D82A}">
                    <a16:rowId xmlns:a16="http://schemas.microsoft.com/office/drawing/2014/main" val="4028556899"/>
                  </a:ext>
                </a:extLst>
              </a:tr>
            </a:tbl>
          </a:graphicData>
        </a:graphic>
      </p:graphicFrame>
    </p:spTree>
    <p:extLst>
      <p:ext uri="{BB962C8B-B14F-4D97-AF65-F5344CB8AC3E}">
        <p14:creationId xmlns:p14="http://schemas.microsoft.com/office/powerpoint/2010/main" val="1809860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165" y="276029"/>
            <a:ext cx="10987086" cy="1109857"/>
          </a:xfrm>
        </p:spPr>
        <p:txBody>
          <a:bodyPr>
            <a:noAutofit/>
          </a:bodyPr>
          <a:lstStyle/>
          <a:p>
            <a:pPr algn="ctr"/>
            <a:r>
              <a:rPr lang="en-US" dirty="0" err="1"/>
              <a:t>Anaytical</a:t>
            </a:r>
            <a:r>
              <a:rPr lang="en-US" dirty="0"/>
              <a:t> Variable Project Objective </a:t>
            </a:r>
          </a:p>
        </p:txBody>
      </p:sp>
      <p:sp>
        <p:nvSpPr>
          <p:cNvPr id="3" name="TextBox 2"/>
          <p:cNvSpPr txBox="1"/>
          <p:nvPr/>
        </p:nvSpPr>
        <p:spPr>
          <a:xfrm>
            <a:off x="479164" y="1385886"/>
            <a:ext cx="10987087" cy="3970318"/>
          </a:xfrm>
          <a:prstGeom prst="rect">
            <a:avLst/>
          </a:prstGeom>
          <a:noFill/>
        </p:spPr>
        <p:txBody>
          <a:bodyPr wrap="square" rtlCol="0">
            <a:spAutoFit/>
          </a:bodyPr>
          <a:lstStyle/>
          <a:p>
            <a:pPr lvl="0" eaLnBrk="0" fontAlgn="base" hangingPunct="0">
              <a:spcBef>
                <a:spcPct val="0"/>
              </a:spcBef>
              <a:spcAft>
                <a:spcPct val="0"/>
              </a:spcAft>
            </a:pPr>
            <a:r>
              <a:rPr lang="en-US" altLang="en-US" sz="2800" dirty="0">
                <a:ea typeface="Calibri" panose="020F0502020204030204" pitchFamily="34" charset="0"/>
              </a:rPr>
              <a:t>The objective for the </a:t>
            </a:r>
            <a:r>
              <a:rPr lang="en-US" altLang="en-US" sz="2800" dirty="0" err="1">
                <a:ea typeface="Calibri" panose="020F0502020204030204" pitchFamily="34" charset="0"/>
              </a:rPr>
              <a:t>BloodPAC’s</a:t>
            </a:r>
            <a:r>
              <a:rPr lang="en-US" altLang="en-US" sz="2800" dirty="0">
                <a:ea typeface="Calibri" panose="020F0502020204030204" pitchFamily="34" charset="0"/>
              </a:rPr>
              <a:t> Generic Analytical Validation Protocols for Cell Free Assay Performance Verification is to provide a complete set of generic protocols designed to provide test developers/manufacturers with a core baseline of standardized analytical validation protocols with which to document a cell free assay’s analytical performance.    </a:t>
            </a:r>
          </a:p>
          <a:p>
            <a:pPr lvl="0" eaLnBrk="0" fontAlgn="base" hangingPunct="0">
              <a:spcBef>
                <a:spcPct val="0"/>
              </a:spcBef>
              <a:spcAft>
                <a:spcPct val="0"/>
              </a:spcAft>
            </a:pPr>
            <a:endParaRPr lang="en-US" altLang="en-US" sz="2800" dirty="0">
              <a:ea typeface="Calibri" panose="020F0502020204030204" pitchFamily="34" charset="0"/>
            </a:endParaRPr>
          </a:p>
          <a:p>
            <a:pPr lvl="0" eaLnBrk="0" fontAlgn="base" hangingPunct="0">
              <a:spcBef>
                <a:spcPct val="0"/>
              </a:spcBef>
              <a:spcAft>
                <a:spcPct val="0"/>
              </a:spcAft>
            </a:pPr>
            <a:r>
              <a:rPr lang="en-US" altLang="en-US" sz="2800" dirty="0">
                <a:ea typeface="Calibri" panose="020F0502020204030204" pitchFamily="34" charset="0"/>
              </a:rPr>
              <a:t>Revision 1 is intended for use by developers/manufacturers of NGS-based </a:t>
            </a:r>
            <a:r>
              <a:rPr lang="en-US" altLang="en-US" sz="2800" dirty="0" err="1">
                <a:ea typeface="Calibri" panose="020F0502020204030204" pitchFamily="34" charset="0"/>
              </a:rPr>
              <a:t>ctDNA</a:t>
            </a:r>
            <a:r>
              <a:rPr lang="en-US" altLang="en-US" sz="2800" dirty="0">
                <a:ea typeface="Calibri" panose="020F0502020204030204" pitchFamily="34" charset="0"/>
              </a:rPr>
              <a:t> in vitro diagnostic tests for oncology, regulatory bodies and clinical laboratories. </a:t>
            </a:r>
            <a:endParaRPr lang="en-US" altLang="en-US" sz="2800" dirty="0"/>
          </a:p>
        </p:txBody>
      </p:sp>
    </p:spTree>
    <p:extLst>
      <p:ext uri="{BB962C8B-B14F-4D97-AF65-F5344CB8AC3E}">
        <p14:creationId xmlns:p14="http://schemas.microsoft.com/office/powerpoint/2010/main" val="2039633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Benefits of Developing Generic Protocols</a:t>
            </a:r>
          </a:p>
        </p:txBody>
      </p:sp>
      <p:sp>
        <p:nvSpPr>
          <p:cNvPr id="3" name="Content Placeholder 2"/>
          <p:cNvSpPr>
            <a:spLocks noGrp="1"/>
          </p:cNvSpPr>
          <p:nvPr>
            <p:ph idx="1"/>
          </p:nvPr>
        </p:nvSpPr>
        <p:spPr/>
        <p:txBody>
          <a:bodyPr/>
          <a:lstStyle/>
          <a:p>
            <a:pPr marL="0" indent="0">
              <a:buNone/>
            </a:pPr>
            <a:r>
              <a:rPr lang="en-US" b="1" i="1" dirty="0"/>
              <a:t>Overall: Accelerate the development and approval of NGS-based ctDNA assays</a:t>
            </a:r>
          </a:p>
          <a:p>
            <a:r>
              <a:rPr lang="en-US" b="1" dirty="0"/>
              <a:t>FDA</a:t>
            </a:r>
          </a:p>
          <a:p>
            <a:pPr lvl="1"/>
            <a:r>
              <a:rPr lang="en-US" dirty="0"/>
              <a:t>Minimize the amount of time of pre-subs, standardizes terminology</a:t>
            </a:r>
          </a:p>
          <a:p>
            <a:r>
              <a:rPr lang="en-US" b="1" dirty="0"/>
              <a:t>Test Developers</a:t>
            </a:r>
          </a:p>
          <a:p>
            <a:pPr lvl="1"/>
            <a:r>
              <a:rPr lang="en-US" dirty="0"/>
              <a:t>Minimize time on pre-subs, evens the playing field for approvals</a:t>
            </a:r>
          </a:p>
          <a:p>
            <a:r>
              <a:rPr lang="en-US" b="1" dirty="0"/>
              <a:t>Pharma</a:t>
            </a:r>
            <a:r>
              <a:rPr lang="en-US" dirty="0"/>
              <a:t>	</a:t>
            </a:r>
          </a:p>
          <a:p>
            <a:pPr lvl="1"/>
            <a:r>
              <a:rPr lang="en-US" dirty="0"/>
              <a:t>Alignment with IVD partners on validation, educational tool</a:t>
            </a:r>
          </a:p>
        </p:txBody>
      </p:sp>
    </p:spTree>
    <p:extLst>
      <p:ext uri="{BB962C8B-B14F-4D97-AF65-F5344CB8AC3E}">
        <p14:creationId xmlns:p14="http://schemas.microsoft.com/office/powerpoint/2010/main" val="1404600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Analytical Variables Working Group Process</a:t>
            </a:r>
            <a:br>
              <a:rPr lang="en-US" dirty="0"/>
            </a:br>
            <a:r>
              <a:rPr lang="en-US" dirty="0"/>
              <a:t>(AV WG)</a:t>
            </a:r>
          </a:p>
        </p:txBody>
      </p:sp>
      <p:graphicFrame>
        <p:nvGraphicFramePr>
          <p:cNvPr id="4" name="Diagram 3"/>
          <p:cNvGraphicFramePr/>
          <p:nvPr>
            <p:extLst>
              <p:ext uri="{D42A27DB-BD31-4B8C-83A1-F6EECF244321}">
                <p14:modId xmlns:p14="http://schemas.microsoft.com/office/powerpoint/2010/main" val="453742984"/>
              </p:ext>
            </p:extLst>
          </p:nvPr>
        </p:nvGraphicFramePr>
        <p:xfrm>
          <a:off x="996696" y="1679512"/>
          <a:ext cx="10357104"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own Arrow 4"/>
          <p:cNvSpPr/>
          <p:nvPr/>
        </p:nvSpPr>
        <p:spPr>
          <a:xfrm rot="10800000">
            <a:off x="9944100" y="5743512"/>
            <a:ext cx="1120140" cy="737298"/>
          </a:xfrm>
          <a:prstGeom prst="down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4446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AV WG Upcoming Events </a:t>
            </a:r>
          </a:p>
        </p:txBody>
      </p:sp>
      <p:sp>
        <p:nvSpPr>
          <p:cNvPr id="3" name="Content Placeholder 2"/>
          <p:cNvSpPr>
            <a:spLocks noGrp="1"/>
          </p:cNvSpPr>
          <p:nvPr>
            <p:ph idx="1"/>
          </p:nvPr>
        </p:nvSpPr>
        <p:spPr/>
        <p:txBody>
          <a:bodyPr/>
          <a:lstStyle/>
          <a:p>
            <a:r>
              <a:rPr lang="en-US" sz="3200" dirty="0"/>
              <a:t>Press Release (in progress)</a:t>
            </a:r>
          </a:p>
          <a:p>
            <a:r>
              <a:rPr lang="en-US" sz="3200" dirty="0"/>
              <a:t>Manuscript to be submitted to </a:t>
            </a:r>
            <a:r>
              <a:rPr lang="en-US" sz="3200" i="1" dirty="0"/>
              <a:t>Clinical Cancer Research</a:t>
            </a:r>
          </a:p>
          <a:p>
            <a:r>
              <a:rPr lang="en-US" sz="3200" dirty="0"/>
              <a:t>AACR to co-sponsor workshop (to be held Q1 2020)</a:t>
            </a:r>
          </a:p>
          <a:p>
            <a:r>
              <a:rPr lang="en-US" sz="3200" dirty="0"/>
              <a:t>AACR to publish AV WG white paper after workshop (TBD)</a:t>
            </a:r>
          </a:p>
          <a:p>
            <a:r>
              <a:rPr lang="en-US" sz="3200" dirty="0"/>
              <a:t>Symposium at AACR annual meeting (TBD)</a:t>
            </a:r>
          </a:p>
          <a:p>
            <a:pPr marL="0" indent="0">
              <a:buNone/>
            </a:pPr>
            <a:endParaRPr lang="en-US" dirty="0"/>
          </a:p>
        </p:txBody>
      </p:sp>
      <p:pic>
        <p:nvPicPr>
          <p:cNvPr id="5" name="Picture 4" descr="A person standing in front of a computer screen&#10;&#10;Description automatically generated">
            <a:extLst>
              <a:ext uri="{FF2B5EF4-FFF2-40B4-BE49-F238E27FC236}">
                <a16:creationId xmlns:a16="http://schemas.microsoft.com/office/drawing/2014/main" id="{98076116-37D7-8A44-B53F-EF72E62E84D3}"/>
              </a:ext>
            </a:extLst>
          </p:cNvPr>
          <p:cNvPicPr>
            <a:picLocks noChangeAspect="1"/>
          </p:cNvPicPr>
          <p:nvPr/>
        </p:nvPicPr>
        <p:blipFill>
          <a:blip r:embed="rId2"/>
          <a:stretch>
            <a:fillRect/>
          </a:stretch>
        </p:blipFill>
        <p:spPr>
          <a:xfrm>
            <a:off x="8221394" y="4283611"/>
            <a:ext cx="3132406" cy="2349305"/>
          </a:xfrm>
          <a:prstGeom prst="rect">
            <a:avLst/>
          </a:prstGeom>
        </p:spPr>
      </p:pic>
    </p:spTree>
    <p:extLst>
      <p:ext uri="{BB962C8B-B14F-4D97-AF65-F5344CB8AC3E}">
        <p14:creationId xmlns:p14="http://schemas.microsoft.com/office/powerpoint/2010/main" val="2278257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Progress Leads to Next Set of Questions</a:t>
            </a:r>
          </a:p>
        </p:txBody>
      </p:sp>
      <p:sp>
        <p:nvSpPr>
          <p:cNvPr id="3" name="Content Placeholder 2"/>
          <p:cNvSpPr>
            <a:spLocks noGrp="1"/>
          </p:cNvSpPr>
          <p:nvPr>
            <p:ph idx="1"/>
          </p:nvPr>
        </p:nvSpPr>
        <p:spPr>
          <a:xfrm>
            <a:off x="838200" y="1516136"/>
            <a:ext cx="10515600" cy="4351338"/>
          </a:xfrm>
        </p:spPr>
        <p:txBody>
          <a:bodyPr>
            <a:noAutofit/>
          </a:bodyPr>
          <a:lstStyle/>
          <a:p>
            <a:pPr marL="457200" indent="-457200">
              <a:buFont typeface="+mj-lt"/>
              <a:buAutoNum type="arabicPeriod"/>
            </a:pPr>
            <a:r>
              <a:rPr lang="en-US" dirty="0"/>
              <a:t>How can AV WG leverage the </a:t>
            </a:r>
            <a:r>
              <a:rPr lang="en-US" b="1" i="1" dirty="0"/>
              <a:t>BloodPAC Data Commons </a:t>
            </a:r>
            <a:r>
              <a:rPr lang="en-US" dirty="0"/>
              <a:t>to streamline AV testing?</a:t>
            </a:r>
          </a:p>
          <a:p>
            <a:pPr lvl="1"/>
            <a:r>
              <a:rPr lang="en-US" sz="2800" dirty="0"/>
              <a:t>Potentially, add/revise variables in data model to facilitate the upload and analysis of structured validation data</a:t>
            </a:r>
          </a:p>
          <a:p>
            <a:pPr lvl="1"/>
            <a:r>
              <a:rPr lang="en-US" sz="2800" dirty="0"/>
              <a:t>How can we encourage users to submit data to the Data Commons, including data formally submitted to the FDA? Data can be mined to refine the protocols.</a:t>
            </a:r>
          </a:p>
          <a:p>
            <a:pPr marL="457200" indent="-457200">
              <a:buFont typeface="+mj-lt"/>
              <a:buAutoNum type="arabicPeriod"/>
            </a:pPr>
            <a:r>
              <a:rPr lang="en-US" dirty="0"/>
              <a:t>How do we expect that organizations/companies will use these protocols?</a:t>
            </a:r>
          </a:p>
          <a:p>
            <a:pPr marL="457200" indent="-457200">
              <a:buFont typeface="+mj-lt"/>
              <a:buAutoNum type="arabicPeriod"/>
            </a:pPr>
            <a:r>
              <a:rPr lang="en-US" dirty="0"/>
              <a:t>How do we expect the FDA to integrate these protocols into their approval process</a:t>
            </a:r>
            <a:r>
              <a:rPr lang="en-US" sz="2400" dirty="0"/>
              <a:t>?</a:t>
            </a:r>
          </a:p>
        </p:txBody>
      </p:sp>
    </p:spTree>
    <p:extLst>
      <p:ext uri="{BB962C8B-B14F-4D97-AF65-F5344CB8AC3E}">
        <p14:creationId xmlns:p14="http://schemas.microsoft.com/office/powerpoint/2010/main" val="657018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47952"/>
            <a:ext cx="9144000" cy="2284787"/>
          </a:xfrm>
        </p:spPr>
        <p:txBody>
          <a:bodyPr>
            <a:normAutofit/>
          </a:bodyPr>
          <a:lstStyle/>
          <a:p>
            <a:r>
              <a:rPr lang="en-US" sz="6000" dirty="0" err="1"/>
              <a:t>BloodPAC</a:t>
            </a:r>
            <a:br>
              <a:rPr lang="en-US" sz="6000" dirty="0"/>
            </a:br>
            <a:r>
              <a:rPr lang="en-US" sz="6000" dirty="0"/>
              <a:t>JFDI Challenge</a:t>
            </a:r>
          </a:p>
        </p:txBody>
      </p:sp>
      <p:pic>
        <p:nvPicPr>
          <p:cNvPr id="3" name="Picture 2" descr="A group of people sitting in front of a computer&#10;&#10;Description automatically generated">
            <a:extLst>
              <a:ext uri="{FF2B5EF4-FFF2-40B4-BE49-F238E27FC236}">
                <a16:creationId xmlns:a16="http://schemas.microsoft.com/office/drawing/2014/main" id="{AEA66067-7A07-F845-91C8-1137361EB719}"/>
              </a:ext>
            </a:extLst>
          </p:cNvPr>
          <p:cNvPicPr>
            <a:picLocks noChangeAspect="1"/>
          </p:cNvPicPr>
          <p:nvPr/>
        </p:nvPicPr>
        <p:blipFill>
          <a:blip r:embed="rId3"/>
          <a:stretch>
            <a:fillRect/>
          </a:stretch>
        </p:blipFill>
        <p:spPr>
          <a:xfrm>
            <a:off x="6883791" y="3119511"/>
            <a:ext cx="4572000" cy="3429000"/>
          </a:xfrm>
          <a:prstGeom prst="rect">
            <a:avLst/>
          </a:prstGeom>
        </p:spPr>
      </p:pic>
    </p:spTree>
    <p:extLst>
      <p:ext uri="{BB962C8B-B14F-4D97-AF65-F5344CB8AC3E}">
        <p14:creationId xmlns:p14="http://schemas.microsoft.com/office/powerpoint/2010/main" val="3507206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8572"/>
            <a:ext cx="10515600" cy="1325563"/>
          </a:xfrm>
        </p:spPr>
        <p:txBody>
          <a:bodyPr>
            <a:normAutofit/>
          </a:bodyPr>
          <a:lstStyle/>
          <a:p>
            <a:pPr algn="ctr"/>
            <a:r>
              <a:rPr lang="en-US" dirty="0"/>
              <a:t>JFDI WG Leadership</a:t>
            </a:r>
          </a:p>
        </p:txBody>
      </p:sp>
      <p:graphicFrame>
        <p:nvGraphicFramePr>
          <p:cNvPr id="4" name="Content Placeholder 17"/>
          <p:cNvGraphicFramePr>
            <a:graphicFrameLocks/>
          </p:cNvGraphicFramePr>
          <p:nvPr>
            <p:extLst>
              <p:ext uri="{D42A27DB-BD31-4B8C-83A1-F6EECF244321}">
                <p14:modId xmlns:p14="http://schemas.microsoft.com/office/powerpoint/2010/main" val="2414129512"/>
              </p:ext>
            </p:extLst>
          </p:nvPr>
        </p:nvGraphicFramePr>
        <p:xfrm>
          <a:off x="609600" y="2410887"/>
          <a:ext cx="10972800" cy="2411967"/>
        </p:xfrm>
        <a:graphic>
          <a:graphicData uri="http://schemas.openxmlformats.org/drawingml/2006/table">
            <a:tbl>
              <a:tblPr firstRow="1" firstCol="1" bandRow="1">
                <a:tableStyleId>{69012ECD-51FC-41F1-AA8D-1B2483CD663E}</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70442">
                <a:tc gridSpan="3">
                  <a:txBody>
                    <a:bodyPr/>
                    <a:lstStyle/>
                    <a:p>
                      <a:pPr marL="0" marR="0" algn="l">
                        <a:lnSpc>
                          <a:spcPct val="115000"/>
                        </a:lnSpc>
                        <a:spcBef>
                          <a:spcPts val="0"/>
                        </a:spcBef>
                        <a:spcAft>
                          <a:spcPts val="0"/>
                        </a:spcAft>
                      </a:pPr>
                      <a:r>
                        <a:rPr lang="en-US" sz="1600" b="1" dirty="0">
                          <a:solidFill>
                            <a:schemeClr val="bg1"/>
                          </a:solidFill>
                          <a:effectLst/>
                          <a:latin typeface="+mn-lt"/>
                          <a:ea typeface="Calibri"/>
                          <a:cs typeface="Calibri"/>
                        </a:rPr>
                        <a:t>Leadership</a:t>
                      </a:r>
                    </a:p>
                  </a:txBody>
                  <a:tcPr marL="36434" marR="36434" marT="0" marB="0" anchor="ctr"/>
                </a:tc>
                <a:tc hMerge="1">
                  <a:txBody>
                    <a:bodyPr/>
                    <a:lstStyle/>
                    <a:p>
                      <a:pPr marL="0" marR="0" algn="ctr">
                        <a:lnSpc>
                          <a:spcPct val="115000"/>
                        </a:lnSpc>
                        <a:spcBef>
                          <a:spcPts val="0"/>
                        </a:spcBef>
                        <a:spcAft>
                          <a:spcPts val="0"/>
                        </a:spcAft>
                      </a:pPr>
                      <a:endParaRPr lang="en-US" sz="1100" b="0" dirty="0">
                        <a:solidFill>
                          <a:schemeClr val="accent1"/>
                        </a:solidFill>
                        <a:effectLst/>
                        <a:latin typeface="+mn-lt"/>
                        <a:ea typeface="Calibri"/>
                        <a:cs typeface="Calibri"/>
                      </a:endParaRPr>
                    </a:p>
                  </a:txBody>
                  <a:tcPr marL="48578" marR="4857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a:lnSpc>
                          <a:spcPct val="115000"/>
                        </a:lnSpc>
                        <a:spcBef>
                          <a:spcPts val="0"/>
                        </a:spcBef>
                        <a:spcAft>
                          <a:spcPts val="0"/>
                        </a:spcAft>
                      </a:pPr>
                      <a:endParaRPr lang="en-US" sz="1100" b="0" dirty="0">
                        <a:effectLst/>
                        <a:latin typeface="+mn-lt"/>
                        <a:ea typeface="Calibri"/>
                        <a:cs typeface="Calibri"/>
                      </a:endParaRPr>
                    </a:p>
                  </a:txBody>
                  <a:tcPr marL="48578" marR="4857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1150679"/>
                  </a:ext>
                </a:extLst>
              </a:tr>
              <a:tr h="0">
                <a:tc>
                  <a:txBody>
                    <a:bodyPr/>
                    <a:lstStyle/>
                    <a:p>
                      <a:pPr marL="0" marR="0" algn="ctr">
                        <a:spcBef>
                          <a:spcPts val="0"/>
                        </a:spcBef>
                        <a:spcAft>
                          <a:spcPts val="400"/>
                        </a:spcAft>
                      </a:pPr>
                      <a:r>
                        <a:rPr lang="en-US" sz="2400" b="1" dirty="0">
                          <a:effectLst/>
                          <a:latin typeface="+mn-lt"/>
                          <a:ea typeface="Cambria" panose="02040503050406030204" pitchFamily="18" charset="0"/>
                          <a:cs typeface="Cambria" panose="02040503050406030204" pitchFamily="18" charset="0"/>
                        </a:rPr>
                        <a:t>Kelli Bramlett, MS</a:t>
                      </a:r>
                      <a:endParaRPr lang="en-US" sz="2400" b="1" dirty="0">
                        <a:effectLst/>
                        <a:latin typeface="+mn-lt"/>
                        <a:ea typeface="Calibri" panose="020F0502020204030204" pitchFamily="34" charset="0"/>
                      </a:endParaRPr>
                    </a:p>
                    <a:p>
                      <a:pPr marL="0" marR="0" algn="ctr">
                        <a:spcBef>
                          <a:spcPts val="0"/>
                        </a:spcBef>
                        <a:spcAft>
                          <a:spcPts val="400"/>
                        </a:spcAft>
                      </a:pPr>
                      <a:r>
                        <a:rPr lang="en-US" sz="2400" b="0" dirty="0">
                          <a:effectLst/>
                          <a:latin typeface="+mn-lt"/>
                          <a:ea typeface="Calibri" panose="020F0502020204030204" pitchFamily="34" charset="0"/>
                        </a:rPr>
                        <a:t>Thermo Fisher Scientific</a:t>
                      </a:r>
                    </a:p>
                    <a:p>
                      <a:pPr marL="0" marR="0" algn="ctr">
                        <a:spcBef>
                          <a:spcPts val="0"/>
                        </a:spcBef>
                        <a:spcAft>
                          <a:spcPts val="400"/>
                        </a:spcAft>
                      </a:pPr>
                      <a:r>
                        <a:rPr lang="en-US" sz="2400" b="0" dirty="0">
                          <a:effectLst/>
                          <a:latin typeface="+mn-lt"/>
                          <a:ea typeface="Cambria" panose="02040503050406030204" pitchFamily="18" charset="0"/>
                          <a:cs typeface="Cambria" panose="02040503050406030204" pitchFamily="18" charset="0"/>
                        </a:rPr>
                        <a:t>Chairholder</a:t>
                      </a:r>
                      <a:endParaRPr lang="en-US" sz="2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endParaRPr lang="en-US" sz="2400" b="0" dirty="0">
                        <a:effectLst/>
                        <a:latin typeface="+mn-lt"/>
                        <a:ea typeface="Calibri" panose="020F0502020204030204" pitchFamily="34" charset="0"/>
                      </a:endParaRPr>
                    </a:p>
                  </a:txBody>
                  <a:tcPr marL="68580" marR="68580" marT="9525" marB="0" anchor="ctr"/>
                </a:tc>
                <a:tc>
                  <a:txBody>
                    <a:bodyPr/>
                    <a:lstStyle/>
                    <a:p>
                      <a:pPr marL="0" marR="0" algn="ctr">
                        <a:spcBef>
                          <a:spcPts val="0"/>
                        </a:spcBef>
                        <a:spcAft>
                          <a:spcPts val="400"/>
                        </a:spcAft>
                      </a:pPr>
                      <a:endParaRPr lang="en-US" sz="2400" b="1" dirty="0">
                        <a:effectLst/>
                        <a:latin typeface="+mn-lt"/>
                        <a:ea typeface="Cambria" panose="02040503050406030204" pitchFamily="18" charset="0"/>
                        <a:cs typeface="Cambria" panose="02040503050406030204" pitchFamily="18" charset="0"/>
                      </a:endParaRPr>
                    </a:p>
                    <a:p>
                      <a:pPr marL="0" marR="0" algn="ctr">
                        <a:spcBef>
                          <a:spcPts val="0"/>
                        </a:spcBef>
                        <a:spcAft>
                          <a:spcPts val="400"/>
                        </a:spcAft>
                      </a:pPr>
                      <a:r>
                        <a:rPr lang="en-US" sz="2400" b="1" dirty="0">
                          <a:effectLst/>
                          <a:latin typeface="+mn-lt"/>
                          <a:ea typeface="Cambria" panose="02040503050406030204" pitchFamily="18" charset="0"/>
                          <a:cs typeface="Cambria" panose="02040503050406030204" pitchFamily="18" charset="0"/>
                        </a:rPr>
                        <a:t>Justin Johnson</a:t>
                      </a:r>
                    </a:p>
                    <a:p>
                      <a:pPr marL="0" marR="0" algn="ctr">
                        <a:spcBef>
                          <a:spcPts val="0"/>
                        </a:spcBef>
                        <a:spcAft>
                          <a:spcPts val="400"/>
                        </a:spcAft>
                      </a:pPr>
                      <a:r>
                        <a:rPr lang="en-US" sz="2400" b="0" dirty="0">
                          <a:effectLst/>
                          <a:latin typeface="+mn-lt"/>
                          <a:ea typeface="Calibri" panose="020F0502020204030204" pitchFamily="34" charset="0"/>
                        </a:rPr>
                        <a:t>AstraZeneca</a:t>
                      </a:r>
                    </a:p>
                    <a:p>
                      <a:pPr marL="0" marR="0" algn="ctr">
                        <a:spcBef>
                          <a:spcPts val="0"/>
                        </a:spcBef>
                        <a:spcAft>
                          <a:spcPts val="400"/>
                        </a:spcAft>
                      </a:pPr>
                      <a:r>
                        <a:rPr lang="en-US" sz="2400" b="0" dirty="0">
                          <a:effectLst/>
                          <a:latin typeface="+mn-lt"/>
                          <a:ea typeface="Cambria" panose="02040503050406030204" pitchFamily="18" charset="0"/>
                          <a:cs typeface="Cambria" panose="02040503050406030204" pitchFamily="18" charset="0"/>
                        </a:rPr>
                        <a:t>Co-Chairholder</a:t>
                      </a:r>
                      <a:endParaRPr lang="en-US" sz="2400" b="0" dirty="0">
                        <a:effectLst/>
                        <a:latin typeface="+mn-lt"/>
                        <a:ea typeface="Calibri" panose="020F0502020204030204" pitchFamily="34" charset="0"/>
                      </a:endParaRPr>
                    </a:p>
                    <a:p>
                      <a:pPr marL="0" marR="0" algn="ctr">
                        <a:spcBef>
                          <a:spcPts val="0"/>
                        </a:spcBef>
                        <a:spcAft>
                          <a:spcPts val="400"/>
                        </a:spcAft>
                      </a:pPr>
                      <a:r>
                        <a:rPr lang="en-US" sz="2400" b="0" dirty="0">
                          <a:effectLst/>
                          <a:latin typeface="+mn-lt"/>
                          <a:ea typeface="Cambria" panose="02040503050406030204" pitchFamily="18" charset="0"/>
                          <a:cs typeface="Cambria" panose="02040503050406030204" pitchFamily="18" charset="0"/>
                        </a:rPr>
                        <a:t> </a:t>
                      </a:r>
                      <a:endParaRPr lang="en-US" sz="2400" b="0" dirty="0">
                        <a:effectLst/>
                        <a:latin typeface="+mn-lt"/>
                        <a:ea typeface="Calibri" panose="020F0502020204030204" pitchFamily="34" charset="0"/>
                      </a:endParaRPr>
                    </a:p>
                  </a:txBody>
                  <a:tcPr marL="68580" marR="68580"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085129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p:cNvPicPr>
            <a:picLocks noChangeAspect="1"/>
          </p:cNvPicPr>
          <p:nvPr/>
        </p:nvPicPr>
        <p:blipFill>
          <a:blip r:embed="rId2"/>
          <a:stretch>
            <a:fillRect/>
          </a:stretch>
        </p:blipFill>
        <p:spPr>
          <a:xfrm>
            <a:off x="7579031" y="1525927"/>
            <a:ext cx="3594952" cy="1797479"/>
          </a:xfrm>
          <a:prstGeom prst="rect">
            <a:avLst/>
          </a:prstGeom>
        </p:spPr>
      </p:pic>
      <p:sp>
        <p:nvSpPr>
          <p:cNvPr id="46" name="TextBox 45"/>
          <p:cNvSpPr txBox="1"/>
          <p:nvPr/>
        </p:nvSpPr>
        <p:spPr>
          <a:xfrm>
            <a:off x="3928837" y="306964"/>
            <a:ext cx="5033199" cy="769441"/>
          </a:xfrm>
          <a:prstGeom prst="rect">
            <a:avLst/>
          </a:prstGeom>
          <a:noFill/>
        </p:spPr>
        <p:txBody>
          <a:bodyPr wrap="none" rtlCol="0">
            <a:spAutoFit/>
          </a:bodyPr>
          <a:lstStyle/>
          <a:p>
            <a:r>
              <a:rPr lang="en-US" sz="4400" b="1" dirty="0">
                <a:solidFill>
                  <a:schemeClr val="accent1"/>
                </a:solidFill>
                <a:latin typeface="+mj-lt"/>
                <a:ea typeface="+mj-ea"/>
                <a:cs typeface="+mj-cs"/>
              </a:rPr>
              <a:t>Currently Committed</a:t>
            </a:r>
          </a:p>
        </p:txBody>
      </p:sp>
      <p:pic>
        <p:nvPicPr>
          <p:cNvPr id="8" name="Picture 7"/>
          <p:cNvPicPr>
            <a:picLocks noChangeAspect="1"/>
          </p:cNvPicPr>
          <p:nvPr/>
        </p:nvPicPr>
        <p:blipFill>
          <a:blip r:embed="rId3"/>
          <a:stretch>
            <a:fillRect/>
          </a:stretch>
        </p:blipFill>
        <p:spPr>
          <a:xfrm>
            <a:off x="4261552" y="2264096"/>
            <a:ext cx="1981303" cy="1981303"/>
          </a:xfrm>
          <a:prstGeom prst="rect">
            <a:avLst/>
          </a:prstGeom>
        </p:spPr>
      </p:pic>
      <p:pic>
        <p:nvPicPr>
          <p:cNvPr id="9" name="Picture 8"/>
          <p:cNvPicPr>
            <a:picLocks noChangeAspect="1"/>
          </p:cNvPicPr>
          <p:nvPr/>
        </p:nvPicPr>
        <p:blipFill>
          <a:blip r:embed="rId4"/>
          <a:stretch>
            <a:fillRect/>
          </a:stretch>
        </p:blipFill>
        <p:spPr>
          <a:xfrm>
            <a:off x="1124023" y="1802384"/>
            <a:ext cx="2385296" cy="1979798"/>
          </a:xfrm>
          <a:prstGeom prst="rect">
            <a:avLst/>
          </a:prstGeom>
        </p:spPr>
      </p:pic>
      <p:pic>
        <p:nvPicPr>
          <p:cNvPr id="10" name="Picture 9"/>
          <p:cNvPicPr>
            <a:picLocks noChangeAspect="1"/>
          </p:cNvPicPr>
          <p:nvPr/>
        </p:nvPicPr>
        <p:blipFill>
          <a:blip r:embed="rId5"/>
          <a:stretch>
            <a:fillRect/>
          </a:stretch>
        </p:blipFill>
        <p:spPr>
          <a:xfrm>
            <a:off x="355091" y="356525"/>
            <a:ext cx="1748338" cy="1013444"/>
          </a:xfrm>
          <a:prstGeom prst="rect">
            <a:avLst/>
          </a:prstGeom>
        </p:spPr>
      </p:pic>
      <p:pic>
        <p:nvPicPr>
          <p:cNvPr id="13" name="Picture 12"/>
          <p:cNvPicPr>
            <a:picLocks noChangeAspect="1"/>
          </p:cNvPicPr>
          <p:nvPr/>
        </p:nvPicPr>
        <p:blipFill>
          <a:blip r:embed="rId6"/>
          <a:stretch>
            <a:fillRect/>
          </a:stretch>
        </p:blipFill>
        <p:spPr>
          <a:xfrm>
            <a:off x="9279683" y="5053914"/>
            <a:ext cx="2557226" cy="1123974"/>
          </a:xfrm>
          <a:prstGeom prst="rect">
            <a:avLst/>
          </a:prstGeom>
        </p:spPr>
      </p:pic>
      <p:pic>
        <p:nvPicPr>
          <p:cNvPr id="4" name="Picture 3">
            <a:extLst>
              <a:ext uri="{FF2B5EF4-FFF2-40B4-BE49-F238E27FC236}">
                <a16:creationId xmlns:a16="http://schemas.microsoft.com/office/drawing/2014/main" id="{5C9AD7F1-F57E-3F48-9822-7EB7F2D9645C}"/>
              </a:ext>
            </a:extLst>
          </p:cNvPr>
          <p:cNvPicPr>
            <a:picLocks noChangeAspect="1"/>
          </p:cNvPicPr>
          <p:nvPr/>
        </p:nvPicPr>
        <p:blipFill>
          <a:blip r:embed="rId7"/>
          <a:stretch>
            <a:fillRect/>
          </a:stretch>
        </p:blipFill>
        <p:spPr>
          <a:xfrm>
            <a:off x="9404440" y="680112"/>
            <a:ext cx="2432469" cy="1264884"/>
          </a:xfrm>
          <a:prstGeom prst="rect">
            <a:avLst/>
          </a:prstGeom>
        </p:spPr>
      </p:pic>
      <p:pic>
        <p:nvPicPr>
          <p:cNvPr id="6" name="Picture 5">
            <a:extLst>
              <a:ext uri="{FF2B5EF4-FFF2-40B4-BE49-F238E27FC236}">
                <a16:creationId xmlns:a16="http://schemas.microsoft.com/office/drawing/2014/main" id="{EEC22678-1D6D-4E40-BADD-3721FA2247C9}"/>
              </a:ext>
            </a:extLst>
          </p:cNvPr>
          <p:cNvPicPr>
            <a:picLocks noChangeAspect="1"/>
          </p:cNvPicPr>
          <p:nvPr/>
        </p:nvPicPr>
        <p:blipFill>
          <a:blip r:embed="rId8"/>
          <a:stretch>
            <a:fillRect/>
          </a:stretch>
        </p:blipFill>
        <p:spPr>
          <a:xfrm>
            <a:off x="4119703" y="1028950"/>
            <a:ext cx="3268462" cy="1153575"/>
          </a:xfrm>
          <a:prstGeom prst="rect">
            <a:avLst/>
          </a:prstGeom>
        </p:spPr>
      </p:pic>
      <p:pic>
        <p:nvPicPr>
          <p:cNvPr id="11" name="Picture 10">
            <a:extLst>
              <a:ext uri="{FF2B5EF4-FFF2-40B4-BE49-F238E27FC236}">
                <a16:creationId xmlns:a16="http://schemas.microsoft.com/office/drawing/2014/main" id="{B7D923F7-0936-1948-A143-6BA8BB8F4DA4}"/>
              </a:ext>
            </a:extLst>
          </p:cNvPr>
          <p:cNvPicPr>
            <a:picLocks noChangeAspect="1"/>
          </p:cNvPicPr>
          <p:nvPr/>
        </p:nvPicPr>
        <p:blipFill>
          <a:blip r:embed="rId9"/>
          <a:stretch>
            <a:fillRect/>
          </a:stretch>
        </p:blipFill>
        <p:spPr>
          <a:xfrm>
            <a:off x="4041832" y="5367615"/>
            <a:ext cx="3833813" cy="1379361"/>
          </a:xfrm>
          <a:prstGeom prst="rect">
            <a:avLst/>
          </a:prstGeom>
        </p:spPr>
      </p:pic>
      <p:pic>
        <p:nvPicPr>
          <p:cNvPr id="15" name="Picture 14">
            <a:extLst>
              <a:ext uri="{FF2B5EF4-FFF2-40B4-BE49-F238E27FC236}">
                <a16:creationId xmlns:a16="http://schemas.microsoft.com/office/drawing/2014/main" id="{CA62CBD7-E8A8-7A47-AF7C-BDC97B698742}"/>
              </a:ext>
            </a:extLst>
          </p:cNvPr>
          <p:cNvPicPr>
            <a:picLocks noChangeAspect="1"/>
          </p:cNvPicPr>
          <p:nvPr/>
        </p:nvPicPr>
        <p:blipFill>
          <a:blip r:embed="rId10"/>
          <a:stretch>
            <a:fillRect/>
          </a:stretch>
        </p:blipFill>
        <p:spPr>
          <a:xfrm>
            <a:off x="355091" y="3869026"/>
            <a:ext cx="4254975" cy="1612900"/>
          </a:xfrm>
          <a:prstGeom prst="rect">
            <a:avLst/>
          </a:prstGeom>
        </p:spPr>
      </p:pic>
      <p:pic>
        <p:nvPicPr>
          <p:cNvPr id="12" name="Picture 11">
            <a:extLst>
              <a:ext uri="{FF2B5EF4-FFF2-40B4-BE49-F238E27FC236}">
                <a16:creationId xmlns:a16="http://schemas.microsoft.com/office/drawing/2014/main" id="{987D6844-227D-3448-B8B3-5D048B7414E2}"/>
              </a:ext>
            </a:extLst>
          </p:cNvPr>
          <p:cNvPicPr>
            <a:picLocks noChangeAspect="1"/>
          </p:cNvPicPr>
          <p:nvPr/>
        </p:nvPicPr>
        <p:blipFill>
          <a:blip r:embed="rId11"/>
          <a:stretch>
            <a:fillRect/>
          </a:stretch>
        </p:blipFill>
        <p:spPr>
          <a:xfrm>
            <a:off x="6647433" y="3352105"/>
            <a:ext cx="3268462" cy="1634231"/>
          </a:xfrm>
          <a:prstGeom prst="rect">
            <a:avLst/>
          </a:prstGeom>
        </p:spPr>
      </p:pic>
    </p:spTree>
    <p:extLst>
      <p:ext uri="{BB962C8B-B14F-4D97-AF65-F5344CB8AC3E}">
        <p14:creationId xmlns:p14="http://schemas.microsoft.com/office/powerpoint/2010/main" val="3787746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8414" y="995943"/>
            <a:ext cx="10515600" cy="5044839"/>
          </a:xfrm>
        </p:spPr>
        <p:txBody>
          <a:bodyPr>
            <a:normAutofit fontScale="92500" lnSpcReduction="20000"/>
          </a:bodyPr>
          <a:lstStyle/>
          <a:p>
            <a:pPr marL="0" indent="0">
              <a:lnSpc>
                <a:spcPct val="100000"/>
              </a:lnSpc>
              <a:spcBef>
                <a:spcPts val="0"/>
              </a:spcBef>
              <a:buNone/>
            </a:pPr>
            <a:r>
              <a:rPr lang="en-US" sz="3200" dirty="0">
                <a:solidFill>
                  <a:srgbClr val="FF0000"/>
                </a:solidFill>
              </a:rPr>
              <a:t>Question: </a:t>
            </a:r>
            <a:r>
              <a:rPr lang="en-US" sz="3200" dirty="0"/>
              <a:t>How do the same liquid biopsy </a:t>
            </a:r>
            <a:r>
              <a:rPr lang="en-US" sz="3200" dirty="0" err="1"/>
              <a:t>cfDNA</a:t>
            </a:r>
            <a:r>
              <a:rPr lang="en-US" sz="3200" dirty="0"/>
              <a:t>-like samples function across different labs and on different analysis platforms?</a:t>
            </a:r>
          </a:p>
          <a:p>
            <a:pPr marL="0" indent="0">
              <a:lnSpc>
                <a:spcPct val="100000"/>
              </a:lnSpc>
              <a:spcBef>
                <a:spcPts val="0"/>
              </a:spcBef>
              <a:buNone/>
            </a:pPr>
            <a:endParaRPr lang="en-US" sz="3200" dirty="0"/>
          </a:p>
          <a:p>
            <a:pPr marL="0" indent="0">
              <a:lnSpc>
                <a:spcPct val="100000"/>
              </a:lnSpc>
              <a:spcBef>
                <a:spcPts val="0"/>
              </a:spcBef>
              <a:buNone/>
            </a:pPr>
            <a:r>
              <a:rPr lang="en-US" sz="3200" dirty="0">
                <a:solidFill>
                  <a:srgbClr val="FF0000"/>
                </a:solidFill>
              </a:rPr>
              <a:t>Answer:</a:t>
            </a:r>
            <a:r>
              <a:rPr lang="en-US" sz="3200" dirty="0"/>
              <a:t> Through a </a:t>
            </a:r>
            <a:r>
              <a:rPr lang="en-US" sz="3200" b="1" i="1" u="sng" dirty="0"/>
              <a:t>collaborative</a:t>
            </a:r>
            <a:r>
              <a:rPr lang="en-US" sz="3200" dirty="0"/>
              <a:t> research effort from Blood PAC members</a:t>
            </a:r>
            <a:r>
              <a:rPr lang="is-IS" sz="3200" dirty="0"/>
              <a:t>….we will run the experiments and make the results available to you all!</a:t>
            </a:r>
          </a:p>
          <a:p>
            <a:pPr marL="0" indent="0">
              <a:lnSpc>
                <a:spcPct val="100000"/>
              </a:lnSpc>
              <a:spcBef>
                <a:spcPts val="0"/>
              </a:spcBef>
              <a:buNone/>
            </a:pPr>
            <a:endParaRPr lang="is-IS" sz="3200" dirty="0"/>
          </a:p>
          <a:p>
            <a:pPr marL="0" indent="0">
              <a:lnSpc>
                <a:spcPct val="100000"/>
              </a:lnSpc>
              <a:spcBef>
                <a:spcPts val="0"/>
              </a:spcBef>
              <a:buNone/>
            </a:pPr>
            <a:r>
              <a:rPr lang="en-US" sz="3200" dirty="0">
                <a:solidFill>
                  <a:srgbClr val="FF0000"/>
                </a:solidFill>
              </a:rPr>
              <a:t>Goal:</a:t>
            </a:r>
            <a:r>
              <a:rPr lang="en-US" sz="3200" dirty="0"/>
              <a:t> </a:t>
            </a:r>
          </a:p>
          <a:p>
            <a:pPr>
              <a:lnSpc>
                <a:spcPct val="100000"/>
              </a:lnSpc>
              <a:spcBef>
                <a:spcPts val="0"/>
              </a:spcBef>
            </a:pPr>
            <a:r>
              <a:rPr lang="en-US" sz="3200" dirty="0"/>
              <a:t>Establish some reference standards that can be evaluated across multiple platforms </a:t>
            </a:r>
          </a:p>
          <a:p>
            <a:pPr>
              <a:lnSpc>
                <a:spcPct val="100000"/>
              </a:lnSpc>
              <a:spcBef>
                <a:spcPts val="0"/>
              </a:spcBef>
            </a:pPr>
            <a:r>
              <a:rPr lang="en-US" sz="3200" dirty="0"/>
              <a:t>Provide Analysis tools that can query this data and demonstrate the capabilities of the data commons </a:t>
            </a:r>
          </a:p>
          <a:p>
            <a:pPr>
              <a:lnSpc>
                <a:spcPct val="100000"/>
              </a:lnSpc>
              <a:spcBef>
                <a:spcPts val="0"/>
              </a:spcBef>
            </a:pPr>
            <a:r>
              <a:rPr lang="en-US" sz="3200" dirty="0"/>
              <a:t>Provide benefit to the larger community (beyond </a:t>
            </a:r>
            <a:r>
              <a:rPr lang="en-US" sz="3200" dirty="0" err="1"/>
              <a:t>BloodPAC</a:t>
            </a:r>
            <a:r>
              <a:rPr lang="en-US" sz="3200" dirty="0"/>
              <a:t>)</a:t>
            </a:r>
          </a:p>
          <a:p>
            <a:pPr marL="0" indent="0">
              <a:lnSpc>
                <a:spcPct val="100000"/>
              </a:lnSpc>
              <a:spcBef>
                <a:spcPts val="0"/>
              </a:spcBef>
              <a:buNone/>
            </a:pPr>
            <a:endParaRPr lang="is-IS" sz="3200" dirty="0"/>
          </a:p>
          <a:p>
            <a:pPr marL="0" indent="0">
              <a:lnSpc>
                <a:spcPct val="100000"/>
              </a:lnSpc>
              <a:spcBef>
                <a:spcPts val="0"/>
              </a:spcBef>
              <a:buNone/>
            </a:pPr>
            <a:endParaRPr lang="en-US" dirty="0"/>
          </a:p>
        </p:txBody>
      </p:sp>
    </p:spTree>
    <p:extLst>
      <p:ext uri="{BB962C8B-B14F-4D97-AF65-F5344CB8AC3E}">
        <p14:creationId xmlns:p14="http://schemas.microsoft.com/office/powerpoint/2010/main" val="2114203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411893" y="2047102"/>
            <a:ext cx="11780107" cy="481089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0800">
              <a:lnSpc>
                <a:spcPct val="100000"/>
              </a:lnSpc>
              <a:spcBef>
                <a:spcPts val="0"/>
              </a:spcBef>
            </a:pPr>
            <a:endParaRPr lang="en-US" sz="2000" dirty="0">
              <a:latin typeface="Californian FB" panose="0207040306080B030204" pitchFamily="18" charset="0"/>
            </a:endParaRPr>
          </a:p>
        </p:txBody>
      </p:sp>
      <p:sp>
        <p:nvSpPr>
          <p:cNvPr id="5" name="TextBox 4"/>
          <p:cNvSpPr txBox="1"/>
          <p:nvPr/>
        </p:nvSpPr>
        <p:spPr>
          <a:xfrm>
            <a:off x="794952" y="1354015"/>
            <a:ext cx="10622691" cy="3939540"/>
          </a:xfrm>
          <a:prstGeom prst="rect">
            <a:avLst/>
          </a:prstGeom>
          <a:noFill/>
        </p:spPr>
        <p:txBody>
          <a:bodyPr wrap="square" rtlCol="0">
            <a:spAutoFit/>
          </a:bodyPr>
          <a:lstStyle/>
          <a:p>
            <a:pPr marL="342900" indent="-342900">
              <a:buFont typeface="+mj-lt"/>
              <a:buAutoNum type="arabicPeriod"/>
            </a:pPr>
            <a:r>
              <a:rPr lang="en-US" sz="3000" dirty="0"/>
              <a:t>Provide four (4) sets of contrived </a:t>
            </a:r>
            <a:r>
              <a:rPr lang="en-US" sz="3000" dirty="0" err="1"/>
              <a:t>cfDNA</a:t>
            </a:r>
            <a:r>
              <a:rPr lang="en-US" sz="3000" dirty="0"/>
              <a:t> control samples to all participants</a:t>
            </a:r>
            <a:endParaRPr lang="en-US" sz="3000" dirty="0">
              <a:solidFill>
                <a:schemeClr val="bg2">
                  <a:lumMod val="50000"/>
                </a:schemeClr>
              </a:solidFill>
            </a:endParaRPr>
          </a:p>
          <a:p>
            <a:pPr marL="342900" indent="-342900">
              <a:buFont typeface="+mj-lt"/>
              <a:buAutoNum type="arabicPeriod"/>
            </a:pPr>
            <a:r>
              <a:rPr lang="en-US" sz="3000" dirty="0">
                <a:solidFill>
                  <a:srgbClr val="000000"/>
                </a:solidFill>
              </a:rPr>
              <a:t>Each participant tests the control material as input into their liquid biopsy NGS sequencing system for rare variant detection</a:t>
            </a:r>
          </a:p>
          <a:p>
            <a:pPr marL="342900" indent="-342900">
              <a:buFont typeface="+mj-lt"/>
              <a:buAutoNum type="arabicPeriod"/>
            </a:pPr>
            <a:r>
              <a:rPr lang="en-US" sz="3000" dirty="0">
                <a:solidFill>
                  <a:srgbClr val="000000"/>
                </a:solidFill>
              </a:rPr>
              <a:t>Review findings with </a:t>
            </a:r>
            <a:r>
              <a:rPr lang="en-US" sz="3000" dirty="0" err="1">
                <a:solidFill>
                  <a:srgbClr val="000000"/>
                </a:solidFill>
              </a:rPr>
              <a:t>BloodPAC</a:t>
            </a:r>
            <a:r>
              <a:rPr lang="en-US" sz="3000" dirty="0">
                <a:solidFill>
                  <a:srgbClr val="000000"/>
                </a:solidFill>
              </a:rPr>
              <a:t> members and FDA</a:t>
            </a:r>
          </a:p>
          <a:p>
            <a:pPr marL="342900" indent="-342900">
              <a:buFont typeface="+mj-lt"/>
              <a:buAutoNum type="arabicPeriod"/>
            </a:pPr>
            <a:r>
              <a:rPr lang="en-US" sz="3000" dirty="0">
                <a:solidFill>
                  <a:srgbClr val="000000"/>
                </a:solidFill>
              </a:rPr>
              <a:t>Draft a paper</a:t>
            </a:r>
          </a:p>
          <a:p>
            <a:pPr marL="342900" indent="-342900">
              <a:buFont typeface="+mj-lt"/>
              <a:buAutoNum type="arabicPeriod"/>
            </a:pPr>
            <a:r>
              <a:rPr lang="en-US" sz="3000" dirty="0">
                <a:solidFill>
                  <a:srgbClr val="000000"/>
                </a:solidFill>
              </a:rPr>
              <a:t>Make data accessible to </a:t>
            </a:r>
            <a:r>
              <a:rPr lang="en-US" sz="3000" dirty="0" err="1">
                <a:solidFill>
                  <a:srgbClr val="000000"/>
                </a:solidFill>
              </a:rPr>
              <a:t>BloodPAC</a:t>
            </a:r>
            <a:r>
              <a:rPr lang="en-US" sz="3000" dirty="0">
                <a:solidFill>
                  <a:srgbClr val="000000"/>
                </a:solidFill>
              </a:rPr>
              <a:t> members and the public</a:t>
            </a:r>
          </a:p>
          <a:p>
            <a:pPr marL="1257300" lvl="2" indent="-342900">
              <a:buFont typeface="Arial"/>
              <a:buChar char="•"/>
            </a:pPr>
            <a:endParaRPr lang="en-US" sz="2000" dirty="0">
              <a:solidFill>
                <a:schemeClr val="bg2">
                  <a:lumMod val="50000"/>
                </a:schemeClr>
              </a:solidFill>
            </a:endParaRPr>
          </a:p>
          <a:p>
            <a:pPr lvl="2"/>
            <a:r>
              <a:rPr lang="en-US" sz="2000" b="1" dirty="0"/>
              <a:t>			</a:t>
            </a:r>
            <a:endParaRPr lang="en-US" sz="2000" dirty="0"/>
          </a:p>
        </p:txBody>
      </p:sp>
      <p:sp>
        <p:nvSpPr>
          <p:cNvPr id="7" name="Title 7"/>
          <p:cNvSpPr txBox="1">
            <a:spLocks/>
          </p:cNvSpPr>
          <p:nvPr/>
        </p:nvSpPr>
        <p:spPr>
          <a:xfrm>
            <a:off x="2656722" y="203059"/>
            <a:ext cx="6337041" cy="115095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rgbClr val="FF0000"/>
                </a:solidFill>
                <a:latin typeface="+mn-lt"/>
                <a:ea typeface="+mn-ea"/>
                <a:cs typeface="+mn-cs"/>
              </a:rPr>
              <a:t>What’s the Plan?</a:t>
            </a:r>
          </a:p>
        </p:txBody>
      </p:sp>
    </p:spTree>
    <p:extLst>
      <p:ext uri="{BB962C8B-B14F-4D97-AF65-F5344CB8AC3E}">
        <p14:creationId xmlns:p14="http://schemas.microsoft.com/office/powerpoint/2010/main" val="1022976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99269" y="982374"/>
            <a:ext cx="8039100" cy="6740307"/>
          </a:xfrm>
          <a:prstGeom prst="rect">
            <a:avLst/>
          </a:prstGeom>
          <a:noFill/>
        </p:spPr>
        <p:txBody>
          <a:bodyPr wrap="square" rtlCol="0">
            <a:spAutoFit/>
          </a:bodyPr>
          <a:lstStyle/>
          <a:p>
            <a:r>
              <a:rPr lang="en-US" b="1" dirty="0"/>
              <a:t>Kelli Bramlett, MS				Jerry Lee, PhD</a:t>
            </a:r>
          </a:p>
          <a:p>
            <a:r>
              <a:rPr lang="en-US" dirty="0"/>
              <a:t>Thermo Fisher Scientific			University of Southern California</a:t>
            </a:r>
            <a:r>
              <a:rPr lang="en-US" b="1" dirty="0"/>
              <a:t>		</a:t>
            </a:r>
            <a:r>
              <a:rPr lang="en-US" dirty="0"/>
              <a:t> </a:t>
            </a:r>
            <a:endParaRPr lang="en-US" b="1" dirty="0"/>
          </a:p>
          <a:p>
            <a:r>
              <a:rPr lang="en-US" b="1" dirty="0"/>
              <a:t>Darya </a:t>
            </a:r>
            <a:r>
              <a:rPr lang="en-US" b="1" dirty="0" err="1"/>
              <a:t>Chudova</a:t>
            </a:r>
            <a:r>
              <a:rPr lang="en-US" b="1" dirty="0"/>
              <a:t>, PhD			Anne-Marie Martin, PhD 	</a:t>
            </a:r>
          </a:p>
          <a:p>
            <a:r>
              <a:rPr lang="en-US" dirty="0"/>
              <a:t>Guardant Health 				Novartis </a:t>
            </a:r>
          </a:p>
          <a:p>
            <a:endParaRPr lang="en-US" dirty="0"/>
          </a:p>
          <a:p>
            <a:r>
              <a:rPr lang="en-US" b="1" dirty="0"/>
              <a:t>Jim Godsey, PhD				Howard </a:t>
            </a:r>
            <a:r>
              <a:rPr lang="en-US" b="1" dirty="0" err="1"/>
              <a:t>Scher</a:t>
            </a:r>
            <a:r>
              <a:rPr lang="en-US" b="1" dirty="0"/>
              <a:t>, MD	</a:t>
            </a:r>
            <a:endParaRPr lang="en-US" dirty="0"/>
          </a:p>
          <a:p>
            <a:r>
              <a:rPr lang="en-US" dirty="0"/>
              <a:t>Illumina					 MSKCC</a:t>
            </a:r>
            <a:endParaRPr lang="en-US" b="1" dirty="0"/>
          </a:p>
          <a:p>
            <a:endParaRPr lang="en-US" b="1" dirty="0"/>
          </a:p>
          <a:p>
            <a:r>
              <a:rPr lang="en-US" b="1" dirty="0"/>
              <a:t>Robert L. Grossman, PhD 	</a:t>
            </a:r>
            <a:r>
              <a:rPr lang="en-US" dirty="0"/>
              <a:t>		</a:t>
            </a:r>
            <a:r>
              <a:rPr lang="en-US" b="1" dirty="0"/>
              <a:t>John Simmons, PhD </a:t>
            </a:r>
            <a:endParaRPr lang="en-US" dirty="0"/>
          </a:p>
          <a:p>
            <a:r>
              <a:rPr lang="en-US" dirty="0"/>
              <a:t>OCC and University of Chicago 		</a:t>
            </a:r>
            <a:r>
              <a:rPr lang="en-US" dirty="0" err="1"/>
              <a:t>PGDx</a:t>
            </a:r>
            <a:endParaRPr lang="en-US" dirty="0"/>
          </a:p>
          <a:p>
            <a:endParaRPr lang="en-US" dirty="0"/>
          </a:p>
          <a:p>
            <a:r>
              <a:rPr lang="en-US" b="1" dirty="0"/>
              <a:t>Peter Kuhn, PhD				Jake Vinson, MHA</a:t>
            </a:r>
          </a:p>
          <a:p>
            <a:r>
              <a:rPr lang="en-US" dirty="0"/>
              <a:t>University of Southern California		PCCTC</a:t>
            </a:r>
            <a:endParaRPr lang="en-US" b="1" dirty="0"/>
          </a:p>
          <a:p>
            <a:endParaRPr lang="en-US" b="1" dirty="0"/>
          </a:p>
          <a:p>
            <a:r>
              <a:rPr lang="en-US" b="1" dirty="0"/>
              <a:t>				</a:t>
            </a:r>
            <a:r>
              <a:rPr lang="en-US" dirty="0"/>
              <a:t>					</a:t>
            </a:r>
            <a:endParaRPr lang="en-US" b="1" dirty="0"/>
          </a:p>
          <a:p>
            <a:r>
              <a:rPr lang="en-US" b="1" dirty="0"/>
              <a:t>		</a:t>
            </a:r>
            <a:r>
              <a:rPr lang="en-US" dirty="0"/>
              <a:t>					</a:t>
            </a:r>
          </a:p>
          <a:p>
            <a:endParaRPr lang="en-US" b="1" dirty="0"/>
          </a:p>
          <a:p>
            <a:r>
              <a:rPr lang="en-US" b="1" dirty="0"/>
              <a:t>			</a:t>
            </a:r>
            <a:r>
              <a:rPr lang="en-US" dirty="0"/>
              <a:t>					</a:t>
            </a:r>
          </a:p>
          <a:p>
            <a:endParaRPr lang="en-US" dirty="0"/>
          </a:p>
          <a:p>
            <a:r>
              <a:rPr lang="en-US" b="1" dirty="0"/>
              <a:t>			</a:t>
            </a:r>
            <a:r>
              <a:rPr lang="en-US" dirty="0"/>
              <a:t>		</a:t>
            </a:r>
            <a:r>
              <a:rPr lang="en-US" b="1" dirty="0"/>
              <a:t>										</a:t>
            </a:r>
            <a:r>
              <a:rPr lang="en-US" dirty="0"/>
              <a:t>							</a:t>
            </a:r>
          </a:p>
        </p:txBody>
      </p:sp>
      <p:sp>
        <p:nvSpPr>
          <p:cNvPr id="7" name="Title 7"/>
          <p:cNvSpPr txBox="1">
            <a:spLocks/>
          </p:cNvSpPr>
          <p:nvPr/>
        </p:nvSpPr>
        <p:spPr>
          <a:xfrm>
            <a:off x="2656722" y="203059"/>
            <a:ext cx="6337041" cy="5150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err="1">
                <a:solidFill>
                  <a:schemeClr val="accent1"/>
                </a:solidFill>
              </a:rPr>
              <a:t>BloodPAC</a:t>
            </a:r>
            <a:r>
              <a:rPr lang="en-US" sz="3600" b="1" dirty="0">
                <a:solidFill>
                  <a:schemeClr val="accent1"/>
                </a:solidFill>
              </a:rPr>
              <a:t> Co-Chairs</a:t>
            </a:r>
          </a:p>
        </p:txBody>
      </p:sp>
    </p:spTree>
    <p:extLst>
      <p:ext uri="{BB962C8B-B14F-4D97-AF65-F5344CB8AC3E}">
        <p14:creationId xmlns:p14="http://schemas.microsoft.com/office/powerpoint/2010/main" val="11281906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99269" y="982374"/>
            <a:ext cx="8039100" cy="6186309"/>
          </a:xfrm>
          <a:prstGeom prst="rect">
            <a:avLst/>
          </a:prstGeom>
          <a:noFill/>
        </p:spPr>
        <p:txBody>
          <a:bodyPr wrap="square" rtlCol="0">
            <a:spAutoFit/>
          </a:bodyPr>
          <a:lstStyle/>
          <a:p>
            <a:pPr marL="285750" indent="-285750" algn="ctr">
              <a:buFont typeface="Arial" panose="020B0604020202020204" pitchFamily="34" charset="0"/>
              <a:buChar char="•"/>
            </a:pPr>
            <a:r>
              <a:rPr lang="en-US" sz="2800" dirty="0"/>
              <a:t>Doug Lowy, MD</a:t>
            </a:r>
          </a:p>
          <a:p>
            <a:pPr marL="285750" indent="-285750" algn="ctr">
              <a:buFont typeface="Arial" panose="020B0604020202020204" pitchFamily="34" charset="0"/>
              <a:buChar char="•"/>
            </a:pPr>
            <a:r>
              <a:rPr lang="en-US" sz="2800" dirty="0"/>
              <a:t>Tracey Lively, PhD</a:t>
            </a:r>
          </a:p>
          <a:p>
            <a:pPr marL="285750" indent="-285750" algn="ctr">
              <a:buFont typeface="Arial" panose="020B0604020202020204" pitchFamily="34" charset="0"/>
              <a:buChar char="•"/>
            </a:pPr>
            <a:r>
              <a:rPr lang="en-US" sz="2800" dirty="0"/>
              <a:t>James </a:t>
            </a:r>
            <a:r>
              <a:rPr lang="en-US" sz="2800" dirty="0" err="1"/>
              <a:t>Doroshow</a:t>
            </a:r>
            <a:r>
              <a:rPr lang="en-US" sz="2800" dirty="0"/>
              <a:t>, MD</a:t>
            </a:r>
          </a:p>
          <a:p>
            <a:pPr marL="285750" indent="-285750" algn="ctr">
              <a:buFont typeface="Arial" panose="020B0604020202020204" pitchFamily="34" charset="0"/>
              <a:buChar char="•"/>
            </a:pPr>
            <a:r>
              <a:rPr lang="en-US" sz="2800" dirty="0"/>
              <a:t>Mickey Williams, PhD</a:t>
            </a:r>
          </a:p>
          <a:p>
            <a:pPr marL="285750" indent="-285750" algn="ctr">
              <a:buFont typeface="Arial" panose="020B0604020202020204" pitchFamily="34" charset="0"/>
              <a:buChar char="•"/>
            </a:pPr>
            <a:r>
              <a:rPr lang="en-US" sz="2800" dirty="0"/>
              <a:t>Gary </a:t>
            </a:r>
            <a:r>
              <a:rPr lang="en-US" sz="2800" dirty="0" err="1"/>
              <a:t>Kelloff</a:t>
            </a:r>
            <a:r>
              <a:rPr lang="en-US" sz="2800" dirty="0"/>
              <a:t>, MD</a:t>
            </a:r>
          </a:p>
          <a:p>
            <a:pPr marL="285750" indent="-285750" algn="ctr">
              <a:buFont typeface="Arial" panose="020B0604020202020204" pitchFamily="34" charset="0"/>
              <a:buChar char="•"/>
            </a:pPr>
            <a:r>
              <a:rPr lang="en-US" sz="2800" dirty="0"/>
              <a:t>Laura Yee, PhD</a:t>
            </a:r>
          </a:p>
          <a:p>
            <a:pPr marL="285750" indent="-285750" algn="ctr">
              <a:buFont typeface="Arial" panose="020B0604020202020204" pitchFamily="34" charset="0"/>
              <a:buChar char="•"/>
            </a:pPr>
            <a:r>
              <a:rPr lang="en-US" sz="2800" dirty="0"/>
              <a:t>Lisa McShane, PhD</a:t>
            </a:r>
          </a:p>
          <a:p>
            <a:pPr marL="285750" indent="-285750" algn="ctr">
              <a:buFont typeface="Arial" panose="020B0604020202020204" pitchFamily="34" charset="0"/>
              <a:buChar char="•"/>
            </a:pPr>
            <a:r>
              <a:rPr lang="en-US" sz="2800" dirty="0"/>
              <a:t>Tony </a:t>
            </a:r>
            <a:r>
              <a:rPr lang="en-US" sz="2800" dirty="0" err="1"/>
              <a:t>Dickherber</a:t>
            </a:r>
            <a:r>
              <a:rPr lang="en-US" sz="2800" dirty="0"/>
              <a:t>, PhD</a:t>
            </a:r>
          </a:p>
          <a:p>
            <a:pPr marL="285750" indent="-285750" algn="ctr">
              <a:buFont typeface="Arial" panose="020B0604020202020204" pitchFamily="34" charset="0"/>
              <a:buChar char="•"/>
            </a:pPr>
            <a:r>
              <a:rPr lang="en-US" sz="2800" dirty="0"/>
              <a:t>Sean Hanlon, PhD</a:t>
            </a:r>
          </a:p>
          <a:p>
            <a:r>
              <a:rPr lang="en-US" b="1" dirty="0"/>
              <a:t>			</a:t>
            </a:r>
            <a:r>
              <a:rPr lang="en-US" dirty="0"/>
              <a:t>					</a:t>
            </a:r>
            <a:endParaRPr lang="en-US" b="1" dirty="0"/>
          </a:p>
          <a:p>
            <a:r>
              <a:rPr lang="en-US" b="1" dirty="0"/>
              <a:t>		</a:t>
            </a:r>
            <a:r>
              <a:rPr lang="en-US" dirty="0"/>
              <a:t>					</a:t>
            </a:r>
          </a:p>
          <a:p>
            <a:endParaRPr lang="en-US" b="1" dirty="0"/>
          </a:p>
          <a:p>
            <a:r>
              <a:rPr lang="en-US" b="1" dirty="0"/>
              <a:t>			</a:t>
            </a:r>
            <a:r>
              <a:rPr lang="en-US" dirty="0"/>
              <a:t>					</a:t>
            </a:r>
          </a:p>
          <a:p>
            <a:endParaRPr lang="en-US" dirty="0"/>
          </a:p>
          <a:p>
            <a:r>
              <a:rPr lang="en-US" b="1" dirty="0"/>
              <a:t>			</a:t>
            </a:r>
            <a:r>
              <a:rPr lang="en-US" dirty="0"/>
              <a:t>		</a:t>
            </a:r>
            <a:r>
              <a:rPr lang="en-US" b="1" dirty="0"/>
              <a:t>										</a:t>
            </a:r>
            <a:r>
              <a:rPr lang="en-US" dirty="0"/>
              <a:t>							</a:t>
            </a:r>
          </a:p>
        </p:txBody>
      </p:sp>
      <p:sp>
        <p:nvSpPr>
          <p:cNvPr id="7" name="Title 7"/>
          <p:cNvSpPr txBox="1">
            <a:spLocks/>
          </p:cNvSpPr>
          <p:nvPr/>
        </p:nvSpPr>
        <p:spPr>
          <a:xfrm>
            <a:off x="2927479" y="311572"/>
            <a:ext cx="6337041" cy="5150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err="1">
                <a:solidFill>
                  <a:schemeClr val="accent1"/>
                </a:solidFill>
              </a:rPr>
              <a:t>BloodPAC</a:t>
            </a:r>
            <a:r>
              <a:rPr lang="en-US" sz="3600" b="1" dirty="0">
                <a:solidFill>
                  <a:schemeClr val="accent1"/>
                </a:solidFill>
              </a:rPr>
              <a:t> NCI Participants</a:t>
            </a:r>
          </a:p>
        </p:txBody>
      </p:sp>
    </p:spTree>
    <p:extLst>
      <p:ext uri="{BB962C8B-B14F-4D97-AF65-F5344CB8AC3E}">
        <p14:creationId xmlns:p14="http://schemas.microsoft.com/office/powerpoint/2010/main" val="2712830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99269" y="982374"/>
            <a:ext cx="8039100" cy="2862322"/>
          </a:xfrm>
          <a:prstGeom prst="rect">
            <a:avLst/>
          </a:prstGeom>
          <a:noFill/>
        </p:spPr>
        <p:txBody>
          <a:bodyPr wrap="square" rtlCol="0">
            <a:spAutoFit/>
          </a:bodyPr>
          <a:lstStyle/>
          <a:p>
            <a:endParaRPr lang="en-US" b="1" dirty="0"/>
          </a:p>
          <a:p>
            <a:r>
              <a:rPr lang="en-US" b="1" dirty="0"/>
              <a:t>				</a:t>
            </a:r>
            <a:r>
              <a:rPr lang="en-US" dirty="0"/>
              <a:t>					</a:t>
            </a:r>
            <a:endParaRPr lang="en-US" b="1" dirty="0"/>
          </a:p>
          <a:p>
            <a:r>
              <a:rPr lang="en-US" b="1" dirty="0"/>
              <a:t>		</a:t>
            </a:r>
            <a:r>
              <a:rPr lang="en-US" dirty="0"/>
              <a:t>					</a:t>
            </a:r>
          </a:p>
          <a:p>
            <a:endParaRPr lang="en-US" b="1" dirty="0"/>
          </a:p>
          <a:p>
            <a:r>
              <a:rPr lang="en-US" b="1" dirty="0"/>
              <a:t>			</a:t>
            </a:r>
            <a:r>
              <a:rPr lang="en-US" dirty="0"/>
              <a:t>					</a:t>
            </a:r>
          </a:p>
          <a:p>
            <a:endParaRPr lang="en-US" dirty="0"/>
          </a:p>
          <a:p>
            <a:r>
              <a:rPr lang="en-US" b="1" dirty="0"/>
              <a:t>			</a:t>
            </a:r>
            <a:r>
              <a:rPr lang="en-US" dirty="0"/>
              <a:t>		</a:t>
            </a:r>
            <a:r>
              <a:rPr lang="en-US" b="1" dirty="0"/>
              <a:t>										</a:t>
            </a:r>
            <a:r>
              <a:rPr lang="en-US" dirty="0"/>
              <a:t>							</a:t>
            </a:r>
          </a:p>
        </p:txBody>
      </p:sp>
      <p:sp>
        <p:nvSpPr>
          <p:cNvPr id="7" name="Title 7"/>
          <p:cNvSpPr txBox="1">
            <a:spLocks/>
          </p:cNvSpPr>
          <p:nvPr/>
        </p:nvSpPr>
        <p:spPr>
          <a:xfrm>
            <a:off x="2927479" y="360221"/>
            <a:ext cx="6337041" cy="5150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err="1">
                <a:solidFill>
                  <a:schemeClr val="accent1"/>
                </a:solidFill>
              </a:rPr>
              <a:t>BloodPAC</a:t>
            </a:r>
            <a:r>
              <a:rPr lang="en-US" sz="3600" b="1" dirty="0">
                <a:solidFill>
                  <a:schemeClr val="accent1"/>
                </a:solidFill>
              </a:rPr>
              <a:t> FDA Participants</a:t>
            </a:r>
          </a:p>
        </p:txBody>
      </p:sp>
      <p:sp>
        <p:nvSpPr>
          <p:cNvPr id="2" name="TextBox 1">
            <a:extLst>
              <a:ext uri="{FF2B5EF4-FFF2-40B4-BE49-F238E27FC236}">
                <a16:creationId xmlns:a16="http://schemas.microsoft.com/office/drawing/2014/main" id="{DB3AD590-5A25-8941-ACB6-54651F35702B}"/>
              </a:ext>
            </a:extLst>
          </p:cNvPr>
          <p:cNvSpPr txBox="1"/>
          <p:nvPr/>
        </p:nvSpPr>
        <p:spPr>
          <a:xfrm>
            <a:off x="232903" y="1205192"/>
            <a:ext cx="11515344" cy="3539430"/>
          </a:xfrm>
          <a:prstGeom prst="rect">
            <a:avLst/>
          </a:prstGeom>
          <a:noFill/>
        </p:spPr>
        <p:txBody>
          <a:bodyPr wrap="square" rtlCol="0">
            <a:spAutoFit/>
          </a:bodyPr>
          <a:lstStyle/>
          <a:p>
            <a:pPr marL="457200" indent="-457200" algn="ctr">
              <a:buFont typeface="Arial" panose="020B0604020202020204" pitchFamily="34" charset="0"/>
              <a:buChar char="•"/>
            </a:pPr>
            <a:r>
              <a:rPr lang="en-US" sz="2800" dirty="0"/>
              <a:t>Gideon Blumenthal, MD – Director, Oncology Center of Excellence and Office of Hematology and Oncology Products </a:t>
            </a:r>
          </a:p>
          <a:p>
            <a:pPr marL="457200" indent="-457200" algn="ctr">
              <a:buFont typeface="Arial" panose="020B0604020202020204" pitchFamily="34" charset="0"/>
              <a:buChar char="•"/>
            </a:pPr>
            <a:r>
              <a:rPr lang="en-US" sz="2800" dirty="0"/>
              <a:t>Julia Beaver, MD - Office of Hematology and Oncology Products</a:t>
            </a:r>
          </a:p>
          <a:p>
            <a:pPr marL="457200" indent="-457200" algn="ctr">
              <a:buFont typeface="Arial" panose="020B0604020202020204" pitchFamily="34" charset="0"/>
              <a:buChar char="•"/>
            </a:pPr>
            <a:r>
              <a:rPr lang="en-US" sz="2800" dirty="0"/>
              <a:t>Julie Schneider, PhD - Office of Hematology and Oncology Products </a:t>
            </a:r>
          </a:p>
          <a:p>
            <a:pPr marL="457200" indent="-457200" algn="ctr">
              <a:buFont typeface="Arial" panose="020B0604020202020204" pitchFamily="34" charset="0"/>
              <a:buChar char="•"/>
            </a:pPr>
            <a:endParaRPr lang="en-US" sz="2800" dirty="0"/>
          </a:p>
          <a:p>
            <a:pPr marL="457200" indent="-457200" algn="ctr">
              <a:buFont typeface="Arial" panose="020B0604020202020204" pitchFamily="34" charset="0"/>
              <a:buChar char="•"/>
            </a:pPr>
            <a:r>
              <a:rPr lang="en-US" sz="2800" dirty="0"/>
              <a:t>Reena Philip, PhD - Center for Devices and Radiologic Health </a:t>
            </a:r>
          </a:p>
          <a:p>
            <a:pPr marL="457200" indent="-457200" algn="ctr">
              <a:buFont typeface="Arial" panose="020B0604020202020204" pitchFamily="34" charset="0"/>
              <a:buChar char="•"/>
            </a:pPr>
            <a:r>
              <a:rPr lang="en-US" sz="2800" dirty="0"/>
              <a:t>Soma Ghosh, PhD - Center for Devices and Radiologic Health </a:t>
            </a:r>
          </a:p>
          <a:p>
            <a:pPr marL="457200" indent="-457200" algn="ctr">
              <a:buFont typeface="Arial" panose="020B0604020202020204" pitchFamily="34" charset="0"/>
              <a:buChar char="•"/>
            </a:pPr>
            <a:r>
              <a:rPr lang="en-US" sz="2800" dirty="0" err="1"/>
              <a:t>Anad</a:t>
            </a:r>
            <a:r>
              <a:rPr lang="en-US" sz="2800" dirty="0"/>
              <a:t> Pathak, MD PhD - Center for Devices and Radiologic Health</a:t>
            </a:r>
            <a:r>
              <a:rPr lang="en-US" dirty="0"/>
              <a:t> </a:t>
            </a:r>
            <a:endParaRPr lang="en-US" sz="2800" dirty="0"/>
          </a:p>
        </p:txBody>
      </p:sp>
    </p:spTree>
    <p:extLst>
      <p:ext uri="{BB962C8B-B14F-4D97-AF65-F5344CB8AC3E}">
        <p14:creationId xmlns:p14="http://schemas.microsoft.com/office/powerpoint/2010/main" val="1171250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187325"/>
            <a:ext cx="10515600" cy="722867"/>
          </a:xfrm>
        </p:spPr>
        <p:txBody>
          <a:bodyPr>
            <a:normAutofit/>
          </a:bodyPr>
          <a:lstStyle/>
          <a:p>
            <a:pPr algn="ctr"/>
            <a:r>
              <a:rPr lang="en-US" sz="3600" dirty="0"/>
              <a:t>What </a:t>
            </a:r>
            <a:r>
              <a:rPr lang="en-US" sz="3600" dirty="0" err="1"/>
              <a:t>BloodPAC</a:t>
            </a:r>
            <a:r>
              <a:rPr lang="en-US" sz="3600" dirty="0"/>
              <a:t> Offers its Members</a:t>
            </a:r>
          </a:p>
        </p:txBody>
      </p:sp>
      <p:sp>
        <p:nvSpPr>
          <p:cNvPr id="3" name="Content Placeholder 2"/>
          <p:cNvSpPr>
            <a:spLocks noGrp="1"/>
          </p:cNvSpPr>
          <p:nvPr>
            <p:ph idx="1"/>
          </p:nvPr>
        </p:nvSpPr>
        <p:spPr>
          <a:xfrm>
            <a:off x="577850" y="1292224"/>
            <a:ext cx="11087100" cy="5413376"/>
          </a:xfrm>
        </p:spPr>
        <p:txBody>
          <a:bodyPr>
            <a:normAutofit fontScale="92500" lnSpcReduction="20000"/>
          </a:bodyPr>
          <a:lstStyle/>
          <a:p>
            <a:pPr marL="514350" indent="-514350">
              <a:buFont typeface="+mj-lt"/>
              <a:buAutoNum type="arabicPeriod"/>
            </a:pPr>
            <a:r>
              <a:rPr lang="en-US" dirty="0"/>
              <a:t>Allows approved researchers access to member contributed datasets in a scalable, reproducible, privacy and security protected manner as part of the Consortium’s collaborative effort.</a:t>
            </a:r>
          </a:p>
          <a:p>
            <a:pPr marL="514350" indent="-514350">
              <a:buFont typeface="+mj-lt"/>
              <a:buAutoNum type="arabicPeriod"/>
            </a:pPr>
            <a:r>
              <a:rPr lang="en-US" dirty="0"/>
              <a:t>Access to samples while working in collaboration with the Department of Defense and Applied </a:t>
            </a:r>
            <a:r>
              <a:rPr lang="en-US" dirty="0" err="1"/>
              <a:t>Proteogenomics</a:t>
            </a:r>
            <a:r>
              <a:rPr lang="en-US" dirty="0"/>
              <a:t> </a:t>
            </a:r>
            <a:r>
              <a:rPr lang="en-US" dirty="0" err="1"/>
              <a:t>OrganizationaL</a:t>
            </a:r>
            <a:r>
              <a:rPr lang="en-US" dirty="0"/>
              <a:t> Learning and Outcomes (APOLLO) network.</a:t>
            </a:r>
          </a:p>
          <a:p>
            <a:pPr marL="514350" indent="-514350">
              <a:buFont typeface="+mj-lt"/>
              <a:buAutoNum type="arabicPeriod"/>
            </a:pPr>
            <a:r>
              <a:rPr lang="en-US" dirty="0"/>
              <a:t>The ability to mold and influence the development of assays through a collaborative relationship with the FDA Oncology Center of Excellence, and the leadership of the Associate Director, Office of Hematology Oncology FDA and the CDRH Director.</a:t>
            </a:r>
          </a:p>
          <a:p>
            <a:pPr marL="514350" indent="-514350">
              <a:buFont typeface="+mj-lt"/>
              <a:buAutoNum type="arabicPeriod"/>
            </a:pPr>
            <a:r>
              <a:rPr lang="en-US" dirty="0"/>
              <a:t>The opportunity to establish best practices and principles to incorporate into operating procedures and eliminate duplication of efforts.</a:t>
            </a:r>
          </a:p>
          <a:p>
            <a:pPr marL="514350" indent="-514350">
              <a:buFont typeface="+mj-lt"/>
              <a:buAutoNum type="arabicPeriod"/>
            </a:pPr>
            <a:r>
              <a:rPr lang="en-US" dirty="0"/>
              <a:t>Foster the development and enhancement of relationships across all stakeholders in the field – pharmaceutical companies, technology companies, academic institutions, foundations, patient  advocacy groups, physicians and government agencies.</a:t>
            </a:r>
          </a:p>
        </p:txBody>
      </p:sp>
      <p:sp>
        <p:nvSpPr>
          <p:cNvPr id="4" name="TextBox 3"/>
          <p:cNvSpPr txBox="1"/>
          <p:nvPr/>
        </p:nvSpPr>
        <p:spPr>
          <a:xfrm>
            <a:off x="520700" y="6540500"/>
            <a:ext cx="261610"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198252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1940" y="2151395"/>
            <a:ext cx="6647121" cy="2598405"/>
          </a:xfrm>
        </p:spPr>
        <p:txBody>
          <a:bodyPr>
            <a:normAutofit fontScale="90000"/>
          </a:bodyPr>
          <a:lstStyle/>
          <a:p>
            <a:pPr algn="ctr"/>
            <a:r>
              <a:rPr lang="en-US" dirty="0"/>
              <a:t>Questions and Discussion</a:t>
            </a:r>
            <a:br>
              <a:rPr lang="en-US" dirty="0"/>
            </a:br>
            <a:r>
              <a:rPr lang="en-US" sz="3100" dirty="0">
                <a:solidFill>
                  <a:schemeClr val="tx1"/>
                </a:solidFill>
              </a:rPr>
              <a:t>Lauren C. </a:t>
            </a:r>
            <a:r>
              <a:rPr lang="en-US" sz="3100" dirty="0" err="1">
                <a:solidFill>
                  <a:schemeClr val="tx1"/>
                </a:solidFill>
              </a:rPr>
              <a:t>Leiman</a:t>
            </a:r>
            <a:r>
              <a:rPr lang="en-US" sz="3100" dirty="0">
                <a:solidFill>
                  <a:schemeClr val="tx1"/>
                </a:solidFill>
              </a:rPr>
              <a:t> </a:t>
            </a:r>
            <a:br>
              <a:rPr lang="en-US" sz="3100" dirty="0">
                <a:solidFill>
                  <a:schemeClr val="tx1"/>
                </a:solidFill>
              </a:rPr>
            </a:br>
            <a:r>
              <a:rPr lang="en-US" sz="3100" dirty="0">
                <a:solidFill>
                  <a:schemeClr val="tx1"/>
                </a:solidFill>
              </a:rPr>
              <a:t>Email: </a:t>
            </a:r>
            <a:r>
              <a:rPr lang="en-US" sz="3100" dirty="0" err="1">
                <a:solidFill>
                  <a:schemeClr val="tx1"/>
                </a:solidFill>
              </a:rPr>
              <a:t>Lauren@BloodPAC.org</a:t>
            </a:r>
            <a:br>
              <a:rPr lang="en-US" sz="3100" dirty="0">
                <a:solidFill>
                  <a:schemeClr val="tx1"/>
                </a:solidFill>
              </a:rPr>
            </a:br>
            <a:r>
              <a:rPr lang="en-US" sz="3100" dirty="0">
                <a:solidFill>
                  <a:schemeClr val="tx1"/>
                </a:solidFill>
              </a:rPr>
              <a:t>C: (301) 580-3691</a:t>
            </a:r>
            <a:br>
              <a:rPr lang="en-US" sz="3100" dirty="0">
                <a:solidFill>
                  <a:schemeClr val="tx1"/>
                </a:solidFill>
              </a:rPr>
            </a:br>
            <a:r>
              <a:rPr lang="en-US" sz="3100" dirty="0" err="1">
                <a:solidFill>
                  <a:schemeClr val="tx1"/>
                </a:solidFill>
              </a:rPr>
              <a:t>www.BloodPAC.org</a:t>
            </a:r>
            <a:br>
              <a:rPr lang="en-US" sz="3100" dirty="0">
                <a:solidFill>
                  <a:schemeClr val="tx1"/>
                </a:solidFill>
              </a:rPr>
            </a:br>
            <a:r>
              <a:rPr lang="en-US" sz="3100" dirty="0">
                <a:solidFill>
                  <a:schemeClr val="tx1"/>
                </a:solidFill>
              </a:rPr>
              <a:t>@</a:t>
            </a:r>
            <a:r>
              <a:rPr lang="en-US" sz="3100" dirty="0" err="1">
                <a:solidFill>
                  <a:schemeClr val="tx1"/>
                </a:solidFill>
              </a:rPr>
              <a:t>Blood_PAC</a:t>
            </a:r>
            <a:br>
              <a:rPr lang="en-US" sz="3100" dirty="0">
                <a:solidFill>
                  <a:schemeClr val="tx1"/>
                </a:solidFill>
              </a:rPr>
            </a:br>
            <a:br>
              <a:rPr lang="en-US" sz="3100" dirty="0">
                <a:solidFill>
                  <a:schemeClr val="tx1"/>
                </a:solidFill>
              </a:rPr>
            </a:br>
            <a:br>
              <a:rPr lang="en-US" sz="3100" dirty="0">
                <a:solidFill>
                  <a:schemeClr val="tx1"/>
                </a:solidFill>
              </a:rPr>
            </a:br>
            <a:br>
              <a:rPr lang="en-US" sz="3100" dirty="0">
                <a:solidFill>
                  <a:schemeClr val="tx1"/>
                </a:solidFill>
              </a:rPr>
            </a:br>
            <a:br>
              <a:rPr lang="en-US" sz="3100" dirty="0">
                <a:solidFill>
                  <a:schemeClr val="tx1"/>
                </a:solidFill>
              </a:rPr>
            </a:br>
            <a:br>
              <a:rPr lang="en-US" sz="3100" dirty="0">
                <a:solidFill>
                  <a:schemeClr val="tx1"/>
                </a:solidFill>
              </a:rPr>
            </a:br>
            <a:br>
              <a:rPr lang="en-US" sz="3100" dirty="0">
                <a:solidFill>
                  <a:schemeClr val="tx1"/>
                </a:solidFill>
              </a:rPr>
            </a:br>
            <a:br>
              <a:rPr lang="en-US" sz="3100" dirty="0">
                <a:solidFill>
                  <a:schemeClr val="tx1"/>
                </a:solidFill>
              </a:rPr>
            </a:br>
            <a:br>
              <a:rPr lang="en-US" sz="3100" dirty="0">
                <a:solidFill>
                  <a:schemeClr val="tx1"/>
                </a:solidFill>
              </a:rPr>
            </a:br>
            <a:endParaRPr lang="en-US" sz="3100" dirty="0">
              <a:solidFill>
                <a:schemeClr val="tx1"/>
              </a:solidFill>
            </a:endParaRPr>
          </a:p>
        </p:txBody>
      </p:sp>
      <p:pic>
        <p:nvPicPr>
          <p:cNvPr id="3" name="Picture 2" descr="A group of people standing in front of a crowd posing for the camera&#10;&#10;Description automatically generated">
            <a:extLst>
              <a:ext uri="{FF2B5EF4-FFF2-40B4-BE49-F238E27FC236}">
                <a16:creationId xmlns:a16="http://schemas.microsoft.com/office/drawing/2014/main" id="{27C30ED1-B15A-544B-A9D2-4BD2DEDF678B}"/>
              </a:ext>
            </a:extLst>
          </p:cNvPr>
          <p:cNvPicPr>
            <a:picLocks noChangeAspect="1"/>
          </p:cNvPicPr>
          <p:nvPr/>
        </p:nvPicPr>
        <p:blipFill>
          <a:blip r:embed="rId2"/>
          <a:stretch>
            <a:fillRect/>
          </a:stretch>
        </p:blipFill>
        <p:spPr>
          <a:xfrm>
            <a:off x="1791286" y="3118176"/>
            <a:ext cx="8609428" cy="3580469"/>
          </a:xfrm>
          <a:prstGeom prst="rect">
            <a:avLst/>
          </a:prstGeom>
        </p:spPr>
      </p:pic>
    </p:spTree>
    <p:extLst>
      <p:ext uri="{BB962C8B-B14F-4D97-AF65-F5344CB8AC3E}">
        <p14:creationId xmlns:p14="http://schemas.microsoft.com/office/powerpoint/2010/main" val="7338896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24606" y="1614896"/>
            <a:ext cx="655487" cy="544055"/>
          </a:xfrm>
          <a:prstGeom prst="rect">
            <a:avLst/>
          </a:prstGeom>
        </p:spPr>
      </p:pic>
      <p:pic>
        <p:nvPicPr>
          <p:cNvPr id="7" name="Picture 6"/>
          <p:cNvPicPr>
            <a:picLocks noChangeAspect="1"/>
          </p:cNvPicPr>
          <p:nvPr/>
        </p:nvPicPr>
        <p:blipFill>
          <a:blip r:embed="rId3"/>
          <a:stretch>
            <a:fillRect/>
          </a:stretch>
        </p:blipFill>
        <p:spPr>
          <a:xfrm>
            <a:off x="2025883" y="3491956"/>
            <a:ext cx="1402049" cy="415170"/>
          </a:xfrm>
          <a:prstGeom prst="rect">
            <a:avLst/>
          </a:prstGeom>
        </p:spPr>
      </p:pic>
      <p:pic>
        <p:nvPicPr>
          <p:cNvPr id="9" name="Picture 8"/>
          <p:cNvPicPr>
            <a:picLocks noChangeAspect="1"/>
          </p:cNvPicPr>
          <p:nvPr/>
        </p:nvPicPr>
        <p:blipFill>
          <a:blip r:embed="rId4"/>
          <a:stretch>
            <a:fillRect/>
          </a:stretch>
        </p:blipFill>
        <p:spPr>
          <a:xfrm>
            <a:off x="3974214" y="3546290"/>
            <a:ext cx="1411758" cy="542084"/>
          </a:xfrm>
          <a:prstGeom prst="rect">
            <a:avLst/>
          </a:prstGeom>
        </p:spPr>
      </p:pic>
      <p:pic>
        <p:nvPicPr>
          <p:cNvPr id="14" name="Picture 13"/>
          <p:cNvPicPr>
            <a:picLocks noChangeAspect="1"/>
          </p:cNvPicPr>
          <p:nvPr/>
        </p:nvPicPr>
        <p:blipFill>
          <a:blip r:embed="rId5"/>
          <a:stretch>
            <a:fillRect/>
          </a:stretch>
        </p:blipFill>
        <p:spPr>
          <a:xfrm>
            <a:off x="370680" y="4348541"/>
            <a:ext cx="628069" cy="650849"/>
          </a:xfrm>
          <a:prstGeom prst="rect">
            <a:avLst/>
          </a:prstGeom>
        </p:spPr>
      </p:pic>
      <p:pic>
        <p:nvPicPr>
          <p:cNvPr id="16" name="Picture 15"/>
          <p:cNvPicPr>
            <a:picLocks noChangeAspect="1"/>
          </p:cNvPicPr>
          <p:nvPr/>
        </p:nvPicPr>
        <p:blipFill>
          <a:blip r:embed="rId6"/>
          <a:stretch>
            <a:fillRect/>
          </a:stretch>
        </p:blipFill>
        <p:spPr>
          <a:xfrm>
            <a:off x="10747331" y="1514413"/>
            <a:ext cx="748348" cy="745022"/>
          </a:xfrm>
          <a:prstGeom prst="rect">
            <a:avLst/>
          </a:prstGeom>
        </p:spPr>
      </p:pic>
      <p:pic>
        <p:nvPicPr>
          <p:cNvPr id="19" name="Picture 18"/>
          <p:cNvPicPr>
            <a:picLocks noChangeAspect="1"/>
          </p:cNvPicPr>
          <p:nvPr/>
        </p:nvPicPr>
        <p:blipFill>
          <a:blip r:embed="rId7"/>
          <a:stretch>
            <a:fillRect/>
          </a:stretch>
        </p:blipFill>
        <p:spPr>
          <a:xfrm>
            <a:off x="5303655" y="1610116"/>
            <a:ext cx="1104422" cy="540169"/>
          </a:xfrm>
          <a:prstGeom prst="rect">
            <a:avLst/>
          </a:prstGeom>
        </p:spPr>
      </p:pic>
      <p:pic>
        <p:nvPicPr>
          <p:cNvPr id="22" name="Picture 21"/>
          <p:cNvPicPr>
            <a:picLocks noChangeAspect="1"/>
          </p:cNvPicPr>
          <p:nvPr/>
        </p:nvPicPr>
        <p:blipFill>
          <a:blip r:embed="rId8"/>
          <a:stretch>
            <a:fillRect/>
          </a:stretch>
        </p:blipFill>
        <p:spPr>
          <a:xfrm>
            <a:off x="476454" y="3476735"/>
            <a:ext cx="1103788" cy="526422"/>
          </a:xfrm>
          <a:prstGeom prst="rect">
            <a:avLst/>
          </a:prstGeom>
        </p:spPr>
      </p:pic>
      <p:pic>
        <p:nvPicPr>
          <p:cNvPr id="24" name="Picture 23"/>
          <p:cNvPicPr>
            <a:picLocks noChangeAspect="1"/>
          </p:cNvPicPr>
          <p:nvPr/>
        </p:nvPicPr>
        <p:blipFill>
          <a:blip r:embed="rId9"/>
          <a:stretch>
            <a:fillRect/>
          </a:stretch>
        </p:blipFill>
        <p:spPr>
          <a:xfrm>
            <a:off x="7675097" y="2493327"/>
            <a:ext cx="1542041" cy="803250"/>
          </a:xfrm>
          <a:prstGeom prst="rect">
            <a:avLst/>
          </a:prstGeom>
        </p:spPr>
      </p:pic>
      <p:pic>
        <p:nvPicPr>
          <p:cNvPr id="27" name="Picture 26"/>
          <p:cNvPicPr>
            <a:picLocks noChangeAspect="1"/>
          </p:cNvPicPr>
          <p:nvPr/>
        </p:nvPicPr>
        <p:blipFill>
          <a:blip r:embed="rId10"/>
          <a:stretch>
            <a:fillRect/>
          </a:stretch>
        </p:blipFill>
        <p:spPr>
          <a:xfrm>
            <a:off x="10060793" y="4348541"/>
            <a:ext cx="1623016" cy="592401"/>
          </a:xfrm>
          <a:prstGeom prst="rect">
            <a:avLst/>
          </a:prstGeom>
        </p:spPr>
      </p:pic>
      <p:pic>
        <p:nvPicPr>
          <p:cNvPr id="30" name="Picture 29"/>
          <p:cNvPicPr>
            <a:picLocks noChangeAspect="1"/>
          </p:cNvPicPr>
          <p:nvPr/>
        </p:nvPicPr>
        <p:blipFill>
          <a:blip r:embed="rId11"/>
          <a:stretch>
            <a:fillRect/>
          </a:stretch>
        </p:blipFill>
        <p:spPr>
          <a:xfrm>
            <a:off x="8111766" y="1784132"/>
            <a:ext cx="2210743" cy="361830"/>
          </a:xfrm>
          <a:prstGeom prst="rect">
            <a:avLst/>
          </a:prstGeom>
        </p:spPr>
      </p:pic>
      <p:pic>
        <p:nvPicPr>
          <p:cNvPr id="32" name="Picture 31"/>
          <p:cNvPicPr>
            <a:picLocks noChangeAspect="1"/>
          </p:cNvPicPr>
          <p:nvPr/>
        </p:nvPicPr>
        <p:blipFill>
          <a:blip r:embed="rId12"/>
          <a:stretch>
            <a:fillRect/>
          </a:stretch>
        </p:blipFill>
        <p:spPr>
          <a:xfrm>
            <a:off x="2208842" y="1831958"/>
            <a:ext cx="1642223" cy="561701"/>
          </a:xfrm>
          <a:prstGeom prst="rect">
            <a:avLst/>
          </a:prstGeom>
        </p:spPr>
      </p:pic>
      <p:pic>
        <p:nvPicPr>
          <p:cNvPr id="33" name="Picture 32"/>
          <p:cNvPicPr>
            <a:picLocks noChangeAspect="1"/>
          </p:cNvPicPr>
          <p:nvPr/>
        </p:nvPicPr>
        <p:blipFill>
          <a:blip r:embed="rId13"/>
          <a:stretch>
            <a:fillRect/>
          </a:stretch>
        </p:blipFill>
        <p:spPr>
          <a:xfrm>
            <a:off x="2832963" y="2672376"/>
            <a:ext cx="948698" cy="416980"/>
          </a:xfrm>
          <a:prstGeom prst="rect">
            <a:avLst/>
          </a:prstGeom>
        </p:spPr>
      </p:pic>
      <p:pic>
        <p:nvPicPr>
          <p:cNvPr id="34" name="Picture 33"/>
          <p:cNvPicPr>
            <a:picLocks noChangeAspect="1"/>
          </p:cNvPicPr>
          <p:nvPr/>
        </p:nvPicPr>
        <p:blipFill>
          <a:blip r:embed="rId14"/>
          <a:stretch>
            <a:fillRect/>
          </a:stretch>
        </p:blipFill>
        <p:spPr>
          <a:xfrm>
            <a:off x="280573" y="1606074"/>
            <a:ext cx="1274482" cy="738768"/>
          </a:xfrm>
          <a:prstGeom prst="rect">
            <a:avLst/>
          </a:prstGeom>
        </p:spPr>
      </p:pic>
      <p:pic>
        <p:nvPicPr>
          <p:cNvPr id="35" name="Picture 34"/>
          <p:cNvPicPr>
            <a:picLocks noChangeAspect="1"/>
          </p:cNvPicPr>
          <p:nvPr/>
        </p:nvPicPr>
        <p:blipFill>
          <a:blip r:embed="rId15"/>
          <a:stretch>
            <a:fillRect/>
          </a:stretch>
        </p:blipFill>
        <p:spPr>
          <a:xfrm>
            <a:off x="3093343" y="5310515"/>
            <a:ext cx="1220033" cy="435959"/>
          </a:xfrm>
          <a:prstGeom prst="rect">
            <a:avLst/>
          </a:prstGeom>
        </p:spPr>
      </p:pic>
      <p:pic>
        <p:nvPicPr>
          <p:cNvPr id="38" name="Picture 37"/>
          <p:cNvPicPr>
            <a:picLocks noChangeAspect="1"/>
          </p:cNvPicPr>
          <p:nvPr/>
        </p:nvPicPr>
        <p:blipFill>
          <a:blip r:embed="rId16"/>
          <a:stretch>
            <a:fillRect/>
          </a:stretch>
        </p:blipFill>
        <p:spPr>
          <a:xfrm>
            <a:off x="1830744" y="4553708"/>
            <a:ext cx="1209880" cy="369899"/>
          </a:xfrm>
          <a:prstGeom prst="rect">
            <a:avLst/>
          </a:prstGeom>
        </p:spPr>
      </p:pic>
      <p:pic>
        <p:nvPicPr>
          <p:cNvPr id="39" name="Picture 38"/>
          <p:cNvPicPr>
            <a:picLocks noChangeAspect="1"/>
          </p:cNvPicPr>
          <p:nvPr/>
        </p:nvPicPr>
        <p:blipFill>
          <a:blip r:embed="rId17"/>
          <a:stretch>
            <a:fillRect/>
          </a:stretch>
        </p:blipFill>
        <p:spPr>
          <a:xfrm>
            <a:off x="3781661" y="4465010"/>
            <a:ext cx="1274252" cy="637127"/>
          </a:xfrm>
          <a:prstGeom prst="rect">
            <a:avLst/>
          </a:prstGeom>
        </p:spPr>
      </p:pic>
      <p:pic>
        <p:nvPicPr>
          <p:cNvPr id="40" name="Picture 39"/>
          <p:cNvPicPr>
            <a:picLocks noChangeAspect="1"/>
          </p:cNvPicPr>
          <p:nvPr/>
        </p:nvPicPr>
        <p:blipFill>
          <a:blip r:embed="rId18"/>
          <a:stretch>
            <a:fillRect/>
          </a:stretch>
        </p:blipFill>
        <p:spPr>
          <a:xfrm>
            <a:off x="7948239" y="4698856"/>
            <a:ext cx="1477687" cy="312530"/>
          </a:xfrm>
          <a:prstGeom prst="rect">
            <a:avLst/>
          </a:prstGeom>
        </p:spPr>
      </p:pic>
      <p:pic>
        <p:nvPicPr>
          <p:cNvPr id="42" name="Picture 41"/>
          <p:cNvPicPr>
            <a:picLocks noChangeAspect="1"/>
          </p:cNvPicPr>
          <p:nvPr/>
        </p:nvPicPr>
        <p:blipFill>
          <a:blip r:embed="rId19"/>
          <a:stretch>
            <a:fillRect/>
          </a:stretch>
        </p:blipFill>
        <p:spPr>
          <a:xfrm>
            <a:off x="4876461" y="2443400"/>
            <a:ext cx="619740" cy="619740"/>
          </a:xfrm>
          <a:prstGeom prst="rect">
            <a:avLst/>
          </a:prstGeom>
        </p:spPr>
      </p:pic>
      <p:pic>
        <p:nvPicPr>
          <p:cNvPr id="43" name="Picture 42"/>
          <p:cNvPicPr>
            <a:picLocks noChangeAspect="1"/>
          </p:cNvPicPr>
          <p:nvPr/>
        </p:nvPicPr>
        <p:blipFill>
          <a:blip r:embed="rId20"/>
          <a:stretch>
            <a:fillRect/>
          </a:stretch>
        </p:blipFill>
        <p:spPr>
          <a:xfrm>
            <a:off x="7038242" y="1662147"/>
            <a:ext cx="636855" cy="636855"/>
          </a:xfrm>
          <a:prstGeom prst="rect">
            <a:avLst/>
          </a:prstGeom>
        </p:spPr>
      </p:pic>
      <p:sp>
        <p:nvSpPr>
          <p:cNvPr id="46" name="TextBox 45"/>
          <p:cNvSpPr txBox="1"/>
          <p:nvPr/>
        </p:nvSpPr>
        <p:spPr>
          <a:xfrm>
            <a:off x="1371022" y="151027"/>
            <a:ext cx="8969688" cy="830997"/>
          </a:xfrm>
          <a:prstGeom prst="rect">
            <a:avLst/>
          </a:prstGeom>
          <a:noFill/>
        </p:spPr>
        <p:txBody>
          <a:bodyPr wrap="square" rtlCol="0">
            <a:spAutoFit/>
          </a:bodyPr>
          <a:lstStyle/>
          <a:p>
            <a:pPr algn="ctr"/>
            <a:r>
              <a:rPr lang="en-US" sz="4800" b="1" dirty="0">
                <a:solidFill>
                  <a:schemeClr val="accent1"/>
                </a:solidFill>
                <a:latin typeface="+mj-lt"/>
                <a:ea typeface="+mj-ea"/>
                <a:cs typeface="+mj-cs"/>
              </a:rPr>
              <a:t>BloodPAC Members</a:t>
            </a:r>
          </a:p>
        </p:txBody>
      </p:sp>
      <p:sp>
        <p:nvSpPr>
          <p:cNvPr id="47" name="TextBox 46"/>
          <p:cNvSpPr txBox="1"/>
          <p:nvPr/>
        </p:nvSpPr>
        <p:spPr>
          <a:xfrm>
            <a:off x="1846728" y="5940090"/>
            <a:ext cx="9144000" cy="461665"/>
          </a:xfrm>
          <a:prstGeom prst="rect">
            <a:avLst/>
          </a:prstGeom>
          <a:noFill/>
        </p:spPr>
        <p:txBody>
          <a:bodyPr wrap="square" rtlCol="0">
            <a:spAutoFit/>
          </a:bodyPr>
          <a:lstStyle/>
          <a:p>
            <a:pPr algn="ctr"/>
            <a:r>
              <a:rPr lang="en-US" sz="600" cap="all" dirty="0">
                <a:solidFill>
                  <a:srgbClr val="5A5B5D"/>
                </a:solidFill>
                <a:latin typeface="Arial" charset="0"/>
                <a:ea typeface="Arial" charset="0"/>
                <a:cs typeface="Arial" charset="0"/>
              </a:rPr>
              <a:t>THE ARKANSAS BIOINFORMATICS CONSORTIUM (AR-BIC) . ASTRAZENECA . Biodesix. BREAST CANCER RESEARCH FOUNDATION (BCRF) . CELGENE . Chop, COLLEGE OF AMERICAN PATHOLOGISTS (CAP) . CYTOLUMINA . DEPARTMENT OF DEFENSE (DOD) . EPIC SCIENCES . FDA . FOUNDATION MEDICINE . GENOMIC HEALTH . GUARDANT HEALTH . MEMORIAL SLOAN KETTERING CANCER CENTER . National cancer institute (NCI). NOVARTIS . OPEN COMMONS CONSORTIUM (OCC) . Pcctc, PERSONAL GENOME DIAGNOSTICS . PFIZER . PROSTATE CANCER FOUNDATION (PCF) . PROVISTA . SEVEN BRIDGES . Streck. SYSMEX INOSTICS . THERMO FISHER SCIENTIFIC . UNIVERSITY OF CHICAGO . UNIVERSITY OF MICHIGAN . UNIVERSITY OF SOUTHERN CALIFORNIA, Weill cornell Medicine.</a:t>
            </a:r>
            <a:endParaRPr lang="en-US" sz="600" dirty="0">
              <a:solidFill>
                <a:srgbClr val="5A5B5D"/>
              </a:solidFill>
              <a:latin typeface="Arial" charset="0"/>
              <a:ea typeface="Arial" charset="0"/>
              <a:cs typeface="Arial" charset="0"/>
            </a:endParaRPr>
          </a:p>
        </p:txBody>
      </p:sp>
      <p:pic>
        <p:nvPicPr>
          <p:cNvPr id="3" name="Picture 2"/>
          <p:cNvPicPr>
            <a:picLocks noChangeAspect="1"/>
          </p:cNvPicPr>
          <p:nvPr/>
        </p:nvPicPr>
        <p:blipFill>
          <a:blip r:embed="rId21"/>
          <a:stretch>
            <a:fillRect/>
          </a:stretch>
        </p:blipFill>
        <p:spPr>
          <a:xfrm>
            <a:off x="7111196" y="5264459"/>
            <a:ext cx="2076450" cy="428625"/>
          </a:xfrm>
          <a:prstGeom prst="rect">
            <a:avLst/>
          </a:prstGeom>
        </p:spPr>
      </p:pic>
      <p:pic>
        <p:nvPicPr>
          <p:cNvPr id="5" name="Picture 4"/>
          <p:cNvPicPr>
            <a:picLocks noChangeAspect="1"/>
          </p:cNvPicPr>
          <p:nvPr/>
        </p:nvPicPr>
        <p:blipFill>
          <a:blip r:embed="rId22"/>
          <a:stretch>
            <a:fillRect/>
          </a:stretch>
        </p:blipFill>
        <p:spPr>
          <a:xfrm>
            <a:off x="363641" y="2520290"/>
            <a:ext cx="1427825" cy="788703"/>
          </a:xfrm>
          <a:prstGeom prst="rect">
            <a:avLst/>
          </a:prstGeom>
        </p:spPr>
      </p:pic>
      <p:pic>
        <p:nvPicPr>
          <p:cNvPr id="6" name="Picture 5"/>
          <p:cNvPicPr>
            <a:picLocks noChangeAspect="1"/>
          </p:cNvPicPr>
          <p:nvPr/>
        </p:nvPicPr>
        <p:blipFill>
          <a:blip r:embed="rId23"/>
          <a:stretch>
            <a:fillRect/>
          </a:stretch>
        </p:blipFill>
        <p:spPr>
          <a:xfrm>
            <a:off x="6221358" y="2423810"/>
            <a:ext cx="816884" cy="816884"/>
          </a:xfrm>
          <a:prstGeom prst="rect">
            <a:avLst/>
          </a:prstGeom>
        </p:spPr>
      </p:pic>
      <p:pic>
        <p:nvPicPr>
          <p:cNvPr id="4" name="Picture 3"/>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906184" y="3574220"/>
            <a:ext cx="1955156" cy="393632"/>
          </a:xfrm>
          <a:prstGeom prst="rect">
            <a:avLst/>
          </a:prstGeom>
        </p:spPr>
      </p:pic>
      <p:pic>
        <p:nvPicPr>
          <p:cNvPr id="8" name="Picture 7"/>
          <p:cNvPicPr>
            <a:picLocks noChangeAspect="1"/>
          </p:cNvPicPr>
          <p:nvPr/>
        </p:nvPicPr>
        <p:blipFill>
          <a:blip r:embed="rId25"/>
          <a:stretch>
            <a:fillRect/>
          </a:stretch>
        </p:blipFill>
        <p:spPr>
          <a:xfrm>
            <a:off x="6002552" y="3489908"/>
            <a:ext cx="1182978" cy="645968"/>
          </a:xfrm>
          <a:prstGeom prst="rect">
            <a:avLst/>
          </a:prstGeom>
        </p:spPr>
      </p:pic>
      <p:pic>
        <p:nvPicPr>
          <p:cNvPr id="18" name="Picture 17"/>
          <p:cNvPicPr>
            <a:picLocks noChangeAspect="1"/>
          </p:cNvPicPr>
          <p:nvPr/>
        </p:nvPicPr>
        <p:blipFill>
          <a:blip r:embed="rId26"/>
          <a:stretch>
            <a:fillRect/>
          </a:stretch>
        </p:blipFill>
        <p:spPr>
          <a:xfrm>
            <a:off x="7622766" y="3428910"/>
            <a:ext cx="1955155" cy="814648"/>
          </a:xfrm>
          <a:prstGeom prst="rect">
            <a:avLst/>
          </a:prstGeom>
        </p:spPr>
      </p:pic>
      <p:pic>
        <p:nvPicPr>
          <p:cNvPr id="10" name="Picture 9">
            <a:extLst>
              <a:ext uri="{FF2B5EF4-FFF2-40B4-BE49-F238E27FC236}">
                <a16:creationId xmlns:a16="http://schemas.microsoft.com/office/drawing/2014/main" id="{A5BE32BB-1DB8-C346-8431-B9E187454DC5}"/>
              </a:ext>
            </a:extLst>
          </p:cNvPr>
          <p:cNvPicPr>
            <a:picLocks noChangeAspect="1"/>
          </p:cNvPicPr>
          <p:nvPr/>
        </p:nvPicPr>
        <p:blipFill>
          <a:blip r:embed="rId27"/>
          <a:stretch>
            <a:fillRect/>
          </a:stretch>
        </p:blipFill>
        <p:spPr>
          <a:xfrm>
            <a:off x="193291" y="197187"/>
            <a:ext cx="2250801" cy="649270"/>
          </a:xfrm>
          <a:prstGeom prst="rect">
            <a:avLst/>
          </a:prstGeom>
        </p:spPr>
      </p:pic>
      <p:pic>
        <p:nvPicPr>
          <p:cNvPr id="11" name="Picture 10">
            <a:extLst>
              <a:ext uri="{FF2B5EF4-FFF2-40B4-BE49-F238E27FC236}">
                <a16:creationId xmlns:a16="http://schemas.microsoft.com/office/drawing/2014/main" id="{28C22B83-EE73-CD43-B441-211B8AB7BE08}"/>
              </a:ext>
            </a:extLst>
          </p:cNvPr>
          <p:cNvPicPr>
            <a:picLocks noChangeAspect="1"/>
          </p:cNvPicPr>
          <p:nvPr/>
        </p:nvPicPr>
        <p:blipFill>
          <a:blip r:embed="rId28"/>
          <a:stretch>
            <a:fillRect/>
          </a:stretch>
        </p:blipFill>
        <p:spPr>
          <a:xfrm>
            <a:off x="1908517" y="975319"/>
            <a:ext cx="1676607" cy="592401"/>
          </a:xfrm>
          <a:prstGeom prst="rect">
            <a:avLst/>
          </a:prstGeom>
        </p:spPr>
      </p:pic>
      <p:pic>
        <p:nvPicPr>
          <p:cNvPr id="12" name="Picture 11">
            <a:extLst>
              <a:ext uri="{FF2B5EF4-FFF2-40B4-BE49-F238E27FC236}">
                <a16:creationId xmlns:a16="http://schemas.microsoft.com/office/drawing/2014/main" id="{CB885FF0-F7AC-4741-9429-4D50A031DBE5}"/>
              </a:ext>
            </a:extLst>
          </p:cNvPr>
          <p:cNvPicPr>
            <a:picLocks noChangeAspect="1"/>
          </p:cNvPicPr>
          <p:nvPr/>
        </p:nvPicPr>
        <p:blipFill>
          <a:blip r:embed="rId29"/>
          <a:stretch>
            <a:fillRect/>
          </a:stretch>
        </p:blipFill>
        <p:spPr>
          <a:xfrm>
            <a:off x="4811694" y="5284450"/>
            <a:ext cx="1667952" cy="428625"/>
          </a:xfrm>
          <a:prstGeom prst="rect">
            <a:avLst/>
          </a:prstGeom>
        </p:spPr>
      </p:pic>
      <p:pic>
        <p:nvPicPr>
          <p:cNvPr id="36" name="Picture 35">
            <a:extLst>
              <a:ext uri="{FF2B5EF4-FFF2-40B4-BE49-F238E27FC236}">
                <a16:creationId xmlns:a16="http://schemas.microsoft.com/office/drawing/2014/main" id="{687C8D23-A42A-FA40-8C8E-73909C81DECC}"/>
              </a:ext>
            </a:extLst>
          </p:cNvPr>
          <p:cNvPicPr>
            <a:picLocks noChangeAspect="1"/>
          </p:cNvPicPr>
          <p:nvPr/>
        </p:nvPicPr>
        <p:blipFill>
          <a:blip r:embed="rId30"/>
          <a:stretch>
            <a:fillRect/>
          </a:stretch>
        </p:blipFill>
        <p:spPr>
          <a:xfrm>
            <a:off x="10060793" y="2672376"/>
            <a:ext cx="1976297" cy="697517"/>
          </a:xfrm>
          <a:prstGeom prst="rect">
            <a:avLst/>
          </a:prstGeom>
        </p:spPr>
      </p:pic>
      <p:pic>
        <p:nvPicPr>
          <p:cNvPr id="13" name="Picture 12">
            <a:extLst>
              <a:ext uri="{FF2B5EF4-FFF2-40B4-BE49-F238E27FC236}">
                <a16:creationId xmlns:a16="http://schemas.microsoft.com/office/drawing/2014/main" id="{586F10EE-EAD1-FB40-BE14-517D72F70357}"/>
              </a:ext>
            </a:extLst>
          </p:cNvPr>
          <p:cNvPicPr>
            <a:picLocks noChangeAspect="1"/>
          </p:cNvPicPr>
          <p:nvPr/>
        </p:nvPicPr>
        <p:blipFill>
          <a:blip r:embed="rId31"/>
          <a:stretch>
            <a:fillRect/>
          </a:stretch>
        </p:blipFill>
        <p:spPr>
          <a:xfrm>
            <a:off x="5584752" y="4326971"/>
            <a:ext cx="1667952" cy="833976"/>
          </a:xfrm>
          <a:prstGeom prst="rect">
            <a:avLst/>
          </a:prstGeom>
        </p:spPr>
      </p:pic>
      <p:pic>
        <p:nvPicPr>
          <p:cNvPr id="15" name="Picture 14">
            <a:extLst>
              <a:ext uri="{FF2B5EF4-FFF2-40B4-BE49-F238E27FC236}">
                <a16:creationId xmlns:a16="http://schemas.microsoft.com/office/drawing/2014/main" id="{FDBF48D1-66DA-EA44-98DA-F255057C69A2}"/>
              </a:ext>
            </a:extLst>
          </p:cNvPr>
          <p:cNvPicPr>
            <a:picLocks noChangeAspect="1"/>
          </p:cNvPicPr>
          <p:nvPr/>
        </p:nvPicPr>
        <p:blipFill>
          <a:blip r:embed="rId32"/>
          <a:stretch>
            <a:fillRect/>
          </a:stretch>
        </p:blipFill>
        <p:spPr>
          <a:xfrm>
            <a:off x="8960334" y="509288"/>
            <a:ext cx="1422400" cy="1422400"/>
          </a:xfrm>
          <a:prstGeom prst="rect">
            <a:avLst/>
          </a:prstGeom>
        </p:spPr>
      </p:pic>
      <p:pic>
        <p:nvPicPr>
          <p:cNvPr id="17" name="Picture 16">
            <a:extLst>
              <a:ext uri="{FF2B5EF4-FFF2-40B4-BE49-F238E27FC236}">
                <a16:creationId xmlns:a16="http://schemas.microsoft.com/office/drawing/2014/main" id="{BA1A2B3B-8425-E64E-9824-056147B56599}"/>
              </a:ext>
            </a:extLst>
          </p:cNvPr>
          <p:cNvPicPr>
            <a:picLocks noChangeAspect="1"/>
          </p:cNvPicPr>
          <p:nvPr/>
        </p:nvPicPr>
        <p:blipFill>
          <a:blip r:embed="rId33"/>
          <a:stretch>
            <a:fillRect/>
          </a:stretch>
        </p:blipFill>
        <p:spPr>
          <a:xfrm>
            <a:off x="476454" y="5087409"/>
            <a:ext cx="1128391" cy="1128391"/>
          </a:xfrm>
          <a:prstGeom prst="rect">
            <a:avLst/>
          </a:prstGeom>
        </p:spPr>
      </p:pic>
      <p:pic>
        <p:nvPicPr>
          <p:cNvPr id="20" name="Picture 19">
            <a:extLst>
              <a:ext uri="{FF2B5EF4-FFF2-40B4-BE49-F238E27FC236}">
                <a16:creationId xmlns:a16="http://schemas.microsoft.com/office/drawing/2014/main" id="{89CC20D1-72BF-2A46-80DD-B7CEE7AE5644}"/>
              </a:ext>
            </a:extLst>
          </p:cNvPr>
          <p:cNvPicPr>
            <a:picLocks noChangeAspect="1"/>
          </p:cNvPicPr>
          <p:nvPr/>
        </p:nvPicPr>
        <p:blipFill>
          <a:blip r:embed="rId34"/>
          <a:stretch>
            <a:fillRect/>
          </a:stretch>
        </p:blipFill>
        <p:spPr>
          <a:xfrm>
            <a:off x="10378645" y="173076"/>
            <a:ext cx="1658445" cy="1243833"/>
          </a:xfrm>
          <a:prstGeom prst="rect">
            <a:avLst/>
          </a:prstGeom>
        </p:spPr>
      </p:pic>
      <p:pic>
        <p:nvPicPr>
          <p:cNvPr id="21" name="Picture 20">
            <a:extLst>
              <a:ext uri="{FF2B5EF4-FFF2-40B4-BE49-F238E27FC236}">
                <a16:creationId xmlns:a16="http://schemas.microsoft.com/office/drawing/2014/main" id="{DCC16CFE-244D-A343-AB65-4DCF0C16526F}"/>
              </a:ext>
            </a:extLst>
          </p:cNvPr>
          <p:cNvPicPr>
            <a:picLocks noChangeAspect="1"/>
          </p:cNvPicPr>
          <p:nvPr/>
        </p:nvPicPr>
        <p:blipFill>
          <a:blip r:embed="rId35"/>
          <a:stretch>
            <a:fillRect/>
          </a:stretch>
        </p:blipFill>
        <p:spPr>
          <a:xfrm>
            <a:off x="9708558" y="5098712"/>
            <a:ext cx="1879600" cy="800100"/>
          </a:xfrm>
          <a:prstGeom prst="rect">
            <a:avLst/>
          </a:prstGeom>
        </p:spPr>
      </p:pic>
    </p:spTree>
    <p:extLst>
      <p:ext uri="{BB962C8B-B14F-4D97-AF65-F5344CB8AC3E}">
        <p14:creationId xmlns:p14="http://schemas.microsoft.com/office/powerpoint/2010/main" val="5415253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486223"/>
      </p:ext>
    </p:extLst>
  </p:cSld>
  <p:clrMapOvr>
    <a:masterClrMapping/>
  </p:clrMapOvr>
</p:sld>
</file>

<file path=ppt/theme/theme1.xml><?xml version="1.0" encoding="utf-8"?>
<a:theme xmlns:a="http://schemas.openxmlformats.org/drawingml/2006/main" name="Office Theme">
  <a:themeElements>
    <a:clrScheme name="Custom 10">
      <a:dk1>
        <a:srgbClr val="000000"/>
      </a:dk1>
      <a:lt1>
        <a:srgbClr val="FFFFFF"/>
      </a:lt1>
      <a:dk2>
        <a:srgbClr val="44546A"/>
      </a:dk2>
      <a:lt2>
        <a:srgbClr val="E7E6E6"/>
      </a:lt2>
      <a:accent1>
        <a:srgbClr val="EC1C24"/>
      </a:accent1>
      <a:accent2>
        <a:srgbClr val="69B3B3"/>
      </a:accent2>
      <a:accent3>
        <a:srgbClr val="5F5C6F"/>
      </a:accent3>
      <a:accent4>
        <a:srgbClr val="9FD9DC"/>
      </a:accent4>
      <a:accent5>
        <a:srgbClr val="8D8795"/>
      </a:accent5>
      <a:accent6>
        <a:srgbClr val="D6D3DD"/>
      </a:accent6>
      <a:hlink>
        <a:srgbClr val="EC1C24"/>
      </a:hlink>
      <a:folHlink>
        <a:srgbClr val="954F72"/>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odPAC-Template" id="{52936D0D-CD43-B946-A48C-E8F71F94F029}" vid="{EB656208-00F6-C845-9F55-C810F2B0A4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24984</TotalTime>
  <Words>2100</Words>
  <Application>Microsoft Macintosh PowerPoint</Application>
  <PresentationFormat>Widescreen</PresentationFormat>
  <Paragraphs>394</Paragraphs>
  <Slides>37</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Californian FB</vt:lpstr>
      <vt:lpstr>Times New Roman</vt:lpstr>
      <vt:lpstr>Tw Cen MT</vt:lpstr>
      <vt:lpstr>Wingdings</vt:lpstr>
      <vt:lpstr>Office Theme</vt:lpstr>
      <vt:lpstr>BloodPAC: Establishing Standards to Accelerate Development and Approval of Liquid Biopsy Technology</vt:lpstr>
      <vt:lpstr>PowerPoint Presentation</vt:lpstr>
      <vt:lpstr>PowerPoint Presentation</vt:lpstr>
      <vt:lpstr>PowerPoint Presentation</vt:lpstr>
      <vt:lpstr>PowerPoint Presentation</vt:lpstr>
      <vt:lpstr>PowerPoint Presentation</vt:lpstr>
      <vt:lpstr>Recent 2019 BloodPAC Accomplishments </vt:lpstr>
      <vt:lpstr>BloodPAC DATA COMMONS - STRATEGIC PLAN</vt:lpstr>
      <vt:lpstr>THE BLOODPAC DATA COMMONS</vt:lpstr>
      <vt:lpstr>PowerPoint Presentation</vt:lpstr>
      <vt:lpstr>EXAMPLES OF WG MANDATES</vt:lpstr>
      <vt:lpstr>PowerPoint Presentation</vt:lpstr>
      <vt:lpstr>Technology Development Process</vt:lpstr>
      <vt:lpstr>BloodPAC Pre-Analytical Variable WG</vt:lpstr>
      <vt:lpstr>Pre-Analytical WG Leadership</vt:lpstr>
      <vt:lpstr>Pre-Analytic MTDE Progress</vt:lpstr>
      <vt:lpstr>BloodPAC Pre-Analytic cfDNA  11 MTDEs</vt:lpstr>
      <vt:lpstr>BloodPAC Analytical Validation WG</vt:lpstr>
      <vt:lpstr>Technology Development Process</vt:lpstr>
      <vt:lpstr>AV WG Membership</vt:lpstr>
      <vt:lpstr>Anaytical Variable Project Objective </vt:lpstr>
      <vt:lpstr>Benefits of Developing Generic Protocols</vt:lpstr>
      <vt:lpstr>Analytical Variables Working Group Process (AV WG)</vt:lpstr>
      <vt:lpstr>AV WG Upcoming Events </vt:lpstr>
      <vt:lpstr>Progress Leads to Next Set of Questions</vt:lpstr>
      <vt:lpstr>BloodPAC JFDI Challenge</vt:lpstr>
      <vt:lpstr>JFDI WG Leadership</vt:lpstr>
      <vt:lpstr>PowerPoint Presentation</vt:lpstr>
      <vt:lpstr>PowerPoint Presentation</vt:lpstr>
      <vt:lpstr>PowerPoint Presentation</vt:lpstr>
      <vt:lpstr>PowerPoint Presentation</vt:lpstr>
      <vt:lpstr>PowerPoint Presentation</vt:lpstr>
      <vt:lpstr>PowerPoint Presentation</vt:lpstr>
      <vt:lpstr>What BloodPAC Offers its Members</vt:lpstr>
      <vt:lpstr>Questions and Discussion Lauren C. Leiman  Email: Lauren@BloodPAC.org C: (301) 580-3691 www.BloodPAC.org @Blood_PAC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Tramontozzi</dc:creator>
  <cp:lastModifiedBy>L L</cp:lastModifiedBy>
  <cp:revision>80</cp:revision>
  <cp:lastPrinted>2019-02-13T15:22:03Z</cp:lastPrinted>
  <dcterms:created xsi:type="dcterms:W3CDTF">2017-06-20T19:28:21Z</dcterms:created>
  <dcterms:modified xsi:type="dcterms:W3CDTF">2019-09-11T14:46:25Z</dcterms:modified>
</cp:coreProperties>
</file>